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67" r:id="rId4"/>
    <p:sldId id="278" r:id="rId5"/>
    <p:sldId id="279" r:id="rId6"/>
    <p:sldId id="280" r:id="rId7"/>
    <p:sldId id="266" r:id="rId8"/>
    <p:sldId id="269" r:id="rId9"/>
    <p:sldId id="270" r:id="rId10"/>
    <p:sldId id="271" r:id="rId11"/>
    <p:sldId id="272" r:id="rId12"/>
    <p:sldId id="273" r:id="rId13"/>
    <p:sldId id="281" r:id="rId14"/>
    <p:sldId id="268" r:id="rId15"/>
    <p:sldId id="261" r:id="rId16"/>
    <p:sldId id="263" r:id="rId17"/>
    <p:sldId id="277" r:id="rId18"/>
    <p:sldId id="282" r:id="rId19"/>
    <p:sldId id="274" r:id="rId20"/>
    <p:sldId id="275" r:id="rId21"/>
    <p:sldId id="276" r:id="rId22"/>
    <p:sldId id="260"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varScale="1">
        <p:scale>
          <a:sx n="74" d="100"/>
          <a:sy n="74" d="100"/>
        </p:scale>
        <p:origin x="552" y="54"/>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7AAF4-0118-4117-8789-1615871CF587}" type="datetimeFigureOut">
              <a:rPr lang="en-US" smtClean="0"/>
              <a:t>4/24/2018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C9CC18-E293-46FF-B015-B195A43E0B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C9CC18-E293-46FF-B015-B195A43E0B1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3349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346852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F2EF7-F762-43BD-8834-B863697A023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091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2330492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F2EF7-F762-43BD-8834-B863697A023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793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219776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59137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11100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183247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5503FD-A7DD-4510-B6BD-27B9C8B80BE3}"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205809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207239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503FD-A7DD-4510-B6BD-27B9C8B80BE3}"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206512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503FD-A7DD-4510-B6BD-27B9C8B80BE3}"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38360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503FD-A7DD-4510-B6BD-27B9C8B80BE3}"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170222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116257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5503FD-A7DD-4510-B6BD-27B9C8B80BE3}"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F2EF7-F762-43BD-8834-B863697A0236}" type="slidenum">
              <a:rPr lang="en-US" smtClean="0"/>
              <a:pPr/>
              <a:t>‹#›</a:t>
            </a:fld>
            <a:endParaRPr lang="en-US"/>
          </a:p>
        </p:txBody>
      </p:sp>
    </p:spTree>
    <p:extLst>
      <p:ext uri="{BB962C8B-B14F-4D97-AF65-F5344CB8AC3E}">
        <p14:creationId xmlns:p14="http://schemas.microsoft.com/office/powerpoint/2010/main" val="17209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5503FD-A7DD-4510-B6BD-27B9C8B80BE3}" type="datetimeFigureOut">
              <a:rPr lang="en-US" smtClean="0"/>
              <a:pPr/>
              <a:t>4/24/2018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F2EF7-F762-43BD-8834-B863697A0236}" type="slidenum">
              <a:rPr lang="en-US" smtClean="0"/>
              <a:pPr/>
              <a:t>‹#›</a:t>
            </a:fld>
            <a:endParaRPr lang="en-US"/>
          </a:p>
        </p:txBody>
      </p:sp>
    </p:spTree>
    <p:extLst>
      <p:ext uri="{BB962C8B-B14F-4D97-AF65-F5344CB8AC3E}">
        <p14:creationId xmlns:p14="http://schemas.microsoft.com/office/powerpoint/2010/main" val="9703854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BFBF-6F7E-4ECA-AED1-92AB872D2209}"/>
              </a:ext>
            </a:extLst>
          </p:cNvPr>
          <p:cNvSpPr>
            <a:spLocks noGrp="1"/>
          </p:cNvSpPr>
          <p:nvPr>
            <p:ph type="ctrTitle"/>
          </p:nvPr>
        </p:nvSpPr>
        <p:spPr>
          <a:xfrm>
            <a:off x="3286125" y="970507"/>
            <a:ext cx="8626834" cy="1839778"/>
          </a:xfrm>
        </p:spPr>
        <p:txBody>
          <a:bodyPr>
            <a:normAutofit fontScale="90000"/>
          </a:bodyPr>
          <a:lstStyle/>
          <a:p>
            <a:pPr algn="ctr"/>
            <a:r>
              <a:rPr lang="en-US" sz="4400" b="1" dirty="0"/>
              <a:t>Project Title</a:t>
            </a:r>
            <a:br>
              <a:rPr lang="en-US" sz="4400" b="1" dirty="0"/>
            </a:br>
            <a:r>
              <a:rPr lang="en-US" sz="4400" b="1" dirty="0"/>
              <a:t>Report Development using Jasper</a:t>
            </a:r>
            <a:br>
              <a:rPr lang="en-US" sz="4400" b="1" dirty="0"/>
            </a:br>
            <a:endParaRPr lang="en-US" sz="4400" b="1" dirty="0"/>
          </a:p>
        </p:txBody>
      </p:sp>
      <p:sp>
        <p:nvSpPr>
          <p:cNvPr id="3" name="Subtitle 2">
            <a:extLst>
              <a:ext uri="{FF2B5EF4-FFF2-40B4-BE49-F238E27FC236}">
                <a16:creationId xmlns:a16="http://schemas.microsoft.com/office/drawing/2014/main" id="{A7561EF3-7487-451B-B5C6-A01A3772CF6B}"/>
              </a:ext>
            </a:extLst>
          </p:cNvPr>
          <p:cNvSpPr>
            <a:spLocks noGrp="1"/>
          </p:cNvSpPr>
          <p:nvPr>
            <p:ph type="subTitle" idx="1"/>
          </p:nvPr>
        </p:nvSpPr>
        <p:spPr>
          <a:xfrm>
            <a:off x="6495245" y="3213738"/>
            <a:ext cx="6096000" cy="3644262"/>
          </a:xfrm>
        </p:spPr>
        <p:txBody>
          <a:bodyPr/>
          <a:lstStyle/>
          <a:p>
            <a:r>
              <a:rPr lang="en-US" sz="2200" b="1" dirty="0">
                <a:solidFill>
                  <a:schemeClr val="tx1"/>
                </a:solidFill>
                <a:latin typeface="Cambria" panose="02040503050406030204" pitchFamily="18" charset="0"/>
              </a:rPr>
              <a:t>Group Members:</a:t>
            </a:r>
          </a:p>
          <a:p>
            <a:pPr marL="457200" indent="-457200">
              <a:buFont typeface="+mj-lt"/>
              <a:buAutoNum type="arabicPeriod"/>
            </a:pPr>
            <a:r>
              <a:rPr lang="en-US" sz="2200" b="1" dirty="0">
                <a:solidFill>
                  <a:schemeClr val="tx1"/>
                </a:solidFill>
                <a:latin typeface="Cambria" panose="02040503050406030204" pitchFamily="18" charset="0"/>
              </a:rPr>
              <a:t>Abhishek Pal (U101115FCS271) </a:t>
            </a:r>
          </a:p>
          <a:p>
            <a:pPr marL="457200" indent="-457200">
              <a:buFont typeface="+mj-lt"/>
              <a:buAutoNum type="arabicPeriod"/>
            </a:pPr>
            <a:r>
              <a:rPr lang="en-US" sz="2200" b="1" dirty="0" err="1">
                <a:solidFill>
                  <a:schemeClr val="tx1"/>
                </a:solidFill>
                <a:latin typeface="Cambria" panose="02040503050406030204" pitchFamily="18" charset="0"/>
              </a:rPr>
              <a:t>Abhit</a:t>
            </a:r>
            <a:r>
              <a:rPr lang="en-US" sz="2200" b="1" dirty="0">
                <a:solidFill>
                  <a:schemeClr val="tx1"/>
                </a:solidFill>
                <a:latin typeface="Cambria" panose="02040503050406030204" pitchFamily="18" charset="0"/>
              </a:rPr>
              <a:t> </a:t>
            </a:r>
            <a:r>
              <a:rPr lang="en-US" sz="2200" b="1" dirty="0" err="1">
                <a:solidFill>
                  <a:schemeClr val="tx1"/>
                </a:solidFill>
                <a:latin typeface="Cambria" panose="02040503050406030204" pitchFamily="18" charset="0"/>
              </a:rPr>
              <a:t>Gahlot</a:t>
            </a:r>
            <a:r>
              <a:rPr lang="en-US" sz="2200" b="1" dirty="0">
                <a:solidFill>
                  <a:schemeClr val="tx1"/>
                </a:solidFill>
                <a:latin typeface="Cambria" panose="02040503050406030204" pitchFamily="18" charset="0"/>
              </a:rPr>
              <a:t> (U101115FCS040)</a:t>
            </a:r>
          </a:p>
          <a:p>
            <a:pPr marL="457200" indent="-457200">
              <a:buFont typeface="+mj-lt"/>
              <a:buAutoNum type="arabicPeriod"/>
            </a:pPr>
            <a:r>
              <a:rPr lang="en-US" sz="2200" b="1" dirty="0">
                <a:solidFill>
                  <a:schemeClr val="tx1"/>
                </a:solidFill>
                <a:latin typeface="Cambria" panose="02040503050406030204" pitchFamily="18" charset="0"/>
              </a:rPr>
              <a:t>Chinmaya Kumar </a:t>
            </a:r>
            <a:r>
              <a:rPr lang="en-US" sz="2200" b="1" dirty="0" err="1">
                <a:solidFill>
                  <a:schemeClr val="tx1"/>
                </a:solidFill>
                <a:latin typeface="Cambria" panose="02040503050406030204" pitchFamily="18" charset="0"/>
              </a:rPr>
              <a:t>Bansal</a:t>
            </a:r>
            <a:r>
              <a:rPr lang="en-US" sz="2200" b="1" dirty="0">
                <a:solidFill>
                  <a:schemeClr val="tx1"/>
                </a:solidFill>
                <a:latin typeface="Cambria" panose="02040503050406030204" pitchFamily="18" charset="0"/>
              </a:rPr>
              <a:t> (U101115FCS077)</a:t>
            </a:r>
          </a:p>
          <a:p>
            <a:pPr marL="457200" indent="-457200">
              <a:buFont typeface="+mj-lt"/>
              <a:buAutoNum type="arabicPeriod"/>
            </a:pPr>
            <a:r>
              <a:rPr lang="en-US" sz="2200" b="1" dirty="0">
                <a:solidFill>
                  <a:schemeClr val="tx1"/>
                </a:solidFill>
                <a:latin typeface="Cambria" panose="02040503050406030204" pitchFamily="18" charset="0"/>
              </a:rPr>
              <a:t>Divya Chadha (U101115FCS196)</a:t>
            </a:r>
          </a:p>
          <a:p>
            <a:pPr marL="457200" indent="-457200">
              <a:buFont typeface="+mj-lt"/>
              <a:buAutoNum type="arabicPeriod"/>
            </a:pPr>
            <a:r>
              <a:rPr lang="en-US" sz="2200" b="1" dirty="0" err="1">
                <a:solidFill>
                  <a:schemeClr val="tx1"/>
                </a:solidFill>
                <a:latin typeface="Cambria" panose="02040503050406030204" pitchFamily="18" charset="0"/>
              </a:rPr>
              <a:t>Kashish</a:t>
            </a:r>
            <a:r>
              <a:rPr lang="en-US" sz="2200" b="1" dirty="0">
                <a:solidFill>
                  <a:schemeClr val="tx1"/>
                </a:solidFill>
                <a:latin typeface="Cambria" panose="02040503050406030204" pitchFamily="18" charset="0"/>
              </a:rPr>
              <a:t> </a:t>
            </a:r>
            <a:r>
              <a:rPr lang="en-US" sz="2200" b="1" dirty="0" err="1">
                <a:solidFill>
                  <a:schemeClr val="tx1"/>
                </a:solidFill>
                <a:latin typeface="Cambria" panose="02040503050406030204" pitchFamily="18" charset="0"/>
              </a:rPr>
              <a:t>Chaurasia</a:t>
            </a:r>
            <a:r>
              <a:rPr lang="en-US" sz="2200" b="1" dirty="0">
                <a:solidFill>
                  <a:schemeClr val="tx1"/>
                </a:solidFill>
                <a:latin typeface="Cambria" panose="02040503050406030204" pitchFamily="18" charset="0"/>
              </a:rPr>
              <a:t> (U101115FCS107) </a:t>
            </a:r>
          </a:p>
          <a:p>
            <a:endParaRPr lang="en-US" b="1" dirty="0">
              <a:solidFill>
                <a:schemeClr val="tx1">
                  <a:lumMod val="95000"/>
                </a:schemeClr>
              </a:solidFill>
            </a:endParaRPr>
          </a:p>
        </p:txBody>
      </p:sp>
      <p:pic>
        <p:nvPicPr>
          <p:cNvPr id="4" name="Picture 2">
            <a:extLst>
              <a:ext uri="{FF2B5EF4-FFF2-40B4-BE49-F238E27FC236}">
                <a16:creationId xmlns:a16="http://schemas.microsoft.com/office/drawing/2014/main" id="{CB2AF10B-6FEF-46C3-AAB2-EC845EEC8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32861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4F25B3F8-1E9E-4513-8BD3-E5B3F2E2E202}"/>
              </a:ext>
            </a:extLst>
          </p:cNvPr>
          <p:cNvSpPr txBox="1"/>
          <p:nvPr/>
        </p:nvSpPr>
        <p:spPr>
          <a:xfrm>
            <a:off x="5182062" y="201066"/>
            <a:ext cx="5725551" cy="769441"/>
          </a:xfrm>
          <a:prstGeom prst="rect">
            <a:avLst/>
          </a:prstGeom>
          <a:noFill/>
        </p:spPr>
        <p:txBody>
          <a:bodyPr wrap="square" rtlCol="0">
            <a:spAutoFit/>
          </a:bodyPr>
          <a:lstStyle/>
          <a:p>
            <a:r>
              <a:rPr lang="en-US" sz="4400" dirty="0"/>
              <a:t>CAPSTONE PROJECT</a:t>
            </a:r>
          </a:p>
        </p:txBody>
      </p:sp>
      <p:sp>
        <p:nvSpPr>
          <p:cNvPr id="6" name="TextBox 5"/>
          <p:cNvSpPr txBox="1"/>
          <p:nvPr/>
        </p:nvSpPr>
        <p:spPr>
          <a:xfrm>
            <a:off x="5064370" y="2349306"/>
            <a:ext cx="5359790" cy="507831"/>
          </a:xfrm>
          <a:prstGeom prst="rect">
            <a:avLst/>
          </a:prstGeom>
          <a:noFill/>
        </p:spPr>
        <p:txBody>
          <a:bodyPr wrap="square" rtlCol="0">
            <a:spAutoFit/>
          </a:bodyPr>
          <a:lstStyle/>
          <a:p>
            <a:pPr algn="ctr"/>
            <a:r>
              <a:rPr lang="en-US" sz="2700" b="1" dirty="0"/>
              <a:t>Group Number : 11</a:t>
            </a:r>
          </a:p>
        </p:txBody>
      </p:sp>
    </p:spTree>
    <p:extLst>
      <p:ext uri="{BB962C8B-B14F-4D97-AF65-F5344CB8AC3E}">
        <p14:creationId xmlns:p14="http://schemas.microsoft.com/office/powerpoint/2010/main" val="342376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0" y="1448973"/>
            <a:ext cx="6105378" cy="3685735"/>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6067864" y="1434905"/>
            <a:ext cx="6124135" cy="368573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0" y="-1"/>
            <a:ext cx="6459708" cy="3334043"/>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457362" y="0"/>
            <a:ext cx="5734637" cy="329184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2912012" y="3306201"/>
            <a:ext cx="6203852" cy="35517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06327" y="182880"/>
            <a:ext cx="11813332" cy="644300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86C3A0-63FD-487B-A184-861F623B2479}"/>
              </a:ext>
            </a:extLst>
          </p:cNvPr>
          <p:cNvPicPr>
            <a:picLocks noChangeAspect="1"/>
          </p:cNvPicPr>
          <p:nvPr/>
        </p:nvPicPr>
        <p:blipFill>
          <a:blip r:embed="rId2"/>
          <a:stretch>
            <a:fillRect/>
          </a:stretch>
        </p:blipFill>
        <p:spPr>
          <a:xfrm>
            <a:off x="901521" y="733416"/>
            <a:ext cx="10174310" cy="6124584"/>
          </a:xfrm>
          <a:prstGeom prst="rect">
            <a:avLst/>
          </a:prstGeom>
        </p:spPr>
      </p:pic>
      <p:sp>
        <p:nvSpPr>
          <p:cNvPr id="3" name="TextBox 2">
            <a:extLst>
              <a:ext uri="{FF2B5EF4-FFF2-40B4-BE49-F238E27FC236}">
                <a16:creationId xmlns:a16="http://schemas.microsoft.com/office/drawing/2014/main" id="{26ACB29C-D432-4912-B827-D604F84DA5A5}"/>
              </a:ext>
            </a:extLst>
          </p:cNvPr>
          <p:cNvSpPr txBox="1"/>
          <p:nvPr/>
        </p:nvSpPr>
        <p:spPr>
          <a:xfrm>
            <a:off x="5439968" y="6124584"/>
            <a:ext cx="3330544" cy="646331"/>
          </a:xfrm>
          <a:prstGeom prst="rect">
            <a:avLst/>
          </a:prstGeom>
          <a:solidFill>
            <a:schemeClr val="bg1"/>
          </a:solidFill>
        </p:spPr>
        <p:txBody>
          <a:bodyPr wrap="square" rtlCol="0">
            <a:spAutoFit/>
          </a:bodyPr>
          <a:lstStyle/>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Spring MVC Framework</a:t>
            </a:r>
          </a:p>
        </p:txBody>
      </p:sp>
    </p:spTree>
    <p:extLst>
      <p:ext uri="{BB962C8B-B14F-4D97-AF65-F5344CB8AC3E}">
        <p14:creationId xmlns:p14="http://schemas.microsoft.com/office/powerpoint/2010/main" val="399878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71992401"/>
              </p:ext>
            </p:extLst>
          </p:nvPr>
        </p:nvGraphicFramePr>
        <p:xfrm>
          <a:off x="443345" y="903432"/>
          <a:ext cx="11499852" cy="5624659"/>
        </p:xfrm>
        <a:graphic>
          <a:graphicData uri="http://schemas.openxmlformats.org/drawingml/2006/table">
            <a:tbl>
              <a:tblPr firstRow="1" bandRow="1">
                <a:tableStyleId>{BDBED569-4797-4DF1-A0F4-6AAB3CD982D8}</a:tableStyleId>
              </a:tblPr>
              <a:tblGrid>
                <a:gridCol w="5749926">
                  <a:extLst>
                    <a:ext uri="{9D8B030D-6E8A-4147-A177-3AD203B41FA5}">
                      <a16:colId xmlns:a16="http://schemas.microsoft.com/office/drawing/2014/main" val="20000"/>
                    </a:ext>
                  </a:extLst>
                </a:gridCol>
                <a:gridCol w="5749926">
                  <a:extLst>
                    <a:ext uri="{9D8B030D-6E8A-4147-A177-3AD203B41FA5}">
                      <a16:colId xmlns:a16="http://schemas.microsoft.com/office/drawing/2014/main" val="20001"/>
                    </a:ext>
                  </a:extLst>
                </a:gridCol>
              </a:tblGrid>
              <a:tr h="1033388">
                <a:tc>
                  <a:txBody>
                    <a:bodyPr/>
                    <a:lstStyle/>
                    <a:p>
                      <a:pPr algn="ctr"/>
                      <a:r>
                        <a:rPr lang="en-US" sz="4400" dirty="0"/>
                        <a:t>Members</a:t>
                      </a:r>
                    </a:p>
                  </a:txBody>
                  <a:tcPr/>
                </a:tc>
                <a:tc>
                  <a:txBody>
                    <a:bodyPr/>
                    <a:lstStyle/>
                    <a:p>
                      <a:pPr algn="ctr"/>
                      <a:r>
                        <a:rPr lang="en-US" sz="4400" b="1" dirty="0"/>
                        <a:t>Responsibilities</a:t>
                      </a:r>
                    </a:p>
                  </a:txBody>
                  <a:tcPr/>
                </a:tc>
                <a:extLst>
                  <a:ext uri="{0D108BD9-81ED-4DB2-BD59-A6C34878D82A}">
                    <a16:rowId xmlns:a16="http://schemas.microsoft.com/office/drawing/2014/main" val="10000"/>
                  </a:ext>
                </a:extLst>
              </a:tr>
              <a:tr h="2080998">
                <a:tc>
                  <a:txBody>
                    <a:bodyPr/>
                    <a:lstStyle/>
                    <a:p>
                      <a:pPr algn="ctr"/>
                      <a:endParaRPr lang="en-US" sz="2700" dirty="0"/>
                    </a:p>
                    <a:p>
                      <a:pPr algn="ctr"/>
                      <a:endParaRPr lang="en-US" sz="2700" dirty="0"/>
                    </a:p>
                    <a:p>
                      <a:pPr algn="ctr"/>
                      <a:r>
                        <a:rPr lang="en-US" sz="2700" dirty="0" err="1"/>
                        <a:t>Divya</a:t>
                      </a:r>
                      <a:r>
                        <a:rPr lang="en-US" sz="2700" dirty="0"/>
                        <a:t> &amp; </a:t>
                      </a:r>
                      <a:r>
                        <a:rPr lang="en-US" sz="2700" dirty="0" err="1"/>
                        <a:t>Kashish</a:t>
                      </a:r>
                      <a:endParaRPr lang="en-US" sz="2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itchFamily="34" charset="0"/>
                        <a:buChar char="•"/>
                        <a:tabLst/>
                        <a:defRPr/>
                      </a:pPr>
                      <a:r>
                        <a:rPr lang="en-US" sz="2000" baseline="0" dirty="0"/>
                        <a:t>Dynamic Jasper Report generation using jasper API , Tomcat server </a:t>
                      </a:r>
                    </a:p>
                    <a:p>
                      <a:pPr algn="ctr">
                        <a:buFont typeface="Arial" pitchFamily="34" charset="0"/>
                        <a:buChar char="•"/>
                      </a:pPr>
                      <a:r>
                        <a:rPr lang="en-US" sz="2000" dirty="0"/>
                        <a:t>Database</a:t>
                      </a:r>
                      <a:r>
                        <a:rPr lang="en-US" sz="2000" baseline="0" dirty="0"/>
                        <a:t> Creation and Handling using MySQL and Excel sheet</a:t>
                      </a:r>
                    </a:p>
                    <a:p>
                      <a:pPr algn="ctr">
                        <a:buFont typeface="Arial" pitchFamily="34" charset="0"/>
                        <a:buChar char="•"/>
                      </a:pPr>
                      <a:r>
                        <a:rPr lang="en-US" sz="2000" baseline="0" dirty="0"/>
                        <a:t>Login and Logout Functionality</a:t>
                      </a:r>
                    </a:p>
                    <a:p>
                      <a:pPr algn="ctr">
                        <a:buFont typeface="Arial" pitchFamily="34" charset="0"/>
                        <a:buChar char="•"/>
                      </a:pPr>
                      <a:r>
                        <a:rPr lang="en-US" sz="2000" baseline="0" dirty="0"/>
                        <a:t>UI Design</a:t>
                      </a:r>
                    </a:p>
                  </a:txBody>
                  <a:tcPr/>
                </a:tc>
                <a:extLst>
                  <a:ext uri="{0D108BD9-81ED-4DB2-BD59-A6C34878D82A}">
                    <a16:rowId xmlns:a16="http://schemas.microsoft.com/office/drawing/2014/main" val="10001"/>
                  </a:ext>
                </a:extLst>
              </a:tr>
              <a:tr h="1413379">
                <a:tc>
                  <a:txBody>
                    <a:bodyPr/>
                    <a:lstStyle/>
                    <a:p>
                      <a:pPr algn="ctr"/>
                      <a:r>
                        <a:rPr lang="en-US" sz="2700" dirty="0" err="1"/>
                        <a:t>Chinmaya</a:t>
                      </a:r>
                      <a:endParaRPr lang="en-US" sz="2700" dirty="0"/>
                    </a:p>
                  </a:txBody>
                  <a:tcPr/>
                </a:tc>
                <a:tc>
                  <a:txBody>
                    <a:bodyPr/>
                    <a:lstStyle/>
                    <a:p>
                      <a:pPr algn="ctr"/>
                      <a:r>
                        <a:rPr lang="en-US" sz="2000" dirty="0"/>
                        <a:t>Implementing Dynamic</a:t>
                      </a:r>
                      <a:r>
                        <a:rPr lang="en-US" sz="2000" baseline="0" dirty="0"/>
                        <a:t> query handling in Eclipse using Oracle DB, </a:t>
                      </a:r>
                      <a:r>
                        <a:rPr lang="en-US" sz="2000" baseline="0" dirty="0" err="1"/>
                        <a:t>GlassFish</a:t>
                      </a:r>
                      <a:r>
                        <a:rPr lang="en-US" sz="2000" baseline="0" dirty="0"/>
                        <a:t> Server ,Jasper API for Eclipse and </a:t>
                      </a:r>
                      <a:r>
                        <a:rPr lang="en-US" sz="2000" baseline="0" dirty="0" err="1"/>
                        <a:t>JRXml</a:t>
                      </a:r>
                      <a:r>
                        <a:rPr lang="en-US" sz="2000" baseline="0" dirty="0"/>
                        <a:t> file handling</a:t>
                      </a:r>
                      <a:endParaRPr lang="en-US" sz="2000" dirty="0"/>
                    </a:p>
                  </a:txBody>
                  <a:tcPr/>
                </a:tc>
                <a:extLst>
                  <a:ext uri="{0D108BD9-81ED-4DB2-BD59-A6C34878D82A}">
                    <a16:rowId xmlns:a16="http://schemas.microsoft.com/office/drawing/2014/main" val="10002"/>
                  </a:ext>
                </a:extLst>
              </a:tr>
              <a:tr h="1096894">
                <a:tc>
                  <a:txBody>
                    <a:bodyPr/>
                    <a:lstStyle/>
                    <a:p>
                      <a:pPr algn="ctr"/>
                      <a:r>
                        <a:rPr lang="en-US" sz="2700" dirty="0" err="1"/>
                        <a:t>Abhit</a:t>
                      </a:r>
                      <a:r>
                        <a:rPr lang="en-US" sz="2700" dirty="0"/>
                        <a:t> &amp; </a:t>
                      </a:r>
                      <a:r>
                        <a:rPr lang="en-US" sz="2700" dirty="0" err="1"/>
                        <a:t>Abhishek</a:t>
                      </a:r>
                      <a:endParaRPr lang="en-US" sz="2700" dirty="0"/>
                    </a:p>
                  </a:txBody>
                  <a:tcPr/>
                </a:tc>
                <a:tc>
                  <a:txBody>
                    <a:bodyPr/>
                    <a:lstStyle/>
                    <a:p>
                      <a:pPr algn="ctr"/>
                      <a:r>
                        <a:rPr lang="en-US" sz="2000" dirty="0"/>
                        <a:t>Generating</a:t>
                      </a:r>
                      <a:r>
                        <a:rPr lang="en-US" sz="2000" baseline="0" dirty="0"/>
                        <a:t> reports using </a:t>
                      </a:r>
                      <a:r>
                        <a:rPr lang="en-US" sz="2000" dirty="0" err="1"/>
                        <a:t>Jaspersoft</a:t>
                      </a:r>
                      <a:r>
                        <a:rPr lang="en-US" sz="2000" dirty="0"/>
                        <a:t> Studio</a:t>
                      </a:r>
                    </a:p>
                  </a:txBody>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739D804B-B3B9-44CE-BC1B-9E430978FD7D}"/>
              </a:ext>
            </a:extLst>
          </p:cNvPr>
          <p:cNvSpPr>
            <a:spLocks noGrp="1"/>
          </p:cNvSpPr>
          <p:nvPr>
            <p:ph type="title"/>
          </p:nvPr>
        </p:nvSpPr>
        <p:spPr>
          <a:xfrm>
            <a:off x="1652876" y="193964"/>
            <a:ext cx="8910637" cy="713056"/>
          </a:xfrm>
        </p:spPr>
        <p:txBody>
          <a:bodyPr/>
          <a:lstStyle/>
          <a:p>
            <a:r>
              <a:rPr lang="en-US" b="1" dirty="0">
                <a:solidFill>
                  <a:srgbClr val="C00000"/>
                </a:solidFill>
              </a:rPr>
              <a:t>Roles &amp; Responsibilities</a:t>
            </a:r>
            <a:endParaRPr lang="en-US"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F9B8-1025-44EE-ABB5-4270E76D8285}"/>
              </a:ext>
            </a:extLst>
          </p:cNvPr>
          <p:cNvSpPr>
            <a:spLocks noGrp="1"/>
          </p:cNvSpPr>
          <p:nvPr>
            <p:ph type="title"/>
          </p:nvPr>
        </p:nvSpPr>
        <p:spPr>
          <a:xfrm>
            <a:off x="1638567" y="224865"/>
            <a:ext cx="8911687" cy="1280890"/>
          </a:xfrm>
        </p:spPr>
        <p:txBody>
          <a:bodyPr/>
          <a:lstStyle/>
          <a:p>
            <a:r>
              <a:rPr lang="en-US" b="1" dirty="0">
                <a:solidFill>
                  <a:srgbClr val="C00000"/>
                </a:solidFill>
              </a:rPr>
              <a:t>Technologies Being Used</a:t>
            </a:r>
          </a:p>
        </p:txBody>
      </p:sp>
      <p:sp>
        <p:nvSpPr>
          <p:cNvPr id="3" name="Content Placeholder 2">
            <a:extLst>
              <a:ext uri="{FF2B5EF4-FFF2-40B4-BE49-F238E27FC236}">
                <a16:creationId xmlns:a16="http://schemas.microsoft.com/office/drawing/2014/main" id="{CBCB31FD-DAD9-4EB8-914A-D7D02C024F5D}"/>
              </a:ext>
            </a:extLst>
          </p:cNvPr>
          <p:cNvSpPr>
            <a:spLocks noGrp="1"/>
          </p:cNvSpPr>
          <p:nvPr>
            <p:ph idx="1"/>
          </p:nvPr>
        </p:nvSpPr>
        <p:spPr>
          <a:xfrm>
            <a:off x="1141412" y="1931831"/>
            <a:ext cx="9905999" cy="4417454"/>
          </a:xfrm>
        </p:spPr>
        <p:txBody>
          <a:bodyPr>
            <a:normAutofit/>
          </a:bodyPr>
          <a:lstStyle/>
          <a:p>
            <a:r>
              <a:rPr lang="en-US" sz="2500" dirty="0"/>
              <a:t>Eclipse </a:t>
            </a:r>
            <a:r>
              <a:rPr lang="en-US" sz="2500" dirty="0" err="1"/>
              <a:t>Jee</a:t>
            </a:r>
            <a:r>
              <a:rPr lang="en-US" sz="2500" dirty="0"/>
              <a:t> Oxygen</a:t>
            </a:r>
          </a:p>
          <a:p>
            <a:r>
              <a:rPr lang="en-US" sz="2500" dirty="0"/>
              <a:t>MySQL 5.7 Command Line Client</a:t>
            </a:r>
          </a:p>
          <a:p>
            <a:r>
              <a:rPr lang="en-US" sz="2500" dirty="0"/>
              <a:t>MySQL Workbench 6.3</a:t>
            </a:r>
          </a:p>
          <a:p>
            <a:r>
              <a:rPr lang="en-US" sz="2500" dirty="0"/>
              <a:t>Microsoft Excel</a:t>
            </a:r>
          </a:p>
          <a:p>
            <a:r>
              <a:rPr lang="en-US" sz="2500" dirty="0"/>
              <a:t>Tomcat 8.5</a:t>
            </a:r>
          </a:p>
          <a:p>
            <a:r>
              <a:rPr lang="en-US" sz="2500" dirty="0" err="1"/>
              <a:t>JasperSoft</a:t>
            </a:r>
            <a:r>
              <a:rPr lang="en-US" sz="2500" dirty="0"/>
              <a:t> Studio API</a:t>
            </a:r>
          </a:p>
          <a:p>
            <a:r>
              <a:rPr lang="en-US" sz="2500" dirty="0"/>
              <a:t>Oracle DB 11g</a:t>
            </a:r>
          </a:p>
          <a:p>
            <a:r>
              <a:rPr lang="en-US" sz="2500" dirty="0"/>
              <a:t>Glassfish 4</a:t>
            </a:r>
          </a:p>
          <a:p>
            <a:pPr marL="0" indent="0">
              <a:buNone/>
            </a:pPr>
            <a:endParaRPr lang="en-US" sz="2500" dirty="0"/>
          </a:p>
          <a:p>
            <a:endParaRPr lang="en-US" sz="2500" dirty="0"/>
          </a:p>
          <a:p>
            <a:endParaRPr lang="en-US" sz="2500" dirty="0"/>
          </a:p>
          <a:p>
            <a:pPr marL="0" indent="0">
              <a:buNone/>
            </a:pPr>
            <a:endParaRPr lang="en-US" sz="2500" dirty="0"/>
          </a:p>
        </p:txBody>
      </p:sp>
      <p:pic>
        <p:nvPicPr>
          <p:cNvPr id="1026" name="Picture 2" descr="Image result for mysql">
            <a:extLst>
              <a:ext uri="{FF2B5EF4-FFF2-40B4-BE49-F238E27FC236}">
                <a16:creationId xmlns:a16="http://schemas.microsoft.com/office/drawing/2014/main" id="{1849D4EA-1862-4356-8967-D17EB86877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5037" y="2384402"/>
            <a:ext cx="3334819" cy="17257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aspersoft studio logo">
            <a:extLst>
              <a:ext uri="{FF2B5EF4-FFF2-40B4-BE49-F238E27FC236}">
                <a16:creationId xmlns:a16="http://schemas.microsoft.com/office/drawing/2014/main" id="{B604FC3A-FB3F-49F3-9D9F-37B2D80A7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5036" y="1"/>
            <a:ext cx="3546964" cy="2384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clipse oxygen logo">
            <a:extLst>
              <a:ext uri="{FF2B5EF4-FFF2-40B4-BE49-F238E27FC236}">
                <a16:creationId xmlns:a16="http://schemas.microsoft.com/office/drawing/2014/main" id="{62C9EFA3-0CE7-4DF4-85E5-1C21F6614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5037" y="4110170"/>
            <a:ext cx="3546963" cy="27837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EFC2AE5D-19A2-4ECA-AF5A-11FA966FDA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521" y="3248191"/>
            <a:ext cx="3171515" cy="1632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8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CDEC-CB4B-4054-889F-0A9DDB88254C}"/>
              </a:ext>
            </a:extLst>
          </p:cNvPr>
          <p:cNvSpPr>
            <a:spLocks noGrp="1"/>
          </p:cNvSpPr>
          <p:nvPr>
            <p:ph type="title"/>
          </p:nvPr>
        </p:nvSpPr>
        <p:spPr>
          <a:xfrm>
            <a:off x="1527403" y="1452185"/>
            <a:ext cx="8911687" cy="895201"/>
          </a:xfrm>
        </p:spPr>
        <p:txBody>
          <a:bodyPr>
            <a:noAutofit/>
          </a:bodyPr>
          <a:lstStyle/>
          <a:p>
            <a:pPr algn="ctr"/>
            <a:r>
              <a:rPr lang="en-US" sz="8000" b="1" dirty="0">
                <a:solidFill>
                  <a:srgbClr val="C00000"/>
                </a:solidFill>
              </a:rPr>
              <a:t>Experiments </a:t>
            </a:r>
            <a:br>
              <a:rPr lang="en-US" sz="8000" b="1" dirty="0">
                <a:solidFill>
                  <a:srgbClr val="C00000"/>
                </a:solidFill>
              </a:rPr>
            </a:br>
            <a:r>
              <a:rPr lang="en-US" sz="8000" b="1" dirty="0">
                <a:solidFill>
                  <a:srgbClr val="C00000"/>
                </a:solidFill>
              </a:rPr>
              <a:t>and </a:t>
            </a:r>
            <a:br>
              <a:rPr lang="en-US" sz="8000" b="1" dirty="0">
                <a:solidFill>
                  <a:srgbClr val="C00000"/>
                </a:solidFill>
              </a:rPr>
            </a:br>
            <a:r>
              <a:rPr lang="en-US" sz="8000" b="1" dirty="0">
                <a:solidFill>
                  <a:srgbClr val="C00000"/>
                </a:solidFill>
              </a:rPr>
              <a:t>Results</a:t>
            </a:r>
          </a:p>
        </p:txBody>
      </p:sp>
    </p:spTree>
    <p:extLst>
      <p:ext uri="{BB962C8B-B14F-4D97-AF65-F5344CB8AC3E}">
        <p14:creationId xmlns:p14="http://schemas.microsoft.com/office/powerpoint/2010/main" val="100134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enovo\Downloads\4.png"/>
          <p:cNvPicPr>
            <a:picLocks noChangeAspect="1" noChangeArrowheads="1"/>
          </p:cNvPicPr>
          <p:nvPr/>
        </p:nvPicPr>
        <p:blipFill>
          <a:blip r:embed="rId2"/>
          <a:srcRect/>
          <a:stretch>
            <a:fillRect/>
          </a:stretch>
        </p:blipFill>
        <p:spPr bwMode="auto">
          <a:xfrm>
            <a:off x="68728" y="0"/>
            <a:ext cx="12123272"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DE3469-44EB-4490-BB86-00F030F647D7}"/>
              </a:ext>
            </a:extLst>
          </p:cNvPr>
          <p:cNvPicPr>
            <a:picLocks noChangeAspect="1"/>
          </p:cNvPicPr>
          <p:nvPr/>
        </p:nvPicPr>
        <p:blipFill>
          <a:blip r:embed="rId2"/>
          <a:stretch>
            <a:fillRect/>
          </a:stretch>
        </p:blipFill>
        <p:spPr>
          <a:xfrm>
            <a:off x="1287887" y="318069"/>
            <a:ext cx="9607640" cy="6340308"/>
          </a:xfrm>
          <a:prstGeom prst="rect">
            <a:avLst/>
          </a:prstGeom>
        </p:spPr>
      </p:pic>
    </p:spTree>
    <p:extLst>
      <p:ext uri="{BB962C8B-B14F-4D97-AF65-F5344CB8AC3E}">
        <p14:creationId xmlns:p14="http://schemas.microsoft.com/office/powerpoint/2010/main" val="278147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2C30-D151-4453-A60F-9F46CC93D367}"/>
              </a:ext>
            </a:extLst>
          </p:cNvPr>
          <p:cNvSpPr>
            <a:spLocks noGrp="1"/>
          </p:cNvSpPr>
          <p:nvPr>
            <p:ph type="title"/>
          </p:nvPr>
        </p:nvSpPr>
        <p:spPr>
          <a:xfrm>
            <a:off x="1845950" y="377253"/>
            <a:ext cx="8911687" cy="818501"/>
          </a:xfrm>
        </p:spPr>
        <p:txBody>
          <a:bodyPr/>
          <a:lstStyle/>
          <a:p>
            <a:r>
              <a:rPr lang="en-US" b="1" dirty="0">
                <a:solidFill>
                  <a:srgbClr val="C00000"/>
                </a:solidFill>
              </a:rPr>
              <a:t>Objectives</a:t>
            </a:r>
          </a:p>
        </p:txBody>
      </p:sp>
      <p:sp>
        <p:nvSpPr>
          <p:cNvPr id="3" name="Content Placeholder 2">
            <a:extLst>
              <a:ext uri="{FF2B5EF4-FFF2-40B4-BE49-F238E27FC236}">
                <a16:creationId xmlns:a16="http://schemas.microsoft.com/office/drawing/2014/main" id="{BC7B56A3-2FE0-42D2-BB0D-4C251DB0A1BC}"/>
              </a:ext>
            </a:extLst>
          </p:cNvPr>
          <p:cNvSpPr>
            <a:spLocks noGrp="1"/>
          </p:cNvSpPr>
          <p:nvPr>
            <p:ph idx="1"/>
          </p:nvPr>
        </p:nvSpPr>
        <p:spPr>
          <a:xfrm>
            <a:off x="1143000" y="1658143"/>
            <a:ext cx="9905999" cy="3541714"/>
          </a:xfrm>
        </p:spPr>
        <p:txBody>
          <a:bodyPr>
            <a:normAutofit/>
          </a:bodyPr>
          <a:lstStyle/>
          <a:p>
            <a:r>
              <a:rPr lang="en-US" sz="2800" dirty="0">
                <a:latin typeface="Century" pitchFamily="18" charset="0"/>
              </a:rPr>
              <a:t>To fetch the data from the database through java code with the processed data and finally generate the report in the desired format.</a:t>
            </a:r>
          </a:p>
          <a:p>
            <a:r>
              <a:rPr lang="en-US" sz="2500" dirty="0"/>
              <a:t>The end product here will give a report displaying the information of the number of retailer shops, working under a mobile company for a specific period of time as requested by user.</a:t>
            </a:r>
          </a:p>
        </p:txBody>
      </p:sp>
    </p:spTree>
    <p:extLst>
      <p:ext uri="{BB962C8B-B14F-4D97-AF65-F5344CB8AC3E}">
        <p14:creationId xmlns:p14="http://schemas.microsoft.com/office/powerpoint/2010/main" val="148222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12192000" cy="691887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3D46-8848-4C62-8F80-EA30021E7682}"/>
              </a:ext>
            </a:extLst>
          </p:cNvPr>
          <p:cNvSpPr>
            <a:spLocks noGrp="1"/>
          </p:cNvSpPr>
          <p:nvPr>
            <p:ph type="title"/>
          </p:nvPr>
        </p:nvSpPr>
        <p:spPr>
          <a:xfrm>
            <a:off x="1917676" y="342756"/>
            <a:ext cx="8911687" cy="782659"/>
          </a:xfrm>
        </p:spPr>
        <p:txBody>
          <a:bodyPr/>
          <a:lstStyle/>
          <a:p>
            <a:r>
              <a:rPr lang="en-US" b="1" dirty="0">
                <a:solidFill>
                  <a:srgbClr val="C00000"/>
                </a:solidFill>
              </a:rPr>
              <a:t>Any Work Left ?</a:t>
            </a:r>
          </a:p>
        </p:txBody>
      </p:sp>
      <p:sp>
        <p:nvSpPr>
          <p:cNvPr id="3" name="Content Placeholder 2">
            <a:extLst>
              <a:ext uri="{FF2B5EF4-FFF2-40B4-BE49-F238E27FC236}">
                <a16:creationId xmlns:a16="http://schemas.microsoft.com/office/drawing/2014/main" id="{06C1CE6B-F8FC-4EF2-B1DF-0182FDA7C0E9}"/>
              </a:ext>
            </a:extLst>
          </p:cNvPr>
          <p:cNvSpPr>
            <a:spLocks noGrp="1"/>
          </p:cNvSpPr>
          <p:nvPr>
            <p:ph idx="1"/>
          </p:nvPr>
        </p:nvSpPr>
        <p:spPr>
          <a:xfrm>
            <a:off x="1871760" y="1289538"/>
            <a:ext cx="10127982" cy="5322277"/>
          </a:xfrm>
        </p:spPr>
        <p:txBody>
          <a:bodyPr/>
          <a:lstStyle/>
          <a:p>
            <a:pPr>
              <a:buNone/>
            </a:pPr>
            <a:r>
              <a:rPr lang="en-US" sz="2500" u="sng" dirty="0"/>
              <a:t>Extra features to existing report:</a:t>
            </a:r>
          </a:p>
          <a:p>
            <a:r>
              <a:rPr lang="en-US" sz="2500" dirty="0"/>
              <a:t>Saving the document</a:t>
            </a:r>
          </a:p>
          <a:p>
            <a:r>
              <a:rPr lang="en-US" sz="2500" dirty="0"/>
              <a:t>Creation of one more template.</a:t>
            </a:r>
          </a:p>
          <a:p>
            <a:r>
              <a:rPr lang="en-US" sz="2500" dirty="0"/>
              <a:t>Showcasing reports in different formats like excel, doc etc.</a:t>
            </a:r>
          </a:p>
          <a:p>
            <a:pPr>
              <a:buNone/>
            </a:pPr>
            <a:r>
              <a:rPr lang="en-US" sz="2500" u="sng" dirty="0"/>
              <a:t>Optional as per user’s choice</a:t>
            </a:r>
          </a:p>
          <a:p>
            <a:r>
              <a:rPr lang="en-US" sz="2500" dirty="0"/>
              <a:t>Header and Footer,</a:t>
            </a:r>
          </a:p>
          <a:p>
            <a:r>
              <a:rPr lang="en-US" sz="2500" dirty="0"/>
              <a:t>Page Number </a:t>
            </a:r>
          </a:p>
          <a:p>
            <a:r>
              <a:rPr lang="en-US" sz="2500" dirty="0"/>
              <a:t>Border</a:t>
            </a:r>
          </a:p>
          <a:p>
            <a:endParaRPr lang="en-US" sz="2500" dirty="0"/>
          </a:p>
          <a:p>
            <a:pPr>
              <a:buNone/>
            </a:pPr>
            <a:endParaRPr lang="en-US" dirty="0"/>
          </a:p>
        </p:txBody>
      </p:sp>
    </p:spTree>
    <p:extLst>
      <p:ext uri="{BB962C8B-B14F-4D97-AF65-F5344CB8AC3E}">
        <p14:creationId xmlns:p14="http://schemas.microsoft.com/office/powerpoint/2010/main" val="171587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94BF-AFCB-4B42-8B98-98981BD1EC5D}"/>
              </a:ext>
            </a:extLst>
          </p:cNvPr>
          <p:cNvSpPr>
            <a:spLocks noGrp="1"/>
          </p:cNvSpPr>
          <p:nvPr>
            <p:ph type="title"/>
          </p:nvPr>
        </p:nvSpPr>
        <p:spPr>
          <a:xfrm>
            <a:off x="0" y="0"/>
            <a:ext cx="12192000" cy="6858000"/>
          </a:xfrm>
        </p:spPr>
        <p:txBody>
          <a:bodyPr>
            <a:noAutofit/>
          </a:bodyPr>
          <a:lstStyle/>
          <a:p>
            <a:pPr algn="ctr"/>
            <a:br>
              <a:rPr lang="en-US" sz="9600" b="1" dirty="0">
                <a:solidFill>
                  <a:srgbClr val="C00000"/>
                </a:solidFill>
              </a:rPr>
            </a:br>
            <a:r>
              <a:rPr lang="en-US" sz="9600" b="1" dirty="0">
                <a:solidFill>
                  <a:srgbClr val="C00000"/>
                </a:solidFill>
              </a:rPr>
              <a:t>Thank</a:t>
            </a:r>
            <a:br>
              <a:rPr lang="en-US" sz="9600" b="1" dirty="0">
                <a:solidFill>
                  <a:srgbClr val="C00000"/>
                </a:solidFill>
              </a:rPr>
            </a:br>
            <a:r>
              <a:rPr lang="en-US" sz="9600" b="1" dirty="0">
                <a:solidFill>
                  <a:srgbClr val="C00000"/>
                </a:solidFill>
              </a:rPr>
              <a:t>You</a:t>
            </a:r>
          </a:p>
        </p:txBody>
      </p:sp>
    </p:spTree>
    <p:extLst>
      <p:ext uri="{BB962C8B-B14F-4D97-AF65-F5344CB8AC3E}">
        <p14:creationId xmlns:p14="http://schemas.microsoft.com/office/powerpoint/2010/main" val="381014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0405" y="1599028"/>
            <a:ext cx="10338998" cy="4998720"/>
          </a:xfrm>
        </p:spPr>
        <p:txBody>
          <a:bodyPr>
            <a:normAutofit/>
          </a:bodyPr>
          <a:lstStyle/>
          <a:p>
            <a:r>
              <a:rPr lang="en-US" sz="2500" dirty="0"/>
              <a:t>The problem we are solving is important because it will make the job of finding relevant data very easy.</a:t>
            </a:r>
          </a:p>
          <a:p>
            <a:r>
              <a:rPr lang="en-US" sz="2500" dirty="0"/>
              <a:t>The enormous amount of data that is increasing day by day is very difficult to sort through, hence the application we are developing will decrease the time to obtain the required information by a huge margin.</a:t>
            </a:r>
          </a:p>
          <a:p>
            <a:r>
              <a:rPr lang="en-US" sz="2500" dirty="0"/>
              <a:t>Data obtained from these reports will also help in analyzing specific data set that can be used for further research purposes. </a:t>
            </a:r>
          </a:p>
        </p:txBody>
      </p:sp>
      <p:sp>
        <p:nvSpPr>
          <p:cNvPr id="4" name="Title 1">
            <a:extLst>
              <a:ext uri="{FF2B5EF4-FFF2-40B4-BE49-F238E27FC236}">
                <a16:creationId xmlns:a16="http://schemas.microsoft.com/office/drawing/2014/main" id="{ECC42C30-D151-4453-A60F-9F46CC93D367}"/>
              </a:ext>
            </a:extLst>
          </p:cNvPr>
          <p:cNvSpPr>
            <a:spLocks noGrp="1"/>
          </p:cNvSpPr>
          <p:nvPr>
            <p:ph type="title"/>
          </p:nvPr>
        </p:nvSpPr>
        <p:spPr>
          <a:xfrm>
            <a:off x="1748863" y="455297"/>
            <a:ext cx="8911687" cy="852998"/>
          </a:xfrm>
        </p:spPr>
        <p:txBody>
          <a:bodyPr/>
          <a:lstStyle/>
          <a:p>
            <a:r>
              <a:rPr lang="en-US" b="1" dirty="0">
                <a:solidFill>
                  <a:srgbClr val="C00000"/>
                </a:solidFill>
              </a:rPr>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78BA24-DFEC-42AD-97F8-17AC4FA64061}"/>
              </a:ext>
            </a:extLst>
          </p:cNvPr>
          <p:cNvPicPr>
            <a:picLocks noChangeAspect="1"/>
          </p:cNvPicPr>
          <p:nvPr/>
        </p:nvPicPr>
        <p:blipFill>
          <a:blip r:embed="rId2"/>
          <a:stretch>
            <a:fillRect/>
          </a:stretch>
        </p:blipFill>
        <p:spPr>
          <a:xfrm>
            <a:off x="294067" y="79430"/>
            <a:ext cx="11603865" cy="6699139"/>
          </a:xfrm>
          <a:prstGeom prst="rect">
            <a:avLst/>
          </a:prstGeom>
        </p:spPr>
      </p:pic>
    </p:spTree>
    <p:extLst>
      <p:ext uri="{BB962C8B-B14F-4D97-AF65-F5344CB8AC3E}">
        <p14:creationId xmlns:p14="http://schemas.microsoft.com/office/powerpoint/2010/main" val="362114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1EA68D-DC85-4FF0-A819-D58B7ED39211}"/>
              </a:ext>
            </a:extLst>
          </p:cNvPr>
          <p:cNvPicPr>
            <a:picLocks noChangeAspect="1"/>
          </p:cNvPicPr>
          <p:nvPr/>
        </p:nvPicPr>
        <p:blipFill>
          <a:blip r:embed="rId2"/>
          <a:stretch>
            <a:fillRect/>
          </a:stretch>
        </p:blipFill>
        <p:spPr>
          <a:xfrm>
            <a:off x="523371" y="0"/>
            <a:ext cx="11145257" cy="6919300"/>
          </a:xfrm>
          <a:prstGeom prst="rect">
            <a:avLst/>
          </a:prstGeom>
        </p:spPr>
      </p:pic>
    </p:spTree>
    <p:extLst>
      <p:ext uri="{BB962C8B-B14F-4D97-AF65-F5344CB8AC3E}">
        <p14:creationId xmlns:p14="http://schemas.microsoft.com/office/powerpoint/2010/main" val="2278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5BB84-C0B7-4096-AB76-D782DA41430A}"/>
              </a:ext>
            </a:extLst>
          </p:cNvPr>
          <p:cNvPicPr>
            <a:picLocks noChangeAspect="1"/>
          </p:cNvPicPr>
          <p:nvPr/>
        </p:nvPicPr>
        <p:blipFill>
          <a:blip r:embed="rId2"/>
          <a:stretch>
            <a:fillRect/>
          </a:stretch>
        </p:blipFill>
        <p:spPr>
          <a:xfrm>
            <a:off x="1725769" y="323850"/>
            <a:ext cx="9144000" cy="6210300"/>
          </a:xfrm>
          <a:prstGeom prst="rect">
            <a:avLst/>
          </a:prstGeom>
        </p:spPr>
      </p:pic>
    </p:spTree>
    <p:extLst>
      <p:ext uri="{BB962C8B-B14F-4D97-AF65-F5344CB8AC3E}">
        <p14:creationId xmlns:p14="http://schemas.microsoft.com/office/powerpoint/2010/main" val="255773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0326" y="1041010"/>
            <a:ext cx="10156874" cy="5613008"/>
          </a:xfrm>
        </p:spPr>
        <p:txBody>
          <a:bodyPr>
            <a:normAutofit/>
          </a:bodyPr>
          <a:lstStyle/>
          <a:p>
            <a:r>
              <a:rPr lang="en-US" sz="2500" dirty="0"/>
              <a:t>Collection of Data.</a:t>
            </a:r>
          </a:p>
          <a:p>
            <a:r>
              <a:rPr lang="en-US" sz="2500" dirty="0"/>
              <a:t>The  development of GUI .</a:t>
            </a:r>
          </a:p>
          <a:p>
            <a:r>
              <a:rPr lang="en-US" sz="2500" dirty="0"/>
              <a:t>Login/ Logout Functionality Implementation.</a:t>
            </a:r>
          </a:p>
          <a:p>
            <a:r>
              <a:rPr lang="en-US" sz="2500" dirty="0"/>
              <a:t>The username and password were verified using the data present in the database.</a:t>
            </a:r>
          </a:p>
          <a:p>
            <a:r>
              <a:rPr lang="en-US" sz="2500" dirty="0"/>
              <a:t>Generation  of sample reports with </a:t>
            </a:r>
            <a:r>
              <a:rPr lang="en-US" sz="2500" b="1" dirty="0" err="1"/>
              <a:t>Jaspersoft</a:t>
            </a:r>
            <a:r>
              <a:rPr lang="en-US" sz="2500" b="1" dirty="0"/>
              <a:t> Studio.</a:t>
            </a:r>
          </a:p>
          <a:p>
            <a:r>
              <a:rPr lang="en-US" sz="2500" b="1" dirty="0"/>
              <a:t>Jasper API </a:t>
            </a:r>
            <a:r>
              <a:rPr lang="en-US" sz="2500" dirty="0"/>
              <a:t>was then used to generate reports which was integrated with Java code.</a:t>
            </a:r>
          </a:p>
          <a:p>
            <a:endParaRPr lang="en-US" sz="2500" dirty="0"/>
          </a:p>
          <a:p>
            <a:endParaRPr lang="en-US" sz="2500" b="1" dirty="0"/>
          </a:p>
          <a:p>
            <a:endParaRPr lang="en-US" sz="2500" b="1" dirty="0"/>
          </a:p>
          <a:p>
            <a:endParaRPr lang="en-US" b="1" dirty="0"/>
          </a:p>
        </p:txBody>
      </p:sp>
      <p:sp>
        <p:nvSpPr>
          <p:cNvPr id="4" name="Title 1">
            <a:extLst>
              <a:ext uri="{FF2B5EF4-FFF2-40B4-BE49-F238E27FC236}">
                <a16:creationId xmlns:a16="http://schemas.microsoft.com/office/drawing/2014/main" id="{739D804B-B3B9-44CE-BC1B-9E430978FD7D}"/>
              </a:ext>
            </a:extLst>
          </p:cNvPr>
          <p:cNvSpPr>
            <a:spLocks noGrp="1"/>
          </p:cNvSpPr>
          <p:nvPr>
            <p:ph type="title"/>
          </p:nvPr>
        </p:nvSpPr>
        <p:spPr>
          <a:xfrm>
            <a:off x="1692593" y="173944"/>
            <a:ext cx="8911687" cy="993674"/>
          </a:xfrm>
        </p:spPr>
        <p:txBody>
          <a:bodyPr/>
          <a:lstStyle/>
          <a:p>
            <a:r>
              <a:rPr lang="en-US" b="1" dirty="0">
                <a:solidFill>
                  <a:srgbClr val="C00000"/>
                </a:solidFill>
              </a:rPr>
              <a:t>Work Done So Far…</a:t>
            </a:r>
            <a:endParaRPr lang="en-US"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922D8A-1442-4301-BCB9-65A33ADC4CB6}"/>
              </a:ext>
            </a:extLst>
          </p:cNvPr>
          <p:cNvPicPr>
            <a:picLocks noChangeAspect="1"/>
          </p:cNvPicPr>
          <p:nvPr/>
        </p:nvPicPr>
        <p:blipFill>
          <a:blip r:embed="rId2"/>
          <a:stretch>
            <a:fillRect/>
          </a:stretch>
        </p:blipFill>
        <p:spPr>
          <a:xfrm>
            <a:off x="6096000" y="332508"/>
            <a:ext cx="6096745" cy="3299333"/>
          </a:xfrm>
          <a:prstGeom prst="rect">
            <a:avLst/>
          </a:prstGeom>
        </p:spPr>
      </p:pic>
      <p:pic>
        <p:nvPicPr>
          <p:cNvPr id="3" name="Picture 2">
            <a:extLst>
              <a:ext uri="{FF2B5EF4-FFF2-40B4-BE49-F238E27FC236}">
                <a16:creationId xmlns:a16="http://schemas.microsoft.com/office/drawing/2014/main" id="{0398E8F2-8887-4FBF-AB9A-E9AF2440317F}"/>
              </a:ext>
            </a:extLst>
          </p:cNvPr>
          <p:cNvPicPr>
            <a:picLocks noChangeAspect="1"/>
          </p:cNvPicPr>
          <p:nvPr/>
        </p:nvPicPr>
        <p:blipFill>
          <a:blip r:embed="rId3"/>
          <a:stretch>
            <a:fillRect/>
          </a:stretch>
        </p:blipFill>
        <p:spPr>
          <a:xfrm>
            <a:off x="1" y="332507"/>
            <a:ext cx="6096000" cy="3299333"/>
          </a:xfrm>
          <a:prstGeom prst="rect">
            <a:avLst/>
          </a:prstGeom>
        </p:spPr>
      </p:pic>
      <p:pic>
        <p:nvPicPr>
          <p:cNvPr id="4" name="Picture 3">
            <a:extLst>
              <a:ext uri="{FF2B5EF4-FFF2-40B4-BE49-F238E27FC236}">
                <a16:creationId xmlns:a16="http://schemas.microsoft.com/office/drawing/2014/main" id="{6A098B61-76DB-420D-8D22-C5974CD62059}"/>
              </a:ext>
            </a:extLst>
          </p:cNvPr>
          <p:cNvPicPr>
            <a:picLocks noChangeAspect="1"/>
          </p:cNvPicPr>
          <p:nvPr/>
        </p:nvPicPr>
        <p:blipFill>
          <a:blip r:embed="rId4"/>
          <a:stretch>
            <a:fillRect/>
          </a:stretch>
        </p:blipFill>
        <p:spPr>
          <a:xfrm>
            <a:off x="0" y="3631839"/>
            <a:ext cx="6095999" cy="2893653"/>
          </a:xfrm>
          <a:prstGeom prst="rect">
            <a:avLst/>
          </a:prstGeom>
        </p:spPr>
      </p:pic>
      <p:pic>
        <p:nvPicPr>
          <p:cNvPr id="5" name="Picture 4">
            <a:extLst>
              <a:ext uri="{FF2B5EF4-FFF2-40B4-BE49-F238E27FC236}">
                <a16:creationId xmlns:a16="http://schemas.microsoft.com/office/drawing/2014/main" id="{9297FBBE-898A-4E5A-9059-7FEEC5FF6196}"/>
              </a:ext>
            </a:extLst>
          </p:cNvPr>
          <p:cNvPicPr>
            <a:picLocks noChangeAspect="1"/>
          </p:cNvPicPr>
          <p:nvPr/>
        </p:nvPicPr>
        <p:blipFill>
          <a:blip r:embed="rId5"/>
          <a:stretch>
            <a:fillRect/>
          </a:stretch>
        </p:blipFill>
        <p:spPr>
          <a:xfrm>
            <a:off x="6095998" y="3631838"/>
            <a:ext cx="6096002" cy="290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ownloads\Screenshot (33).png"/>
          <p:cNvPicPr>
            <a:picLocks noChangeAspect="1" noChangeArrowheads="1"/>
          </p:cNvPicPr>
          <p:nvPr/>
        </p:nvPicPr>
        <p:blipFill>
          <a:blip r:embed="rId2"/>
          <a:srcRect/>
          <a:stretch>
            <a:fillRect/>
          </a:stretch>
        </p:blipFill>
        <p:spPr bwMode="auto">
          <a:xfrm>
            <a:off x="1" y="0"/>
            <a:ext cx="5838091" cy="6858000"/>
          </a:xfrm>
          <a:prstGeom prst="rect">
            <a:avLst/>
          </a:prstGeom>
          <a:noFill/>
        </p:spPr>
      </p:pic>
      <p:pic>
        <p:nvPicPr>
          <p:cNvPr id="2051" name="Picture 3" descr="C:\Users\lenovo\Downloads\Screenshot (34).png"/>
          <p:cNvPicPr>
            <a:picLocks noChangeAspect="1" noChangeArrowheads="1"/>
          </p:cNvPicPr>
          <p:nvPr/>
        </p:nvPicPr>
        <p:blipFill>
          <a:blip r:embed="rId3"/>
          <a:srcRect/>
          <a:stretch>
            <a:fillRect/>
          </a:stretch>
        </p:blipFill>
        <p:spPr bwMode="auto">
          <a:xfrm>
            <a:off x="5878684" y="0"/>
            <a:ext cx="6313316" cy="6858000"/>
          </a:xfrm>
          <a:prstGeom prst="rect">
            <a:avLst/>
          </a:prstGeom>
          <a:noFill/>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1165</TotalTime>
  <Words>370</Words>
  <Application>Microsoft Office PowerPoint</Application>
  <PresentationFormat>Widescreen</PresentationFormat>
  <Paragraphs>64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Century</vt:lpstr>
      <vt:lpstr>Century Gothic</vt:lpstr>
      <vt:lpstr>Wingdings 3</vt:lpstr>
      <vt:lpstr>Wisp</vt:lpstr>
      <vt:lpstr>Project Title Report Development using Jasper </vt:lpstr>
      <vt:lpstr>Objectives</vt:lpstr>
      <vt:lpstr>Background</vt:lpstr>
      <vt:lpstr>PowerPoint Presentation</vt:lpstr>
      <vt:lpstr>PowerPoint Presentation</vt:lpstr>
      <vt:lpstr>PowerPoint Presentation</vt:lpstr>
      <vt:lpstr>Work Done So Far…</vt:lpstr>
      <vt:lpstr>PowerPoint Presentation</vt:lpstr>
      <vt:lpstr>PowerPoint Presentation</vt:lpstr>
      <vt:lpstr>PowerPoint Presentation</vt:lpstr>
      <vt:lpstr>PowerPoint Presentation</vt:lpstr>
      <vt:lpstr>PowerPoint Presentation</vt:lpstr>
      <vt:lpstr>PowerPoint Presentation</vt:lpstr>
      <vt:lpstr>Roles &amp; Responsibilities</vt:lpstr>
      <vt:lpstr>Technologies Being Used</vt:lpstr>
      <vt:lpstr>Experiments  and  Results</vt:lpstr>
      <vt:lpstr>PowerPoint Presentation</vt:lpstr>
      <vt:lpstr>PowerPoint Presentation</vt:lpstr>
      <vt:lpstr>PowerPoint Presentation</vt:lpstr>
      <vt:lpstr>PowerPoint Presentation</vt:lpstr>
      <vt:lpstr>PowerPoint Presentation</vt:lpstr>
      <vt:lpstr>Any Work Left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Prosenjit Gupta</dc:creator>
  <cp:lastModifiedBy>Divya Chadha</cp:lastModifiedBy>
  <cp:revision>39</cp:revision>
  <dcterms:created xsi:type="dcterms:W3CDTF">2017-08-31T06:03:00Z</dcterms:created>
  <dcterms:modified xsi:type="dcterms:W3CDTF">2018-04-24T14:02:39Z</dcterms:modified>
</cp:coreProperties>
</file>