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09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73" r:id="rId8"/>
    <p:sldId id="262" r:id="rId9"/>
    <p:sldId id="272" r:id="rId10"/>
    <p:sldId id="274" r:id="rId11"/>
    <p:sldId id="276" r:id="rId12"/>
    <p:sldId id="277" r:id="rId13"/>
    <p:sldId id="275" r:id="rId14"/>
    <p:sldId id="278" r:id="rId15"/>
    <p:sldId id="279" r:id="rId16"/>
    <p:sldId id="280" r:id="rId17"/>
    <p:sldId id="270" r:id="rId18"/>
  </p:sldIdLst>
  <p:sldSz cx="18288000" cy="10287000"/>
  <p:notesSz cx="6858000" cy="9144000"/>
  <p:embeddedFontLst>
    <p:embeddedFont>
      <p:font typeface="Garet" panose="020B0604020202020204" charset="0"/>
      <p:regular r:id="rId19"/>
    </p:embeddedFont>
    <p:embeddedFont>
      <p:font typeface="Horizon" panose="020B0604020202020204" charset="0"/>
      <p:regular r:id="rId20"/>
      <p:bold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  <p:embeddedFont>
      <p:font typeface="Wingdings 3" panose="05040102010807070707" pitchFamily="18" charset="2"/>
      <p:regular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05" autoAdjust="0"/>
  </p:normalViewPr>
  <p:slideViewPr>
    <p:cSldViewPr>
      <p:cViewPr varScale="1">
        <p:scale>
          <a:sx n="50" d="100"/>
          <a:sy n="50" d="100"/>
        </p:scale>
        <p:origin x="888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7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7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783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68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5980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0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01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6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3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0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3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9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7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0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8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8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8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43066" y="1488962"/>
            <a:ext cx="7309077" cy="7309077"/>
          </a:xfrm>
          <a:custGeom>
            <a:avLst/>
            <a:gdLst/>
            <a:ahLst/>
            <a:cxnLst/>
            <a:rect l="l" t="t" r="r" b="b"/>
            <a:pathLst>
              <a:path w="7309077" h="7309077">
                <a:moveTo>
                  <a:pt x="0" y="0"/>
                </a:moveTo>
                <a:lnTo>
                  <a:pt x="7309077" y="0"/>
                </a:lnTo>
                <a:lnTo>
                  <a:pt x="7309077" y="7309076"/>
                </a:lnTo>
                <a:lnTo>
                  <a:pt x="0" y="7309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3200400" y="177396"/>
            <a:ext cx="14935200" cy="3331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44"/>
              </a:lnSpc>
            </a:pPr>
            <a:r>
              <a:rPr lang="en-US" sz="4000" dirty="0">
                <a:solidFill>
                  <a:srgbClr val="F3F3F7"/>
                </a:solidFill>
                <a:latin typeface="+mj-lt"/>
                <a:ea typeface="Horizon"/>
                <a:cs typeface="Horizon"/>
                <a:sym typeface="Horizon"/>
              </a:rPr>
              <a:t>Human Activity Recognition Using Deep Learning</a:t>
            </a:r>
          </a:p>
          <a:p>
            <a:pPr algn="ctr">
              <a:lnSpc>
                <a:spcPts val="9144"/>
              </a:lnSpc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+mj-lt"/>
                <a:ea typeface="Horizon"/>
                <a:cs typeface="Horizon"/>
                <a:sym typeface="Horizon"/>
              </a:rPr>
              <a:t>Understanding how Deep Learning models recognize human activities using sensor data.</a:t>
            </a:r>
            <a:r>
              <a:rPr lang="en-IN" sz="3600" dirty="0">
                <a:solidFill>
                  <a:schemeClr val="bg1">
                    <a:lumMod val="75000"/>
                  </a:schemeClr>
                </a:solidFill>
                <a:latin typeface="+mj-lt"/>
                <a:ea typeface="Horizon"/>
                <a:cs typeface="Horizon"/>
                <a:sym typeface="Horizon"/>
              </a:rPr>
              <a:t> </a:t>
            </a:r>
            <a:endParaRPr lang="en-US" sz="3400" dirty="0">
              <a:solidFill>
                <a:schemeClr val="bg1">
                  <a:lumMod val="75000"/>
                </a:schemeClr>
              </a:solidFill>
              <a:latin typeface="+mj-lt"/>
              <a:ea typeface="Horizon"/>
              <a:cs typeface="Horizon"/>
              <a:sym typeface="Horizon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4859000" y="4533900"/>
            <a:ext cx="7309077" cy="7309077"/>
          </a:xfrm>
          <a:custGeom>
            <a:avLst/>
            <a:gdLst/>
            <a:ahLst/>
            <a:cxnLst/>
            <a:rect l="l" t="t" r="r" b="b"/>
            <a:pathLst>
              <a:path w="7309077" h="7309077">
                <a:moveTo>
                  <a:pt x="0" y="0"/>
                </a:moveTo>
                <a:lnTo>
                  <a:pt x="7309077" y="0"/>
                </a:lnTo>
                <a:lnTo>
                  <a:pt x="7309077" y="7309077"/>
                </a:lnTo>
                <a:lnTo>
                  <a:pt x="0" y="73090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3718334" y="7810500"/>
            <a:ext cx="5522111" cy="14014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13"/>
              </a:lnSpc>
            </a:pPr>
            <a:r>
              <a:rPr lang="en-US" sz="2509" spc="582" dirty="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Presented By: 21DCS024</a:t>
            </a:r>
          </a:p>
          <a:p>
            <a:pPr algn="ctr">
              <a:lnSpc>
                <a:spcPts val="3713"/>
              </a:lnSpc>
            </a:pPr>
            <a:r>
              <a:rPr lang="en-US" sz="2509" spc="582" dirty="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Ashish Kumar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BCBE3A-5955-ED2D-3081-A1122A2521C6}"/>
              </a:ext>
            </a:extLst>
          </p:cNvPr>
          <p:cNvSpPr txBox="1"/>
          <p:nvPr/>
        </p:nvSpPr>
        <p:spPr>
          <a:xfrm>
            <a:off x="13411200" y="6743700"/>
            <a:ext cx="4446282" cy="864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10" spc="582" dirty="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Presented To:</a:t>
            </a:r>
          </a:p>
          <a:p>
            <a:pPr algn="ctr"/>
            <a:r>
              <a:rPr lang="en-US" sz="2510" spc="582" dirty="0">
                <a:solidFill>
                  <a:srgbClr val="FFFFFF"/>
                </a:solidFill>
                <a:latin typeface="Garet"/>
                <a:sym typeface="Garet"/>
              </a:rPr>
              <a:t>Dr. Kamlesh Dutta</a:t>
            </a:r>
            <a:endParaRPr lang="en-US" sz="2510" dirty="0"/>
          </a:p>
        </p:txBody>
      </p:sp>
      <p:pic>
        <p:nvPicPr>
          <p:cNvPr id="11" name="object 2">
            <a:extLst>
              <a:ext uri="{FF2B5EF4-FFF2-40B4-BE49-F238E27FC236}">
                <a16:creationId xmlns:a16="http://schemas.microsoft.com/office/drawing/2014/main" id="{6A21BDC5-64A3-EC96-1F50-E41A425CDB3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3736" y="3729038"/>
            <a:ext cx="4438649" cy="28289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6E4C14-D2A0-A415-E350-A236440CB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201CD49F-2538-5090-97B7-C4625B437431}"/>
              </a:ext>
            </a:extLst>
          </p:cNvPr>
          <p:cNvSpPr txBox="1"/>
          <p:nvPr/>
        </p:nvSpPr>
        <p:spPr>
          <a:xfrm>
            <a:off x="4267200" y="345000"/>
            <a:ext cx="11353800" cy="19486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35"/>
              </a:lnSpc>
            </a:pPr>
            <a:r>
              <a:rPr lang="en-US" sz="3400" dirty="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 Model Training &amp; Optimization</a:t>
            </a:r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D8FDD62A-DEBA-BE59-0075-ECF09DC2A525}"/>
              </a:ext>
            </a:extLst>
          </p:cNvPr>
          <p:cNvSpPr/>
          <p:nvPr/>
        </p:nvSpPr>
        <p:spPr>
          <a:xfrm>
            <a:off x="-4628730" y="5603762"/>
            <a:ext cx="7309077" cy="7309077"/>
          </a:xfrm>
          <a:custGeom>
            <a:avLst/>
            <a:gdLst/>
            <a:ahLst/>
            <a:cxnLst/>
            <a:rect l="l" t="t" r="r" b="b"/>
            <a:pathLst>
              <a:path w="7309077" h="7309077">
                <a:moveTo>
                  <a:pt x="0" y="0"/>
                </a:moveTo>
                <a:lnTo>
                  <a:pt x="7309076" y="0"/>
                </a:lnTo>
                <a:lnTo>
                  <a:pt x="7309076" y="7309076"/>
                </a:lnTo>
                <a:lnTo>
                  <a:pt x="0" y="7309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E04EB-B22A-1113-F074-2ED3545D6BC6}"/>
              </a:ext>
            </a:extLst>
          </p:cNvPr>
          <p:cNvSpPr txBox="1"/>
          <p:nvPr/>
        </p:nvSpPr>
        <p:spPr>
          <a:xfrm>
            <a:off x="1752600" y="3162300"/>
            <a:ext cx="71628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Hyperparameters:</a:t>
            </a:r>
          </a:p>
          <a:p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           Learning rate: 0.0025  </a:t>
            </a:r>
          </a:p>
          <a:p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           Batch size: 1024</a:t>
            </a:r>
          </a:p>
          <a:p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           Epochs: 50 </a:t>
            </a:r>
          </a:p>
          <a:p>
            <a:endParaRPr lang="en-IN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IN" sz="28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Optimization Algorithm :</a:t>
            </a:r>
          </a:p>
          <a:p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             Adam Optimizer to minimize loss.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F897B4-27DA-1F0B-BD1E-05C1FABE3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915" y="3314700"/>
            <a:ext cx="8932907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016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85FB7C-ADAF-1D95-9B7A-946543269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E2A9E721-E8D0-2DBF-5877-98E63A1C954F}"/>
              </a:ext>
            </a:extLst>
          </p:cNvPr>
          <p:cNvSpPr txBox="1"/>
          <p:nvPr/>
        </p:nvSpPr>
        <p:spPr>
          <a:xfrm>
            <a:off x="5222813" y="593598"/>
            <a:ext cx="7772880" cy="909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35"/>
              </a:lnSpc>
            </a:pPr>
            <a:r>
              <a:rPr lang="en-US" sz="3400" dirty="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Evaluation metrics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754AF09-F70A-3A76-5F70-7D577C1144FB}"/>
              </a:ext>
            </a:extLst>
          </p:cNvPr>
          <p:cNvSpPr txBox="1"/>
          <p:nvPr/>
        </p:nvSpPr>
        <p:spPr>
          <a:xfrm>
            <a:off x="2680347" y="2947565"/>
            <a:ext cx="12254854" cy="81253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buAutoNum type="arabicPeriod"/>
            </a:pPr>
            <a:r>
              <a:rPr lang="en-IN" sz="2400" b="1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Accuracy:</a:t>
            </a:r>
          </a:p>
          <a:p>
            <a:pPr lvl="1"/>
            <a:r>
              <a:rPr lang="en-IN" sz="24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The percentage of correct predictions out of the total predictions made.</a:t>
            </a:r>
          </a:p>
          <a:p>
            <a:pPr lvl="1"/>
            <a:endParaRPr lang="en-IN" sz="2400" b="0" i="0" u="none" strike="noStrike" dirty="0">
              <a:solidFill>
                <a:schemeClr val="bg1">
                  <a:lumMod val="75000"/>
                </a:schemeClr>
              </a:solidFill>
              <a:effectLst/>
              <a:latin typeface="Inter"/>
            </a:endParaRPr>
          </a:p>
          <a:p>
            <a:r>
              <a:rPr lang="en-IN" sz="2400" b="1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2. Precision, Recall, and F1-Score:</a:t>
            </a:r>
          </a:p>
          <a:p>
            <a:endParaRPr lang="en-IN" sz="2400" b="1" i="0" u="none" strike="noStrike" dirty="0">
              <a:solidFill>
                <a:schemeClr val="bg1">
                  <a:lumMod val="75000"/>
                </a:schemeClr>
              </a:solidFill>
              <a:effectLst/>
              <a:latin typeface="Inte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>
                    <a:lumMod val="75000"/>
                  </a:schemeClr>
                </a:solidFill>
                <a:latin typeface="Inter"/>
              </a:rPr>
              <a:t>Precision:</a:t>
            </a:r>
            <a:endParaRPr lang="en-IN" sz="2400" b="1" i="0" u="none" strike="noStrike" dirty="0">
              <a:solidFill>
                <a:schemeClr val="bg1">
                  <a:lumMod val="75000"/>
                </a:schemeClr>
              </a:solidFill>
              <a:effectLst/>
              <a:latin typeface="Inter"/>
            </a:endParaRPr>
          </a:p>
          <a:p>
            <a:pPr lvl="1"/>
            <a:r>
              <a:rPr lang="en-IN" sz="24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The percentage of correctly predicted positive cases out of all predicted positive cases.</a:t>
            </a:r>
          </a:p>
          <a:p>
            <a:pPr lvl="1"/>
            <a:endParaRPr lang="en-IN" sz="2400" dirty="0">
              <a:solidFill>
                <a:schemeClr val="bg1">
                  <a:lumMod val="75000"/>
                </a:schemeClr>
              </a:solidFill>
              <a:latin typeface="Inter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1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Recall (Sensitivity)</a:t>
            </a:r>
            <a:r>
              <a:rPr lang="en-IN" sz="24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:</a:t>
            </a:r>
          </a:p>
          <a:p>
            <a:pPr algn="l"/>
            <a:r>
              <a:rPr lang="en-IN" sz="24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       The percentage of correctly predicted positive cases out of all actual positive cases</a:t>
            </a:r>
            <a:r>
              <a:rPr lang="en-IN" sz="2400" b="0" i="0" u="none" strike="noStrike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algn="l"/>
            <a:endParaRPr lang="en-IN" sz="2400" b="0" i="0" u="none" strike="noStrike" dirty="0">
              <a:solidFill>
                <a:srgbClr val="404040"/>
              </a:solidFill>
              <a:effectLst/>
              <a:latin typeface="Inter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1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F1-Score</a:t>
            </a:r>
            <a:r>
              <a:rPr lang="en-IN" sz="24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:</a:t>
            </a:r>
          </a:p>
          <a:p>
            <a:pPr algn="l"/>
            <a:r>
              <a:rPr lang="en-IN" sz="2400" b="1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      </a:t>
            </a:r>
            <a:r>
              <a:rPr lang="en-IN" sz="24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 The harmonic mean of precision and recall, balancing both metrics.</a:t>
            </a:r>
          </a:p>
          <a:p>
            <a:pPr algn="l"/>
            <a:endParaRPr lang="en-IN" sz="2400" dirty="0">
              <a:solidFill>
                <a:schemeClr val="bg1">
                  <a:lumMod val="75000"/>
                </a:schemeClr>
              </a:solidFill>
              <a:latin typeface="Inter"/>
            </a:endParaRPr>
          </a:p>
          <a:p>
            <a:r>
              <a:rPr lang="en-IN" sz="2400" b="1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3. MAE (Mean Absolute Error) and RMSE (Root Mean Squared Error):</a:t>
            </a:r>
          </a:p>
          <a:p>
            <a:endParaRPr lang="en-IN" sz="2400" b="1" i="0" u="none" strike="noStrike" dirty="0">
              <a:solidFill>
                <a:schemeClr val="bg1">
                  <a:lumMod val="75000"/>
                </a:schemeClr>
              </a:solidFill>
              <a:effectLst/>
              <a:latin typeface="Inter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1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MAE</a:t>
            </a:r>
            <a:r>
              <a:rPr lang="en-IN" sz="24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:</a:t>
            </a:r>
          </a:p>
          <a:p>
            <a:pPr algn="l"/>
            <a:r>
              <a:rPr lang="en-IN" sz="2400" b="1" dirty="0">
                <a:solidFill>
                  <a:schemeClr val="bg1">
                    <a:lumMod val="75000"/>
                  </a:schemeClr>
                </a:solidFill>
                <a:latin typeface="Inter"/>
              </a:rPr>
              <a:t>      </a:t>
            </a:r>
            <a:r>
              <a:rPr lang="en-IN" sz="24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 The average absolute difference between predicted and actual values.</a:t>
            </a:r>
          </a:p>
          <a:p>
            <a:endParaRPr lang="en-IN" sz="2400" b="1" i="0" u="none" strike="noStrike" dirty="0">
              <a:solidFill>
                <a:schemeClr val="bg1">
                  <a:lumMod val="75000"/>
                </a:schemeClr>
              </a:solidFill>
              <a:effectLst/>
              <a:latin typeface="Inter"/>
            </a:endParaRPr>
          </a:p>
          <a:p>
            <a:pPr algn="l"/>
            <a:endParaRPr lang="en-IN" sz="2400" b="0" i="0" u="none" strike="noStrike" dirty="0">
              <a:solidFill>
                <a:schemeClr val="bg1">
                  <a:lumMod val="75000"/>
                </a:schemeClr>
              </a:solidFill>
              <a:effectLst/>
              <a:latin typeface="Inter"/>
            </a:endParaRPr>
          </a:p>
          <a:p>
            <a:pPr algn="l"/>
            <a:endParaRPr lang="en-IN" sz="2400" b="0" i="0" u="none" strike="noStrike" dirty="0">
              <a:solidFill>
                <a:srgbClr val="404040"/>
              </a:solidFill>
              <a:effectLst/>
              <a:latin typeface="Inter"/>
            </a:endParaRPr>
          </a:p>
          <a:p>
            <a:pPr lvl="1"/>
            <a:endParaRPr lang="en-IN" sz="2400" b="0" i="0" u="none" strike="noStrike" dirty="0">
              <a:solidFill>
                <a:schemeClr val="bg1">
                  <a:lumMod val="75000"/>
                </a:schemeClr>
              </a:solidFill>
              <a:effectLst/>
              <a:latin typeface="Inter"/>
            </a:endParaRPr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80185306-0FF7-4E73-3D3A-39FA63E0DA2F}"/>
              </a:ext>
            </a:extLst>
          </p:cNvPr>
          <p:cNvSpPr/>
          <p:nvPr/>
        </p:nvSpPr>
        <p:spPr>
          <a:xfrm>
            <a:off x="-4628730" y="5603762"/>
            <a:ext cx="7309077" cy="7309077"/>
          </a:xfrm>
          <a:custGeom>
            <a:avLst/>
            <a:gdLst/>
            <a:ahLst/>
            <a:cxnLst/>
            <a:rect l="l" t="t" r="r" b="b"/>
            <a:pathLst>
              <a:path w="7309077" h="7309077">
                <a:moveTo>
                  <a:pt x="0" y="0"/>
                </a:moveTo>
                <a:lnTo>
                  <a:pt x="7309076" y="0"/>
                </a:lnTo>
                <a:lnTo>
                  <a:pt x="7309076" y="7309076"/>
                </a:lnTo>
                <a:lnTo>
                  <a:pt x="0" y="7309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17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9E3DBA-DBE0-8996-2440-05CDFD3E2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53925EDD-859D-60CA-DBE9-09668279753D}"/>
              </a:ext>
            </a:extLst>
          </p:cNvPr>
          <p:cNvSpPr txBox="1"/>
          <p:nvPr/>
        </p:nvSpPr>
        <p:spPr>
          <a:xfrm>
            <a:off x="5222813" y="593598"/>
            <a:ext cx="7772880" cy="909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35"/>
              </a:lnSpc>
            </a:pPr>
            <a:r>
              <a:rPr lang="en-US" sz="3400" dirty="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Evaluation metrics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ABD7CAD-4183-5A86-E862-4F154C71D08F}"/>
              </a:ext>
            </a:extLst>
          </p:cNvPr>
          <p:cNvSpPr txBox="1"/>
          <p:nvPr/>
        </p:nvSpPr>
        <p:spPr>
          <a:xfrm>
            <a:off x="2680347" y="2947565"/>
            <a:ext cx="12254854" cy="7755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1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RMSE</a:t>
            </a:r>
            <a:r>
              <a:rPr lang="en-IN" sz="24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:</a:t>
            </a:r>
          </a:p>
          <a:p>
            <a:pPr algn="l"/>
            <a:r>
              <a:rPr lang="en-IN" sz="24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 The square root of the average squared differences between predicted and actual values.</a:t>
            </a:r>
          </a:p>
          <a:p>
            <a:pPr algn="l"/>
            <a:endParaRPr lang="en-IN" sz="2400" dirty="0">
              <a:solidFill>
                <a:schemeClr val="bg1">
                  <a:lumMod val="75000"/>
                </a:schemeClr>
              </a:solidFill>
              <a:latin typeface="Inter"/>
            </a:endParaRPr>
          </a:p>
          <a:p>
            <a:r>
              <a:rPr lang="en-IN" sz="2400" b="1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4. AUC-ROC (Area Under the Receiver Operating Characteristic Curve):</a:t>
            </a:r>
          </a:p>
          <a:p>
            <a:endParaRPr lang="en-IN" sz="2400" b="1" dirty="0">
              <a:solidFill>
                <a:schemeClr val="bg1">
                  <a:lumMod val="75000"/>
                </a:schemeClr>
              </a:solidFill>
              <a:latin typeface="Inter"/>
            </a:endParaRPr>
          </a:p>
          <a:p>
            <a:pPr algn="l"/>
            <a:r>
              <a:rPr lang="en-IN" sz="2400" b="1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	ROC Curve</a:t>
            </a:r>
            <a:r>
              <a:rPr lang="en-IN" sz="24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: Plots the True Positive Rate (Recall) against the False Positive Rate (1 -	 	Specificity).</a:t>
            </a:r>
          </a:p>
          <a:p>
            <a:pPr algn="l"/>
            <a:r>
              <a:rPr lang="en-IN" sz="2400" b="1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	AUC</a:t>
            </a:r>
            <a:r>
              <a:rPr lang="en-IN" sz="24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: The area under the ROC curve, ranging from 0 to 1.</a:t>
            </a:r>
          </a:p>
          <a:p>
            <a:pPr algn="l"/>
            <a:endParaRPr lang="en-IN" sz="2400" dirty="0">
              <a:solidFill>
                <a:schemeClr val="bg1">
                  <a:lumMod val="75000"/>
                </a:schemeClr>
              </a:solidFill>
              <a:latin typeface="Inter"/>
            </a:endParaRPr>
          </a:p>
          <a:p>
            <a:pPr algn="l"/>
            <a:r>
              <a:rPr lang="en-IN" sz="2400" b="1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5. Cohen’s Kappa</a:t>
            </a:r>
          </a:p>
          <a:p>
            <a:pPr algn="l"/>
            <a:r>
              <a:rPr lang="en-IN" sz="2400" b="1" dirty="0">
                <a:solidFill>
                  <a:schemeClr val="bg1">
                    <a:lumMod val="75000"/>
                  </a:schemeClr>
                </a:solidFill>
                <a:latin typeface="Inter"/>
              </a:rPr>
              <a:t>	</a:t>
            </a:r>
            <a:r>
              <a:rPr lang="en-IN" sz="24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 Measures the agreement between predicted and actual classes, accounting for random 	  	chance.</a:t>
            </a:r>
          </a:p>
          <a:p>
            <a:pPr algn="l"/>
            <a:endParaRPr lang="en-IN" sz="2400" dirty="0">
              <a:solidFill>
                <a:schemeClr val="bg1">
                  <a:lumMod val="75000"/>
                </a:schemeClr>
              </a:solidFill>
              <a:latin typeface="Inter"/>
            </a:endParaRPr>
          </a:p>
          <a:p>
            <a:pPr algn="l"/>
            <a:r>
              <a:rPr lang="en-IN" sz="2400" b="1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6. Validation: Cross-Validation and External Datasets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Cross-Validation</a:t>
            </a:r>
            <a:r>
              <a:rPr lang="en-IN" sz="24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:</a:t>
            </a:r>
          </a:p>
          <a:p>
            <a:pPr lvl="1" algn="l"/>
            <a:r>
              <a:rPr lang="en-IN" sz="24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 A technique to assess model performance by splitting the dataset into multiple subsets (folds), training on some folds, and validating on the remaining fold.</a:t>
            </a:r>
          </a:p>
          <a:p>
            <a:pPr algn="l"/>
            <a:endParaRPr lang="en-IN" sz="2400" b="0" i="0" u="none" strike="noStrike" dirty="0">
              <a:solidFill>
                <a:schemeClr val="bg1">
                  <a:lumMod val="75000"/>
                </a:schemeClr>
              </a:solidFill>
              <a:effectLst/>
              <a:latin typeface="Inter"/>
            </a:endParaRPr>
          </a:p>
          <a:p>
            <a:pPr algn="l"/>
            <a:endParaRPr lang="en-IN" sz="2400" b="0" i="0" u="none" strike="noStrike" dirty="0">
              <a:solidFill>
                <a:schemeClr val="bg1">
                  <a:lumMod val="75000"/>
                </a:schemeClr>
              </a:solidFill>
              <a:effectLst/>
              <a:latin typeface="Inter"/>
            </a:endParaRPr>
          </a:p>
          <a:p>
            <a:endParaRPr lang="en-IN" sz="2400" b="1" i="0" u="none" strike="noStrike" dirty="0">
              <a:solidFill>
                <a:schemeClr val="bg1">
                  <a:lumMod val="75000"/>
                </a:schemeClr>
              </a:solidFill>
              <a:effectLst/>
              <a:latin typeface="Inter"/>
            </a:endParaRPr>
          </a:p>
          <a:p>
            <a:pPr algn="l"/>
            <a:endParaRPr lang="en-IN" sz="2400" b="0" i="0" u="none" strike="noStrike" dirty="0">
              <a:solidFill>
                <a:schemeClr val="bg1">
                  <a:lumMod val="75000"/>
                </a:schemeClr>
              </a:solidFill>
              <a:effectLst/>
              <a:latin typeface="Inter"/>
            </a:endParaRPr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91EE420F-D0EA-A553-63D3-FDEE0010C551}"/>
              </a:ext>
            </a:extLst>
          </p:cNvPr>
          <p:cNvSpPr/>
          <p:nvPr/>
        </p:nvSpPr>
        <p:spPr>
          <a:xfrm>
            <a:off x="-4628730" y="5603762"/>
            <a:ext cx="7309077" cy="7309077"/>
          </a:xfrm>
          <a:custGeom>
            <a:avLst/>
            <a:gdLst/>
            <a:ahLst/>
            <a:cxnLst/>
            <a:rect l="l" t="t" r="r" b="b"/>
            <a:pathLst>
              <a:path w="7309077" h="7309077">
                <a:moveTo>
                  <a:pt x="0" y="0"/>
                </a:moveTo>
                <a:lnTo>
                  <a:pt x="7309076" y="0"/>
                </a:lnTo>
                <a:lnTo>
                  <a:pt x="7309076" y="7309076"/>
                </a:lnTo>
                <a:lnTo>
                  <a:pt x="0" y="7309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22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28C40F-5D13-9580-C805-6726802C9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163EF63F-652D-2DF0-23C5-DF685AD10269}"/>
              </a:ext>
            </a:extLst>
          </p:cNvPr>
          <p:cNvSpPr txBox="1"/>
          <p:nvPr/>
        </p:nvSpPr>
        <p:spPr>
          <a:xfrm>
            <a:off x="5257560" y="345000"/>
            <a:ext cx="8687040" cy="9098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35"/>
              </a:lnSpc>
            </a:pPr>
            <a:r>
              <a:rPr lang="en-US" sz="3400" dirty="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 Model Performance</a:t>
            </a:r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F7768C90-B119-AB31-7E08-A0BC6B6D45B2}"/>
              </a:ext>
            </a:extLst>
          </p:cNvPr>
          <p:cNvSpPr/>
          <p:nvPr/>
        </p:nvSpPr>
        <p:spPr>
          <a:xfrm>
            <a:off x="-4628730" y="5603762"/>
            <a:ext cx="7309077" cy="7309077"/>
          </a:xfrm>
          <a:custGeom>
            <a:avLst/>
            <a:gdLst/>
            <a:ahLst/>
            <a:cxnLst/>
            <a:rect l="l" t="t" r="r" b="b"/>
            <a:pathLst>
              <a:path w="7309077" h="7309077">
                <a:moveTo>
                  <a:pt x="0" y="0"/>
                </a:moveTo>
                <a:lnTo>
                  <a:pt x="7309076" y="0"/>
                </a:lnTo>
                <a:lnTo>
                  <a:pt x="7309076" y="7309076"/>
                </a:lnTo>
                <a:lnTo>
                  <a:pt x="0" y="7309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31B884F-CF88-6D31-7C2E-7E0BA8DA705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52800" y="2793652"/>
            <a:ext cx="121920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Accuracy Trends: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Model reaches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~99% accuracy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at the 50th iteration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Loss Reduction: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Loss decreases consistently with training.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72F7E7-E77D-14D6-542D-E11E0A47A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1" y="4658348"/>
            <a:ext cx="12835828" cy="498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69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DF231A-C63C-2AD5-4E9E-83636A57D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50408ACC-6E5A-14E6-5989-10E82B231C30}"/>
              </a:ext>
            </a:extLst>
          </p:cNvPr>
          <p:cNvSpPr txBox="1"/>
          <p:nvPr/>
        </p:nvSpPr>
        <p:spPr>
          <a:xfrm>
            <a:off x="5222813" y="593598"/>
            <a:ext cx="7772880" cy="1948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35"/>
              </a:lnSpc>
            </a:pPr>
            <a:r>
              <a:rPr lang="en-US" sz="3400" dirty="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Drawbacks of current models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4D55BEF-6130-0D9C-1B0A-D1E6440939F4}"/>
              </a:ext>
            </a:extLst>
          </p:cNvPr>
          <p:cNvSpPr txBox="1"/>
          <p:nvPr/>
        </p:nvSpPr>
        <p:spPr>
          <a:xfrm>
            <a:off x="5791200" y="4035504"/>
            <a:ext cx="9677400" cy="17235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Challenges in HAR: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Requires large labeled datasets.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High computational cost.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Difficult real-time deployment.</a:t>
            </a:r>
            <a:endParaRPr lang="en-IN" sz="2800" b="0" i="0" u="none" strike="noStrike" dirty="0">
              <a:solidFill>
                <a:schemeClr val="bg1">
                  <a:lumMod val="75000"/>
                </a:schemeClr>
              </a:solidFill>
              <a:effectLst/>
              <a:latin typeface="Inter"/>
            </a:endParaRPr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FC4644C0-130B-A47C-20D8-52D4BBCBDF72}"/>
              </a:ext>
            </a:extLst>
          </p:cNvPr>
          <p:cNvSpPr/>
          <p:nvPr/>
        </p:nvSpPr>
        <p:spPr>
          <a:xfrm>
            <a:off x="-4628730" y="5603762"/>
            <a:ext cx="7309077" cy="7309077"/>
          </a:xfrm>
          <a:custGeom>
            <a:avLst/>
            <a:gdLst/>
            <a:ahLst/>
            <a:cxnLst/>
            <a:rect l="l" t="t" r="r" b="b"/>
            <a:pathLst>
              <a:path w="7309077" h="7309077">
                <a:moveTo>
                  <a:pt x="0" y="0"/>
                </a:moveTo>
                <a:lnTo>
                  <a:pt x="7309076" y="0"/>
                </a:lnTo>
                <a:lnTo>
                  <a:pt x="7309076" y="7309076"/>
                </a:lnTo>
                <a:lnTo>
                  <a:pt x="0" y="7309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9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DF0880-7976-FE7E-28C6-3DBD5820F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A736CDA8-0B2B-5087-373E-30F8E1D9907F}"/>
              </a:ext>
            </a:extLst>
          </p:cNvPr>
          <p:cNvSpPr txBox="1"/>
          <p:nvPr/>
        </p:nvSpPr>
        <p:spPr>
          <a:xfrm>
            <a:off x="5257560" y="1411706"/>
            <a:ext cx="7772880" cy="909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35"/>
              </a:lnSpc>
            </a:pPr>
            <a:r>
              <a:rPr lang="en-US" sz="3400" dirty="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 Future Scope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624DBEA-C5E6-088D-F153-90FD57C5B6DA}"/>
              </a:ext>
            </a:extLst>
          </p:cNvPr>
          <p:cNvSpPr txBox="1"/>
          <p:nvPr/>
        </p:nvSpPr>
        <p:spPr>
          <a:xfrm>
            <a:off x="2889477" y="3666172"/>
            <a:ext cx="12254854" cy="17235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 algn="just"/>
            <a:r>
              <a:rPr lang="en-IN" sz="28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Possible  Improvements 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8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Optimizing for real-time processing using Edge AI.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8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Exploring Transformer models for better sequence modelling 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IN" sz="28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Multimodal Learning: Combining sensor + video data.</a:t>
            </a:r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425D5E18-B744-40AC-3BC3-5910B13C1E91}"/>
              </a:ext>
            </a:extLst>
          </p:cNvPr>
          <p:cNvSpPr/>
          <p:nvPr/>
        </p:nvSpPr>
        <p:spPr>
          <a:xfrm>
            <a:off x="-4628730" y="5603762"/>
            <a:ext cx="7309077" cy="7309077"/>
          </a:xfrm>
          <a:custGeom>
            <a:avLst/>
            <a:gdLst/>
            <a:ahLst/>
            <a:cxnLst/>
            <a:rect l="l" t="t" r="r" b="b"/>
            <a:pathLst>
              <a:path w="7309077" h="7309077">
                <a:moveTo>
                  <a:pt x="0" y="0"/>
                </a:moveTo>
                <a:lnTo>
                  <a:pt x="7309076" y="0"/>
                </a:lnTo>
                <a:lnTo>
                  <a:pt x="7309076" y="7309076"/>
                </a:lnTo>
                <a:lnTo>
                  <a:pt x="0" y="7309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26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97A587-1D07-8594-B219-5ECE03D40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F8B9B324-8FA1-7E1C-7E56-B02B25F82478}"/>
              </a:ext>
            </a:extLst>
          </p:cNvPr>
          <p:cNvSpPr txBox="1"/>
          <p:nvPr/>
        </p:nvSpPr>
        <p:spPr>
          <a:xfrm>
            <a:off x="5257560" y="1411706"/>
            <a:ext cx="7772880" cy="1948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35"/>
              </a:lnSpc>
            </a:pPr>
            <a:r>
              <a:rPr lang="en-US" sz="3400" dirty="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Conclusion</a:t>
            </a:r>
          </a:p>
          <a:p>
            <a:pPr algn="ctr">
              <a:lnSpc>
                <a:spcPts val="8135"/>
              </a:lnSpc>
            </a:pPr>
            <a:endParaRPr lang="en-US" sz="3400" dirty="0">
              <a:solidFill>
                <a:srgbClr val="FFFFFF"/>
              </a:solidFill>
              <a:latin typeface="Horizon"/>
              <a:ea typeface="Horizon"/>
              <a:cs typeface="Horizon"/>
              <a:sym typeface="Horizon"/>
            </a:endParaRPr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8FCBE493-560D-97C0-1156-792C2EA6DD2B}"/>
              </a:ext>
            </a:extLst>
          </p:cNvPr>
          <p:cNvSpPr/>
          <p:nvPr/>
        </p:nvSpPr>
        <p:spPr>
          <a:xfrm>
            <a:off x="-4628730" y="5603762"/>
            <a:ext cx="7309077" cy="7309077"/>
          </a:xfrm>
          <a:custGeom>
            <a:avLst/>
            <a:gdLst/>
            <a:ahLst/>
            <a:cxnLst/>
            <a:rect l="l" t="t" r="r" b="b"/>
            <a:pathLst>
              <a:path w="7309077" h="7309077">
                <a:moveTo>
                  <a:pt x="0" y="0"/>
                </a:moveTo>
                <a:lnTo>
                  <a:pt x="7309076" y="0"/>
                </a:lnTo>
                <a:lnTo>
                  <a:pt x="7309076" y="7309076"/>
                </a:lnTo>
                <a:lnTo>
                  <a:pt x="0" y="7309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A614B8-81BA-5DE2-6666-8150707055A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510050" y="3676354"/>
            <a:ext cx="698674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LSTM-based HAR models achieve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high accuracy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Deep Learning effectively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handles sequential sensor data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Future work focuses on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real-time deployment &amp; multimodal analysis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37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417839" y="5070825"/>
            <a:ext cx="7309077" cy="7309077"/>
          </a:xfrm>
          <a:custGeom>
            <a:avLst/>
            <a:gdLst/>
            <a:ahLst/>
            <a:cxnLst/>
            <a:rect l="l" t="t" r="r" b="b"/>
            <a:pathLst>
              <a:path w="7309077" h="7309077">
                <a:moveTo>
                  <a:pt x="0" y="0"/>
                </a:moveTo>
                <a:lnTo>
                  <a:pt x="7309077" y="0"/>
                </a:lnTo>
                <a:lnTo>
                  <a:pt x="7309077" y="7309077"/>
                </a:lnTo>
                <a:lnTo>
                  <a:pt x="0" y="73090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6485707" y="3379562"/>
            <a:ext cx="8658828" cy="2902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0789"/>
              </a:lnSpc>
            </a:pPr>
            <a:r>
              <a:rPr lang="en-US" sz="10374" dirty="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THANK YOU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485707" y="6500011"/>
            <a:ext cx="4940930" cy="455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13"/>
              </a:lnSpc>
            </a:pPr>
            <a:r>
              <a:rPr lang="en-US" sz="2509" spc="582" dirty="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 Questions?</a:t>
            </a:r>
          </a:p>
        </p:txBody>
      </p:sp>
      <p:sp>
        <p:nvSpPr>
          <p:cNvPr id="6" name="Freeform 6"/>
          <p:cNvSpPr/>
          <p:nvPr/>
        </p:nvSpPr>
        <p:spPr>
          <a:xfrm>
            <a:off x="15144536" y="-2501909"/>
            <a:ext cx="7309077" cy="7309077"/>
          </a:xfrm>
          <a:custGeom>
            <a:avLst/>
            <a:gdLst/>
            <a:ahLst/>
            <a:cxnLst/>
            <a:rect l="l" t="t" r="r" b="b"/>
            <a:pathLst>
              <a:path w="7309077" h="7309077">
                <a:moveTo>
                  <a:pt x="0" y="0"/>
                </a:moveTo>
                <a:lnTo>
                  <a:pt x="7309076" y="0"/>
                </a:lnTo>
                <a:lnTo>
                  <a:pt x="7309076" y="7309077"/>
                </a:lnTo>
                <a:lnTo>
                  <a:pt x="0" y="73090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911058" y="8991346"/>
            <a:ext cx="6348242" cy="292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67"/>
              </a:lnSpc>
            </a:pPr>
            <a:endParaRPr lang="en-US" sz="1599" spc="46" dirty="0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309077" y="3086100"/>
            <a:ext cx="10674123" cy="25883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ea typeface="Garet"/>
                <a:cs typeface="Garet"/>
                <a:sym typeface="Garet"/>
              </a:rPr>
              <a:t>What is Human Activity Recognition (HAR)?</a:t>
            </a:r>
          </a:p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ea typeface="Garet"/>
                <a:cs typeface="Garet"/>
                <a:sym typeface="Garet"/>
              </a:rPr>
              <a:t>HAR involves identifying human activities (e.g., walking, sitting, climbing stairs) using sensor data.</a:t>
            </a:r>
          </a:p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>
                  <a:lumMod val="75000"/>
                </a:schemeClr>
              </a:solidFill>
              <a:ea typeface="Garet"/>
              <a:cs typeface="Garet"/>
              <a:sym typeface="Garet"/>
            </a:endParaRPr>
          </a:p>
          <a:p>
            <a:pPr marL="342900" indent="-342900" algn="l">
              <a:lnSpc>
                <a:spcPts val="335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ea typeface="Garet"/>
                <a:cs typeface="Garet"/>
                <a:sym typeface="Garet"/>
              </a:rPr>
              <a:t>Used in healthcare, fitness tracking, smart surveillance, and human-computer interaction.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565254" y="392276"/>
            <a:ext cx="11732146" cy="10560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135"/>
              </a:lnSpc>
            </a:pPr>
            <a:r>
              <a:rPr lang="en-US" sz="7200" dirty="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Introduction</a:t>
            </a:r>
          </a:p>
        </p:txBody>
      </p:sp>
      <p:sp>
        <p:nvSpPr>
          <p:cNvPr id="6" name="Freeform 6"/>
          <p:cNvSpPr/>
          <p:nvPr/>
        </p:nvSpPr>
        <p:spPr>
          <a:xfrm>
            <a:off x="13604762" y="6632462"/>
            <a:ext cx="7309077" cy="7309077"/>
          </a:xfrm>
          <a:custGeom>
            <a:avLst/>
            <a:gdLst/>
            <a:ahLst/>
            <a:cxnLst/>
            <a:rect l="l" t="t" r="r" b="b"/>
            <a:pathLst>
              <a:path w="7309077" h="7309077">
                <a:moveTo>
                  <a:pt x="0" y="0"/>
                </a:moveTo>
                <a:lnTo>
                  <a:pt x="7309076" y="0"/>
                </a:lnTo>
                <a:lnTo>
                  <a:pt x="7309076" y="7309076"/>
                </a:lnTo>
                <a:lnTo>
                  <a:pt x="0" y="7309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3654538" y="211660"/>
            <a:ext cx="7309077" cy="7309077"/>
          </a:xfrm>
          <a:custGeom>
            <a:avLst/>
            <a:gdLst/>
            <a:ahLst/>
            <a:cxnLst/>
            <a:rect l="l" t="t" r="r" b="b"/>
            <a:pathLst>
              <a:path w="7309077" h="7309077">
                <a:moveTo>
                  <a:pt x="0" y="0"/>
                </a:moveTo>
                <a:lnTo>
                  <a:pt x="7309076" y="0"/>
                </a:lnTo>
                <a:lnTo>
                  <a:pt x="7309076" y="7309077"/>
                </a:lnTo>
                <a:lnTo>
                  <a:pt x="0" y="73090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879393" y="5301768"/>
            <a:ext cx="7309077" cy="7309077"/>
          </a:xfrm>
          <a:custGeom>
            <a:avLst/>
            <a:gdLst/>
            <a:ahLst/>
            <a:cxnLst/>
            <a:rect l="l" t="t" r="r" b="b"/>
            <a:pathLst>
              <a:path w="7309077" h="7309077">
                <a:moveTo>
                  <a:pt x="0" y="0"/>
                </a:moveTo>
                <a:lnTo>
                  <a:pt x="7309076" y="0"/>
                </a:lnTo>
                <a:lnTo>
                  <a:pt x="7309076" y="7309076"/>
                </a:lnTo>
                <a:lnTo>
                  <a:pt x="0" y="7309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345774" y="347758"/>
            <a:ext cx="11684425" cy="19486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35"/>
              </a:lnSpc>
            </a:pPr>
            <a:r>
              <a:rPr lang="en-US" sz="3400" dirty="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 Why Human Activity Recognition?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286000" y="3046996"/>
            <a:ext cx="9144000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chemeClr val="bg1">
                    <a:lumMod val="75000"/>
                  </a:schemeClr>
                </a:solidFill>
                <a:effectLst/>
              </a:rPr>
              <a:t>Applications: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chemeClr val="bg1">
                    <a:lumMod val="75000"/>
                  </a:schemeClr>
                </a:solidFill>
                <a:effectLst/>
              </a:rPr>
              <a:t>Healthcare monitoring (fall detection, elderly care)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chemeClr val="bg1">
                    <a:lumMod val="75000"/>
                  </a:schemeClr>
                </a:solidFill>
                <a:effectLst/>
              </a:rPr>
              <a:t>Fitness and sports analytics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chemeClr val="bg1">
                    <a:lumMod val="75000"/>
                  </a:schemeClr>
                </a:solidFill>
                <a:effectLst/>
              </a:rPr>
              <a:t>Smart home automation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0" i="0" u="none" strike="noStrike" dirty="0">
              <a:solidFill>
                <a:schemeClr val="bg1">
                  <a:lumMod val="75000"/>
                </a:schemeClr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chemeClr val="bg1">
                    <a:lumMod val="75000"/>
                  </a:schemeClr>
                </a:solidFill>
                <a:effectLst/>
              </a:rPr>
              <a:t>Challenges: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chemeClr val="bg1">
                    <a:lumMod val="75000"/>
                  </a:schemeClr>
                </a:solidFill>
                <a:effectLst/>
              </a:rPr>
              <a:t>Noise in sensor data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chemeClr val="bg1">
                    <a:lumMod val="75000"/>
                  </a:schemeClr>
                </a:solidFill>
                <a:effectLst/>
              </a:rPr>
              <a:t>Variability in human movements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chemeClr val="bg1">
                    <a:lumMod val="75000"/>
                  </a:schemeClr>
                </a:solidFill>
                <a:effectLst/>
              </a:rPr>
              <a:t>Real-time processing constraints</a:t>
            </a:r>
            <a:endParaRPr lang="en-IN" sz="2800" b="0" i="0" u="none" strike="noStrike" dirty="0">
              <a:solidFill>
                <a:schemeClr val="bg1">
                  <a:lumMod val="75000"/>
                </a:schemeClr>
              </a:solidFill>
              <a:effectLst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-3654538" y="-1066563"/>
            <a:ext cx="7309077" cy="7309077"/>
          </a:xfrm>
          <a:custGeom>
            <a:avLst/>
            <a:gdLst/>
            <a:ahLst/>
            <a:cxnLst/>
            <a:rect l="l" t="t" r="r" b="b"/>
            <a:pathLst>
              <a:path w="7309077" h="7309077">
                <a:moveTo>
                  <a:pt x="0" y="0"/>
                </a:moveTo>
                <a:lnTo>
                  <a:pt x="7309076" y="0"/>
                </a:lnTo>
                <a:lnTo>
                  <a:pt x="7309076" y="7309076"/>
                </a:lnTo>
                <a:lnTo>
                  <a:pt x="0" y="7309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914400" y="36737"/>
            <a:ext cx="13335000" cy="9098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35"/>
              </a:lnSpc>
            </a:pPr>
            <a:r>
              <a:rPr lang="en-US" sz="3400" dirty="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Deep Learning Models for HAR</a:t>
            </a:r>
          </a:p>
        </p:txBody>
      </p:sp>
      <p:sp>
        <p:nvSpPr>
          <p:cNvPr id="6" name="Freeform 6"/>
          <p:cNvSpPr/>
          <p:nvPr/>
        </p:nvSpPr>
        <p:spPr>
          <a:xfrm>
            <a:off x="14864221" y="4705674"/>
            <a:ext cx="7309077" cy="7309077"/>
          </a:xfrm>
          <a:custGeom>
            <a:avLst/>
            <a:gdLst/>
            <a:ahLst/>
            <a:cxnLst/>
            <a:rect l="l" t="t" r="r" b="b"/>
            <a:pathLst>
              <a:path w="7309077" h="7309077">
                <a:moveTo>
                  <a:pt x="0" y="0"/>
                </a:moveTo>
                <a:lnTo>
                  <a:pt x="7309077" y="0"/>
                </a:lnTo>
                <a:lnTo>
                  <a:pt x="7309077" y="7309077"/>
                </a:lnTo>
                <a:lnTo>
                  <a:pt x="0" y="73090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1091019-B48C-5A80-08A8-AD321A3CF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684185"/>
            <a:ext cx="118872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Traditional Machine Learning Approaches: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SVM, Decision Trees, Random Forests (limited feature extraction)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Deep Learning Approaches: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Convolutional Neural Networks (CNNs) – Feature extraction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Recurrent Neural Networks (RNNs) – Sequence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Long Short-Term Memory Networks (LSTMs)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– Best for time-series classification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286000" y="78652"/>
            <a:ext cx="12268200" cy="9098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135"/>
              </a:lnSpc>
            </a:pPr>
            <a:r>
              <a:rPr lang="en-US" sz="3400" dirty="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Why LSTM for HAR?</a:t>
            </a:r>
          </a:p>
        </p:txBody>
      </p:sp>
      <p:sp>
        <p:nvSpPr>
          <p:cNvPr id="6" name="Freeform 6"/>
          <p:cNvSpPr/>
          <p:nvPr/>
        </p:nvSpPr>
        <p:spPr>
          <a:xfrm>
            <a:off x="-3654538" y="-378141"/>
            <a:ext cx="7309077" cy="7309077"/>
          </a:xfrm>
          <a:custGeom>
            <a:avLst/>
            <a:gdLst/>
            <a:ahLst/>
            <a:cxnLst/>
            <a:rect l="l" t="t" r="r" b="b"/>
            <a:pathLst>
              <a:path w="7309077" h="7309077">
                <a:moveTo>
                  <a:pt x="0" y="0"/>
                </a:moveTo>
                <a:lnTo>
                  <a:pt x="7309076" y="0"/>
                </a:lnTo>
                <a:lnTo>
                  <a:pt x="7309076" y="7309077"/>
                </a:lnTo>
                <a:lnTo>
                  <a:pt x="0" y="73090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4073257" y="3276397"/>
            <a:ext cx="7309077" cy="7309077"/>
          </a:xfrm>
          <a:custGeom>
            <a:avLst/>
            <a:gdLst/>
            <a:ahLst/>
            <a:cxnLst/>
            <a:rect l="l" t="t" r="r" b="b"/>
            <a:pathLst>
              <a:path w="7309077" h="7309077">
                <a:moveTo>
                  <a:pt x="0" y="0"/>
                </a:moveTo>
                <a:lnTo>
                  <a:pt x="7309077" y="0"/>
                </a:lnTo>
                <a:lnTo>
                  <a:pt x="7309077" y="7309077"/>
                </a:lnTo>
                <a:lnTo>
                  <a:pt x="0" y="73090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81C1B30-1F2C-B940-6998-B4B0A6BB2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LSTM models handle sequential data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capture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long-term dependencies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sensor readings.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for recognizing complex patterns in movement.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4A65EE-2698-988A-D879-231FC4E9C0CB}"/>
              </a:ext>
            </a:extLst>
          </p:cNvPr>
          <p:cNvSpPr txBox="1"/>
          <p:nvPr/>
        </p:nvSpPr>
        <p:spPr>
          <a:xfrm>
            <a:off x="1600199" y="2710748"/>
            <a:ext cx="1247305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LSTM models handle sequential data efficiently.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They capture long-term dependencies in sensor readings.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Useful for recognizing complex patterns in movement.</a:t>
            </a:r>
            <a:endParaRPr lang="en-IN" sz="2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7F6E80-8CA2-59A9-7422-D0AB88788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88ADE82F-6B5A-9BD7-B956-D687C5915470}"/>
              </a:ext>
            </a:extLst>
          </p:cNvPr>
          <p:cNvSpPr txBox="1"/>
          <p:nvPr/>
        </p:nvSpPr>
        <p:spPr>
          <a:xfrm>
            <a:off x="3654539" y="731641"/>
            <a:ext cx="1226820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IN" sz="6000" b="1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+mj-lt"/>
              </a:rPr>
              <a:t>LSTM Model Architecture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95DF499-5748-0108-DB62-03E0EBEF6AAA}"/>
              </a:ext>
            </a:extLst>
          </p:cNvPr>
          <p:cNvSpPr txBox="1"/>
          <p:nvPr/>
        </p:nvSpPr>
        <p:spPr>
          <a:xfrm>
            <a:off x="2819400" y="2128310"/>
            <a:ext cx="6476999" cy="47397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IN" sz="2800" b="1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Input Layer: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i="0" u="none" strike="noStrike" dirty="0" err="1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Preprocessed</a:t>
            </a:r>
            <a:r>
              <a:rPr lang="en-IN" sz="2800" b="1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  sensor data (accelerometer, gyroscope readings)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b="1" i="0" u="none" strike="noStrike" dirty="0">
              <a:solidFill>
                <a:schemeClr val="bg1">
                  <a:lumMod val="75000"/>
                </a:schemeClr>
              </a:solidFill>
              <a:effectLst/>
              <a:latin typeface="Inter"/>
            </a:endParaRPr>
          </a:p>
          <a:p>
            <a:pPr algn="l"/>
            <a:r>
              <a:rPr lang="en-IN" sz="2800" b="1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Hidden Layers: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Multiple LSTM layers for sequential learning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b="1" i="0" u="none" strike="noStrike" dirty="0">
              <a:solidFill>
                <a:schemeClr val="bg1">
                  <a:lumMod val="75000"/>
                </a:schemeClr>
              </a:solidFill>
              <a:effectLst/>
              <a:latin typeface="Inter"/>
            </a:endParaRPr>
          </a:p>
          <a:p>
            <a:pPr algn="l"/>
            <a:r>
              <a:rPr lang="en-IN" sz="2800" b="1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Output Layer: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 </a:t>
            </a:r>
            <a:r>
              <a:rPr lang="en-IN" sz="2800" b="1" i="0" u="none" strike="noStrike" dirty="0" err="1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Softmax</a:t>
            </a:r>
            <a:r>
              <a:rPr lang="en-IN" sz="2800" b="1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Inter"/>
              </a:rPr>
              <a:t> activation for multi-class classification</a:t>
            </a:r>
            <a:endParaRPr lang="en-IN" sz="2800" b="0" i="0" u="none" strike="noStrike" dirty="0">
              <a:solidFill>
                <a:schemeClr val="bg1">
                  <a:lumMod val="75000"/>
                </a:schemeClr>
              </a:solidFill>
              <a:effectLst/>
              <a:latin typeface="Inter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B8D512A-FAB6-0F3B-1D74-09DE6C460D9A}"/>
              </a:ext>
            </a:extLst>
          </p:cNvPr>
          <p:cNvSpPr/>
          <p:nvPr/>
        </p:nvSpPr>
        <p:spPr>
          <a:xfrm>
            <a:off x="-3654538" y="-378141"/>
            <a:ext cx="7309077" cy="7309077"/>
          </a:xfrm>
          <a:custGeom>
            <a:avLst/>
            <a:gdLst/>
            <a:ahLst/>
            <a:cxnLst/>
            <a:rect l="l" t="t" r="r" b="b"/>
            <a:pathLst>
              <a:path w="7309077" h="7309077">
                <a:moveTo>
                  <a:pt x="0" y="0"/>
                </a:moveTo>
                <a:lnTo>
                  <a:pt x="7309076" y="0"/>
                </a:lnTo>
                <a:lnTo>
                  <a:pt x="7309076" y="7309077"/>
                </a:lnTo>
                <a:lnTo>
                  <a:pt x="0" y="73090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B028D4F3-57CA-F538-267E-0691B5FE9819}"/>
              </a:ext>
            </a:extLst>
          </p:cNvPr>
          <p:cNvSpPr/>
          <p:nvPr/>
        </p:nvSpPr>
        <p:spPr>
          <a:xfrm>
            <a:off x="14073257" y="3276397"/>
            <a:ext cx="7309077" cy="7309077"/>
          </a:xfrm>
          <a:custGeom>
            <a:avLst/>
            <a:gdLst/>
            <a:ahLst/>
            <a:cxnLst/>
            <a:rect l="l" t="t" r="r" b="b"/>
            <a:pathLst>
              <a:path w="7309077" h="7309077">
                <a:moveTo>
                  <a:pt x="0" y="0"/>
                </a:moveTo>
                <a:lnTo>
                  <a:pt x="7309077" y="0"/>
                </a:lnTo>
                <a:lnTo>
                  <a:pt x="7309077" y="7309077"/>
                </a:lnTo>
                <a:lnTo>
                  <a:pt x="0" y="73090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DB81300-7D15-125B-5350-A98033D00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Layer: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Preprocessed sensor data (accelerometer, gyroscope readings)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Hidden Layers: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Multiple LSTM layers for sequential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 Layer: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Softmax activation for multi-class classification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BC9D4D-974C-D390-8040-BD371A5F1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550" y="1613554"/>
            <a:ext cx="9379930" cy="745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0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7A41E0-EF83-3F0B-A52A-A72140C06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A6E2008C-3226-CA1F-1381-9CFB269B5D2E}"/>
              </a:ext>
            </a:extLst>
          </p:cNvPr>
          <p:cNvSpPr txBox="1"/>
          <p:nvPr/>
        </p:nvSpPr>
        <p:spPr>
          <a:xfrm>
            <a:off x="5257560" y="345000"/>
            <a:ext cx="7772880" cy="1948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35"/>
              </a:lnSpc>
            </a:pPr>
            <a:r>
              <a:rPr lang="en-US" sz="3400" dirty="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RNN AND LSTM ARCHITECTURE MODEL</a:t>
            </a:r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7B9C0EAD-0BF3-9729-43D3-197E3A7D517D}"/>
              </a:ext>
            </a:extLst>
          </p:cNvPr>
          <p:cNvSpPr/>
          <p:nvPr/>
        </p:nvSpPr>
        <p:spPr>
          <a:xfrm>
            <a:off x="-4628730" y="5603762"/>
            <a:ext cx="7309077" cy="7309077"/>
          </a:xfrm>
          <a:custGeom>
            <a:avLst/>
            <a:gdLst/>
            <a:ahLst/>
            <a:cxnLst/>
            <a:rect l="l" t="t" r="r" b="b"/>
            <a:pathLst>
              <a:path w="7309077" h="7309077">
                <a:moveTo>
                  <a:pt x="0" y="0"/>
                </a:moveTo>
                <a:lnTo>
                  <a:pt x="7309076" y="0"/>
                </a:lnTo>
                <a:lnTo>
                  <a:pt x="7309076" y="7309076"/>
                </a:lnTo>
                <a:lnTo>
                  <a:pt x="0" y="7309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3078" name="Picture 6" descr="RNN, LSTM, and GRU: Why Do We Need Them?">
            <a:extLst>
              <a:ext uri="{FF2B5EF4-FFF2-40B4-BE49-F238E27FC236}">
                <a16:creationId xmlns:a16="http://schemas.microsoft.com/office/drawing/2014/main" id="{361AC2A6-CC9C-4FC1-B3C2-B5F48A7EF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2946400"/>
            <a:ext cx="15163800" cy="654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62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222813" y="593598"/>
            <a:ext cx="7772880" cy="909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35"/>
              </a:lnSpc>
            </a:pPr>
            <a:r>
              <a:rPr lang="en-US" sz="3400" dirty="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HAR  Dataset</a:t>
            </a:r>
          </a:p>
        </p:txBody>
      </p:sp>
      <p:sp>
        <p:nvSpPr>
          <p:cNvPr id="12" name="Freeform 12"/>
          <p:cNvSpPr/>
          <p:nvPr/>
        </p:nvSpPr>
        <p:spPr>
          <a:xfrm>
            <a:off x="-4628730" y="5603762"/>
            <a:ext cx="7309077" cy="7309077"/>
          </a:xfrm>
          <a:custGeom>
            <a:avLst/>
            <a:gdLst/>
            <a:ahLst/>
            <a:cxnLst/>
            <a:rect l="l" t="t" r="r" b="b"/>
            <a:pathLst>
              <a:path w="7309077" h="7309077">
                <a:moveTo>
                  <a:pt x="0" y="0"/>
                </a:moveTo>
                <a:lnTo>
                  <a:pt x="7309076" y="0"/>
                </a:lnTo>
                <a:lnTo>
                  <a:pt x="7309076" y="7309076"/>
                </a:lnTo>
                <a:lnTo>
                  <a:pt x="0" y="7309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CAD7D-3979-9408-8F25-F0B63F446D7D}"/>
              </a:ext>
            </a:extLst>
          </p:cNvPr>
          <p:cNvSpPr txBox="1"/>
          <p:nvPr/>
        </p:nvSpPr>
        <p:spPr>
          <a:xfrm>
            <a:off x="4361975" y="1717682"/>
            <a:ext cx="1346964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Dataset Used: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      Public HAR dataset with accelerometer &amp; gyroscope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Activities Classified: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         Walking, Sitting, Standing, Upstairs, Downstairs.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Data  Characteristics: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           Collected in a 3D space (X, Y, Z axes)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           Train/Test Split: 80% training, 20% testing.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D08F68-CAE9-2F30-741B-6DC6E61B8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5978530"/>
            <a:ext cx="11887200" cy="34289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E15DB0-C73D-46FE-BD79-2D56D2263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4662499B-0EA7-2FA8-5F4C-494D8716937A}"/>
              </a:ext>
            </a:extLst>
          </p:cNvPr>
          <p:cNvSpPr txBox="1"/>
          <p:nvPr/>
        </p:nvSpPr>
        <p:spPr>
          <a:xfrm>
            <a:off x="5257560" y="345000"/>
            <a:ext cx="7772880" cy="909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35"/>
              </a:lnSpc>
            </a:pPr>
            <a:r>
              <a:rPr lang="en-US" sz="3400" dirty="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 Data Preprocessing</a:t>
            </a:r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6641D4FE-B5CC-10D1-A1FE-86DEA305D5E5}"/>
              </a:ext>
            </a:extLst>
          </p:cNvPr>
          <p:cNvSpPr/>
          <p:nvPr/>
        </p:nvSpPr>
        <p:spPr>
          <a:xfrm>
            <a:off x="-4628730" y="5603762"/>
            <a:ext cx="7309077" cy="7309077"/>
          </a:xfrm>
          <a:custGeom>
            <a:avLst/>
            <a:gdLst/>
            <a:ahLst/>
            <a:cxnLst/>
            <a:rect l="l" t="t" r="r" b="b"/>
            <a:pathLst>
              <a:path w="7309077" h="7309077">
                <a:moveTo>
                  <a:pt x="0" y="0"/>
                </a:moveTo>
                <a:lnTo>
                  <a:pt x="7309076" y="0"/>
                </a:lnTo>
                <a:lnTo>
                  <a:pt x="7309076" y="7309076"/>
                </a:lnTo>
                <a:lnTo>
                  <a:pt x="0" y="7309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04515E-8B97-7462-8FE0-74F80B16E4A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19200" y="3728780"/>
            <a:ext cx="90678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Steps in Preprocessing: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    Filtering noise from sensor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     Normalization of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     Splitting data into training &amp; testing 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Feature Engineering: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      Extracting meaningful features from raw signals.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6ECA341-8DF6-3E76-502B-3F0161144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399" y="2095500"/>
            <a:ext cx="8783219" cy="2895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4FB890-CFE4-7957-174E-BFB7B0C297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603" y="5230382"/>
            <a:ext cx="8871226" cy="223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666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1258</TotalTime>
  <Words>763</Words>
  <Application>Microsoft Office PowerPoint</Application>
  <PresentationFormat>Custom</PresentationFormat>
  <Paragraphs>141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Horizon</vt:lpstr>
      <vt:lpstr>Wingdings</vt:lpstr>
      <vt:lpstr>Inter</vt:lpstr>
      <vt:lpstr>Arial</vt:lpstr>
      <vt:lpstr>Wingdings 3</vt:lpstr>
      <vt:lpstr>Trebuchet MS</vt:lpstr>
      <vt:lpstr>Garet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KUMAR</dc:creator>
  <cp:lastModifiedBy>Ashish kumar</cp:lastModifiedBy>
  <cp:revision>9</cp:revision>
  <dcterms:created xsi:type="dcterms:W3CDTF">2006-08-16T00:00:00Z</dcterms:created>
  <dcterms:modified xsi:type="dcterms:W3CDTF">2025-03-17T15:02:46Z</dcterms:modified>
  <dc:identifier>DAGgr5rI7ZI</dc:identifier>
</cp:coreProperties>
</file>