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23"/>
  </p:notesMasterIdLst>
  <p:sldIdLst>
    <p:sldId id="256" r:id="rId4"/>
    <p:sldId id="257" r:id="rId5"/>
    <p:sldId id="258" r:id="rId6"/>
    <p:sldId id="271" r:id="rId7"/>
    <p:sldId id="259" r:id="rId8"/>
    <p:sldId id="272" r:id="rId9"/>
    <p:sldId id="260" r:id="rId10"/>
    <p:sldId id="273" r:id="rId11"/>
    <p:sldId id="261" r:id="rId12"/>
    <p:sldId id="262" r:id="rId13"/>
    <p:sldId id="274" r:id="rId14"/>
    <p:sldId id="263" r:id="rId15"/>
    <p:sldId id="264" r:id="rId16"/>
    <p:sldId id="265" r:id="rId17"/>
    <p:sldId id="266" r:id="rId18"/>
    <p:sldId id="267" r:id="rId19"/>
    <p:sldId id="268" r:id="rId20"/>
    <p:sldId id="269" r:id="rId21"/>
    <p:sldId id="270"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onstantia" panose="020306020503060303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4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1: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a:latin typeface="Times New Roman"/>
                <a:ea typeface="Times New Roman"/>
                <a:cs typeface="Times New Roman"/>
                <a:sym typeface="Times New Roman"/>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3" name="Google Shape;293;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a:latin typeface="Times New Roman"/>
                <a:ea typeface="Times New Roman"/>
                <a:cs typeface="Times New Roman"/>
                <a:sym typeface="Times New Roman"/>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3" name="Google Shape;293;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a:latin typeface="Times New Roman"/>
                <a:ea typeface="Times New Roman"/>
                <a:cs typeface="Times New Roman"/>
                <a:sym typeface="Times New Roman"/>
              </a:rPr>
              <a:t>11</a:t>
            </a:fld>
            <a:endParaRPr/>
          </a:p>
        </p:txBody>
      </p:sp>
    </p:spTree>
    <p:extLst>
      <p:ext uri="{BB962C8B-B14F-4D97-AF65-F5344CB8AC3E}">
        <p14:creationId xmlns:p14="http://schemas.microsoft.com/office/powerpoint/2010/main" val="1509796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18327ddc4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218327ddc4f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06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818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09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09" name="Google Shape;109;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D1EAEE"/>
                </a:solidFill>
                <a:latin typeface="Constantia"/>
                <a:ea typeface="Constantia"/>
                <a:cs typeface="Constantia"/>
                <a:sym typeface="Constantia"/>
              </a:defRPr>
            </a:lvl1pPr>
            <a:lvl2pPr marL="0" marR="0" lvl="1" indent="0" algn="r">
              <a:spcBef>
                <a:spcPts val="0"/>
              </a:spcBef>
              <a:buNone/>
              <a:defRPr sz="1200" b="0" i="0" u="none" strike="noStrike" cap="none">
                <a:solidFill>
                  <a:srgbClr val="D1EAEE"/>
                </a:solidFill>
                <a:latin typeface="Constantia"/>
                <a:ea typeface="Constantia"/>
                <a:cs typeface="Constantia"/>
                <a:sym typeface="Constantia"/>
              </a:defRPr>
            </a:lvl2pPr>
            <a:lvl3pPr marL="0" marR="0" lvl="2" indent="0" algn="r">
              <a:spcBef>
                <a:spcPts val="0"/>
              </a:spcBef>
              <a:buNone/>
              <a:defRPr sz="1200" b="0" i="0" u="none" strike="noStrike" cap="none">
                <a:solidFill>
                  <a:srgbClr val="D1EAEE"/>
                </a:solidFill>
                <a:latin typeface="Constantia"/>
                <a:ea typeface="Constantia"/>
                <a:cs typeface="Constantia"/>
                <a:sym typeface="Constantia"/>
              </a:defRPr>
            </a:lvl3pPr>
            <a:lvl4pPr marL="0" marR="0" lvl="3" indent="0" algn="r">
              <a:spcBef>
                <a:spcPts val="0"/>
              </a:spcBef>
              <a:buNone/>
              <a:defRPr sz="1200" b="0" i="0" u="none" strike="noStrike" cap="none">
                <a:solidFill>
                  <a:srgbClr val="D1EAEE"/>
                </a:solidFill>
                <a:latin typeface="Constantia"/>
                <a:ea typeface="Constantia"/>
                <a:cs typeface="Constantia"/>
                <a:sym typeface="Constantia"/>
              </a:defRPr>
            </a:lvl4pPr>
            <a:lvl5pPr marL="0" marR="0" lvl="4" indent="0" algn="r">
              <a:spcBef>
                <a:spcPts val="0"/>
              </a:spcBef>
              <a:buNone/>
              <a:defRPr sz="1200" b="0" i="0" u="none" strike="noStrike" cap="none">
                <a:solidFill>
                  <a:srgbClr val="D1EAEE"/>
                </a:solidFill>
                <a:latin typeface="Constantia"/>
                <a:ea typeface="Constantia"/>
                <a:cs typeface="Constantia"/>
                <a:sym typeface="Constantia"/>
              </a:defRPr>
            </a:lvl5pPr>
            <a:lvl6pPr marL="0" marR="0" lvl="5" indent="0" algn="r">
              <a:spcBef>
                <a:spcPts val="0"/>
              </a:spcBef>
              <a:buNone/>
              <a:defRPr sz="1200" b="0" i="0" u="none" strike="noStrike" cap="none">
                <a:solidFill>
                  <a:srgbClr val="D1EAEE"/>
                </a:solidFill>
                <a:latin typeface="Constantia"/>
                <a:ea typeface="Constantia"/>
                <a:cs typeface="Constantia"/>
                <a:sym typeface="Constantia"/>
              </a:defRPr>
            </a:lvl6pPr>
            <a:lvl7pPr marL="0" marR="0" lvl="6" indent="0" algn="r">
              <a:spcBef>
                <a:spcPts val="0"/>
              </a:spcBef>
              <a:buNone/>
              <a:defRPr sz="1200" b="0" i="0" u="none" strike="noStrike" cap="none">
                <a:solidFill>
                  <a:srgbClr val="D1EAEE"/>
                </a:solidFill>
                <a:latin typeface="Constantia"/>
                <a:ea typeface="Constantia"/>
                <a:cs typeface="Constantia"/>
                <a:sym typeface="Constantia"/>
              </a:defRPr>
            </a:lvl7pPr>
            <a:lvl8pPr marL="0" marR="0" lvl="7" indent="0" algn="r">
              <a:spcBef>
                <a:spcPts val="0"/>
              </a:spcBef>
              <a:buNone/>
              <a:defRPr sz="1200" b="0" i="0" u="none" strike="noStrike" cap="none">
                <a:solidFill>
                  <a:srgbClr val="D1EAEE"/>
                </a:solidFill>
                <a:latin typeface="Constantia"/>
                <a:ea typeface="Constantia"/>
                <a:cs typeface="Constantia"/>
                <a:sym typeface="Constantia"/>
              </a:defRPr>
            </a:lvl8pPr>
            <a:lvl9pPr marL="0" marR="0" lvl="8" indent="0" algn="r">
              <a:spcBef>
                <a:spcPts val="0"/>
              </a:spcBef>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5" name="Google Shape;115;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D1EAEE"/>
                </a:solidFill>
                <a:latin typeface="Constantia"/>
                <a:ea typeface="Constantia"/>
                <a:cs typeface="Constantia"/>
                <a:sym typeface="Constantia"/>
              </a:defRPr>
            </a:lvl1pPr>
            <a:lvl2pPr marL="0" marR="0" lvl="1" indent="0" algn="r">
              <a:spcBef>
                <a:spcPts val="0"/>
              </a:spcBef>
              <a:buNone/>
              <a:defRPr sz="1200" b="0" i="0" u="none" strike="noStrike" cap="none">
                <a:solidFill>
                  <a:srgbClr val="D1EAEE"/>
                </a:solidFill>
                <a:latin typeface="Constantia"/>
                <a:ea typeface="Constantia"/>
                <a:cs typeface="Constantia"/>
                <a:sym typeface="Constantia"/>
              </a:defRPr>
            </a:lvl2pPr>
            <a:lvl3pPr marL="0" marR="0" lvl="2" indent="0" algn="r">
              <a:spcBef>
                <a:spcPts val="0"/>
              </a:spcBef>
              <a:buNone/>
              <a:defRPr sz="1200" b="0" i="0" u="none" strike="noStrike" cap="none">
                <a:solidFill>
                  <a:srgbClr val="D1EAEE"/>
                </a:solidFill>
                <a:latin typeface="Constantia"/>
                <a:ea typeface="Constantia"/>
                <a:cs typeface="Constantia"/>
                <a:sym typeface="Constantia"/>
              </a:defRPr>
            </a:lvl3pPr>
            <a:lvl4pPr marL="0" marR="0" lvl="3" indent="0" algn="r">
              <a:spcBef>
                <a:spcPts val="0"/>
              </a:spcBef>
              <a:buNone/>
              <a:defRPr sz="1200" b="0" i="0" u="none" strike="noStrike" cap="none">
                <a:solidFill>
                  <a:srgbClr val="D1EAEE"/>
                </a:solidFill>
                <a:latin typeface="Constantia"/>
                <a:ea typeface="Constantia"/>
                <a:cs typeface="Constantia"/>
                <a:sym typeface="Constantia"/>
              </a:defRPr>
            </a:lvl4pPr>
            <a:lvl5pPr marL="0" marR="0" lvl="4" indent="0" algn="r">
              <a:spcBef>
                <a:spcPts val="0"/>
              </a:spcBef>
              <a:buNone/>
              <a:defRPr sz="1200" b="0" i="0" u="none" strike="noStrike" cap="none">
                <a:solidFill>
                  <a:srgbClr val="D1EAEE"/>
                </a:solidFill>
                <a:latin typeface="Constantia"/>
                <a:ea typeface="Constantia"/>
                <a:cs typeface="Constantia"/>
                <a:sym typeface="Constantia"/>
              </a:defRPr>
            </a:lvl5pPr>
            <a:lvl6pPr marL="0" marR="0" lvl="5" indent="0" algn="r">
              <a:spcBef>
                <a:spcPts val="0"/>
              </a:spcBef>
              <a:buNone/>
              <a:defRPr sz="1200" b="0" i="0" u="none" strike="noStrike" cap="none">
                <a:solidFill>
                  <a:srgbClr val="D1EAEE"/>
                </a:solidFill>
                <a:latin typeface="Constantia"/>
                <a:ea typeface="Constantia"/>
                <a:cs typeface="Constantia"/>
                <a:sym typeface="Constantia"/>
              </a:defRPr>
            </a:lvl6pPr>
            <a:lvl7pPr marL="0" marR="0" lvl="6" indent="0" algn="r">
              <a:spcBef>
                <a:spcPts val="0"/>
              </a:spcBef>
              <a:buNone/>
              <a:defRPr sz="1200" b="0" i="0" u="none" strike="noStrike" cap="none">
                <a:solidFill>
                  <a:srgbClr val="D1EAEE"/>
                </a:solidFill>
                <a:latin typeface="Constantia"/>
                <a:ea typeface="Constantia"/>
                <a:cs typeface="Constantia"/>
                <a:sym typeface="Constantia"/>
              </a:defRPr>
            </a:lvl7pPr>
            <a:lvl8pPr marL="0" marR="0" lvl="7" indent="0" algn="r">
              <a:spcBef>
                <a:spcPts val="0"/>
              </a:spcBef>
              <a:buNone/>
              <a:defRPr sz="1200" b="0" i="0" u="none" strike="noStrike" cap="none">
                <a:solidFill>
                  <a:srgbClr val="D1EAEE"/>
                </a:solidFill>
                <a:latin typeface="Constantia"/>
                <a:ea typeface="Constantia"/>
                <a:cs typeface="Constantia"/>
                <a:sym typeface="Constantia"/>
              </a:defRPr>
            </a:lvl8pPr>
            <a:lvl9pPr marL="0" marR="0" lvl="8" indent="0" algn="r">
              <a:spcBef>
                <a:spcPts val="0"/>
              </a:spcBef>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2" name="Google Shape;122;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8" name="Google Shape;128;p1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1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0" name="Google Shape;130;p1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1" name="Google Shape;131;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6" name="Google Shape;146;p2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7" name="Google Shape;147;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D1EAEE"/>
                </a:solidFill>
                <a:latin typeface="Constantia"/>
                <a:ea typeface="Constantia"/>
                <a:cs typeface="Constantia"/>
                <a:sym typeface="Constantia"/>
              </a:defRPr>
            </a:lvl1pPr>
            <a:lvl2pPr marL="0" marR="0" lvl="1" indent="0" algn="r">
              <a:spcBef>
                <a:spcPts val="0"/>
              </a:spcBef>
              <a:buNone/>
              <a:defRPr sz="1200" b="0" i="0" u="none" strike="noStrike" cap="none">
                <a:solidFill>
                  <a:srgbClr val="D1EAEE"/>
                </a:solidFill>
                <a:latin typeface="Constantia"/>
                <a:ea typeface="Constantia"/>
                <a:cs typeface="Constantia"/>
                <a:sym typeface="Constantia"/>
              </a:defRPr>
            </a:lvl2pPr>
            <a:lvl3pPr marL="0" marR="0" lvl="2" indent="0" algn="r">
              <a:spcBef>
                <a:spcPts val="0"/>
              </a:spcBef>
              <a:buNone/>
              <a:defRPr sz="1200" b="0" i="0" u="none" strike="noStrike" cap="none">
                <a:solidFill>
                  <a:srgbClr val="D1EAEE"/>
                </a:solidFill>
                <a:latin typeface="Constantia"/>
                <a:ea typeface="Constantia"/>
                <a:cs typeface="Constantia"/>
                <a:sym typeface="Constantia"/>
              </a:defRPr>
            </a:lvl3pPr>
            <a:lvl4pPr marL="0" marR="0" lvl="3" indent="0" algn="r">
              <a:spcBef>
                <a:spcPts val="0"/>
              </a:spcBef>
              <a:buNone/>
              <a:defRPr sz="1200" b="0" i="0" u="none" strike="noStrike" cap="none">
                <a:solidFill>
                  <a:srgbClr val="D1EAEE"/>
                </a:solidFill>
                <a:latin typeface="Constantia"/>
                <a:ea typeface="Constantia"/>
                <a:cs typeface="Constantia"/>
                <a:sym typeface="Constantia"/>
              </a:defRPr>
            </a:lvl4pPr>
            <a:lvl5pPr marL="0" marR="0" lvl="4" indent="0" algn="r">
              <a:spcBef>
                <a:spcPts val="0"/>
              </a:spcBef>
              <a:buNone/>
              <a:defRPr sz="1200" b="0" i="0" u="none" strike="noStrike" cap="none">
                <a:solidFill>
                  <a:srgbClr val="D1EAEE"/>
                </a:solidFill>
                <a:latin typeface="Constantia"/>
                <a:ea typeface="Constantia"/>
                <a:cs typeface="Constantia"/>
                <a:sym typeface="Constantia"/>
              </a:defRPr>
            </a:lvl5pPr>
            <a:lvl6pPr marL="0" marR="0" lvl="5" indent="0" algn="r">
              <a:spcBef>
                <a:spcPts val="0"/>
              </a:spcBef>
              <a:buNone/>
              <a:defRPr sz="1200" b="0" i="0" u="none" strike="noStrike" cap="none">
                <a:solidFill>
                  <a:srgbClr val="D1EAEE"/>
                </a:solidFill>
                <a:latin typeface="Constantia"/>
                <a:ea typeface="Constantia"/>
                <a:cs typeface="Constantia"/>
                <a:sym typeface="Constantia"/>
              </a:defRPr>
            </a:lvl6pPr>
            <a:lvl7pPr marL="0" marR="0" lvl="6" indent="0" algn="r">
              <a:spcBef>
                <a:spcPts val="0"/>
              </a:spcBef>
              <a:buNone/>
              <a:defRPr sz="1200" b="0" i="0" u="none" strike="noStrike" cap="none">
                <a:solidFill>
                  <a:srgbClr val="D1EAEE"/>
                </a:solidFill>
                <a:latin typeface="Constantia"/>
                <a:ea typeface="Constantia"/>
                <a:cs typeface="Constantia"/>
                <a:sym typeface="Constantia"/>
              </a:defRPr>
            </a:lvl7pPr>
            <a:lvl8pPr marL="0" marR="0" lvl="7" indent="0" algn="r">
              <a:spcBef>
                <a:spcPts val="0"/>
              </a:spcBef>
              <a:buNone/>
              <a:defRPr sz="1200" b="0" i="0" u="none" strike="noStrike" cap="none">
                <a:solidFill>
                  <a:srgbClr val="D1EAEE"/>
                </a:solidFill>
                <a:latin typeface="Constantia"/>
                <a:ea typeface="Constantia"/>
                <a:cs typeface="Constantia"/>
                <a:sym typeface="Constantia"/>
              </a:defRPr>
            </a:lvl8pPr>
            <a:lvl9pPr marL="0" marR="0" lvl="8" indent="0" algn="r">
              <a:spcBef>
                <a:spcPts val="0"/>
              </a:spcBef>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2"/>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onstantia"/>
              <a:ea typeface="Constantia"/>
              <a:cs typeface="Constantia"/>
              <a:sym typeface="Constantia"/>
            </a:endParaRPr>
          </a:p>
        </p:txBody>
      </p:sp>
      <p:sp>
        <p:nvSpPr>
          <p:cNvPr id="152" name="Google Shape;152;p22"/>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onstantia"/>
              <a:ea typeface="Constantia"/>
              <a:cs typeface="Constantia"/>
              <a:sym typeface="Constantia"/>
            </a:endParaRPr>
          </a:p>
        </p:txBody>
      </p:sp>
      <p:sp>
        <p:nvSpPr>
          <p:cNvPr id="153" name="Google Shape;153;p2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154" name="Google Shape;154;p2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155" name="Google Shape;155;p2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7" name="Google Shape;157;p2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158" name="Google Shape;158;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3"/>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4" name="Google Shape;164;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4"/>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70" name="Google Shape;170;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7"/>
          <p:cNvSpPr txBox="1">
            <a:spLocks noGrp="1"/>
          </p:cNvSpPr>
          <p:nvPr>
            <p:ph type="subTitle" idx="1"/>
          </p:nvPr>
        </p:nvSpPr>
        <p:spPr>
          <a:xfrm>
            <a:off x="457200" y="1935000"/>
            <a:ext cx="8229240" cy="43894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8"/>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9"/>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9"/>
          <p:cNvSpPr txBox="1">
            <a:spLocks noGrp="1"/>
          </p:cNvSpPr>
          <p:nvPr>
            <p:ph type="body" idx="2"/>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6"/>
        <p:cNvGrpSpPr/>
        <p:nvPr/>
      </p:nvGrpSpPr>
      <p:grpSpPr>
        <a:xfrm>
          <a:off x="0" y="0"/>
          <a:ext cx="0" cy="0"/>
          <a:chOff x="0" y="0"/>
          <a:chExt cx="0" cy="0"/>
        </a:xfrm>
      </p:grpSpPr>
      <p:sp>
        <p:nvSpPr>
          <p:cNvPr id="197" name="Google Shape;197;p31"/>
          <p:cNvSpPr txBox="1">
            <a:spLocks noGrp="1"/>
          </p:cNvSpPr>
          <p:nvPr>
            <p:ph type="subTitle" idx="1"/>
          </p:nvPr>
        </p:nvSpPr>
        <p:spPr>
          <a:xfrm>
            <a:off x="457200" y="704880"/>
            <a:ext cx="8229240" cy="52981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32"/>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32"/>
          <p:cNvSpPr txBox="1">
            <a:spLocks noGrp="1"/>
          </p:cNvSpPr>
          <p:nvPr>
            <p:ph type="body" idx="2"/>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32"/>
          <p:cNvSpPr txBox="1">
            <a:spLocks noGrp="1"/>
          </p:cNvSpPr>
          <p:nvPr>
            <p:ph type="body" idx="3"/>
          </p:nvPr>
        </p:nvSpPr>
        <p:spPr>
          <a:xfrm>
            <a:off x="467424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solidFill>
                  <a:srgbClr val="D1EAE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D1EAEE"/>
                </a:solidFill>
                <a:latin typeface="Constantia"/>
                <a:ea typeface="Constantia"/>
                <a:cs typeface="Constantia"/>
                <a:sym typeface="Constantia"/>
              </a:defRPr>
            </a:lvl1pPr>
            <a:lvl2pPr marL="0" marR="0" lvl="1" indent="0" algn="r">
              <a:spcBef>
                <a:spcPts val="0"/>
              </a:spcBef>
              <a:buNone/>
              <a:defRPr sz="1200" b="0" i="0" u="none" strike="noStrike" cap="none">
                <a:solidFill>
                  <a:srgbClr val="D1EAEE"/>
                </a:solidFill>
                <a:latin typeface="Constantia"/>
                <a:ea typeface="Constantia"/>
                <a:cs typeface="Constantia"/>
                <a:sym typeface="Constantia"/>
              </a:defRPr>
            </a:lvl2pPr>
            <a:lvl3pPr marL="0" marR="0" lvl="2" indent="0" algn="r">
              <a:spcBef>
                <a:spcPts val="0"/>
              </a:spcBef>
              <a:buNone/>
              <a:defRPr sz="1200" b="0" i="0" u="none" strike="noStrike" cap="none">
                <a:solidFill>
                  <a:srgbClr val="D1EAEE"/>
                </a:solidFill>
                <a:latin typeface="Constantia"/>
                <a:ea typeface="Constantia"/>
                <a:cs typeface="Constantia"/>
                <a:sym typeface="Constantia"/>
              </a:defRPr>
            </a:lvl3pPr>
            <a:lvl4pPr marL="0" marR="0" lvl="3" indent="0" algn="r">
              <a:spcBef>
                <a:spcPts val="0"/>
              </a:spcBef>
              <a:buNone/>
              <a:defRPr sz="1200" b="0" i="0" u="none" strike="noStrike" cap="none">
                <a:solidFill>
                  <a:srgbClr val="D1EAEE"/>
                </a:solidFill>
                <a:latin typeface="Constantia"/>
                <a:ea typeface="Constantia"/>
                <a:cs typeface="Constantia"/>
                <a:sym typeface="Constantia"/>
              </a:defRPr>
            </a:lvl4pPr>
            <a:lvl5pPr marL="0" marR="0" lvl="4" indent="0" algn="r">
              <a:spcBef>
                <a:spcPts val="0"/>
              </a:spcBef>
              <a:buNone/>
              <a:defRPr sz="1200" b="0" i="0" u="none" strike="noStrike" cap="none">
                <a:solidFill>
                  <a:srgbClr val="D1EAEE"/>
                </a:solidFill>
                <a:latin typeface="Constantia"/>
                <a:ea typeface="Constantia"/>
                <a:cs typeface="Constantia"/>
                <a:sym typeface="Constantia"/>
              </a:defRPr>
            </a:lvl5pPr>
            <a:lvl6pPr marL="0" marR="0" lvl="5" indent="0" algn="r">
              <a:spcBef>
                <a:spcPts val="0"/>
              </a:spcBef>
              <a:buNone/>
              <a:defRPr sz="1200" b="0" i="0" u="none" strike="noStrike" cap="none">
                <a:solidFill>
                  <a:srgbClr val="D1EAEE"/>
                </a:solidFill>
                <a:latin typeface="Constantia"/>
                <a:ea typeface="Constantia"/>
                <a:cs typeface="Constantia"/>
                <a:sym typeface="Constantia"/>
              </a:defRPr>
            </a:lvl6pPr>
            <a:lvl7pPr marL="0" marR="0" lvl="6" indent="0" algn="r">
              <a:spcBef>
                <a:spcPts val="0"/>
              </a:spcBef>
              <a:buNone/>
              <a:defRPr sz="1200" b="0" i="0" u="none" strike="noStrike" cap="none">
                <a:solidFill>
                  <a:srgbClr val="D1EAEE"/>
                </a:solidFill>
                <a:latin typeface="Constantia"/>
                <a:ea typeface="Constantia"/>
                <a:cs typeface="Constantia"/>
                <a:sym typeface="Constantia"/>
              </a:defRPr>
            </a:lvl7pPr>
            <a:lvl8pPr marL="0" marR="0" lvl="7" indent="0" algn="r">
              <a:spcBef>
                <a:spcPts val="0"/>
              </a:spcBef>
              <a:buNone/>
              <a:defRPr sz="1200" b="0" i="0" u="none" strike="noStrike" cap="none">
                <a:solidFill>
                  <a:srgbClr val="D1EAEE"/>
                </a:solidFill>
                <a:latin typeface="Constantia"/>
                <a:ea typeface="Constantia"/>
                <a:cs typeface="Constantia"/>
                <a:sym typeface="Constantia"/>
              </a:defRPr>
            </a:lvl8pPr>
            <a:lvl9pPr marL="0" marR="0" lvl="8" indent="0" algn="r">
              <a:spcBef>
                <a:spcPts val="0"/>
              </a:spcBef>
              <a:buNone/>
              <a:defRPr sz="1200" b="0" i="0" u="none" strike="noStrike" cap="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3"/>
          <p:cNvSpPr txBox="1">
            <a:spLocks noGrp="1"/>
          </p:cNvSpPr>
          <p:nvPr>
            <p:ph type="body" idx="1"/>
          </p:nvPr>
        </p:nvSpPr>
        <p:spPr>
          <a:xfrm>
            <a:off x="457200" y="1935000"/>
            <a:ext cx="401580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3"/>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3"/>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4"/>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34"/>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4"/>
          <p:cNvSpPr txBox="1">
            <a:spLocks noGrp="1"/>
          </p:cNvSpPr>
          <p:nvPr>
            <p:ph type="body" idx="3"/>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5"/>
          <p:cNvSpPr txBox="1">
            <a:spLocks noGrp="1"/>
          </p:cNvSpPr>
          <p:nvPr>
            <p:ph type="body" idx="1"/>
          </p:nvPr>
        </p:nvSpPr>
        <p:spPr>
          <a:xfrm>
            <a:off x="457200" y="193500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body" idx="2"/>
          </p:nvPr>
        </p:nvSpPr>
        <p:spPr>
          <a:xfrm>
            <a:off x="457200" y="4227840"/>
            <a:ext cx="822924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6"/>
          <p:cNvSpPr txBox="1">
            <a:spLocks noGrp="1"/>
          </p:cNvSpPr>
          <p:nvPr>
            <p:ph type="body" idx="1"/>
          </p:nvPr>
        </p:nvSpPr>
        <p:spPr>
          <a:xfrm>
            <a:off x="45720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36"/>
          <p:cNvSpPr txBox="1">
            <a:spLocks noGrp="1"/>
          </p:cNvSpPr>
          <p:nvPr>
            <p:ph type="body" idx="2"/>
          </p:nvPr>
        </p:nvSpPr>
        <p:spPr>
          <a:xfrm>
            <a:off x="4674240" y="193500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36"/>
          <p:cNvSpPr txBox="1">
            <a:spLocks noGrp="1"/>
          </p:cNvSpPr>
          <p:nvPr>
            <p:ph type="body" idx="3"/>
          </p:nvPr>
        </p:nvSpPr>
        <p:spPr>
          <a:xfrm>
            <a:off x="467424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36"/>
          <p:cNvSpPr txBox="1">
            <a:spLocks noGrp="1"/>
          </p:cNvSpPr>
          <p:nvPr>
            <p:ph type="body" idx="4"/>
          </p:nvPr>
        </p:nvSpPr>
        <p:spPr>
          <a:xfrm>
            <a:off x="457200" y="4227840"/>
            <a:ext cx="4015800" cy="20934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57200" y="704880"/>
            <a:ext cx="8229240" cy="1143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7"/>
          <p:cNvSpPr txBox="1">
            <a:spLocks noGrp="1"/>
          </p:cNvSpPr>
          <p:nvPr>
            <p:ph type="body" idx="1"/>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37"/>
          <p:cNvSpPr txBox="1">
            <a:spLocks noGrp="1"/>
          </p:cNvSpPr>
          <p:nvPr>
            <p:ph type="body" idx="2"/>
          </p:nvPr>
        </p:nvSpPr>
        <p:spPr>
          <a:xfrm>
            <a:off x="457200" y="1935000"/>
            <a:ext cx="8229240" cy="43891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7" name="Google Shape;227;p37"/>
          <p:cNvPicPr preferRelativeResize="0"/>
          <p:nvPr/>
        </p:nvPicPr>
        <p:blipFill rotWithShape="1">
          <a:blip r:embed="rId2">
            <a:alphaModFix/>
          </a:blip>
          <a:srcRect/>
          <a:stretch/>
        </p:blipFill>
        <p:spPr>
          <a:xfrm>
            <a:off x="1821240" y="1935000"/>
            <a:ext cx="5500800" cy="4389120"/>
          </a:xfrm>
          <a:prstGeom prst="rect">
            <a:avLst/>
          </a:prstGeom>
          <a:noFill/>
          <a:ln>
            <a:noFill/>
          </a:ln>
        </p:spPr>
      </p:pic>
      <p:pic>
        <p:nvPicPr>
          <p:cNvPr id="228" name="Google Shape;228;p37"/>
          <p:cNvPicPr preferRelativeResize="0"/>
          <p:nvPr/>
        </p:nvPicPr>
        <p:blipFill rotWithShape="1">
          <a:blip r:embed="rId2">
            <a:alphaModFix/>
          </a:blip>
          <a:srcRect/>
          <a:stretch/>
        </p:blipFill>
        <p:spPr>
          <a:xfrm>
            <a:off x="1821240" y="1935000"/>
            <a:ext cx="5500800" cy="43891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onstantia"/>
              <a:ea typeface="Constantia"/>
              <a:cs typeface="Constantia"/>
              <a:sym typeface="Constantia"/>
            </a:endParaRPr>
          </a:p>
        </p:txBody>
      </p:sp>
      <p:sp>
        <p:nvSpPr>
          <p:cNvPr id="68" name="Google Shape;68;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onstantia"/>
              <a:ea typeface="Constantia"/>
              <a:cs typeface="Constantia"/>
              <a:sym typeface="Constantia"/>
            </a:endParaRPr>
          </a:p>
        </p:txBody>
      </p:sp>
      <p:sp>
        <p:nvSpPr>
          <p:cNvPr id="69" name="Google Shape;69;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70" name="Google Shape;70;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71" name="Google Shape;71;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4" name="Google Shape;74;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r">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r">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r">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r">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r">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r">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r">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r">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7" name="Google Shape;7;p1"/>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9" name="Google Shape;9;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1pPr>
            <a:lvl2pPr marL="0" marR="0" lvl="1"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2pPr>
            <a:lvl3pPr marL="0" marR="0" lvl="2"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3pPr>
            <a:lvl4pPr marL="0" marR="0" lvl="3"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4pPr>
            <a:lvl5pPr marL="0" marR="0" lvl="4"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5pPr>
            <a:lvl6pPr marL="0" marR="0" lvl="5"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6pPr>
            <a:lvl7pPr marL="0" marR="0" lvl="6"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7pPr>
            <a:lvl8pPr marL="0" marR="0" lvl="7"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8pPr>
            <a:lvl9pPr marL="0" marR="0" lvl="8"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1"/>
          <p:cNvGrpSpPr/>
          <p:nvPr/>
        </p:nvGrpSpPr>
        <p:grpSpPr>
          <a:xfrm>
            <a:off x="-29327" y="-14808"/>
            <a:ext cx="9198220" cy="108371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89"/>
        <p:cNvGrpSpPr/>
        <p:nvPr/>
      </p:nvGrpSpPr>
      <p:grpSpPr>
        <a:xfrm>
          <a:off x="0" y="0"/>
          <a:ext cx="0" cy="0"/>
          <a:chOff x="0" y="0"/>
          <a:chExt cx="0" cy="0"/>
        </a:xfrm>
      </p:grpSpPr>
      <p:sp>
        <p:nvSpPr>
          <p:cNvPr id="90" name="Google Shape;90;p13"/>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91" name="Google Shape;91;p13"/>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92" name="Google Shape;92;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93" name="Google Shape;93;p1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5" name="Google Shape;95;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04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96" name="Google Shape;96;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1pPr>
            <a:lvl2pPr marL="0" marR="0" lvl="1"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2pPr>
            <a:lvl3pPr marL="0" marR="0" lvl="2"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3pPr>
            <a:lvl4pPr marL="0" marR="0" lvl="3"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4pPr>
            <a:lvl5pPr marL="0" marR="0" lvl="4"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5pPr>
            <a:lvl6pPr marL="0" marR="0" lvl="5"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6pPr>
            <a:lvl7pPr marL="0" marR="0" lvl="6"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7pPr>
            <a:lvl8pPr marL="0" marR="0" lvl="7"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8pPr>
            <a:lvl9pPr marL="0" marR="0" lvl="8" indent="0" algn="r" rtl="0">
              <a:spcBef>
                <a:spcPts val="0"/>
              </a:spcBef>
              <a:spcAft>
                <a:spcPts val="0"/>
              </a:spcAft>
              <a:buNone/>
              <a:defRPr sz="1200" b="0" i="0" u="none" strike="noStrike" cap="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97" name="Google Shape;97;p13"/>
          <p:cNvGrpSpPr/>
          <p:nvPr/>
        </p:nvGrpSpPr>
        <p:grpSpPr>
          <a:xfrm>
            <a:off x="-29327" y="-14808"/>
            <a:ext cx="9198220" cy="1083716"/>
            <a:chOff x="-29322" y="-1971"/>
            <a:chExt cx="9198255" cy="1086266"/>
          </a:xfrm>
        </p:grpSpPr>
        <p:sp>
          <p:nvSpPr>
            <p:cNvPr id="98" name="Google Shape;98;p1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sp>
          <p:nvSpPr>
            <p:cNvPr id="99" name="Google Shape;99;p1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100000" sy="100000" flip="none" algn="tl"/>
        </a:blipFill>
        <a:effectLst/>
      </p:bgPr>
    </p:bg>
    <p:spTree>
      <p:nvGrpSpPr>
        <p:cNvPr id="1" name="Shape 173"/>
        <p:cNvGrpSpPr/>
        <p:nvPr/>
      </p:nvGrpSpPr>
      <p:grpSpPr>
        <a:xfrm>
          <a:off x="0" y="0"/>
          <a:ext cx="0" cy="0"/>
          <a:chOff x="0" y="0"/>
          <a:chExt cx="0" cy="0"/>
        </a:xfrm>
      </p:grpSpPr>
      <p:sp>
        <p:nvSpPr>
          <p:cNvPr id="174" name="Google Shape;174;p25"/>
          <p:cNvSpPr/>
          <p:nvPr/>
        </p:nvSpPr>
        <p:spPr>
          <a:xfrm>
            <a:off x="-9360" y="-7920"/>
            <a:ext cx="9162720" cy="1041120"/>
          </a:xfrm>
          <a:prstGeom prst="rect">
            <a:avLst/>
          </a:prstGeom>
          <a:gradFill>
            <a:gsLst>
              <a:gs pos="0">
                <a:srgbClr val="0074A0"/>
              </a:gs>
              <a:gs pos="100000">
                <a:srgbClr val="00C4CD"/>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4381560" y="-7920"/>
            <a:ext cx="4762080" cy="637920"/>
          </a:xfrm>
          <a:prstGeom prst="rect">
            <a:avLst/>
          </a:prstGeom>
          <a:gradFill>
            <a:gsLst>
              <a:gs pos="0">
                <a:srgbClr val="008ABF"/>
              </a:gs>
              <a:gs pos="100000">
                <a:srgbClr val="00A0A8"/>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rot="-163800">
            <a:off x="-18720" y="203040"/>
            <a:ext cx="9162720" cy="647280"/>
          </a:xfrm>
          <a:prstGeom prst="rect">
            <a:avLst/>
          </a:prstGeom>
          <a:noFill/>
          <a:ln w="10800" cap="flat" cmpd="sng">
            <a:solidFill>
              <a:srgbClr val="09B7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rot="-163800">
            <a:off x="-14040" y="276480"/>
            <a:ext cx="9175320" cy="528840"/>
          </a:xfrm>
          <a:prstGeom prst="rect">
            <a:avLst/>
          </a:prstGeom>
          <a:noFill/>
          <a:ln w="9525" cap="flat" cmpd="sng">
            <a:solidFill>
              <a:srgbClr val="0F6F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txBox="1">
            <a:spLocks noGrp="1"/>
          </p:cNvSpPr>
          <p:nvPr>
            <p:ph type="title"/>
          </p:nvPr>
        </p:nvSpPr>
        <p:spPr>
          <a:xfrm>
            <a:off x="457200" y="704880"/>
            <a:ext cx="8229240" cy="1142640"/>
          </a:xfrm>
          <a:prstGeom prst="rect">
            <a:avLst/>
          </a:prstGeom>
          <a:noFill/>
          <a:ln>
            <a:noFill/>
          </a:ln>
        </p:spPr>
        <p:txBody>
          <a:bodyPr spcFirstLastPara="1" wrap="square" lIns="0" tIns="45700" rIns="0" bIns="0"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25"/>
          <p:cNvSpPr txBox="1">
            <a:spLocks noGrp="1"/>
          </p:cNvSpPr>
          <p:nvPr>
            <p:ph type="body" idx="1"/>
          </p:nvPr>
        </p:nvSpPr>
        <p:spPr>
          <a:xfrm>
            <a:off x="457200" y="1935000"/>
            <a:ext cx="8229240" cy="43891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0" name="Google Shape;180;p25"/>
          <p:cNvSpPr txBox="1">
            <a:spLocks noGrp="1"/>
          </p:cNvSpPr>
          <p:nvPr>
            <p:ph type="dt" idx="10"/>
          </p:nvPr>
        </p:nvSpPr>
        <p:spPr>
          <a:xfrm>
            <a:off x="457200" y="6356520"/>
            <a:ext cx="213336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1" name="Google Shape;181;p25"/>
          <p:cNvSpPr txBox="1">
            <a:spLocks noGrp="1"/>
          </p:cNvSpPr>
          <p:nvPr>
            <p:ph type="ftr" idx="11"/>
          </p:nvPr>
        </p:nvSpPr>
        <p:spPr>
          <a:xfrm>
            <a:off x="2666880" y="6356520"/>
            <a:ext cx="3352320" cy="36468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2" name="Google Shape;182;p25"/>
          <p:cNvSpPr txBox="1">
            <a:spLocks noGrp="1"/>
          </p:cNvSpPr>
          <p:nvPr>
            <p:ph type="sldNum" idx="12"/>
          </p:nvPr>
        </p:nvSpPr>
        <p:spPr>
          <a:xfrm>
            <a:off x="7924680" y="6356520"/>
            <a:ext cx="761760" cy="36468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1pPr>
            <a:lvl2pPr marL="0" marR="0" lvl="1"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2pPr>
            <a:lvl3pPr marL="0" marR="0" lvl="2"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3pPr>
            <a:lvl4pPr marL="0" marR="0" lvl="3"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4pPr>
            <a:lvl5pPr marL="0" marR="0" lvl="4"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5pPr>
            <a:lvl6pPr marL="0" marR="0" lvl="5"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6pPr>
            <a:lvl7pPr marL="0" marR="0" lvl="6"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7pPr>
            <a:lvl8pPr marL="0" marR="0" lvl="7"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8pPr>
            <a:lvl9pPr marL="0" marR="0" lvl="8" indent="0" algn="l" rtl="0">
              <a:lnSpc>
                <a:spcPct val="100000"/>
              </a:lnSpc>
              <a:spcBef>
                <a:spcPts val="0"/>
              </a:spcBef>
              <a:buNone/>
              <a:defRPr sz="1200" b="0" i="0" u="none" strike="noStrike" cap="none">
                <a:solidFill>
                  <a:srgbClr val="045C75"/>
                </a:solidFill>
                <a:latin typeface="Constantia"/>
                <a:ea typeface="Constantia"/>
                <a:cs typeface="Constantia"/>
                <a:sym typeface="Constantia"/>
              </a:defRPr>
            </a:lvl9pPr>
          </a:lstStyle>
          <a:p>
            <a:pPr marL="0" lvl="0" indent="0" algn="l" rtl="0">
              <a:spcBef>
                <a:spcPts val="0"/>
              </a:spcBef>
              <a:spcAft>
                <a:spcPts val="0"/>
              </a:spcAft>
              <a:buNone/>
            </a:pPr>
            <a:fld id="{00000000-1234-1234-1234-123412341234}" type="slidenum">
              <a:rPr lang="en-US"/>
              <a:t>‹#›</a:t>
            </a:fld>
            <a:endParaRPr sz="18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www.wikipedia.com/" TargetMode="External"/><Relationship Id="rId5" Type="http://schemas.openxmlformats.org/officeDocument/2006/relationships/hyperlink" Target="http://www.youtube.com/" TargetMode="External"/><Relationship Id="rId4" Type="http://schemas.openxmlformats.org/officeDocument/2006/relationships/hyperlink" Target="http://www.googl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35" name="Google Shape;235;p38"/>
          <p:cNvSpPr/>
          <p:nvPr/>
        </p:nvSpPr>
        <p:spPr>
          <a:xfrm>
            <a:off x="492600" y="807371"/>
            <a:ext cx="7851300" cy="6069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dirty="0">
                <a:solidFill>
                  <a:srgbClr val="FF0000"/>
                </a:solidFill>
                <a:latin typeface="Times New Roman" panose="02020603050405020304" pitchFamily="18" charset="0"/>
                <a:ea typeface="Constantia"/>
                <a:cs typeface="Times New Roman" panose="02020603050405020304" pitchFamily="18" charset="0"/>
                <a:sym typeface="Calibri"/>
              </a:rPr>
              <a:t>Intelligent Text Summarizer</a:t>
            </a:r>
            <a:endParaRPr sz="4000" b="1" i="0" u="none" strike="noStrike" cap="none" dirty="0">
              <a:solidFill>
                <a:srgbClr val="FF0000"/>
              </a:solidFill>
              <a:latin typeface="Times New Roman" panose="02020603050405020304" pitchFamily="18" charset="0"/>
              <a:ea typeface="Constantia"/>
              <a:cs typeface="Times New Roman" panose="02020603050405020304" pitchFamily="18" charset="0"/>
              <a:sym typeface="Constantia"/>
            </a:endParaRPr>
          </a:p>
        </p:txBody>
      </p:sp>
      <p:sp>
        <p:nvSpPr>
          <p:cNvPr id="236" name="Google Shape;236;p38"/>
          <p:cNvSpPr/>
          <p:nvPr/>
        </p:nvSpPr>
        <p:spPr>
          <a:xfrm>
            <a:off x="445150" y="1787143"/>
            <a:ext cx="8353200" cy="3633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0" i="0" u="none" strike="noStrike" cap="none" dirty="0">
                <a:solidFill>
                  <a:srgbClr val="7030A0"/>
                </a:solidFill>
                <a:latin typeface="Times New Roman"/>
                <a:ea typeface="Times New Roman"/>
                <a:cs typeface="Times New Roman"/>
                <a:sym typeface="Times New Roman"/>
              </a:rPr>
              <a:t>By</a:t>
            </a: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3000" b="1" dirty="0">
                <a:solidFill>
                  <a:srgbClr val="FF0000"/>
                </a:solidFill>
                <a:latin typeface="Times New Roman"/>
                <a:ea typeface="Times New Roman"/>
                <a:cs typeface="Times New Roman"/>
                <a:sym typeface="Times New Roman"/>
              </a:rPr>
              <a:t>Kashish Banerjee</a:t>
            </a:r>
            <a:endParaRPr sz="1800" b="0" i="0" u="none" strike="noStrike" cap="none" dirty="0">
              <a:solidFill>
                <a:srgbClr val="FF0000"/>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1800" b="1" i="0" u="none" strike="noStrike" cap="none" dirty="0">
                <a:solidFill>
                  <a:srgbClr val="7030A0"/>
                </a:solidFill>
                <a:latin typeface="Times New Roman"/>
                <a:ea typeface="Times New Roman"/>
                <a:cs typeface="Times New Roman"/>
                <a:sym typeface="Times New Roman"/>
              </a:rPr>
              <a:t>(</a:t>
            </a:r>
            <a:r>
              <a:rPr lang="en-US" sz="1800" b="1" i="0" u="none" strike="noStrike" cap="none" dirty="0" err="1">
                <a:solidFill>
                  <a:srgbClr val="FF0000"/>
                </a:solidFill>
                <a:latin typeface="Times New Roman"/>
                <a:ea typeface="Times New Roman"/>
                <a:cs typeface="Times New Roman"/>
                <a:sym typeface="Times New Roman"/>
              </a:rPr>
              <a:t>B.Tech</a:t>
            </a:r>
            <a:r>
              <a:rPr lang="en-US" sz="1800" b="1" i="0" u="none" strike="noStrike" cap="none" dirty="0">
                <a:solidFill>
                  <a:srgbClr val="FF0000"/>
                </a:solidFill>
                <a:latin typeface="Times New Roman"/>
                <a:ea typeface="Times New Roman"/>
                <a:cs typeface="Times New Roman"/>
                <a:sym typeface="Times New Roman"/>
              </a:rPr>
              <a:t> 4</a:t>
            </a:r>
            <a:r>
              <a:rPr lang="en-US" sz="1800" b="1" baseline="30000" dirty="0">
                <a:solidFill>
                  <a:srgbClr val="FF0000"/>
                </a:solidFill>
                <a:latin typeface="Times New Roman"/>
                <a:ea typeface="Times New Roman"/>
                <a:cs typeface="Times New Roman"/>
                <a:sym typeface="Times New Roman"/>
              </a:rPr>
              <a:t>th</a:t>
            </a:r>
            <a:r>
              <a:rPr lang="en-US" sz="1800" b="1" i="0" u="none" strike="noStrike" cap="none" dirty="0">
                <a:solidFill>
                  <a:srgbClr val="FF0000"/>
                </a:solidFill>
                <a:latin typeface="Times New Roman"/>
                <a:ea typeface="Times New Roman"/>
                <a:cs typeface="Times New Roman"/>
                <a:sym typeface="Times New Roman"/>
              </a:rPr>
              <a:t> Year, Enrollment No.:1202000200</a:t>
            </a:r>
            <a:r>
              <a:rPr lang="en-US" sz="1800" b="1" dirty="0">
                <a:solidFill>
                  <a:srgbClr val="FF0000"/>
                </a:solidFill>
                <a:latin typeface="Times New Roman"/>
                <a:ea typeface="Times New Roman"/>
                <a:cs typeface="Times New Roman"/>
                <a:sym typeface="Times New Roman"/>
              </a:rPr>
              <a:t>1141</a:t>
            </a:r>
            <a:r>
              <a:rPr lang="en-US" sz="1800" b="1" i="0" u="none" strike="noStrike" cap="none" dirty="0">
                <a:solidFill>
                  <a:srgbClr val="FF0000"/>
                </a:solidFill>
                <a:latin typeface="Times New Roman"/>
                <a:ea typeface="Times New Roman"/>
                <a:cs typeface="Times New Roman"/>
                <a:sym typeface="Times New Roman"/>
              </a:rPr>
              <a:t> </a:t>
            </a:r>
            <a:r>
              <a:rPr lang="en-US" sz="1800" b="1" i="0" u="none" strike="noStrike" cap="none" dirty="0">
                <a:solidFill>
                  <a:srgbClr val="7030A0"/>
                </a:solidFill>
                <a:latin typeface="Times New Roman"/>
                <a:ea typeface="Times New Roman"/>
                <a:cs typeface="Times New Roman"/>
                <a:sym typeface="Times New Roman"/>
              </a:rPr>
              <a:t>)</a:t>
            </a:r>
            <a:endParaRPr sz="1800" b="1" i="0" u="none" strike="noStrike" cap="none" dirty="0">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2800" b="1" i="0" u="none" strike="noStrike" cap="none" dirty="0">
                <a:solidFill>
                  <a:srgbClr val="7030A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3000" b="1" i="0" u="none" strike="noStrike" cap="none" dirty="0">
                <a:solidFill>
                  <a:srgbClr val="FF0000"/>
                </a:solidFill>
                <a:latin typeface="Times New Roman"/>
                <a:ea typeface="Constantia"/>
                <a:cs typeface="Times New Roman"/>
                <a:sym typeface="Times New Roman"/>
              </a:rPr>
              <a:t>Prof. </a:t>
            </a:r>
            <a:r>
              <a:rPr lang="en-US" sz="3000" b="1" i="0" u="none" strike="noStrike" cap="none" dirty="0" err="1">
                <a:solidFill>
                  <a:srgbClr val="FF0000"/>
                </a:solidFill>
                <a:latin typeface="Times New Roman"/>
                <a:ea typeface="Constantia"/>
                <a:cs typeface="Times New Roman"/>
                <a:sym typeface="Times New Roman"/>
              </a:rPr>
              <a:t>Hriday</a:t>
            </a:r>
            <a:r>
              <a:rPr lang="en-US" sz="3000" b="1" i="0" u="none" strike="noStrike" cap="none" dirty="0">
                <a:solidFill>
                  <a:srgbClr val="FF0000"/>
                </a:solidFill>
                <a:latin typeface="Times New Roman"/>
                <a:ea typeface="Constantia"/>
                <a:cs typeface="Times New Roman"/>
                <a:sym typeface="Times New Roman"/>
              </a:rPr>
              <a:t> Banerjee</a:t>
            </a:r>
            <a:endParaRPr sz="1800" b="0" i="0" u="none" strike="noStrike" cap="none" dirty="0">
              <a:solidFill>
                <a:srgbClr val="FF0000"/>
              </a:solidFill>
              <a:latin typeface="Constantia"/>
              <a:ea typeface="Constantia"/>
              <a:cs typeface="Constantia"/>
              <a:sym typeface="Constantia"/>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3000" b="1" i="0" u="none" strike="noStrike" cap="none" dirty="0">
                <a:solidFill>
                  <a:srgbClr val="7030A0"/>
                </a:solidFill>
                <a:latin typeface="Times New Roman"/>
                <a:ea typeface="Times New Roman"/>
                <a:cs typeface="Times New Roman"/>
                <a:sym typeface="Times New Roman"/>
              </a:rPr>
              <a:t>Dept. of Computer Science &amp; Engineering</a:t>
            </a: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r>
              <a:rPr lang="en-US" sz="3000" b="1" i="0" u="none" strike="noStrike" cap="none" dirty="0">
                <a:solidFill>
                  <a:srgbClr val="7030A0"/>
                </a:solidFill>
                <a:latin typeface="Times New Roman"/>
                <a:ea typeface="Times New Roman"/>
                <a:cs typeface="Times New Roman"/>
                <a:sym typeface="Times New Roman"/>
              </a:rPr>
              <a:t>University of Engineering &amp; Management, Jaipur</a:t>
            </a:r>
            <a:endParaRPr sz="1800" b="0" i="0" u="none" strike="noStrike" cap="none" dirty="0">
              <a:solidFill>
                <a:schemeClr val="dk1"/>
              </a:solidFill>
              <a:latin typeface="Constantia"/>
              <a:ea typeface="Constantia"/>
              <a:cs typeface="Constantia"/>
              <a:sym typeface="Constantia"/>
            </a:endParaRPr>
          </a:p>
          <a:p>
            <a:pPr marL="0" marR="0" lvl="0" indent="0" algn="ctr" rtl="0">
              <a:lnSpc>
                <a:spcPct val="100000"/>
              </a:lnSpc>
              <a:spcBef>
                <a:spcPts val="0"/>
              </a:spcBef>
              <a:spcAft>
                <a:spcPts val="0"/>
              </a:spcAft>
              <a:buNone/>
            </a:pPr>
            <a:endParaRPr sz="1800" b="0" i="0" u="none" strike="noStrike" cap="none" dirty="0">
              <a:solidFill>
                <a:schemeClr val="dk1"/>
              </a:solidFill>
              <a:latin typeface="Constantia"/>
              <a:ea typeface="Constantia"/>
              <a:cs typeface="Constantia"/>
              <a:sym typeface="Constantia"/>
            </a:endParaRPr>
          </a:p>
        </p:txBody>
      </p:sp>
      <p:pic>
        <p:nvPicPr>
          <p:cNvPr id="237" name="Google Shape;237;p38"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38" name="Google Shape;238;p38"/>
          <p:cNvSpPr txBox="1">
            <a:spLocks noGrp="1"/>
          </p:cNvSpPr>
          <p:nvPr>
            <p:ph type="sldNum" idx="12"/>
          </p:nvPr>
        </p:nvSpPr>
        <p:spPr>
          <a:xfrm>
            <a:off x="7936850" y="5240625"/>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239" name="Google Shape;239;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96" name="Google Shape;296;p44"/>
          <p:cNvSpPr txBox="1"/>
          <p:nvPr/>
        </p:nvSpPr>
        <p:spPr>
          <a:xfrm>
            <a:off x="457235" y="579025"/>
            <a:ext cx="8229300" cy="9237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0" i="0" u="none" strike="noStrike" cap="none">
                <a:solidFill>
                  <a:srgbClr val="7030A0"/>
                </a:solidFill>
                <a:latin typeface="Times New Roman"/>
                <a:ea typeface="Times New Roman"/>
                <a:cs typeface="Times New Roman"/>
                <a:sym typeface="Times New Roman"/>
              </a:rPr>
              <a:t>Experimental Set-up</a:t>
            </a:r>
            <a:endParaRPr sz="3000" b="0" i="0" u="none" strike="noStrike" cap="none">
              <a:solidFill>
                <a:schemeClr val="dk1"/>
              </a:solidFill>
              <a:latin typeface="Constantia"/>
              <a:ea typeface="Constantia"/>
              <a:cs typeface="Constantia"/>
              <a:sym typeface="Constantia"/>
            </a:endParaRPr>
          </a:p>
        </p:txBody>
      </p:sp>
      <p:pic>
        <p:nvPicPr>
          <p:cNvPr id="297" name="Google Shape;297;p44"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98" name="Google Shape;298;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299" name="Google Shape;299;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00" name="Google Shape;300;p44"/>
          <p:cNvSpPr txBox="1"/>
          <p:nvPr/>
        </p:nvSpPr>
        <p:spPr>
          <a:xfrm>
            <a:off x="457200" y="1502725"/>
            <a:ext cx="8229300" cy="4531500"/>
          </a:xfrm>
          <a:prstGeom prst="rect">
            <a:avLst/>
          </a:prstGeom>
          <a:noFill/>
          <a:ln>
            <a:noFill/>
          </a:ln>
        </p:spPr>
        <p:txBody>
          <a:bodyPr spcFirstLastPara="1" wrap="square" lIns="91425" tIns="45700" rIns="91425" bIns="45700" anchor="t" anchorCtr="0">
            <a:noAutofit/>
          </a:bodyPr>
          <a:lstStyle/>
          <a:p>
            <a:pPr marL="0" marR="0" algn="just">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1. Define Requirements: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Hardware Requirements: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Specify the computing resources required, considering factors like the size of the dataset and the complexity of the summarization model.</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Decide whether you'll run the application locally or deploy it on a cloud platform.</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Software Requirements: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Choose the programming language (e.g., Python).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Specify the libraries and frameworks you'll use (e.g., Flask, Hugging Face Transformers, </a:t>
            </a:r>
            <a:r>
              <a:rPr lang="en-IN" sz="1800" dirty="0" err="1">
                <a:effectLst/>
                <a:latin typeface="Times New Roman" panose="02020603050405020304" pitchFamily="18" charset="0"/>
                <a:ea typeface="Times New Roman" panose="02020603050405020304" pitchFamily="18" charset="0"/>
              </a:rPr>
              <a:t>spaCy</a:t>
            </a:r>
            <a:r>
              <a:rPr lang="en-I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Define the dependencies and versions for reproducibility.</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2. Set Up Virtual Environment:</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 Create a virtual environment python -m </a:t>
            </a:r>
            <a:r>
              <a:rPr lang="en-IN" sz="1800" dirty="0" err="1">
                <a:effectLst/>
                <a:latin typeface="Times New Roman" panose="02020603050405020304" pitchFamily="18" charset="0"/>
                <a:ea typeface="Times New Roman" panose="02020603050405020304" pitchFamily="18" charset="0"/>
              </a:rPr>
              <a:t>venv</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venv</a:t>
            </a: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Activate the virtual environment</a:t>
            </a:r>
          </a:p>
          <a:p>
            <a:pPr algn="just">
              <a:lnSpc>
                <a:spcPct val="115000"/>
              </a:lnSpc>
            </a:pPr>
            <a:r>
              <a:rPr lang="en-IN" sz="1800" dirty="0">
                <a:effectLst/>
                <a:latin typeface="Times New Roman" panose="02020603050405020304" pitchFamily="18" charset="0"/>
                <a:ea typeface="Times New Roman" panose="02020603050405020304" pitchFamily="18" charset="0"/>
              </a:rPr>
              <a:t># On Windows </a:t>
            </a:r>
            <a:r>
              <a:rPr lang="en-IN" sz="1800" dirty="0" err="1">
                <a:effectLst/>
                <a:latin typeface="Times New Roman" panose="02020603050405020304" pitchFamily="18" charset="0"/>
                <a:ea typeface="Times New Roman" panose="02020603050405020304" pitchFamily="18" charset="0"/>
              </a:rPr>
              <a:t>venv</a:t>
            </a:r>
            <a:r>
              <a:rPr lang="en-IN" sz="1800" dirty="0">
                <a:effectLst/>
                <a:latin typeface="Times New Roman" panose="02020603050405020304" pitchFamily="18" charset="0"/>
                <a:ea typeface="Times New Roman" panose="02020603050405020304" pitchFamily="18" charset="0"/>
              </a:rPr>
              <a:t>\Scripts\activate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t>
            </a:r>
            <a:r>
              <a:rPr lang="en-US" dirty="0"/>
              <a:t>(AIML)</a:t>
            </a:r>
            <a:r>
              <a:rPr lang="en-US" sz="1200" b="0" i="0" u="none" strike="noStrike" cap="none" dirty="0">
                <a:solidFill>
                  <a:srgbClr val="045C75"/>
                </a:solidFill>
                <a:latin typeface="Constantia"/>
                <a:ea typeface="Constantia"/>
                <a:cs typeface="Constantia"/>
                <a:sym typeface="Constantia"/>
              </a:rPr>
              <a:t>,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96" name="Google Shape;296;p44"/>
          <p:cNvSpPr txBox="1"/>
          <p:nvPr/>
        </p:nvSpPr>
        <p:spPr>
          <a:xfrm>
            <a:off x="457235" y="579025"/>
            <a:ext cx="8229300" cy="9237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0" i="0" u="none" strike="noStrike" cap="none">
                <a:solidFill>
                  <a:srgbClr val="7030A0"/>
                </a:solidFill>
                <a:latin typeface="Times New Roman"/>
                <a:ea typeface="Times New Roman"/>
                <a:cs typeface="Times New Roman"/>
                <a:sym typeface="Times New Roman"/>
              </a:rPr>
              <a:t>Experimental Set-up</a:t>
            </a:r>
            <a:endParaRPr sz="3000" b="0" i="0" u="none" strike="noStrike" cap="none">
              <a:solidFill>
                <a:schemeClr val="dk1"/>
              </a:solidFill>
              <a:latin typeface="Constantia"/>
              <a:ea typeface="Constantia"/>
              <a:cs typeface="Constantia"/>
              <a:sym typeface="Constantia"/>
            </a:endParaRPr>
          </a:p>
        </p:txBody>
      </p:sp>
      <p:pic>
        <p:nvPicPr>
          <p:cNvPr id="297" name="Google Shape;297;p44"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98" name="Google Shape;298;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299" name="Google Shape;299;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00" name="Google Shape;300;p44"/>
          <p:cNvSpPr txBox="1"/>
          <p:nvPr/>
        </p:nvSpPr>
        <p:spPr>
          <a:xfrm>
            <a:off x="457200" y="1502725"/>
            <a:ext cx="8229300" cy="4776250"/>
          </a:xfrm>
          <a:prstGeom prst="rect">
            <a:avLst/>
          </a:prstGeom>
          <a:noFill/>
          <a:ln>
            <a:noFill/>
          </a:ln>
        </p:spPr>
        <p:txBody>
          <a:bodyPr spcFirstLastPara="1" wrap="square" lIns="91425" tIns="45700" rIns="91425" bIns="45700" anchor="t" anchorCtr="0">
            <a:noAutofit/>
          </a:bodyPr>
          <a:lstStyle/>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On Unix or MacOS source </a:t>
            </a:r>
            <a:r>
              <a:rPr lang="en-IN" sz="1800" dirty="0" err="1">
                <a:effectLst/>
                <a:latin typeface="Times New Roman" panose="02020603050405020304" pitchFamily="18" charset="0"/>
                <a:ea typeface="Times New Roman" panose="02020603050405020304" pitchFamily="18" charset="0"/>
              </a:rPr>
              <a:t>venv</a:t>
            </a:r>
            <a:r>
              <a:rPr lang="en-IN" sz="1800" dirty="0">
                <a:effectLst/>
                <a:latin typeface="Times New Roman" panose="02020603050405020304" pitchFamily="18" charset="0"/>
                <a:ea typeface="Times New Roman" panose="02020603050405020304" pitchFamily="18" charset="0"/>
              </a:rPr>
              <a:t>/bin/activate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Install required packages pip install flask transformers torch spacy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3. Get Model and Language Resources: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Hugging Face Transformers Model:</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Choose a summarization model from Hugging Face's Model Hub (e.g., BART, T5).</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Install the model using the </a:t>
            </a:r>
            <a:r>
              <a:rPr lang="en-IN" sz="1800" b="1" dirty="0">
                <a:effectLst/>
                <a:latin typeface="Times New Roman" panose="02020603050405020304" pitchFamily="18" charset="0"/>
                <a:ea typeface="Times New Roman" panose="02020603050405020304" pitchFamily="18" charset="0"/>
              </a:rPr>
              <a:t>transformers</a:t>
            </a:r>
            <a:r>
              <a:rPr lang="en-IN" sz="1800" dirty="0">
                <a:effectLst/>
                <a:latin typeface="Times New Roman" panose="02020603050405020304" pitchFamily="18" charset="0"/>
                <a:ea typeface="Times New Roman" panose="02020603050405020304" pitchFamily="18" charset="0"/>
              </a:rPr>
              <a:t> library.</a:t>
            </a:r>
            <a:endParaRPr lang="en-US" sz="1800" dirty="0">
              <a:effectLst/>
              <a:latin typeface="Times New Roman" panose="02020603050405020304" pitchFamily="18" charset="0"/>
              <a:ea typeface="Times New Roman" panose="02020603050405020304" pitchFamily="18" charset="0"/>
            </a:endParaRPr>
          </a:p>
          <a:p>
            <a:pPr marL="0" marR="0" indent="457200" algn="just">
              <a:lnSpc>
                <a:spcPct val="115000"/>
              </a:lnSpc>
              <a:spcBef>
                <a:spcPts val="0"/>
              </a:spcBef>
              <a:spcAft>
                <a:spcPts val="0"/>
              </a:spcAft>
            </a:pPr>
            <a:r>
              <a:rPr lang="en-IN" sz="1800" dirty="0" err="1">
                <a:effectLst/>
                <a:latin typeface="Times New Roman" panose="02020603050405020304" pitchFamily="18" charset="0"/>
                <a:ea typeface="Times New Roman" panose="02020603050405020304" pitchFamily="18" charset="0"/>
              </a:rPr>
              <a:t>spaCy</a:t>
            </a:r>
            <a:r>
              <a:rPr lang="en-IN" sz="1800" dirty="0">
                <a:effectLst/>
                <a:latin typeface="Times New Roman" panose="02020603050405020304" pitchFamily="18" charset="0"/>
                <a:ea typeface="Times New Roman" panose="02020603050405020304" pitchFamily="18" charset="0"/>
              </a:rPr>
              <a:t> Language Model:</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Download and install a </a:t>
            </a:r>
            <a:r>
              <a:rPr lang="en-IN" sz="1800" dirty="0" err="1">
                <a:effectLst/>
                <a:latin typeface="Times New Roman" panose="02020603050405020304" pitchFamily="18" charset="0"/>
                <a:ea typeface="Times New Roman" panose="02020603050405020304" pitchFamily="18" charset="0"/>
              </a:rPr>
              <a:t>spaCy</a:t>
            </a:r>
            <a:r>
              <a:rPr lang="en-IN" sz="1800" dirty="0">
                <a:effectLst/>
                <a:latin typeface="Times New Roman" panose="02020603050405020304" pitchFamily="18" charset="0"/>
                <a:ea typeface="Times New Roman" panose="02020603050405020304" pitchFamily="18" charset="0"/>
              </a:rPr>
              <a:t> language model for tokenization and other NLP tasks.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5. Run the Flask App:</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python app.py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Visit </a:t>
            </a:r>
            <a:r>
              <a:rPr lang="en-IN" sz="1800" b="1" dirty="0">
                <a:effectLst/>
                <a:latin typeface="Times New Roman" panose="02020603050405020304" pitchFamily="18" charset="0"/>
                <a:ea typeface="Times New Roman" panose="02020603050405020304" pitchFamily="18" charset="0"/>
              </a:rPr>
              <a:t>http://127.0.0.1:5000/</a:t>
            </a:r>
            <a:r>
              <a:rPr lang="en-IN" sz="1800" dirty="0">
                <a:effectLst/>
                <a:latin typeface="Times New Roman" panose="02020603050405020304" pitchFamily="18" charset="0"/>
                <a:ea typeface="Times New Roman" panose="02020603050405020304" pitchFamily="18" charset="0"/>
              </a:rPr>
              <a:t> in your web browser to use the text summarization application.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765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06" name="Google Shape;306;p45"/>
          <p:cNvSpPr/>
          <p:nvPr/>
        </p:nvSpPr>
        <p:spPr>
          <a:xfrm>
            <a:off x="533547" y="139845"/>
            <a:ext cx="8076900" cy="761700"/>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Result: Example</a:t>
            </a:r>
            <a:endParaRPr sz="4000" b="0" i="0" u="none" strike="noStrike" cap="none">
              <a:solidFill>
                <a:schemeClr val="dk1"/>
              </a:solidFill>
              <a:latin typeface="Constantia"/>
              <a:ea typeface="Constantia"/>
              <a:cs typeface="Constantia"/>
              <a:sym typeface="Constantia"/>
            </a:endParaRPr>
          </a:p>
        </p:txBody>
      </p:sp>
      <p:pic>
        <p:nvPicPr>
          <p:cNvPr id="307" name="Google Shape;307;p45"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08" name="Google Shape;308;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309" name="Google Shape;309;p4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10" name="Google Shape;310;p45"/>
          <p:cNvSpPr txBox="1"/>
          <p:nvPr/>
        </p:nvSpPr>
        <p:spPr>
          <a:xfrm>
            <a:off x="457200" y="1623725"/>
            <a:ext cx="8229300" cy="4672800"/>
          </a:xfrm>
          <a:prstGeom prst="rect">
            <a:avLst/>
          </a:prstGeom>
          <a:noFill/>
          <a:ln>
            <a:noFill/>
          </a:ln>
        </p:spPr>
        <p:txBody>
          <a:bodyPr spcFirstLastPara="1" wrap="square" lIns="91425" tIns="45700" rIns="91425" bIns="45700" anchor="t" anchorCtr="0">
            <a:noAutofit/>
          </a:bodyPr>
          <a:lstStyle/>
          <a:p>
            <a:pPr marL="342900" marR="0" lvl="0" indent="-210184" algn="just" rtl="0">
              <a:spcBef>
                <a:spcPts val="0"/>
              </a:spcBef>
              <a:spcAft>
                <a:spcPts val="0"/>
              </a:spcAft>
              <a:buClr>
                <a:schemeClr val="dk1"/>
              </a:buClr>
              <a:buSzPts val="2090"/>
              <a:buFont typeface="Arial"/>
              <a:buNone/>
            </a:pPr>
            <a:endParaRPr sz="2200" b="0" i="0" u="none" strike="noStrike" cap="none">
              <a:solidFill>
                <a:schemeClr val="dk1"/>
              </a:solidFill>
              <a:latin typeface="Times New Roman"/>
              <a:ea typeface="Times New Roman"/>
              <a:cs typeface="Times New Roman"/>
              <a:sym typeface="Times New Roman"/>
            </a:endParaRPr>
          </a:p>
        </p:txBody>
      </p:sp>
      <p:sp>
        <p:nvSpPr>
          <p:cNvPr id="314" name="Google Shape;314;p45"/>
          <p:cNvSpPr/>
          <p:nvPr/>
        </p:nvSpPr>
        <p:spPr>
          <a:xfrm>
            <a:off x="2541500" y="1025638"/>
            <a:ext cx="3802200" cy="474000"/>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2500" b="1">
                <a:solidFill>
                  <a:srgbClr val="7030A0"/>
                </a:solidFill>
                <a:latin typeface="Times New Roman"/>
                <a:ea typeface="Times New Roman"/>
                <a:cs typeface="Times New Roman"/>
                <a:sym typeface="Times New Roman"/>
              </a:rPr>
              <a:t>User Side App</a:t>
            </a:r>
            <a:endParaRPr sz="2500" b="0" i="0" u="none" strike="noStrike" cap="none">
              <a:solidFill>
                <a:schemeClr val="dk1"/>
              </a:solidFill>
              <a:latin typeface="Constantia"/>
              <a:ea typeface="Constantia"/>
              <a:cs typeface="Constantia"/>
              <a:sym typeface="Constantia"/>
            </a:endParaRPr>
          </a:p>
        </p:txBody>
      </p:sp>
      <p:pic>
        <p:nvPicPr>
          <p:cNvPr id="2" name="Picture 1">
            <a:extLst>
              <a:ext uri="{FF2B5EF4-FFF2-40B4-BE49-F238E27FC236}">
                <a16:creationId xmlns:a16="http://schemas.microsoft.com/office/drawing/2014/main" id="{8016796F-0310-F207-AD68-B675CE1456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2406333"/>
            <a:ext cx="4059481" cy="2318068"/>
          </a:xfrm>
          <a:prstGeom prst="rect">
            <a:avLst/>
          </a:prstGeom>
        </p:spPr>
      </p:pic>
      <p:pic>
        <p:nvPicPr>
          <p:cNvPr id="3" name="Picture 2">
            <a:extLst>
              <a:ext uri="{FF2B5EF4-FFF2-40B4-BE49-F238E27FC236}">
                <a16:creationId xmlns:a16="http://schemas.microsoft.com/office/drawing/2014/main" id="{D40AD6E8-2EF2-82A7-3598-12D424C476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5387" y="2406333"/>
            <a:ext cx="4121167" cy="23180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6"/>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pic>
        <p:nvPicPr>
          <p:cNvPr id="320" name="Google Shape;320;p46" descr="D:\logo.jpg"/>
          <p:cNvPicPr preferRelativeResize="0"/>
          <p:nvPr/>
        </p:nvPicPr>
        <p:blipFill rotWithShape="1">
          <a:blip r:embed="rId3">
            <a:alphaModFix/>
          </a:blip>
          <a:srcRect l="2735" t="4679" r="2298" b="3921"/>
          <a:stretch/>
        </p:blipFill>
        <p:spPr>
          <a:xfrm>
            <a:off x="7543800" y="0"/>
            <a:ext cx="1600200" cy="1041400"/>
          </a:xfrm>
          <a:prstGeom prst="rect">
            <a:avLst/>
          </a:prstGeom>
          <a:noFill/>
          <a:ln>
            <a:noFill/>
          </a:ln>
        </p:spPr>
      </p:pic>
      <p:sp>
        <p:nvSpPr>
          <p:cNvPr id="321" name="Google Shape;321;p46"/>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322" name="Google Shape;322;p46"/>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26" name="Google Shape;326;p46"/>
          <p:cNvSpPr/>
          <p:nvPr/>
        </p:nvSpPr>
        <p:spPr>
          <a:xfrm>
            <a:off x="2521325" y="723063"/>
            <a:ext cx="3802200" cy="474000"/>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2500" b="1" dirty="0">
                <a:solidFill>
                  <a:srgbClr val="7030A0"/>
                </a:solidFill>
                <a:latin typeface="Times New Roman"/>
                <a:ea typeface="Times New Roman"/>
                <a:cs typeface="Times New Roman"/>
                <a:sym typeface="Times New Roman"/>
              </a:rPr>
              <a:t>User Side App</a:t>
            </a:r>
            <a:endParaRPr sz="2500" b="0" i="0" u="none" strike="noStrike" cap="none" dirty="0">
              <a:solidFill>
                <a:schemeClr val="dk1"/>
              </a:solidFill>
              <a:latin typeface="Constantia"/>
              <a:ea typeface="Constantia"/>
              <a:cs typeface="Constantia"/>
              <a:sym typeface="Constantia"/>
            </a:endParaRPr>
          </a:p>
        </p:txBody>
      </p:sp>
      <p:pic>
        <p:nvPicPr>
          <p:cNvPr id="2" name="Picture 1">
            <a:extLst>
              <a:ext uri="{FF2B5EF4-FFF2-40B4-BE49-F238E27FC236}">
                <a16:creationId xmlns:a16="http://schemas.microsoft.com/office/drawing/2014/main" id="{98B65746-C6D6-8CE2-CF2E-558770ED78B5}"/>
              </a:ext>
            </a:extLst>
          </p:cNvPr>
          <p:cNvPicPr>
            <a:picLocks noChangeAspect="1"/>
          </p:cNvPicPr>
          <p:nvPr/>
        </p:nvPicPr>
        <p:blipFill>
          <a:blip r:embed="rId4"/>
          <a:stretch>
            <a:fillRect/>
          </a:stretch>
        </p:blipFill>
        <p:spPr>
          <a:xfrm>
            <a:off x="456640" y="2186854"/>
            <a:ext cx="4115360" cy="2312692"/>
          </a:xfrm>
          <a:prstGeom prst="rect">
            <a:avLst/>
          </a:prstGeom>
        </p:spPr>
      </p:pic>
      <p:pic>
        <p:nvPicPr>
          <p:cNvPr id="3" name="Picture 2">
            <a:extLst>
              <a:ext uri="{FF2B5EF4-FFF2-40B4-BE49-F238E27FC236}">
                <a16:creationId xmlns:a16="http://schemas.microsoft.com/office/drawing/2014/main" id="{5D27B221-279B-9294-9CDA-5461C30D7B7D}"/>
              </a:ext>
            </a:extLst>
          </p:cNvPr>
          <p:cNvPicPr>
            <a:picLocks noChangeAspect="1"/>
          </p:cNvPicPr>
          <p:nvPr/>
        </p:nvPicPr>
        <p:blipFill>
          <a:blip r:embed="rId5"/>
          <a:stretch>
            <a:fillRect/>
          </a:stretch>
        </p:blipFill>
        <p:spPr>
          <a:xfrm>
            <a:off x="4755422" y="2186854"/>
            <a:ext cx="4115360" cy="23143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32" name="Google Shape;332;p47"/>
          <p:cNvSpPr/>
          <p:nvPr/>
        </p:nvSpPr>
        <p:spPr>
          <a:xfrm>
            <a:off x="533400" y="634843"/>
            <a:ext cx="8076900" cy="837600"/>
          </a:xfrm>
          <a:prstGeom prst="rect">
            <a:avLst/>
          </a:prstGeom>
          <a:noFill/>
          <a:ln>
            <a:noFill/>
          </a:ln>
        </p:spPr>
        <p:txBody>
          <a:bodyPr spcFirstLastPara="1" wrap="square" lIns="0" tIns="450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Result Analysis </a:t>
            </a:r>
            <a:endParaRPr sz="4000" b="0" i="0" u="none" strike="noStrike" cap="none">
              <a:solidFill>
                <a:schemeClr val="dk1"/>
              </a:solidFill>
              <a:latin typeface="Times New Roman"/>
              <a:ea typeface="Times New Roman"/>
              <a:cs typeface="Times New Roman"/>
              <a:sym typeface="Times New Roman"/>
            </a:endParaRPr>
          </a:p>
        </p:txBody>
      </p:sp>
      <p:pic>
        <p:nvPicPr>
          <p:cNvPr id="333" name="Google Shape;333;p47"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34" name="Google Shape;334;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335" name="Google Shape;335;p4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36" name="Google Shape;336;p47"/>
          <p:cNvSpPr txBox="1"/>
          <p:nvPr/>
        </p:nvSpPr>
        <p:spPr>
          <a:xfrm>
            <a:off x="457200" y="1613650"/>
            <a:ext cx="8229300" cy="4682700"/>
          </a:xfrm>
          <a:prstGeom prst="rect">
            <a:avLst/>
          </a:prstGeom>
          <a:noFill/>
          <a:ln>
            <a:noFill/>
          </a:ln>
        </p:spPr>
        <p:txBody>
          <a:bodyPr spcFirstLastPara="1" wrap="square" lIns="91425" tIns="45700" rIns="91425" bIns="45700" anchor="t" anchorCtr="0">
            <a:noAutofit/>
          </a:bodyPr>
          <a:lstStyle/>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 app has the functionality to summarize text using NLP.</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App is having user login and sign-up which gets verified by its own database .</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 App is able to summarize text using spacy module in English only.</a:t>
            </a:r>
          </a:p>
          <a:p>
            <a:pPr marL="457200" marR="0" lvl="0" indent="-355600" algn="just" rtl="0">
              <a:spcBef>
                <a:spcPts val="0"/>
              </a:spcBef>
              <a:spcAft>
                <a:spcPts val="0"/>
              </a:spcAft>
              <a:buClr>
                <a:schemeClr val="dk1"/>
              </a:buClr>
              <a:buSzPts val="2000"/>
              <a:buFont typeface="Times New Roman"/>
              <a:buChar char="●"/>
            </a:pPr>
            <a:endParaRPr lang="en-US"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It is a full stack app which is deployed using flask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42" name="Google Shape;342;p48"/>
          <p:cNvSpPr txBox="1"/>
          <p:nvPr/>
        </p:nvSpPr>
        <p:spPr>
          <a:xfrm>
            <a:off x="457210" y="703554"/>
            <a:ext cx="8229300" cy="5679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Limitation</a:t>
            </a:r>
            <a:endParaRPr sz="4000" b="0" i="0" u="none" strike="noStrike" cap="none">
              <a:solidFill>
                <a:schemeClr val="dk1"/>
              </a:solidFill>
              <a:latin typeface="Constantia"/>
              <a:ea typeface="Constantia"/>
              <a:cs typeface="Constantia"/>
              <a:sym typeface="Constantia"/>
            </a:endParaRPr>
          </a:p>
        </p:txBody>
      </p:sp>
      <p:pic>
        <p:nvPicPr>
          <p:cNvPr id="343" name="Google Shape;343;p48"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44" name="Google Shape;344;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15</a:t>
            </a:fld>
            <a:endParaRPr/>
          </a:p>
        </p:txBody>
      </p:sp>
      <p:sp>
        <p:nvSpPr>
          <p:cNvPr id="345" name="Google Shape;345;p4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46" name="Google Shape;346;p48"/>
          <p:cNvSpPr txBox="1"/>
          <p:nvPr/>
        </p:nvSpPr>
        <p:spPr>
          <a:xfrm>
            <a:off x="457200" y="1331250"/>
            <a:ext cx="8229300" cy="4965300"/>
          </a:xfrm>
          <a:prstGeom prst="rect">
            <a:avLst/>
          </a:prstGeom>
          <a:noFill/>
          <a:ln>
            <a:noFill/>
          </a:ln>
        </p:spPr>
        <p:txBody>
          <a:bodyPr spcFirstLastPara="1" wrap="square" lIns="91425" tIns="45700" rIns="91425" bIns="45700" anchor="t" anchorCtr="0">
            <a:noAutofit/>
          </a:bodyPr>
          <a:lstStyle/>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We do not have a support for other languages.</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We do not specific word limit for summarization.</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We are unable use application without internet.</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We need to automate the driver login procedure to smooth out the experience on the user end.</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52" name="Google Shape;352;p49"/>
          <p:cNvSpPr txBox="1"/>
          <p:nvPr/>
        </p:nvSpPr>
        <p:spPr>
          <a:xfrm>
            <a:off x="457382" y="786284"/>
            <a:ext cx="8229300" cy="6825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Conclusions &amp; Future Scope</a:t>
            </a:r>
            <a:endParaRPr sz="4000" b="0" i="0" u="none" strike="noStrike" cap="none">
              <a:solidFill>
                <a:srgbClr val="000000"/>
              </a:solidFill>
              <a:latin typeface="Constantia"/>
              <a:ea typeface="Constantia"/>
              <a:cs typeface="Constantia"/>
              <a:sym typeface="Constantia"/>
            </a:endParaRPr>
          </a:p>
        </p:txBody>
      </p:sp>
      <p:sp>
        <p:nvSpPr>
          <p:cNvPr id="353" name="Google Shape;353;p49"/>
          <p:cNvSpPr txBox="1"/>
          <p:nvPr/>
        </p:nvSpPr>
        <p:spPr>
          <a:xfrm>
            <a:off x="457382" y="1682820"/>
            <a:ext cx="8229300" cy="438900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1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Text Summarizer App built using Flask, Hugging Face Transformers, and </a:t>
            </a:r>
            <a:r>
              <a:rPr lang="en-IN" sz="1800" dirty="0" err="1">
                <a:effectLst/>
                <a:latin typeface="Times New Roman" panose="02020603050405020304" pitchFamily="18" charset="0"/>
                <a:ea typeface="Times New Roman" panose="02020603050405020304" pitchFamily="18" charset="0"/>
              </a:rPr>
              <a:t>spaCy</a:t>
            </a:r>
            <a:r>
              <a:rPr lang="en-IN" sz="1800" dirty="0">
                <a:effectLst/>
                <a:latin typeface="Times New Roman" panose="02020603050405020304" pitchFamily="18" charset="0"/>
                <a:ea typeface="Times New Roman" panose="02020603050405020304" pitchFamily="18" charset="0"/>
              </a:rPr>
              <a:t> offers a versatile and accessible solution for summarizing textual content. The combination of these technologies provides a user-friendly web interface, efficient natural language processing, and state-of-the-art pre-trained models for text summarization. </a:t>
            </a:r>
          </a:p>
          <a:p>
            <a:pPr marL="285750" marR="0" lvl="0" indent="-285750" algn="just" rtl="0">
              <a:spcBef>
                <a:spcPts val="0"/>
              </a:spcBef>
              <a:spcAft>
                <a:spcPts val="0"/>
              </a:spcAft>
              <a:buClr>
                <a:schemeClr val="dk1"/>
              </a:buClr>
              <a:buSzPts val="110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lgn="just">
              <a:buClr>
                <a:schemeClr val="dk1"/>
              </a:buClr>
              <a:buSzPts val="11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Text Summarizer App provides a practical and accessible solution for users seeking an efficient and accurate summarization tool. With a solid foundation in web development and advanced NLP techniques, the app demonstrates the potential for creating sophisticated, user-centric applications in the field of natural language processing.</a:t>
            </a:r>
            <a:endParaRPr lang="en-US" sz="1800" dirty="0">
              <a:effectLst/>
              <a:latin typeface="Times New Roman" panose="02020603050405020304" pitchFamily="18" charset="0"/>
              <a:ea typeface="Times New Roman" panose="02020603050405020304" pitchFamily="18" charset="0"/>
            </a:endParaRPr>
          </a:p>
          <a:p>
            <a:pPr marL="285750" marR="0" lvl="0" indent="-285750" algn="just" rtl="0">
              <a:spcBef>
                <a:spcPts val="0"/>
              </a:spcBef>
              <a:spcAft>
                <a:spcPts val="0"/>
              </a:spcAft>
              <a:buClr>
                <a:schemeClr val="dk1"/>
              </a:buClr>
              <a:buSzPts val="1100"/>
              <a:buFont typeface="Arial" panose="020B0604020202020204" pitchFamily="34" charset="0"/>
              <a:buChar char="•"/>
            </a:pPr>
            <a:endParaRPr lang="en-US" sz="1300" b="0" i="0" u="none" strike="noStrike" cap="none" dirty="0">
              <a:solidFill>
                <a:srgbClr val="000000"/>
              </a:solidFill>
              <a:latin typeface="Constantia"/>
              <a:ea typeface="Constantia"/>
              <a:cs typeface="Constantia"/>
              <a:sym typeface="Constantia"/>
            </a:endParaRPr>
          </a:p>
          <a:p>
            <a:pPr marL="285750" marR="0" lvl="0" indent="-285750" algn="just" rtl="0">
              <a:spcBef>
                <a:spcPts val="0"/>
              </a:spcBef>
              <a:spcAft>
                <a:spcPts val="0"/>
              </a:spcAft>
              <a:buClr>
                <a:schemeClr val="dk1"/>
              </a:buClr>
              <a:buSzPts val="11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future scope of a Text Summarizer App is promising, with ongoing advancements in natural language processing (NLP) and machine learning</a:t>
            </a:r>
            <a:endParaRPr sz="1300" b="0" i="0" u="none" strike="noStrike" cap="none" dirty="0">
              <a:solidFill>
                <a:srgbClr val="000000"/>
              </a:solidFill>
              <a:latin typeface="Constantia"/>
              <a:ea typeface="Constantia"/>
              <a:cs typeface="Constantia"/>
              <a:sym typeface="Constantia"/>
            </a:endParaRPr>
          </a:p>
        </p:txBody>
      </p:sp>
      <p:pic>
        <p:nvPicPr>
          <p:cNvPr id="354" name="Google Shape;354;p49"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55" name="Google Shape;355;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356" name="Google Shape;356;p4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62" name="Google Shape;362;p50"/>
          <p:cNvSpPr txBox="1"/>
          <p:nvPr/>
        </p:nvSpPr>
        <p:spPr>
          <a:xfrm>
            <a:off x="673200" y="544612"/>
            <a:ext cx="8076900" cy="8376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References</a:t>
            </a:r>
            <a:endParaRPr sz="1800" b="0" i="0" u="none" strike="noStrike" cap="none">
              <a:solidFill>
                <a:srgbClr val="000000"/>
              </a:solidFill>
              <a:latin typeface="Arial"/>
              <a:ea typeface="Arial"/>
              <a:cs typeface="Arial"/>
              <a:sym typeface="Arial"/>
            </a:endParaRPr>
          </a:p>
        </p:txBody>
      </p:sp>
      <p:pic>
        <p:nvPicPr>
          <p:cNvPr id="363" name="Google Shape;363;p50"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64" name="Google Shape;364;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365" name="Google Shape;365;p5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66" name="Google Shape;366;p50"/>
          <p:cNvSpPr txBox="1"/>
          <p:nvPr/>
        </p:nvSpPr>
        <p:spPr>
          <a:xfrm>
            <a:off x="457200" y="1674150"/>
            <a:ext cx="8229300" cy="4622400"/>
          </a:xfrm>
          <a:prstGeom prst="rect">
            <a:avLst/>
          </a:prstGeom>
          <a:noFill/>
          <a:ln>
            <a:noFill/>
          </a:ln>
        </p:spPr>
        <p:txBody>
          <a:bodyPr spcFirstLastPara="1" wrap="square" lIns="91425" tIns="45700" rIns="91425" bIns="45700" anchor="t" anchorCtr="0">
            <a:noAutofit/>
          </a:bodyPr>
          <a:lstStyle/>
          <a:p>
            <a:pPr marL="101600" marR="4603115">
              <a:lnSpc>
                <a:spcPct val="186000"/>
              </a:lnSpc>
              <a:spcBef>
                <a:spcPts val="1270"/>
              </a:spcBef>
              <a:spcAft>
                <a:spcPts val="0"/>
              </a:spcAft>
            </a:pPr>
            <a:r>
              <a:rPr lang="en-US" sz="1800" dirty="0">
                <a:effectLst/>
                <a:latin typeface="Times New Roman" panose="02020603050405020304" pitchFamily="18" charset="0"/>
                <a:ea typeface="Times New Roman" panose="02020603050405020304" pitchFamily="18" charset="0"/>
              </a:rPr>
              <a:t>Google: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www.google.com</a:t>
            </a:r>
            <a:r>
              <a:rPr lang="en-US" sz="1800" spc="5" dirty="0">
                <a:solidFill>
                  <a:srgbClr val="0000FF"/>
                </a:solidFill>
                <a:effectLst/>
                <a:latin typeface="Times New Roman" panose="02020603050405020304" pitchFamily="18" charset="0"/>
                <a:ea typeface="Times New Roman" panose="02020603050405020304" pitchFamily="18" charset="0"/>
              </a:rPr>
              <a:t> </a:t>
            </a:r>
          </a:p>
          <a:p>
            <a:pPr marL="101600" marR="4603115">
              <a:lnSpc>
                <a:spcPct val="186000"/>
              </a:lnSpc>
              <a:spcBef>
                <a:spcPts val="1270"/>
              </a:spcBef>
              <a:spcAft>
                <a:spcPts val="0"/>
              </a:spcAft>
            </a:pPr>
            <a:r>
              <a:rPr lang="en-US" sz="1800" dirty="0" err="1">
                <a:effectLst/>
                <a:latin typeface="Times New Roman" panose="02020603050405020304" pitchFamily="18" charset="0"/>
                <a:ea typeface="Times New Roman" panose="02020603050405020304" pitchFamily="18" charset="0"/>
              </a:rPr>
              <a:t>Youtube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www.youtube.com</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101600" marR="4603115">
              <a:lnSpc>
                <a:spcPct val="186000"/>
              </a:lnSpc>
              <a:spcBef>
                <a:spcPts val="1270"/>
              </a:spcBef>
              <a:spcAft>
                <a:spcPts val="0"/>
              </a:spcAft>
            </a:pPr>
            <a:r>
              <a:rPr lang="en-US" sz="1800" dirty="0">
                <a:effectLst/>
                <a:latin typeface="Times New Roman" panose="02020603050405020304" pitchFamily="18" charset="0"/>
                <a:ea typeface="Times New Roman" panose="02020603050405020304" pitchFamily="18" charset="0"/>
              </a:rPr>
              <a:t>Wikipedia:</a:t>
            </a:r>
            <a:r>
              <a:rPr lang="en-US" sz="1800" spc="-75"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www.wikipedia.com</a:t>
            </a:r>
            <a:endParaRPr lang="en-US" sz="1800" u="sng" dirty="0">
              <a:solidFill>
                <a:srgbClr val="0000FF"/>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372" name="Google Shape;372;p51"/>
          <p:cNvSpPr txBox="1"/>
          <p:nvPr/>
        </p:nvSpPr>
        <p:spPr>
          <a:xfrm>
            <a:off x="533525" y="870935"/>
            <a:ext cx="8076900" cy="609000"/>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Acknowledgement</a:t>
            </a:r>
            <a:endParaRPr sz="1800" b="0" i="0" u="none" strike="noStrike" cap="none">
              <a:solidFill>
                <a:srgbClr val="000000"/>
              </a:solidFill>
              <a:latin typeface="Arial"/>
              <a:ea typeface="Arial"/>
              <a:cs typeface="Arial"/>
              <a:sym typeface="Arial"/>
            </a:endParaRPr>
          </a:p>
        </p:txBody>
      </p:sp>
      <p:pic>
        <p:nvPicPr>
          <p:cNvPr id="373" name="Google Shape;373;p51"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374" name="Google Shape;374;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375" name="Google Shape;375;p5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376" name="Google Shape;376;p51"/>
          <p:cNvSpPr txBox="1"/>
          <p:nvPr/>
        </p:nvSpPr>
        <p:spPr>
          <a:xfrm>
            <a:off x="457200" y="1665025"/>
            <a:ext cx="8229300" cy="4067700"/>
          </a:xfrm>
          <a:prstGeom prst="rect">
            <a:avLst/>
          </a:prstGeom>
          <a:noFill/>
          <a:ln>
            <a:noFill/>
          </a:ln>
        </p:spPr>
        <p:txBody>
          <a:bodyPr spcFirstLastPara="1" wrap="square" lIns="91425" tIns="45700" rIns="91425" bIns="45700" anchor="t" anchorCtr="0">
            <a:noAutofit/>
          </a:bodyPr>
          <a:lstStyle/>
          <a:p>
            <a:pPr marL="0" marR="643255" algn="just">
              <a:lnSpc>
                <a:spcPct val="115000"/>
              </a:lnSpc>
              <a:spcBef>
                <a:spcPts val="2285"/>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endless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thanks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Lord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Almighty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blessings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showered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onto</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 which has enabled us to write this last note in our research work. During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period of our research, as in the rest of our life, we have been blessed by Almighty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some extraordinary people who have spun a web of support around us. Words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never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enough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expressing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grateful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incredible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life who made this thesis possible. We would like an attempt to thank them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 during our research in the Institute a period We will treasure. We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deeply indebted to our research supervisor, Professor </a:t>
            </a:r>
            <a:r>
              <a:rPr lang="en-US" sz="1800" dirty="0" err="1">
                <a:effectLst/>
                <a:latin typeface="Times New Roman" panose="02020603050405020304" pitchFamily="18" charset="0"/>
                <a:ea typeface="Times New Roman" panose="02020603050405020304" pitchFamily="18" charset="0"/>
              </a:rPr>
              <a:t>Hriday</a:t>
            </a:r>
            <a:r>
              <a:rPr lang="en-US" sz="1800" dirty="0">
                <a:effectLst/>
                <a:latin typeface="Times New Roman" panose="02020603050405020304" pitchFamily="18" charset="0"/>
                <a:ea typeface="Times New Roman" panose="02020603050405020304" pitchFamily="18" charset="0"/>
              </a:rPr>
              <a:t> Banerjee such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 thesis topic. Each meeting with him added in valuable aspects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broadened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invaluable</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suggestions,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lightened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darkest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encouraged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academic life.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52"/>
          <p:cNvPicPr preferRelativeResize="0"/>
          <p:nvPr/>
        </p:nvPicPr>
        <p:blipFill rotWithShape="1">
          <a:blip r:embed="rId3">
            <a:alphaModFix/>
          </a:blip>
          <a:srcRect/>
          <a:stretch/>
        </p:blipFill>
        <p:spPr>
          <a:xfrm>
            <a:off x="0" y="1143000"/>
            <a:ext cx="9143640" cy="5714640"/>
          </a:xfrm>
          <a:prstGeom prst="rect">
            <a:avLst/>
          </a:prstGeom>
          <a:noFill/>
          <a:ln>
            <a:noFill/>
          </a:ln>
        </p:spPr>
      </p:pic>
      <p:sp>
        <p:nvSpPr>
          <p:cNvPr id="382" name="Google Shape;382;p52"/>
          <p:cNvSpPr txBox="1"/>
          <p:nvPr/>
        </p:nvSpPr>
        <p:spPr>
          <a:xfrm>
            <a:off x="2666880" y="6356520"/>
            <a:ext cx="3352320" cy="36468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dirty="0"/>
          </a:p>
        </p:txBody>
      </p:sp>
      <p:pic>
        <p:nvPicPr>
          <p:cNvPr id="383" name="Google Shape;383;p52" descr="D:\logo.jpg"/>
          <p:cNvPicPr preferRelativeResize="0"/>
          <p:nvPr/>
        </p:nvPicPr>
        <p:blipFill rotWithShape="1">
          <a:blip r:embed="rId4">
            <a:alphaModFix/>
          </a:blip>
          <a:srcRect l="2734" t="4678" r="2295" b="3926"/>
          <a:stretch/>
        </p:blipFill>
        <p:spPr>
          <a:xfrm>
            <a:off x="7543800" y="0"/>
            <a:ext cx="1600200" cy="104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45" name="Google Shape;245;p39"/>
          <p:cNvSpPr txBox="1"/>
          <p:nvPr/>
        </p:nvSpPr>
        <p:spPr>
          <a:xfrm>
            <a:off x="457200" y="103030"/>
            <a:ext cx="8076960" cy="717641"/>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None/>
            </a:pPr>
            <a:r>
              <a:rPr lang="en-US" sz="4000" b="1" i="0" u="none" strike="noStrike" cap="none" dirty="0">
                <a:solidFill>
                  <a:srgbClr val="7030A0"/>
                </a:solidFill>
                <a:latin typeface="Times New Roman"/>
                <a:ea typeface="Times New Roman"/>
                <a:cs typeface="Times New Roman"/>
                <a:sym typeface="Times New Roman"/>
              </a:rPr>
              <a:t>Outlines</a:t>
            </a:r>
            <a:endParaRPr sz="1800" b="0" i="0" u="none" strike="noStrike" cap="none" dirty="0">
              <a:solidFill>
                <a:srgbClr val="000000"/>
              </a:solidFill>
              <a:latin typeface="Arial"/>
              <a:ea typeface="Arial"/>
              <a:cs typeface="Arial"/>
              <a:sym typeface="Arial"/>
            </a:endParaRPr>
          </a:p>
        </p:txBody>
      </p:sp>
      <p:sp>
        <p:nvSpPr>
          <p:cNvPr id="246" name="Google Shape;246;p39"/>
          <p:cNvSpPr txBox="1"/>
          <p:nvPr/>
        </p:nvSpPr>
        <p:spPr>
          <a:xfrm>
            <a:off x="457200" y="1035930"/>
            <a:ext cx="8229240" cy="5105160"/>
          </a:xfrm>
          <a:prstGeom prst="rect">
            <a:avLst/>
          </a:prstGeom>
          <a:noFill/>
          <a:ln>
            <a:noFill/>
          </a:ln>
        </p:spPr>
        <p:txBody>
          <a:bodyPr spcFirstLastPara="1" wrap="square" lIns="91425" tIns="45700" rIns="91425" bIns="45700" anchor="t" anchorCtr="0">
            <a:noAutofit/>
          </a:bodyPr>
          <a:lstStyle/>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Introduction</a:t>
            </a:r>
            <a:endParaRPr sz="1800" b="0" i="0" u="none" strike="noStrike" cap="none">
              <a:solidFill>
                <a:srgbClr val="000000"/>
              </a:solidFill>
              <a:latin typeface="Arial"/>
              <a:ea typeface="Arial"/>
              <a:cs typeface="Arial"/>
              <a:sym typeface="Arial"/>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Literature Review</a:t>
            </a:r>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Objectives</a:t>
            </a:r>
            <a:endParaRPr sz="1800" b="0" i="0" u="none" strike="noStrike" cap="none">
              <a:solidFill>
                <a:srgbClr val="000000"/>
              </a:solidFill>
              <a:latin typeface="Arial"/>
              <a:ea typeface="Arial"/>
              <a:cs typeface="Arial"/>
              <a:sym typeface="Arial"/>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Proposed Model</a:t>
            </a:r>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Experimental Setup</a:t>
            </a:r>
            <a:endParaRPr sz="1800" b="0" i="0" u="none" strike="noStrike" cap="none">
              <a:solidFill>
                <a:srgbClr val="000000"/>
              </a:solidFill>
              <a:latin typeface="Arial"/>
              <a:ea typeface="Arial"/>
              <a:cs typeface="Arial"/>
              <a:sym typeface="Arial"/>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Result Analysis</a:t>
            </a:r>
            <a:endParaRPr sz="1800" b="0" i="0" u="none" strike="noStrike" cap="none">
              <a:solidFill>
                <a:srgbClr val="000000"/>
              </a:solidFill>
              <a:latin typeface="Arial"/>
              <a:ea typeface="Arial"/>
              <a:cs typeface="Arial"/>
              <a:sym typeface="Arial"/>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Conclusion &amp; Future Scope</a:t>
            </a:r>
            <a:endParaRPr sz="1800" b="0" i="0" u="none" strike="noStrike" cap="none">
              <a:solidFill>
                <a:srgbClr val="000000"/>
              </a:solidFill>
              <a:latin typeface="Arial"/>
              <a:ea typeface="Arial"/>
              <a:cs typeface="Arial"/>
              <a:sym typeface="Arial"/>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Reference</a:t>
            </a:r>
            <a:endParaRPr/>
          </a:p>
          <a:p>
            <a:pPr marL="0" marR="0" lvl="0" indent="-144780" algn="l" rtl="0">
              <a:spcBef>
                <a:spcPts val="0"/>
              </a:spcBef>
              <a:spcAft>
                <a:spcPts val="0"/>
              </a:spcAft>
              <a:buClr>
                <a:srgbClr val="000000"/>
              </a:buClr>
              <a:buSzPts val="2280"/>
              <a:buFont typeface="Noto Sans Symbols"/>
              <a:buChar char="⚫"/>
            </a:pPr>
            <a:r>
              <a:rPr lang="en-US" sz="2400" b="1" i="0" u="none" strike="noStrike" cap="none">
                <a:solidFill>
                  <a:srgbClr val="000000"/>
                </a:solidFill>
                <a:latin typeface="Times New Roman"/>
                <a:ea typeface="Times New Roman"/>
                <a:cs typeface="Times New Roman"/>
                <a:sym typeface="Times New Roman"/>
              </a:rPr>
              <a:t>Acknowledgement</a:t>
            </a:r>
            <a:endParaRPr sz="1800" b="0" i="0" u="none" strike="noStrike" cap="none">
              <a:solidFill>
                <a:srgbClr val="000000"/>
              </a:solidFill>
              <a:latin typeface="Arial"/>
              <a:ea typeface="Arial"/>
              <a:cs typeface="Arial"/>
              <a:sym typeface="Arial"/>
            </a:endParaRPr>
          </a:p>
        </p:txBody>
      </p:sp>
      <p:pic>
        <p:nvPicPr>
          <p:cNvPr id="247" name="Google Shape;247;p39"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48" name="Google Shape;248;p3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249" name="Google Shape;249;p3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55" name="Google Shape;255;p40"/>
          <p:cNvSpPr txBox="1"/>
          <p:nvPr/>
        </p:nvSpPr>
        <p:spPr>
          <a:xfrm>
            <a:off x="609905" y="654558"/>
            <a:ext cx="8076900" cy="5280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Introduction</a:t>
            </a:r>
            <a:endParaRPr sz="1800" b="0" i="0" u="none" strike="noStrike" cap="none">
              <a:solidFill>
                <a:schemeClr val="dk1"/>
              </a:solidFill>
              <a:latin typeface="Constantia"/>
              <a:ea typeface="Constantia"/>
              <a:cs typeface="Constantia"/>
              <a:sym typeface="Constantia"/>
            </a:endParaRPr>
          </a:p>
        </p:txBody>
      </p:sp>
      <p:sp>
        <p:nvSpPr>
          <p:cNvPr id="256" name="Google Shape;256;p40"/>
          <p:cNvSpPr txBox="1"/>
          <p:nvPr/>
        </p:nvSpPr>
        <p:spPr>
          <a:xfrm>
            <a:off x="457200" y="1331250"/>
            <a:ext cx="8488500" cy="4965300"/>
          </a:xfrm>
          <a:prstGeom prst="rect">
            <a:avLst/>
          </a:prstGeom>
          <a:noFill/>
          <a:ln>
            <a:noFill/>
          </a:ln>
        </p:spPr>
        <p:txBody>
          <a:bodyPr spcFirstLastPara="1" wrap="square" lIns="91425" tIns="45700" rIns="91425" bIns="45700" anchor="t" anchorCtr="0">
            <a:noAutofit/>
          </a:bodyPr>
          <a:lstStyle/>
          <a:p>
            <a:pPr marL="387350" marR="646430" indent="-285750" algn="just">
              <a:lnSpc>
                <a:spcPct val="115000"/>
              </a:lnSpc>
              <a:spcBef>
                <a:spcPts val="9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an era characterized by an unprecedented influx of information, the ability to distill and comprehend vast amounts of text efficiently has become a crucial skill. Recognizing this challenge, we present the Intelligent Text Summarizer, an innovative application designed to revolutionize the way we consume textual content. Whether you're a professional striving to stay abreast of industry trends, a student grappling with extensive research materials, or an avid reader navigating the digital expanse, our intelligent summarizer app is crafted to be your indispensable companion.</a:t>
            </a:r>
          </a:p>
          <a:p>
            <a:pPr marL="387350" marR="646430" indent="-285750" algn="just">
              <a:lnSpc>
                <a:spcPct val="115000"/>
              </a:lnSpc>
              <a:spcBef>
                <a:spcPts val="9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Intelligent Text Summarizer goes beyond conventional text summarization tools, employing cutting-edge natural language processing techniques to understand the nuances of language, context, and key concepts within documents. It is engineered to not only extract pivotal information but also to generate coherent and contextually rich summaries that capture the essence of the original content.</a:t>
            </a:r>
          </a:p>
        </p:txBody>
      </p:sp>
      <p:pic>
        <p:nvPicPr>
          <p:cNvPr id="257" name="Google Shape;257;p40"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58" name="Google Shape;258;p4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259" name="Google Shape;259;p4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55" name="Google Shape;255;p40"/>
          <p:cNvSpPr txBox="1"/>
          <p:nvPr/>
        </p:nvSpPr>
        <p:spPr>
          <a:xfrm>
            <a:off x="609905" y="654558"/>
            <a:ext cx="8076900" cy="5280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Introduction</a:t>
            </a:r>
            <a:endParaRPr sz="1800" b="0" i="0" u="none" strike="noStrike" cap="none">
              <a:solidFill>
                <a:schemeClr val="dk1"/>
              </a:solidFill>
              <a:latin typeface="Constantia"/>
              <a:ea typeface="Constantia"/>
              <a:cs typeface="Constantia"/>
              <a:sym typeface="Constantia"/>
            </a:endParaRPr>
          </a:p>
        </p:txBody>
      </p:sp>
      <p:sp>
        <p:nvSpPr>
          <p:cNvPr id="256" name="Google Shape;256;p40"/>
          <p:cNvSpPr txBox="1"/>
          <p:nvPr/>
        </p:nvSpPr>
        <p:spPr>
          <a:xfrm>
            <a:off x="457200" y="1331250"/>
            <a:ext cx="8488500" cy="4965300"/>
          </a:xfrm>
          <a:prstGeom prst="rect">
            <a:avLst/>
          </a:prstGeom>
          <a:noFill/>
          <a:ln>
            <a:noFill/>
          </a:ln>
        </p:spPr>
        <p:txBody>
          <a:bodyPr spcFirstLastPara="1" wrap="square" lIns="91425" tIns="45700" rIns="91425" bIns="45700" anchor="t" anchorCtr="0">
            <a:noAutofit/>
          </a:bodyPr>
          <a:lstStyle/>
          <a:p>
            <a:pPr marL="387350" marR="646430" indent="-285750" algn="just">
              <a:lnSpc>
                <a:spcPct val="115000"/>
              </a:lnSpc>
              <a:spcBef>
                <a:spcPts val="9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an age where time is a precious commodity, the Intelligent Text Summarizer emerges as a beacon of efficiency, offering users a streamlined pathway to glean insights from lengthy texts swiftly. This introduction provides a glimpse into the transformative capabilities of our app, setting the stage for a closer exploration of its features, customization options, and the seamless integration that makes it an invaluable asset in navigating the information landscape. Embrace the future of text comprehension with the Intelligent Text Summarizer—an application that empowers you to extract knowledge, save time, and stay ahead in a world inundated with information.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a:t>
            </a:r>
          </a:p>
          <a:p>
            <a:pPr marL="342900" marR="0" lvl="0" indent="-210184" algn="just"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342900" marR="0" lvl="0" indent="-210184" algn="just" rtl="0">
              <a:spcBef>
                <a:spcPts val="0"/>
              </a:spcBef>
              <a:spcAft>
                <a:spcPts val="0"/>
              </a:spcAft>
              <a:buClr>
                <a:schemeClr val="dk1"/>
              </a:buClr>
              <a:buSzPts val="2090"/>
              <a:buFont typeface="Arial"/>
              <a:buNone/>
            </a:pPr>
            <a:endParaRPr sz="2200" dirty="0">
              <a:solidFill>
                <a:schemeClr val="dk1"/>
              </a:solidFill>
              <a:latin typeface="Times New Roman"/>
              <a:ea typeface="Times New Roman"/>
              <a:cs typeface="Times New Roman"/>
              <a:sym typeface="Times New Roman"/>
            </a:endParaRPr>
          </a:p>
        </p:txBody>
      </p:sp>
      <p:pic>
        <p:nvPicPr>
          <p:cNvPr id="257" name="Google Shape;257;p40"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58" name="Google Shape;258;p4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259" name="Google Shape;259;p4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extLst>
      <p:ext uri="{BB962C8B-B14F-4D97-AF65-F5344CB8AC3E}">
        <p14:creationId xmlns:p14="http://schemas.microsoft.com/office/powerpoint/2010/main" val="303435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65" name="Google Shape;265;p41"/>
          <p:cNvSpPr txBox="1"/>
          <p:nvPr/>
        </p:nvSpPr>
        <p:spPr>
          <a:xfrm>
            <a:off x="761990" y="692496"/>
            <a:ext cx="7619700" cy="8208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0" i="0" u="none" strike="noStrike" cap="none">
                <a:solidFill>
                  <a:srgbClr val="7030A0"/>
                </a:solidFill>
                <a:latin typeface="Times New Roman"/>
                <a:ea typeface="Times New Roman"/>
                <a:cs typeface="Times New Roman"/>
                <a:sym typeface="Times New Roman"/>
              </a:rPr>
              <a:t>Literature Review</a:t>
            </a:r>
            <a:endParaRPr sz="4000" b="0" i="0" u="none" strike="noStrike" cap="none">
              <a:solidFill>
                <a:srgbClr val="7030A0"/>
              </a:solidFill>
              <a:latin typeface="Times New Roman"/>
              <a:ea typeface="Times New Roman"/>
              <a:cs typeface="Times New Roman"/>
              <a:sym typeface="Times New Roman"/>
            </a:endParaRPr>
          </a:p>
        </p:txBody>
      </p:sp>
      <p:pic>
        <p:nvPicPr>
          <p:cNvPr id="266" name="Google Shape;266;p41"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67" name="Google Shape;267;p4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268" name="Google Shape;268;p4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2" name="Google Shape;256;p40">
            <a:extLst>
              <a:ext uri="{FF2B5EF4-FFF2-40B4-BE49-F238E27FC236}">
                <a16:creationId xmlns:a16="http://schemas.microsoft.com/office/drawing/2014/main" id="{95F6E035-0B0F-EA53-A0EA-37AD12E0D451}"/>
              </a:ext>
            </a:extLst>
          </p:cNvPr>
          <p:cNvSpPr txBox="1"/>
          <p:nvPr/>
        </p:nvSpPr>
        <p:spPr>
          <a:xfrm>
            <a:off x="457200" y="1513296"/>
            <a:ext cx="8488500" cy="4965300"/>
          </a:xfrm>
          <a:prstGeom prst="rect">
            <a:avLst/>
          </a:prstGeom>
          <a:noFill/>
          <a:ln>
            <a:noFill/>
          </a:ln>
        </p:spPr>
        <p:txBody>
          <a:bodyPr spcFirstLastPara="1" wrap="square" lIns="91425" tIns="45700" rIns="91425" bIns="45700" anchor="t" anchorCtr="0">
            <a:noAutofit/>
          </a:bodyPr>
          <a:lstStyle/>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A literature review for a text summarizer app would involve examining existing research and publications related to text summarization, natural language processing (NLP), and relevant technologies. Here's an example structure for your literature review:</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1. Introduction to Text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Define text summarization and its importance.</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Briefly introduce the types of text summarization, such as extractive and abstractive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2. Historical Development of Text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Trace the historical evolution of text summarization algorithms.</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Highlight key milestones and breakthroughs in the field.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65" name="Google Shape;265;p41"/>
          <p:cNvSpPr txBox="1"/>
          <p:nvPr/>
        </p:nvSpPr>
        <p:spPr>
          <a:xfrm>
            <a:off x="761990" y="692496"/>
            <a:ext cx="7619700" cy="8208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0" i="0" u="none" strike="noStrike" cap="none">
                <a:solidFill>
                  <a:srgbClr val="7030A0"/>
                </a:solidFill>
                <a:latin typeface="Times New Roman"/>
                <a:ea typeface="Times New Roman"/>
                <a:cs typeface="Times New Roman"/>
                <a:sym typeface="Times New Roman"/>
              </a:rPr>
              <a:t>Literature Review</a:t>
            </a:r>
            <a:endParaRPr sz="4000" b="0" i="0" u="none" strike="noStrike" cap="none">
              <a:solidFill>
                <a:srgbClr val="7030A0"/>
              </a:solidFill>
              <a:latin typeface="Times New Roman"/>
              <a:ea typeface="Times New Roman"/>
              <a:cs typeface="Times New Roman"/>
              <a:sym typeface="Times New Roman"/>
            </a:endParaRPr>
          </a:p>
        </p:txBody>
      </p:sp>
      <p:pic>
        <p:nvPicPr>
          <p:cNvPr id="266" name="Google Shape;266;p41"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67" name="Google Shape;267;p4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268" name="Google Shape;268;p4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2" name="Google Shape;256;p40">
            <a:extLst>
              <a:ext uri="{FF2B5EF4-FFF2-40B4-BE49-F238E27FC236}">
                <a16:creationId xmlns:a16="http://schemas.microsoft.com/office/drawing/2014/main" id="{95F6E035-0B0F-EA53-A0EA-37AD12E0D451}"/>
              </a:ext>
            </a:extLst>
          </p:cNvPr>
          <p:cNvSpPr txBox="1"/>
          <p:nvPr/>
        </p:nvSpPr>
        <p:spPr>
          <a:xfrm>
            <a:off x="457200" y="1402117"/>
            <a:ext cx="8488500" cy="4965300"/>
          </a:xfrm>
          <a:prstGeom prst="rect">
            <a:avLst/>
          </a:prstGeom>
          <a:noFill/>
          <a:ln>
            <a:noFill/>
          </a:ln>
        </p:spPr>
        <p:txBody>
          <a:bodyPr spcFirstLastPara="1" wrap="square" lIns="91425" tIns="45700" rIns="91425" bIns="45700" anchor="t" anchorCtr="0">
            <a:noAutofit/>
          </a:bodyPr>
          <a:lstStyle/>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3. Types of Text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Discuss extractive summarization methods.</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Explore abstractive summarization techniques.</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Compare and contrast the strengths and weaknesses of each approach.</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4. Natural Language Processing (NLP) and Machine Learning Techniques:</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Review the role of NLP in text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Explore machine learning models and algorithms used for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Examine recent advancements in deep learning for text summarization.</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5. Evaluation Metrics:</a:t>
            </a:r>
          </a:p>
          <a:p>
            <a:pPr marL="101600" marR="646430" algn="just">
              <a:lnSpc>
                <a:spcPct val="115000"/>
              </a:lnSpc>
              <a:spcBef>
                <a:spcPts val="995"/>
              </a:spcBef>
              <a:spcAft>
                <a:spcPts val="0"/>
              </a:spcAft>
            </a:pPr>
            <a:r>
              <a:rPr lang="en-US" sz="1800" dirty="0">
                <a:effectLst/>
                <a:latin typeface="Times New Roman" panose="02020603050405020304" pitchFamily="18" charset="0"/>
                <a:ea typeface="Times New Roman" panose="02020603050405020304" pitchFamily="18" charset="0"/>
              </a:rPr>
              <a:t>   - Discuss the metrics commonly used to evaluate the effectiveness of summarization algorithms (e.g., ROUGE, BLEU).</a:t>
            </a:r>
          </a:p>
        </p:txBody>
      </p:sp>
    </p:spTree>
    <p:extLst>
      <p:ext uri="{BB962C8B-B14F-4D97-AF65-F5344CB8AC3E}">
        <p14:creationId xmlns:p14="http://schemas.microsoft.com/office/powerpoint/2010/main" val="56120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75" name="Google Shape;275;p42"/>
          <p:cNvSpPr txBox="1"/>
          <p:nvPr/>
        </p:nvSpPr>
        <p:spPr>
          <a:xfrm>
            <a:off x="457355" y="717618"/>
            <a:ext cx="8229300" cy="7392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Objectives</a:t>
            </a:r>
            <a:endParaRPr sz="1800" b="0" i="0" u="none" strike="noStrike" cap="none">
              <a:solidFill>
                <a:schemeClr val="dk1"/>
              </a:solidFill>
              <a:latin typeface="Constantia"/>
              <a:ea typeface="Constantia"/>
              <a:cs typeface="Constantia"/>
              <a:sym typeface="Constantia"/>
            </a:endParaRPr>
          </a:p>
        </p:txBody>
      </p:sp>
      <p:sp>
        <p:nvSpPr>
          <p:cNvPr id="276" name="Google Shape;276;p42"/>
          <p:cNvSpPr txBox="1"/>
          <p:nvPr/>
        </p:nvSpPr>
        <p:spPr>
          <a:xfrm>
            <a:off x="533550" y="1726224"/>
            <a:ext cx="8076900" cy="4630125"/>
          </a:xfrm>
          <a:prstGeom prst="rect">
            <a:avLst/>
          </a:prstGeom>
          <a:noFill/>
          <a:ln>
            <a:noFill/>
          </a:ln>
        </p:spPr>
        <p:txBody>
          <a:bodyPr spcFirstLastPara="1" wrap="square" lIns="91425" tIns="45700" rIns="91425" bIns="45700" anchor="t" anchorCtr="0">
            <a:noAutofit/>
          </a:bodyPr>
          <a:lstStyle/>
          <a:p>
            <a:pPr marL="0" marR="540385"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the age of information abundance, where the digital landscape is saturated with an ever-expanding sea of textual content, the ability to distill crucial insights efficiently has become a paramount necessity. It is within this context that the Intelligent Text Summarizer app project emerges—a groundbreaking initiative designed to revolutionize the way we engage with and extract meaning from voluminous textual information.</a:t>
            </a:r>
          </a:p>
          <a:p>
            <a:pPr marL="0" marR="540385"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54038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The Information Dilemma:</a:t>
            </a:r>
            <a:endParaRPr lang="en-US" sz="1800" dirty="0">
              <a:effectLst/>
              <a:latin typeface="Times New Roman" panose="02020603050405020304" pitchFamily="18" charset="0"/>
              <a:ea typeface="Times New Roman" panose="02020603050405020304" pitchFamily="18" charset="0"/>
            </a:endParaRPr>
          </a:p>
          <a:p>
            <a:pPr marL="0" marR="54038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pervasive growth of digital content across diverse domains, from academic literature to online articles, has given rise to a profound challenge: information overload. As individuals navigate this vast expanse, the Intelligent Text Summarizer seeks to address the fundamental question of how we can transform overwhelming volumes of text into succinct, coherent, and meaningful summaries.</a:t>
            </a:r>
            <a:endParaRPr sz="2000" dirty="0">
              <a:solidFill>
                <a:schemeClr val="dk1"/>
              </a:solidFill>
              <a:latin typeface="Times New Roman"/>
              <a:ea typeface="Times New Roman"/>
              <a:cs typeface="Times New Roman"/>
              <a:sym typeface="Times New Roman"/>
            </a:endParaRPr>
          </a:p>
        </p:txBody>
      </p:sp>
      <p:pic>
        <p:nvPicPr>
          <p:cNvPr id="277" name="Google Shape;277;p4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78" name="Google Shape;278;p4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279" name="Google Shape;279;p4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dirty="0"/>
              <a:t>2/22/2023</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75" name="Google Shape;275;p42"/>
          <p:cNvSpPr txBox="1"/>
          <p:nvPr/>
        </p:nvSpPr>
        <p:spPr>
          <a:xfrm>
            <a:off x="457355" y="717618"/>
            <a:ext cx="8229300" cy="7392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Objectives</a:t>
            </a:r>
            <a:endParaRPr sz="1800" b="0" i="0" u="none" strike="noStrike" cap="none">
              <a:solidFill>
                <a:schemeClr val="dk1"/>
              </a:solidFill>
              <a:latin typeface="Constantia"/>
              <a:ea typeface="Constantia"/>
              <a:cs typeface="Constantia"/>
              <a:sym typeface="Constantia"/>
            </a:endParaRPr>
          </a:p>
        </p:txBody>
      </p:sp>
      <p:sp>
        <p:nvSpPr>
          <p:cNvPr id="276" name="Google Shape;276;p42"/>
          <p:cNvSpPr txBox="1"/>
          <p:nvPr/>
        </p:nvSpPr>
        <p:spPr>
          <a:xfrm>
            <a:off x="533550" y="1518516"/>
            <a:ext cx="8076900" cy="4837834"/>
          </a:xfrm>
          <a:prstGeom prst="rect">
            <a:avLst/>
          </a:prstGeom>
          <a:noFill/>
          <a:ln>
            <a:noFill/>
          </a:ln>
        </p:spPr>
        <p:txBody>
          <a:bodyPr spcFirstLastPara="1" wrap="square" lIns="91425" tIns="45700" rIns="91425" bIns="45700" anchor="t" anchorCtr="0">
            <a:noAutofit/>
          </a:bodyPr>
          <a:lstStyle/>
          <a:p>
            <a:pPr marL="0" marR="54038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Harnessing Technological Advancements:</a:t>
            </a:r>
            <a:endParaRPr lang="en-US" sz="1800" dirty="0">
              <a:effectLst/>
              <a:latin typeface="Times New Roman" panose="02020603050405020304" pitchFamily="18" charset="0"/>
              <a:ea typeface="Times New Roman" panose="02020603050405020304" pitchFamily="18" charset="0"/>
            </a:endParaRPr>
          </a:p>
          <a:p>
            <a:pPr marL="0" marR="540385"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At the heart of this project lies a fusion of cutting-edge Natural Language Processing (NLP) techniques and machine learning algorithms. These technologies empower the Intelligent Text Summarizer to not only identify key information but also comprehend the contextual intricacies and nuances embedded within the original text. The convergence of these advancements forms the backbone of an intelligent system poised to enhance the efficiency of information consumption.</a:t>
            </a:r>
          </a:p>
          <a:p>
            <a:pPr marL="0" marR="540385"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54038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User-Centric Design Philosophy:</a:t>
            </a:r>
            <a:endParaRPr lang="en-US" sz="1800" dirty="0">
              <a:effectLst/>
              <a:latin typeface="Times New Roman" panose="02020603050405020304" pitchFamily="18" charset="0"/>
              <a:ea typeface="Times New Roman" panose="02020603050405020304" pitchFamily="18" charset="0"/>
            </a:endParaRPr>
          </a:p>
          <a:p>
            <a:pPr marL="0" marR="54038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Understanding the varied needs and preferences of our users, the Intelligent Text Summarizer adopts a user-centric design philosophy. Far from offering a one-size-fits-all solution, the app allows customization, ensuring that summarization aligns with individual preferences. This commitment to personalization aims to provide a more meaningful and tailored user experience.</a:t>
            </a:r>
          </a:p>
        </p:txBody>
      </p:sp>
      <p:pic>
        <p:nvPicPr>
          <p:cNvPr id="277" name="Google Shape;277;p42"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78" name="Google Shape;278;p4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279" name="Google Shape;279;p4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Tree>
    <p:extLst>
      <p:ext uri="{BB962C8B-B14F-4D97-AF65-F5344CB8AC3E}">
        <p14:creationId xmlns:p14="http://schemas.microsoft.com/office/powerpoint/2010/main" val="23711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None/>
            </a:pPr>
            <a:r>
              <a:rPr lang="en-US" sz="1200" b="0" i="0" u="none" strike="noStrike" cap="none" dirty="0">
                <a:solidFill>
                  <a:srgbClr val="045C75"/>
                </a:solidFill>
                <a:latin typeface="Constantia"/>
                <a:ea typeface="Constantia"/>
                <a:cs typeface="Constantia"/>
                <a:sym typeface="Constantia"/>
              </a:rPr>
              <a:t>Dept. of CSE(AIML), University of Engineering &amp; Management, Jaipur</a:t>
            </a:r>
            <a:endParaRPr sz="1200" b="0" i="0" u="none" strike="noStrike" cap="none" dirty="0">
              <a:solidFill>
                <a:srgbClr val="045C75"/>
              </a:solidFill>
              <a:latin typeface="Constantia"/>
              <a:ea typeface="Constantia"/>
              <a:cs typeface="Constantia"/>
              <a:sym typeface="Constantia"/>
            </a:endParaRPr>
          </a:p>
        </p:txBody>
      </p:sp>
      <p:sp>
        <p:nvSpPr>
          <p:cNvPr id="285" name="Google Shape;285;p43"/>
          <p:cNvSpPr txBox="1"/>
          <p:nvPr/>
        </p:nvSpPr>
        <p:spPr>
          <a:xfrm>
            <a:off x="457200" y="570830"/>
            <a:ext cx="8229300" cy="914100"/>
          </a:xfrm>
          <a:prstGeom prst="rect">
            <a:avLst/>
          </a:prstGeom>
          <a:noFill/>
          <a:ln>
            <a:noFill/>
          </a:ln>
        </p:spPr>
        <p:txBody>
          <a:bodyPr spcFirstLastPara="1" wrap="square" lIns="0" tIns="45700" rIns="0" bIns="0"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7030A0"/>
                </a:solidFill>
                <a:latin typeface="Times New Roman"/>
                <a:ea typeface="Times New Roman"/>
                <a:cs typeface="Times New Roman"/>
                <a:sym typeface="Times New Roman"/>
              </a:rPr>
              <a:t>Proposed Model</a:t>
            </a:r>
            <a:endParaRPr sz="1800" b="0" i="0" u="none" strike="noStrike" cap="none">
              <a:solidFill>
                <a:schemeClr val="dk1"/>
              </a:solidFill>
              <a:latin typeface="Constantia"/>
              <a:ea typeface="Constantia"/>
              <a:cs typeface="Constantia"/>
              <a:sym typeface="Constantia"/>
            </a:endParaRPr>
          </a:p>
        </p:txBody>
      </p:sp>
      <p:pic>
        <p:nvPicPr>
          <p:cNvPr id="286" name="Google Shape;286;p43" descr="D:\logo.jpg"/>
          <p:cNvPicPr preferRelativeResize="0"/>
          <p:nvPr/>
        </p:nvPicPr>
        <p:blipFill rotWithShape="1">
          <a:blip r:embed="rId3">
            <a:alphaModFix/>
          </a:blip>
          <a:srcRect l="2734" t="4678" r="2295" b="3926"/>
          <a:stretch/>
        </p:blipFill>
        <p:spPr>
          <a:xfrm>
            <a:off x="7543800" y="0"/>
            <a:ext cx="1600200" cy="1041400"/>
          </a:xfrm>
          <a:prstGeom prst="rect">
            <a:avLst/>
          </a:prstGeom>
          <a:noFill/>
          <a:ln>
            <a:noFill/>
          </a:ln>
        </p:spPr>
      </p:pic>
      <p:sp>
        <p:nvSpPr>
          <p:cNvPr id="287" name="Google Shape;287;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288" name="Google Shape;288;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a:t>2/22/2023</a:t>
            </a:r>
            <a:endParaRPr/>
          </a:p>
        </p:txBody>
      </p:sp>
      <p:sp>
        <p:nvSpPr>
          <p:cNvPr id="289" name="Google Shape;289;p43"/>
          <p:cNvSpPr txBox="1"/>
          <p:nvPr/>
        </p:nvSpPr>
        <p:spPr>
          <a:xfrm>
            <a:off x="457200" y="1714499"/>
            <a:ext cx="8229300" cy="4581900"/>
          </a:xfrm>
          <a:prstGeom prst="rect">
            <a:avLst/>
          </a:prstGeom>
          <a:noFill/>
          <a:ln>
            <a:noFill/>
          </a:ln>
        </p:spPr>
        <p:txBody>
          <a:bodyPr spcFirstLastPara="1" wrap="square" lIns="91425" tIns="45700" rIns="91425" bIns="45700" anchor="t" anchorCtr="0">
            <a:noAutofit/>
          </a:bodyPr>
          <a:lstStyle/>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We have used an spacy model which is a popular open-source library for natural language processing (NLP) in Python. It provides pre-trained models and tools for various NLP tasks, including part-of-speech tagging, named entity recognition, and dependency parsing. When developing a text summarizer app</a:t>
            </a:r>
            <a:endParaRPr sz="2000" dirty="0">
              <a:solidFill>
                <a:schemeClr val="dk1"/>
              </a:solidFill>
              <a:latin typeface="Times New Roman"/>
              <a:ea typeface="Times New Roman"/>
              <a:cs typeface="Times New Roman"/>
              <a:sym typeface="Times New Roman"/>
            </a:endParaRPr>
          </a:p>
          <a:p>
            <a:pPr marL="457200" marR="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Flask for web application framework. It is designed to be simple and easy to use, providing the essentials for building web applications without imposing too many constraints or dependencies.</a:t>
            </a:r>
          </a:p>
          <a:p>
            <a:pPr marL="457200" marR="0" lvl="0" indent="-355600" algn="just" rtl="0">
              <a:spcBef>
                <a:spcPts val="0"/>
              </a:spcBef>
              <a:spcAft>
                <a:spcPts val="0"/>
              </a:spcAft>
              <a:buClr>
                <a:schemeClr val="dk1"/>
              </a:buClr>
              <a:buSzPts val="2000"/>
              <a:buFont typeface="Times New Roman"/>
              <a:buChar char="●"/>
            </a:pPr>
            <a:endParaRPr lang="en-US" sz="2000" dirty="0">
              <a:solidFill>
                <a:schemeClr val="dk1"/>
              </a:solidFill>
              <a:latin typeface="Times New Roman"/>
              <a:ea typeface="Times New Roman"/>
              <a:cs typeface="Times New Roman"/>
              <a:sym typeface="Times New Roman"/>
            </a:endParaRPr>
          </a:p>
          <a:p>
            <a:pPr marL="457200" marR="0" lvl="0" indent="-355600" algn="just" rtl="0">
              <a:spcBef>
                <a:spcPts val="0"/>
              </a:spcBef>
              <a:spcAft>
                <a:spcPts val="0"/>
              </a:spcAft>
              <a:buClr>
                <a:schemeClr val="dk1"/>
              </a:buClr>
              <a:buSzPts val="2000"/>
              <a:buFont typeface="Times New Roman"/>
              <a:buChar char="●"/>
            </a:pPr>
            <a:r>
              <a:rPr lang="en-US" sz="2000" dirty="0" err="1">
                <a:solidFill>
                  <a:schemeClr val="dk1"/>
                </a:solidFill>
                <a:latin typeface="Times New Roman"/>
                <a:ea typeface="Times New Roman"/>
                <a:cs typeface="Times New Roman"/>
                <a:sym typeface="Times New Roman"/>
              </a:rPr>
              <a:t>en_core_web_sm</a:t>
            </a:r>
            <a:r>
              <a:rPr lang="en-US" sz="2000" dirty="0">
                <a:solidFill>
                  <a:schemeClr val="dk1"/>
                </a:solidFill>
                <a:latin typeface="Times New Roman"/>
                <a:ea typeface="Times New Roman"/>
                <a:cs typeface="Times New Roman"/>
                <a:sym typeface="Times New Roman"/>
              </a:rPr>
              <a:t> model is used. The model is trained on large corpora and come with pre-built statistical models for various NLP tasks, such as part-of-speech tagging, named entity recognition, and dependency parsing.</a:t>
            </a: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1907</Words>
  <Application>Microsoft Office PowerPoint</Application>
  <PresentationFormat>On-screen Show (4:3)</PresentationFormat>
  <Paragraphs>179</Paragraphs>
  <Slides>19</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Constantia</vt:lpstr>
      <vt:lpstr>Symbol</vt:lpstr>
      <vt:lpstr>Arial</vt:lpstr>
      <vt:lpstr>Calibri</vt:lpstr>
      <vt:lpstr>Times New Roman</vt:lpstr>
      <vt:lpstr>Noto Sans Symbols</vt:lpstr>
      <vt:lpstr>Flow</vt:lpstr>
      <vt:lpstr>2_Flow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Banerjee</dc:creator>
  <cp:lastModifiedBy>Kashish Banerjee</cp:lastModifiedBy>
  <cp:revision>1</cp:revision>
  <dcterms:modified xsi:type="dcterms:W3CDTF">2023-12-03T18:13:25Z</dcterms:modified>
</cp:coreProperties>
</file>