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7D857478-300F-4611-96DE-858516E74852}" type="datetimeFigureOut">
              <a:rPr lang="en-US" smtClean="0"/>
              <a:pPr/>
              <a:t>2/20/2025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CE6C23A-4E28-4FE6-A512-F5A4E8984B5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857478-300F-4611-96DE-858516E74852}"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C23A-4E28-4FE6-A512-F5A4E8984B5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857478-300F-4611-96DE-858516E74852}"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C23A-4E28-4FE6-A512-F5A4E8984B5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D857478-300F-4611-96DE-858516E74852}" type="datetimeFigureOut">
              <a:rPr lang="en-US" smtClean="0"/>
              <a:pPr/>
              <a:t>2/20/2025</a:t>
            </a:fld>
            <a:endParaRPr lang="en-US"/>
          </a:p>
        </p:txBody>
      </p:sp>
      <p:sp>
        <p:nvSpPr>
          <p:cNvPr id="9" name="Slide Number Placeholder 8"/>
          <p:cNvSpPr>
            <a:spLocks noGrp="1"/>
          </p:cNvSpPr>
          <p:nvPr>
            <p:ph type="sldNum" sz="quarter" idx="15"/>
          </p:nvPr>
        </p:nvSpPr>
        <p:spPr/>
        <p:txBody>
          <a:bodyPr rtlCol="0"/>
          <a:lstStyle/>
          <a:p>
            <a:fld id="{0CE6C23A-4E28-4FE6-A512-F5A4E8984B57}"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7D857478-300F-4611-96DE-858516E74852}" type="datetimeFigureOut">
              <a:rPr lang="en-US" smtClean="0"/>
              <a:pPr/>
              <a:t>2/20/2025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CE6C23A-4E28-4FE6-A512-F5A4E8984B5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D857478-300F-4611-96DE-858516E74852}"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6C23A-4E28-4FE6-A512-F5A4E8984B57}"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D857478-300F-4611-96DE-858516E74852}" type="datetimeFigureOut">
              <a:rPr lang="en-US" smtClean="0"/>
              <a:pPr/>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6C23A-4E28-4FE6-A512-F5A4E8984B57}"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7D857478-300F-4611-96DE-858516E74852}" type="datetimeFigureOut">
              <a:rPr lang="en-US" smtClean="0"/>
              <a:pPr/>
              <a:t>2/20/2025</a:t>
            </a:fld>
            <a:endParaRPr lang="en-US"/>
          </a:p>
        </p:txBody>
      </p:sp>
      <p:sp>
        <p:nvSpPr>
          <p:cNvPr id="7" name="Slide Number Placeholder 6"/>
          <p:cNvSpPr>
            <a:spLocks noGrp="1"/>
          </p:cNvSpPr>
          <p:nvPr>
            <p:ph type="sldNum" sz="quarter" idx="11"/>
          </p:nvPr>
        </p:nvSpPr>
        <p:spPr/>
        <p:txBody>
          <a:bodyPr rtlCol="0"/>
          <a:lstStyle/>
          <a:p>
            <a:fld id="{0CE6C23A-4E28-4FE6-A512-F5A4E8984B57}"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57478-300F-4611-96DE-858516E74852}" type="datetimeFigureOut">
              <a:rPr lang="en-US" smtClean="0"/>
              <a:pPr/>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6C23A-4E28-4FE6-A512-F5A4E8984B5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7D857478-300F-4611-96DE-858516E74852}" type="datetimeFigureOut">
              <a:rPr lang="en-US" smtClean="0"/>
              <a:pPr/>
              <a:t>2/20/2025</a:t>
            </a:fld>
            <a:endParaRPr lang="en-US"/>
          </a:p>
        </p:txBody>
      </p:sp>
      <p:sp>
        <p:nvSpPr>
          <p:cNvPr id="22" name="Slide Number Placeholder 21"/>
          <p:cNvSpPr>
            <a:spLocks noGrp="1"/>
          </p:cNvSpPr>
          <p:nvPr>
            <p:ph type="sldNum" sz="quarter" idx="15"/>
          </p:nvPr>
        </p:nvSpPr>
        <p:spPr/>
        <p:txBody>
          <a:bodyPr rtlCol="0"/>
          <a:lstStyle/>
          <a:p>
            <a:fld id="{0CE6C23A-4E28-4FE6-A512-F5A4E8984B57}"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7D857478-300F-4611-96DE-858516E74852}" type="datetimeFigureOut">
              <a:rPr lang="en-US" smtClean="0"/>
              <a:pPr/>
              <a:t>2/20/2025</a:t>
            </a:fld>
            <a:endParaRPr lang="en-US"/>
          </a:p>
        </p:txBody>
      </p:sp>
      <p:sp>
        <p:nvSpPr>
          <p:cNvPr id="18" name="Slide Number Placeholder 17"/>
          <p:cNvSpPr>
            <a:spLocks noGrp="1"/>
          </p:cNvSpPr>
          <p:nvPr>
            <p:ph type="sldNum" sz="quarter" idx="11"/>
          </p:nvPr>
        </p:nvSpPr>
        <p:spPr/>
        <p:txBody>
          <a:bodyPr rtlCol="0"/>
          <a:lstStyle/>
          <a:p>
            <a:fld id="{0CE6C23A-4E28-4FE6-A512-F5A4E8984B57}"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D857478-300F-4611-96DE-858516E74852}" type="datetimeFigureOut">
              <a:rPr lang="en-US" smtClean="0"/>
              <a:pPr/>
              <a:t>2/20/2025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E6C23A-4E28-4FE6-A512-F5A4E8984B5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851648" cy="1371600"/>
          </a:xfrm>
        </p:spPr>
        <p:txBody>
          <a:bodyPr>
            <a:normAutofit fontScale="90000"/>
          </a:bodyPr>
          <a:lstStyle/>
          <a:p>
            <a:pPr algn="ctr"/>
            <a:r>
              <a:rPr lang="en-US" sz="3600" dirty="0" smtClean="0"/>
              <a:t>Analyzing </a:t>
            </a:r>
            <a:r>
              <a:rPr lang="en-US" sz="3600" dirty="0" smtClean="0"/>
              <a:t>World’s </a:t>
            </a:r>
            <a:r>
              <a:rPr lang="en-US" sz="3600" dirty="0" smtClean="0"/>
              <a:t>Best Wine Reviews Dataset </a:t>
            </a:r>
            <a:r>
              <a:rPr lang="en-US" sz="3600" dirty="0" smtClean="0"/>
              <a:t/>
            </a:r>
            <a:br>
              <a:rPr lang="en-US" sz="3600" dirty="0" smtClean="0"/>
            </a:br>
            <a:r>
              <a:rPr lang="en-US" sz="3600" dirty="0" smtClean="0"/>
              <a:t> </a:t>
            </a:r>
            <a:endParaRPr lang="en-US" sz="3600" dirty="0"/>
          </a:p>
        </p:txBody>
      </p:sp>
      <p:sp>
        <p:nvSpPr>
          <p:cNvPr id="3" name="Subtitle 2"/>
          <p:cNvSpPr>
            <a:spLocks noGrp="1"/>
          </p:cNvSpPr>
          <p:nvPr>
            <p:ph type="subTitle" idx="1"/>
          </p:nvPr>
        </p:nvSpPr>
        <p:spPr>
          <a:xfrm>
            <a:off x="609600" y="4495800"/>
            <a:ext cx="7854696" cy="1600200"/>
          </a:xfrm>
        </p:spPr>
        <p:txBody>
          <a:bodyPr>
            <a:normAutofit fontScale="77500" lnSpcReduction="20000"/>
          </a:bodyPr>
          <a:lstStyle/>
          <a:p>
            <a:pPr algn="ctr"/>
            <a:endParaRPr lang="en-US" dirty="0" smtClean="0"/>
          </a:p>
          <a:p>
            <a:pPr algn="ctr"/>
            <a:endParaRPr lang="en-US" dirty="0" smtClean="0"/>
          </a:p>
          <a:p>
            <a:pPr algn="ctr"/>
            <a:r>
              <a:rPr lang="en-US" sz="2800" dirty="0" smtClean="0"/>
              <a:t>Detailed </a:t>
            </a:r>
            <a:r>
              <a:rPr lang="en-US" sz="2800" dirty="0" smtClean="0"/>
              <a:t>Project Report</a:t>
            </a:r>
          </a:p>
          <a:p>
            <a:endParaRPr lang="en-US" sz="2800" dirty="0" smtClean="0"/>
          </a:p>
          <a:p>
            <a:pPr algn="ctr"/>
            <a:r>
              <a:rPr lang="en-US" sz="2800" dirty="0" err="1" smtClean="0"/>
              <a:t>Kashish</a:t>
            </a:r>
            <a:r>
              <a:rPr lang="en-US" sz="2800" dirty="0" smtClean="0"/>
              <a:t> </a:t>
            </a:r>
            <a:r>
              <a:rPr lang="en-US" sz="2800" dirty="0" err="1" smtClean="0"/>
              <a:t>Malviya</a:t>
            </a:r>
            <a:r>
              <a:rPr lang="en-US" sz="2800" dirty="0" smtClean="0"/>
              <a:t> </a:t>
            </a:r>
          </a:p>
          <a:p>
            <a:endParaRPr lang="en-US" dirty="0" smtClean="0"/>
          </a:p>
          <a:p>
            <a:endParaRPr lang="en-US" dirty="0" smtClean="0"/>
          </a:p>
          <a:p>
            <a:endParaRPr lang="en-US" dirty="0"/>
          </a:p>
        </p:txBody>
      </p:sp>
      <p:pic>
        <p:nvPicPr>
          <p:cNvPr id="5" name="Picture 4" descr="images (1).jpg"/>
          <p:cNvPicPr>
            <a:picLocks noChangeAspect="1"/>
          </p:cNvPicPr>
          <p:nvPr/>
        </p:nvPicPr>
        <p:blipFill>
          <a:blip r:embed="rId2"/>
          <a:stretch>
            <a:fillRect/>
          </a:stretch>
        </p:blipFill>
        <p:spPr bwMode="auto">
          <a:xfrm>
            <a:off x="3048000" y="2057400"/>
            <a:ext cx="2714625" cy="1685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t>TOP 10 COUNTRIES HAVING AVERAGE WINE RATINGS</a:t>
            </a:r>
            <a:endParaRPr lang="en-US" sz="2800" dirty="0"/>
          </a:p>
        </p:txBody>
      </p:sp>
      <p:pic>
        <p:nvPicPr>
          <p:cNvPr id="4" name="Content Placeholder 3" descr="graph 3.PNG"/>
          <p:cNvPicPr>
            <a:picLocks noGrp="1" noChangeAspect="1"/>
          </p:cNvPicPr>
          <p:nvPr>
            <p:ph sz="quarter" idx="1"/>
          </p:nvPr>
        </p:nvPicPr>
        <p:blipFill>
          <a:blip r:embed="rId2"/>
          <a:stretch>
            <a:fillRect/>
          </a:stretch>
        </p:blipFill>
        <p:spPr>
          <a:xfrm>
            <a:off x="480494" y="1826904"/>
            <a:ext cx="7421011" cy="442021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10 </a:t>
            </a:r>
            <a:r>
              <a:rPr lang="en-US" dirty="0" err="1" smtClean="0"/>
              <a:t>varities</a:t>
            </a:r>
            <a:r>
              <a:rPr lang="en-US" dirty="0" smtClean="0"/>
              <a:t> of wine:</a:t>
            </a:r>
            <a:endParaRPr lang="en-US" dirty="0"/>
          </a:p>
        </p:txBody>
      </p:sp>
      <p:pic>
        <p:nvPicPr>
          <p:cNvPr id="4" name="Content Placeholder 3" descr="graph 4.PNG"/>
          <p:cNvPicPr>
            <a:picLocks noGrp="1" noChangeAspect="1"/>
          </p:cNvPicPr>
          <p:nvPr>
            <p:ph sz="quarter" idx="1"/>
          </p:nvPr>
        </p:nvPicPr>
        <p:blipFill>
          <a:blip r:embed="rId2"/>
          <a:stretch>
            <a:fillRect/>
          </a:stretch>
        </p:blipFill>
        <p:spPr>
          <a:xfrm>
            <a:off x="457200" y="1695842"/>
            <a:ext cx="7467600" cy="468234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PERFORMANCE INDICATORS (KPI)</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Top 10 Highest-Rated Countries producing wines.</a:t>
            </a:r>
          </a:p>
          <a:p>
            <a:pPr lvl="0">
              <a:buNone/>
            </a:pPr>
            <a:r>
              <a:rPr lang="en-US" dirty="0" smtClean="0"/>
              <a:t> </a:t>
            </a:r>
            <a:r>
              <a:rPr lang="en-US" dirty="0" smtClean="0"/>
              <a:t>          Average Wine </a:t>
            </a:r>
            <a:r>
              <a:rPr lang="en-US" dirty="0" smtClean="0"/>
              <a:t>Rating: The mean score of all wines reviewed</a:t>
            </a:r>
            <a:r>
              <a:rPr lang="en-US" dirty="0" smtClean="0"/>
              <a:t>.</a:t>
            </a:r>
          </a:p>
          <a:p>
            <a:pPr lvl="0"/>
            <a:r>
              <a:rPr lang="en-US" dirty="0" smtClean="0"/>
              <a:t>Percentage </a:t>
            </a:r>
            <a:r>
              <a:rPr lang="en-US" dirty="0" smtClean="0"/>
              <a:t>of Wines Rated 90+: </a:t>
            </a:r>
            <a:r>
              <a:rPr lang="en-US" dirty="0" smtClean="0"/>
              <a:t>The </a:t>
            </a:r>
            <a:r>
              <a:rPr lang="en-US" dirty="0" smtClean="0"/>
              <a:t>proportion of wines with a score above 90 (considered premium</a:t>
            </a:r>
            <a:r>
              <a:rPr lang="en-US" dirty="0" smtClean="0"/>
              <a:t>).</a:t>
            </a:r>
          </a:p>
          <a:p>
            <a:pPr lvl="0"/>
            <a:r>
              <a:rPr lang="en-US" dirty="0" smtClean="0"/>
              <a:t>Average </a:t>
            </a:r>
            <a:r>
              <a:rPr lang="en-US" dirty="0" smtClean="0"/>
              <a:t>Price per Wine: The mean price of all wines in the dataset</a:t>
            </a:r>
            <a:r>
              <a:rPr lang="en-US" dirty="0" smtClean="0"/>
              <a:t>.</a:t>
            </a:r>
          </a:p>
          <a:p>
            <a:pPr lvl="0"/>
            <a:r>
              <a:rPr lang="en-US" dirty="0" smtClean="0"/>
              <a:t>Best </a:t>
            </a:r>
            <a:r>
              <a:rPr lang="en-US" dirty="0" smtClean="0"/>
              <a:t>Value Wines: Wines with the highest rating-to-price </a:t>
            </a:r>
            <a:r>
              <a:rPr lang="en-US" dirty="0" smtClean="0"/>
              <a:t>ratio.</a:t>
            </a:r>
          </a:p>
          <a:p>
            <a:pPr lvl="0"/>
            <a:r>
              <a:rPr lang="en-US" dirty="0" smtClean="0"/>
              <a:t>Price </a:t>
            </a:r>
            <a:r>
              <a:rPr lang="en-US" dirty="0" smtClean="0"/>
              <a:t>Distribution by Rating: Visualizing price trends for different rating </a:t>
            </a:r>
            <a:r>
              <a:rPr lang="en-US" dirty="0" smtClean="0"/>
              <a:t>levels.</a:t>
            </a:r>
          </a:p>
          <a:p>
            <a:pPr lvl="0"/>
            <a:r>
              <a:rPr lang="en-US" dirty="0" smtClean="0"/>
              <a:t> Top </a:t>
            </a:r>
            <a:r>
              <a:rPr lang="en-US" dirty="0" smtClean="0"/>
              <a:t>5 Wine-Producing Countries: Based on the number of reviews or high-rated wines</a:t>
            </a:r>
            <a:r>
              <a:rPr lang="en-US" dirty="0" smtClean="0"/>
              <a:t>.</a:t>
            </a:r>
          </a:p>
          <a:p>
            <a:pPr lvl="0"/>
            <a:r>
              <a:rPr lang="en-US" dirty="0" smtClean="0"/>
              <a:t>Average </a:t>
            </a:r>
            <a:r>
              <a:rPr lang="en-US" dirty="0" smtClean="0"/>
              <a:t>Rating by Country: Comparing wine quality across different regions</a:t>
            </a:r>
            <a:r>
              <a:rPr lang="en-US" dirty="0" smtClean="0"/>
              <a:t>.</a:t>
            </a:r>
          </a:p>
          <a:p>
            <a:pPr lvl="0"/>
            <a:r>
              <a:rPr lang="en-US" dirty="0" smtClean="0"/>
              <a:t>Most </a:t>
            </a:r>
            <a:r>
              <a:rPr lang="en-US" dirty="0" smtClean="0"/>
              <a:t>Expensive Wine Regions: Locations with the highest average wine prices.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a:xfrm>
            <a:off x="0" y="1143000"/>
            <a:ext cx="8686800" cy="5714999"/>
          </a:xfrm>
        </p:spPr>
        <p:txBody>
          <a:bodyPr>
            <a:noAutofit/>
          </a:bodyPr>
          <a:lstStyle/>
          <a:p>
            <a:r>
              <a:rPr lang="en-US" sz="1600" dirty="0" smtClean="0"/>
              <a:t>The dataset contains over 150,000 wine reviews with ratings (points) ranging from low to </a:t>
            </a:r>
            <a:r>
              <a:rPr lang="en-US" sz="1600" dirty="0" smtClean="0"/>
              <a:t>high.</a:t>
            </a:r>
          </a:p>
          <a:p>
            <a:endParaRPr lang="en-US" sz="1600" dirty="0" smtClean="0"/>
          </a:p>
          <a:p>
            <a:r>
              <a:rPr lang="en-US" sz="1600" dirty="0" smtClean="0"/>
              <a:t>Many </a:t>
            </a:r>
            <a:r>
              <a:rPr lang="en-US" sz="1600" dirty="0" smtClean="0"/>
              <a:t>wines have received 90+ ratings, indicating a strong representation of high-quality wines</a:t>
            </a:r>
            <a:r>
              <a:rPr lang="en-US" sz="1600" dirty="0" smtClean="0"/>
              <a:t>.</a:t>
            </a:r>
          </a:p>
          <a:p>
            <a:endParaRPr lang="en-US" sz="1600" dirty="0" smtClean="0"/>
          </a:p>
          <a:p>
            <a:r>
              <a:rPr lang="en-US" sz="1600" dirty="0" smtClean="0"/>
              <a:t>The </a:t>
            </a:r>
            <a:r>
              <a:rPr lang="en-US" sz="1600" dirty="0" smtClean="0"/>
              <a:t>dataset includes price data for ~137,000 wines, though some entries are missing</a:t>
            </a:r>
            <a:r>
              <a:rPr lang="en-US" sz="1600" dirty="0" smtClean="0"/>
              <a:t>.</a:t>
            </a:r>
          </a:p>
          <a:p>
            <a:endParaRPr lang="en-US" sz="1600" dirty="0" smtClean="0"/>
          </a:p>
          <a:p>
            <a:r>
              <a:rPr lang="en-US" sz="1600" dirty="0" smtClean="0"/>
              <a:t>There </a:t>
            </a:r>
            <a:r>
              <a:rPr lang="en-US" sz="1600" dirty="0" smtClean="0"/>
              <a:t>are premium wines (e.g., priced above $200) with high ratings, but also affordable wines that receive high scores</a:t>
            </a:r>
            <a:r>
              <a:rPr lang="en-US" sz="1600" dirty="0" smtClean="0"/>
              <a:t>.</a:t>
            </a:r>
          </a:p>
          <a:p>
            <a:endParaRPr lang="en-US" sz="1600" dirty="0" smtClean="0"/>
          </a:p>
          <a:p>
            <a:r>
              <a:rPr lang="en-US" sz="1600" dirty="0" smtClean="0"/>
              <a:t>Wines </a:t>
            </a:r>
            <a:r>
              <a:rPr lang="en-US" sz="1600" dirty="0" smtClean="0"/>
              <a:t>from the US, Spain, and France appear frequently in the dataset</a:t>
            </a:r>
            <a:r>
              <a:rPr lang="en-US" sz="1600" dirty="0" smtClean="0"/>
              <a:t>.</a:t>
            </a:r>
          </a:p>
          <a:p>
            <a:endParaRPr lang="en-US" sz="1600" dirty="0" smtClean="0"/>
          </a:p>
          <a:p>
            <a:r>
              <a:rPr lang="en-US" sz="1600" dirty="0" smtClean="0"/>
              <a:t>The </a:t>
            </a:r>
            <a:r>
              <a:rPr lang="en-US" sz="1600" dirty="0" smtClean="0"/>
              <a:t>province and region columns provide deeper insights into wine-producing areas, such as Napa Valley, Willamette Valley, and Northern Spain</a:t>
            </a:r>
            <a:r>
              <a:rPr lang="en-US" sz="1600" dirty="0" smtClean="0"/>
              <a:t>.</a:t>
            </a:r>
          </a:p>
          <a:p>
            <a:endParaRPr lang="en-US" sz="1600" dirty="0" smtClean="0"/>
          </a:p>
          <a:p>
            <a:r>
              <a:rPr lang="en-US" sz="1600" dirty="0" smtClean="0"/>
              <a:t> The dataset </a:t>
            </a:r>
            <a:r>
              <a:rPr lang="en-US" sz="1600" dirty="0" smtClean="0"/>
              <a:t>covers a wide range of wine varieties, including Cabernet Sauvignon, Pinot Noir, and Sauvignon Blanc</a:t>
            </a:r>
            <a:r>
              <a:rPr lang="en-US" sz="1600" dirty="0" smtClean="0"/>
              <a:t>.</a:t>
            </a:r>
          </a:p>
          <a:p>
            <a:endParaRPr lang="en-US" sz="1600" dirty="0" smtClean="0"/>
          </a:p>
          <a:p>
            <a:r>
              <a:rPr lang="en-US" sz="1600" dirty="0" smtClean="0"/>
              <a:t>Some </a:t>
            </a:r>
            <a:r>
              <a:rPr lang="en-US" sz="1600" dirty="0" smtClean="0"/>
              <a:t>wines have a designation (specific vineyard or brand name), but this field has missing values for many entries</a:t>
            </a:r>
            <a:r>
              <a:rPr lang="en-US" sz="1600" dirty="0" smtClean="0"/>
              <a:t>.</a:t>
            </a:r>
          </a:p>
          <a:p>
            <a:endParaRPr lang="en-US" sz="1600" dirty="0" smtClean="0"/>
          </a:p>
          <a:p>
            <a:r>
              <a:rPr lang="en-US" sz="1600" dirty="0" smtClean="0"/>
              <a:t>Each </a:t>
            </a:r>
            <a:r>
              <a:rPr lang="en-US" sz="1600" dirty="0" smtClean="0"/>
              <a:t>review includes the winery name, allowing analysis of the top producers of high-rated wines.</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 </a:t>
            </a:r>
            <a:endParaRPr lang="en-US" dirty="0"/>
          </a:p>
        </p:txBody>
      </p:sp>
      <p:sp>
        <p:nvSpPr>
          <p:cNvPr id="3" name="Content Placeholder 2"/>
          <p:cNvSpPr>
            <a:spLocks noGrp="1"/>
          </p:cNvSpPr>
          <p:nvPr>
            <p:ph sz="quarter" idx="1"/>
          </p:nvPr>
        </p:nvSpPr>
        <p:spPr>
          <a:xfrm>
            <a:off x="0" y="1295400"/>
            <a:ext cx="9144000" cy="5562599"/>
          </a:xfrm>
        </p:spPr>
        <p:txBody>
          <a:bodyPr>
            <a:normAutofit/>
          </a:bodyPr>
          <a:lstStyle/>
          <a:p>
            <a:pPr>
              <a:buNone/>
            </a:pPr>
            <a:r>
              <a:rPr lang="en-US" sz="2000" dirty="0" smtClean="0"/>
              <a:t>Q</a:t>
            </a:r>
            <a:r>
              <a:rPr lang="en-US" sz="2000" dirty="0" smtClean="0"/>
              <a:t>1.What is the source of the data?</a:t>
            </a:r>
          </a:p>
          <a:p>
            <a:pPr>
              <a:buNone/>
            </a:pPr>
            <a:r>
              <a:rPr lang="en-US" sz="2000" dirty="0" err="1" smtClean="0"/>
              <a:t>Ans</a:t>
            </a:r>
            <a:r>
              <a:rPr lang="en-US" sz="2000" dirty="0" smtClean="0"/>
              <a:t>: https</a:t>
            </a:r>
            <a:r>
              <a:rPr lang="en-US" sz="2000" dirty="0" smtClean="0"/>
              <a:t>://</a:t>
            </a:r>
            <a:r>
              <a:rPr lang="en-US" sz="2000" dirty="0" smtClean="0"/>
              <a:t>www.kaggle.com/datasets/zynicide/wine-reviews</a:t>
            </a:r>
          </a:p>
          <a:p>
            <a:pPr>
              <a:buNone/>
            </a:pPr>
            <a:endParaRPr lang="en-US" sz="2000" dirty="0" smtClean="0"/>
          </a:p>
          <a:p>
            <a:pPr>
              <a:buNone/>
            </a:pPr>
            <a:r>
              <a:rPr lang="en-US" sz="2000" dirty="0" smtClean="0"/>
              <a:t>Q2: What was the type of data?</a:t>
            </a:r>
          </a:p>
          <a:p>
            <a:pPr>
              <a:buNone/>
            </a:pPr>
            <a:r>
              <a:rPr lang="en-US" sz="2000" dirty="0" err="1" smtClean="0"/>
              <a:t>Ans</a:t>
            </a:r>
            <a:r>
              <a:rPr lang="en-US" sz="2000" dirty="0" smtClean="0"/>
              <a:t>: The data was the combination of numerical and categorical    values.</a:t>
            </a:r>
          </a:p>
          <a:p>
            <a:pPr>
              <a:buNone/>
            </a:pPr>
            <a:endParaRPr lang="en-US" sz="2000" dirty="0" smtClean="0"/>
          </a:p>
          <a:p>
            <a:pPr>
              <a:buNone/>
            </a:pPr>
            <a:r>
              <a:rPr lang="en-US" sz="2000" dirty="0" smtClean="0"/>
              <a:t>Q3: What techniques were you using for data?</a:t>
            </a:r>
          </a:p>
          <a:p>
            <a:pPr>
              <a:buNone/>
            </a:pPr>
            <a:r>
              <a:rPr lang="en-US" sz="2000" dirty="0" err="1" smtClean="0"/>
              <a:t>Ans</a:t>
            </a:r>
            <a:r>
              <a:rPr lang="en-US" sz="2000" dirty="0" smtClean="0"/>
              <a:t>: Removing unwanted  attributes</a:t>
            </a:r>
          </a:p>
          <a:p>
            <a:pPr>
              <a:buNone/>
            </a:pPr>
            <a:r>
              <a:rPr lang="en-US" sz="2000" dirty="0" smtClean="0"/>
              <a:t>           Removing outliers</a:t>
            </a:r>
          </a:p>
          <a:p>
            <a:pPr>
              <a:buNone/>
            </a:pPr>
            <a:r>
              <a:rPr lang="en-US" sz="2000" dirty="0" smtClean="0"/>
              <a:t> </a:t>
            </a:r>
            <a:r>
              <a:rPr lang="en-US" sz="2000" dirty="0" smtClean="0"/>
              <a:t>          Cleaning data and imputing if null values are present .</a:t>
            </a:r>
          </a:p>
          <a:p>
            <a:pPr>
              <a:buNone/>
            </a:pPr>
            <a:r>
              <a:rPr lang="en-US" sz="2000" dirty="0" smtClean="0"/>
              <a:t> </a:t>
            </a:r>
            <a:r>
              <a:rPr lang="en-US" sz="2000" dirty="0" smtClean="0"/>
              <a:t>          converting Numerical into categorical values.</a:t>
            </a:r>
          </a:p>
          <a:p>
            <a:pPr>
              <a:buNone/>
            </a:pPr>
            <a:endParaRPr lang="en-US" sz="2000" dirty="0" smtClean="0"/>
          </a:p>
          <a:p>
            <a:pPr>
              <a:buNone/>
            </a:pPr>
            <a:r>
              <a:rPr lang="en-US" sz="2000" dirty="0" smtClean="0"/>
              <a:t>Q4:   What were the libraries that you used in python?</a:t>
            </a:r>
          </a:p>
          <a:p>
            <a:pPr>
              <a:buNone/>
            </a:pPr>
            <a:r>
              <a:rPr lang="en-US" sz="2000" dirty="0" err="1" smtClean="0"/>
              <a:t>Ans</a:t>
            </a:r>
            <a:r>
              <a:rPr lang="en-US" sz="2000" dirty="0" smtClean="0"/>
              <a:t>:  I  used Pandas, </a:t>
            </a:r>
            <a:r>
              <a:rPr lang="en-US" sz="2000" dirty="0" err="1" smtClean="0"/>
              <a:t>NumPy</a:t>
            </a:r>
            <a:r>
              <a:rPr lang="en-US" sz="2000" dirty="0" smtClean="0"/>
              <a:t> </a:t>
            </a:r>
            <a:r>
              <a:rPr lang="en-US" sz="2000" dirty="0" smtClean="0"/>
              <a:t>,</a:t>
            </a:r>
            <a:r>
              <a:rPr lang="en-US" sz="2000" dirty="0" err="1" smtClean="0"/>
              <a:t>Matplotlib</a:t>
            </a:r>
            <a:r>
              <a:rPr lang="en-US" sz="2000" dirty="0" smtClean="0"/>
              <a:t> and </a:t>
            </a:r>
            <a:r>
              <a:rPr lang="en-US" sz="2000" dirty="0" err="1" smtClean="0"/>
              <a:t>Seaborn</a:t>
            </a:r>
            <a:r>
              <a:rPr lang="en-US" sz="2000" dirty="0" smtClean="0"/>
              <a:t> libraries . </a:t>
            </a:r>
            <a:endParaRPr lang="en-US" sz="2400" dirty="0" smtClean="0"/>
          </a:p>
          <a:p>
            <a:pPr>
              <a:buNone/>
            </a:pPr>
            <a:endParaRPr lang="en-US" sz="24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4600"/>
            <a:ext cx="7467600" cy="1143000"/>
          </a:xfrm>
        </p:spPr>
        <p:txBody>
          <a:bodyPr>
            <a:noAutofit/>
          </a:bodyPr>
          <a:lstStyle/>
          <a:p>
            <a:r>
              <a:rPr lang="en-US" sz="8000" dirty="0" smtClean="0">
                <a:latin typeface="Algerian" pitchFamily="82" charset="0"/>
              </a:rPr>
              <a:t>   THANK  YOU </a:t>
            </a:r>
            <a:endParaRPr lang="en-US" sz="80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Detail</a:t>
            </a:r>
            <a:endParaRPr lang="en-US" dirty="0"/>
          </a:p>
        </p:txBody>
      </p:sp>
      <p:graphicFrame>
        <p:nvGraphicFramePr>
          <p:cNvPr id="3" name="Table 2"/>
          <p:cNvGraphicFramePr>
            <a:graphicFrameLocks noGrp="1"/>
          </p:cNvGraphicFramePr>
          <p:nvPr/>
        </p:nvGraphicFramePr>
        <p:xfrm>
          <a:off x="1524000" y="1600202"/>
          <a:ext cx="6934200" cy="3505198"/>
        </p:xfrm>
        <a:graphic>
          <a:graphicData uri="http://schemas.openxmlformats.org/drawingml/2006/table">
            <a:tbl>
              <a:tblPr firstRow="1" bandRow="1">
                <a:tableStyleId>{5C22544A-7EE6-4342-B048-85BDC9FD1C3A}</a:tableStyleId>
              </a:tblPr>
              <a:tblGrid>
                <a:gridCol w="3467100"/>
                <a:gridCol w="3467100"/>
              </a:tblGrid>
              <a:tr h="811865">
                <a:tc>
                  <a:txBody>
                    <a:bodyPr/>
                    <a:lstStyle/>
                    <a:p>
                      <a:r>
                        <a:rPr lang="en-US" dirty="0" smtClean="0"/>
                        <a:t>Project</a:t>
                      </a:r>
                      <a:r>
                        <a:rPr lang="en-US" baseline="0" dirty="0" smtClean="0"/>
                        <a:t> Title</a:t>
                      </a:r>
                      <a:endParaRPr lang="en-US" dirty="0"/>
                    </a:p>
                  </a:txBody>
                  <a:tcPr/>
                </a:tc>
                <a:tc>
                  <a:txBody>
                    <a:bodyPr/>
                    <a:lstStyle/>
                    <a:p>
                      <a:r>
                        <a:rPr lang="en-US" dirty="0" smtClean="0"/>
                        <a:t>Analyzing World’s Best Wine Reviews Datasets</a:t>
                      </a:r>
                      <a:endParaRPr lang="en-US" dirty="0"/>
                    </a:p>
                  </a:txBody>
                  <a:tcPr/>
                </a:tc>
              </a:tr>
              <a:tr h="470367">
                <a:tc>
                  <a:txBody>
                    <a:bodyPr/>
                    <a:lstStyle/>
                    <a:p>
                      <a:r>
                        <a:rPr lang="en-US" dirty="0" smtClean="0"/>
                        <a:t>Technology</a:t>
                      </a:r>
                      <a:endParaRPr lang="en-US" dirty="0"/>
                    </a:p>
                  </a:txBody>
                  <a:tcPr/>
                </a:tc>
                <a:tc>
                  <a:txBody>
                    <a:bodyPr/>
                    <a:lstStyle/>
                    <a:p>
                      <a:r>
                        <a:rPr lang="en-US" dirty="0" smtClean="0"/>
                        <a:t>Business Intelligence</a:t>
                      </a:r>
                    </a:p>
                  </a:txBody>
                  <a:tcPr/>
                </a:tc>
              </a:tr>
              <a:tr h="470367">
                <a:tc>
                  <a:txBody>
                    <a:bodyPr/>
                    <a:lstStyle/>
                    <a:p>
                      <a:r>
                        <a:rPr lang="en-US" dirty="0" smtClean="0"/>
                        <a:t>Domain</a:t>
                      </a:r>
                      <a:endParaRPr lang="en-US" dirty="0"/>
                    </a:p>
                  </a:txBody>
                  <a:tcPr/>
                </a:tc>
                <a:tc>
                  <a:txBody>
                    <a:bodyPr/>
                    <a:lstStyle/>
                    <a:p>
                      <a:r>
                        <a:rPr lang="en-US" dirty="0" smtClean="0"/>
                        <a:t>Business  Analytics</a:t>
                      </a:r>
                      <a:endParaRPr lang="en-US" dirty="0"/>
                    </a:p>
                  </a:txBody>
                  <a:tcPr/>
                </a:tc>
              </a:tr>
              <a:tr h="470367">
                <a:tc>
                  <a:txBody>
                    <a:bodyPr/>
                    <a:lstStyle/>
                    <a:p>
                      <a:r>
                        <a:rPr lang="en-US" dirty="0" smtClean="0"/>
                        <a:t>Project</a:t>
                      </a:r>
                      <a:r>
                        <a:rPr lang="en-US" baseline="0" dirty="0" smtClean="0"/>
                        <a:t> Difficulty Level</a:t>
                      </a:r>
                      <a:endParaRPr lang="en-US" dirty="0"/>
                    </a:p>
                  </a:txBody>
                  <a:tcPr/>
                </a:tc>
                <a:tc>
                  <a:txBody>
                    <a:bodyPr/>
                    <a:lstStyle/>
                    <a:p>
                      <a:r>
                        <a:rPr lang="en-US" dirty="0" smtClean="0"/>
                        <a:t>Advanced</a:t>
                      </a:r>
                      <a:endParaRPr lang="en-US" dirty="0"/>
                    </a:p>
                  </a:txBody>
                  <a:tcPr/>
                </a:tc>
              </a:tr>
              <a:tr h="470367">
                <a:tc>
                  <a:txBody>
                    <a:bodyPr/>
                    <a:lstStyle/>
                    <a:p>
                      <a:r>
                        <a:rPr lang="en-US" dirty="0" smtClean="0"/>
                        <a:t>Programming Language</a:t>
                      </a:r>
                      <a:r>
                        <a:rPr lang="en-US" baseline="0" dirty="0" smtClean="0"/>
                        <a:t> Used </a:t>
                      </a:r>
                      <a:endParaRPr lang="en-US" dirty="0"/>
                    </a:p>
                  </a:txBody>
                  <a:tcPr/>
                </a:tc>
                <a:tc>
                  <a:txBody>
                    <a:bodyPr/>
                    <a:lstStyle/>
                    <a:p>
                      <a:r>
                        <a:rPr lang="en-US" dirty="0" smtClean="0"/>
                        <a:t>Python</a:t>
                      </a:r>
                      <a:endParaRPr lang="en-US" dirty="0"/>
                    </a:p>
                  </a:txBody>
                  <a:tcPr/>
                </a:tc>
              </a:tr>
              <a:tr h="811865">
                <a:tc>
                  <a:txBody>
                    <a:bodyPr/>
                    <a:lstStyle/>
                    <a:p>
                      <a:r>
                        <a:rPr lang="en-US" dirty="0" smtClean="0"/>
                        <a:t>Tools Used</a:t>
                      </a:r>
                      <a:endParaRPr lang="en-US" dirty="0"/>
                    </a:p>
                  </a:txBody>
                  <a:tcPr/>
                </a:tc>
                <a:tc>
                  <a:txBody>
                    <a:bodyPr/>
                    <a:lstStyle/>
                    <a:p>
                      <a:r>
                        <a:rPr lang="en-US" dirty="0" err="1" smtClean="0"/>
                        <a:t>Jupyter</a:t>
                      </a:r>
                      <a:r>
                        <a:rPr lang="en-US" dirty="0" smtClean="0"/>
                        <a:t> Notebook,  MS-Excel,     MS-Power BI</a:t>
                      </a:r>
                      <a:endParaRPr lang="en-US" dirty="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409688" cy="1477962"/>
          </a:xfrm>
        </p:spPr>
        <p:txBody>
          <a:bodyPr>
            <a:normAutofit/>
          </a:bodyPr>
          <a:lstStyle/>
          <a:p>
            <a:r>
              <a:rPr lang="en-US" dirty="0" smtClean="0"/>
              <a:t>OBJECTIVE :</a:t>
            </a:r>
            <a:br>
              <a:rPr lang="en-US" dirty="0" smtClean="0"/>
            </a:br>
            <a:endParaRPr lang="en-US" dirty="0"/>
          </a:p>
        </p:txBody>
      </p:sp>
      <p:sp>
        <p:nvSpPr>
          <p:cNvPr id="3" name="Content Placeholder 2"/>
          <p:cNvSpPr>
            <a:spLocks noGrp="1"/>
          </p:cNvSpPr>
          <p:nvPr>
            <p:ph sz="quarter" idx="1"/>
          </p:nvPr>
        </p:nvSpPr>
        <p:spPr>
          <a:xfrm>
            <a:off x="1295400" y="2133600"/>
            <a:ext cx="7638288" cy="4114800"/>
          </a:xfrm>
        </p:spPr>
        <p:txBody>
          <a:bodyPr/>
          <a:lstStyle/>
          <a:p>
            <a:r>
              <a:rPr lang="en-US" sz="3600" dirty="0" smtClean="0"/>
              <a:t>The goal of </a:t>
            </a:r>
            <a:r>
              <a:rPr lang="en-US" sz="3600" dirty="0" smtClean="0"/>
              <a:t>this </a:t>
            </a:r>
            <a:r>
              <a:rPr lang="en-US" sz="3600" dirty="0" smtClean="0"/>
              <a:t>project is to </a:t>
            </a:r>
            <a:r>
              <a:rPr lang="en-US" sz="3600" dirty="0" err="1" smtClean="0"/>
              <a:t>analyse</a:t>
            </a:r>
            <a:r>
              <a:rPr lang="en-US" sz="3600" dirty="0" smtClean="0"/>
              <a:t> </a:t>
            </a:r>
            <a:r>
              <a:rPr lang="en-US" sz="3600" dirty="0" smtClean="0"/>
              <a:t>and visualize the key insights about wine </a:t>
            </a:r>
            <a:r>
              <a:rPr lang="en-US" sz="3600" dirty="0" err="1" smtClean="0"/>
              <a:t>quality,pricing</a:t>
            </a:r>
            <a:r>
              <a:rPr lang="en-US" sz="3600" dirty="0" smtClean="0"/>
              <a:t> , regions and </a:t>
            </a:r>
            <a:r>
              <a:rPr lang="en-US" sz="3600" dirty="0" err="1" smtClean="0"/>
              <a:t>reviwers</a:t>
            </a:r>
            <a:r>
              <a:rPr lang="en-US" sz="3600" dirty="0" smtClean="0"/>
              <a:t> </a:t>
            </a:r>
            <a:r>
              <a:rPr lang="en-US" sz="3600" dirty="0" err="1" smtClean="0"/>
              <a:t>prefrences</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a:t>
            </a:r>
            <a:endParaRPr lang="en-US" dirty="0"/>
          </a:p>
        </p:txBody>
      </p:sp>
      <p:sp>
        <p:nvSpPr>
          <p:cNvPr id="3" name="Content Placeholder 2"/>
          <p:cNvSpPr>
            <a:spLocks noGrp="1"/>
          </p:cNvSpPr>
          <p:nvPr>
            <p:ph sz="quarter" idx="1"/>
          </p:nvPr>
        </p:nvSpPr>
        <p:spPr/>
        <p:txBody>
          <a:bodyPr>
            <a:normAutofit/>
          </a:bodyPr>
          <a:lstStyle/>
          <a:p>
            <a:pPr>
              <a:buNone/>
            </a:pPr>
            <a:r>
              <a:rPr lang="en-US" sz="2800" dirty="0" smtClean="0"/>
              <a:t>     The global </a:t>
            </a:r>
            <a:r>
              <a:rPr lang="en-US" sz="2800" dirty="0" smtClean="0"/>
              <a:t>wine industry is vast, with thousands of wines reviewed and rated annually. Consumers, sommeliers, and retailers need a structured way to analyze wine ratings, prices, regional trends, and critic preferences. This project aims to develop an interactive Power BI dashboard to visualize and analyze wine reviews, helping users identify top-rated wines, price-value relationships, regional wine trends, and reviewer biases.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a:t>
            </a:r>
            <a:endParaRPr lang="en-US" dirty="0"/>
          </a:p>
        </p:txBody>
      </p:sp>
      <p:pic>
        <p:nvPicPr>
          <p:cNvPr id="4" name="Content Placeholder 3" descr="75c50f49-1527-43d5-bde3-1b928e6d6932.jpg"/>
          <p:cNvPicPr>
            <a:picLocks noGrp="1" noChangeAspect="1"/>
          </p:cNvPicPr>
          <p:nvPr>
            <p:ph sz="quarter" idx="1"/>
          </p:nvPr>
        </p:nvPicPr>
        <p:blipFill>
          <a:blip r:embed="rId2"/>
          <a:stretch>
            <a:fillRect/>
          </a:stretch>
        </p:blipFill>
        <p:spPr>
          <a:xfrm>
            <a:off x="457200" y="2057400"/>
            <a:ext cx="8229600" cy="4038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SET  </a:t>
            </a:r>
            <a:r>
              <a:rPr lang="en-US" dirty="0" smtClean="0"/>
              <a:t>INFORMATION:</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b="1" dirty="0" smtClean="0"/>
              <a:t>1.Country</a:t>
            </a:r>
            <a:r>
              <a:rPr lang="en-US" b="1" dirty="0" smtClean="0"/>
              <a:t>: </a:t>
            </a:r>
            <a:r>
              <a:rPr lang="en-US" dirty="0" smtClean="0"/>
              <a:t>The country of origin </a:t>
            </a:r>
          </a:p>
          <a:p>
            <a:r>
              <a:rPr lang="en-US" b="1" dirty="0" smtClean="0"/>
              <a:t>2.Price </a:t>
            </a:r>
            <a:r>
              <a:rPr lang="en-US" dirty="0" smtClean="0"/>
              <a:t>: Price of the wine</a:t>
            </a:r>
          </a:p>
          <a:p>
            <a:r>
              <a:rPr lang="en-US" b="1" dirty="0" smtClean="0"/>
              <a:t>3.Points</a:t>
            </a:r>
            <a:r>
              <a:rPr lang="en-US" dirty="0" smtClean="0"/>
              <a:t>: Wine rating (score)</a:t>
            </a:r>
          </a:p>
          <a:p>
            <a:r>
              <a:rPr lang="en-US" b="1" dirty="0" smtClean="0"/>
              <a:t>4.Variety: </a:t>
            </a:r>
            <a:r>
              <a:rPr lang="en-US" dirty="0" smtClean="0"/>
              <a:t>Type of grape used </a:t>
            </a:r>
          </a:p>
          <a:p>
            <a:r>
              <a:rPr lang="en-US" b="1" dirty="0" smtClean="0"/>
              <a:t>5. </a:t>
            </a:r>
            <a:r>
              <a:rPr lang="en-US" b="1" dirty="0" err="1" smtClean="0"/>
              <a:t>Provience</a:t>
            </a:r>
            <a:r>
              <a:rPr lang="en-US" b="1" dirty="0" smtClean="0"/>
              <a:t>:</a:t>
            </a:r>
            <a:r>
              <a:rPr lang="en-US" dirty="0" smtClean="0"/>
              <a:t> The region within the country</a:t>
            </a:r>
          </a:p>
          <a:p>
            <a:r>
              <a:rPr lang="en-US" b="1" dirty="0" smtClean="0"/>
              <a:t>6.Winery</a:t>
            </a:r>
            <a:r>
              <a:rPr lang="en-US" dirty="0" smtClean="0"/>
              <a:t>: Name of the winery</a:t>
            </a:r>
          </a:p>
          <a:p>
            <a:r>
              <a:rPr lang="en-US" dirty="0" smtClean="0"/>
              <a:t>7</a:t>
            </a:r>
            <a:r>
              <a:rPr lang="en-US" b="1" dirty="0" smtClean="0"/>
              <a:t>.Description:  </a:t>
            </a:r>
            <a:r>
              <a:rPr lang="en-US" dirty="0" smtClean="0"/>
              <a:t>Text review of the wine</a:t>
            </a:r>
          </a:p>
          <a:p>
            <a:r>
              <a:rPr lang="en-US" b="1" dirty="0" smtClean="0"/>
              <a:t>8.Designation, region_1,region_2: </a:t>
            </a:r>
            <a:r>
              <a:rPr lang="en-US" dirty="0" smtClean="0"/>
              <a:t>Additional location details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THE DATASETS ARE IMPORTANT?</a:t>
            </a:r>
            <a:endParaRPr lang="en-US" dirty="0"/>
          </a:p>
        </p:txBody>
      </p:sp>
      <p:sp>
        <p:nvSpPr>
          <p:cNvPr id="3" name="Content Placeholder 2"/>
          <p:cNvSpPr>
            <a:spLocks noGrp="1"/>
          </p:cNvSpPr>
          <p:nvPr>
            <p:ph sz="quarter" idx="1"/>
          </p:nvPr>
        </p:nvSpPr>
        <p:spPr>
          <a:xfrm>
            <a:off x="304800" y="1371600"/>
            <a:ext cx="8839200" cy="5486399"/>
          </a:xfrm>
        </p:spPr>
        <p:txBody>
          <a:bodyPr>
            <a:normAutofit fontScale="85000" lnSpcReduction="20000"/>
          </a:bodyPr>
          <a:lstStyle/>
          <a:p>
            <a:r>
              <a:rPr lang="en-US" dirty="0" smtClean="0"/>
              <a:t>The information in this dataset is important because it provides valuable insights into the wine industry, benefiting consumers, retailers, and producers. Here’s why</a:t>
            </a:r>
            <a:r>
              <a:rPr lang="en-US" dirty="0" smtClean="0"/>
              <a:t>:</a:t>
            </a:r>
          </a:p>
          <a:p>
            <a:endParaRPr lang="en-US" dirty="0" smtClean="0"/>
          </a:p>
          <a:p>
            <a:r>
              <a:rPr lang="en-US" dirty="0" smtClean="0"/>
              <a:t>1</a:t>
            </a:r>
            <a:r>
              <a:rPr lang="en-US" dirty="0" smtClean="0"/>
              <a:t>. Consumer </a:t>
            </a:r>
            <a:r>
              <a:rPr lang="en-US" dirty="0" smtClean="0"/>
              <a:t>Decision-Making Helps </a:t>
            </a:r>
            <a:r>
              <a:rPr lang="en-US" dirty="0" smtClean="0"/>
              <a:t>wine enthusiasts choose wines based on quality, price, and </a:t>
            </a:r>
            <a:r>
              <a:rPr lang="en-US" dirty="0" smtClean="0"/>
              <a:t>region defines the </a:t>
            </a:r>
            <a:r>
              <a:rPr lang="en-US" dirty="0" smtClean="0"/>
              <a:t>best-value wines by </a:t>
            </a:r>
            <a:r>
              <a:rPr lang="en-US" dirty="0" smtClean="0"/>
              <a:t>comparing  </a:t>
            </a:r>
            <a:r>
              <a:rPr lang="en-US" dirty="0" smtClean="0"/>
              <a:t>ratings and prices</a:t>
            </a:r>
            <a:r>
              <a:rPr lang="en-US" dirty="0" smtClean="0"/>
              <a:t>.</a:t>
            </a:r>
          </a:p>
          <a:p>
            <a:endParaRPr lang="en-US" dirty="0" smtClean="0"/>
          </a:p>
          <a:p>
            <a:r>
              <a:rPr lang="en-US" dirty="0" smtClean="0"/>
              <a:t>2</a:t>
            </a:r>
            <a:r>
              <a:rPr lang="en-US" dirty="0" smtClean="0"/>
              <a:t>. Industry Trends &amp; </a:t>
            </a:r>
            <a:r>
              <a:rPr lang="en-US" dirty="0" smtClean="0"/>
              <a:t>Market  Analysis Reveals </a:t>
            </a:r>
            <a:r>
              <a:rPr lang="en-US" dirty="0" smtClean="0"/>
              <a:t>which wine-producing regions are excelling</a:t>
            </a:r>
            <a:r>
              <a:rPr lang="en-US" dirty="0" smtClean="0"/>
              <a:t>. Highlights </a:t>
            </a:r>
            <a:r>
              <a:rPr lang="en-US" dirty="0" smtClean="0"/>
              <a:t>trends in wine preferences over time</a:t>
            </a:r>
            <a:r>
              <a:rPr lang="en-US" dirty="0" smtClean="0"/>
              <a:t>.</a:t>
            </a:r>
          </a:p>
          <a:p>
            <a:endParaRPr lang="en-US" dirty="0" smtClean="0"/>
          </a:p>
          <a:p>
            <a:r>
              <a:rPr lang="en-US" dirty="0" smtClean="0"/>
              <a:t>3</a:t>
            </a:r>
            <a:r>
              <a:rPr lang="en-US" dirty="0" smtClean="0"/>
              <a:t>. Business &amp; Marketing </a:t>
            </a:r>
            <a:r>
              <a:rPr lang="en-US" dirty="0" smtClean="0"/>
              <a:t>Insights Assists </a:t>
            </a:r>
            <a:r>
              <a:rPr lang="en-US" dirty="0" smtClean="0"/>
              <a:t>wineries and distributors in understanding consumer preferences</a:t>
            </a:r>
            <a:r>
              <a:rPr lang="en-US" dirty="0" smtClean="0"/>
              <a:t>. Helps </a:t>
            </a:r>
            <a:r>
              <a:rPr lang="en-US" dirty="0" smtClean="0"/>
              <a:t>restaurants and retailers stock high-rated, cost-effective wines</a:t>
            </a:r>
            <a:r>
              <a:rPr lang="en-US" dirty="0" smtClean="0"/>
              <a:t>.</a:t>
            </a:r>
          </a:p>
          <a:p>
            <a:endParaRPr lang="en-US" dirty="0" smtClean="0"/>
          </a:p>
          <a:p>
            <a:r>
              <a:rPr lang="en-US" dirty="0" smtClean="0"/>
              <a:t>4</a:t>
            </a:r>
            <a:r>
              <a:rPr lang="en-US" dirty="0" smtClean="0"/>
              <a:t>. Critic Influence &amp; Bias </a:t>
            </a:r>
            <a:r>
              <a:rPr lang="en-US" dirty="0" smtClean="0"/>
              <a:t>Analysis Examines </a:t>
            </a:r>
            <a:r>
              <a:rPr lang="en-US" dirty="0" smtClean="0"/>
              <a:t>reviewer preferences and scoring patterns</a:t>
            </a:r>
            <a:r>
              <a:rPr lang="en-US" dirty="0" smtClean="0"/>
              <a:t>. Identifies </a:t>
            </a:r>
            <a:r>
              <a:rPr lang="en-US" dirty="0" smtClean="0"/>
              <a:t>potential biases in ratings based on price, region, or brand.</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 </a:t>
            </a:r>
            <a:endParaRPr lang="en-US" dirty="0"/>
          </a:p>
        </p:txBody>
      </p:sp>
      <p:pic>
        <p:nvPicPr>
          <p:cNvPr id="4" name="Content Placeholder 3" descr="graph.PNG"/>
          <p:cNvPicPr>
            <a:picLocks noGrp="1" noChangeAspect="1"/>
          </p:cNvPicPr>
          <p:nvPr>
            <p:ph sz="quarter" idx="1"/>
          </p:nvPr>
        </p:nvPicPr>
        <p:blipFill>
          <a:blip r:embed="rId2"/>
          <a:stretch>
            <a:fillRect/>
          </a:stretch>
        </p:blipFill>
        <p:spPr>
          <a:xfrm>
            <a:off x="457200" y="1861555"/>
            <a:ext cx="8229600" cy="415824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graph 2.PNG"/>
          <p:cNvPicPr>
            <a:picLocks noGrp="1" noChangeAspect="1"/>
          </p:cNvPicPr>
          <p:nvPr>
            <p:ph sz="quarter" idx="1"/>
          </p:nvPr>
        </p:nvPicPr>
        <p:blipFill>
          <a:blip r:embed="rId2"/>
          <a:stretch>
            <a:fillRect/>
          </a:stretch>
        </p:blipFill>
        <p:spPr>
          <a:xfrm>
            <a:off x="457200" y="1809041"/>
            <a:ext cx="7467600" cy="4455942"/>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85</TotalTime>
  <Words>758</Words>
  <Application>Microsoft Office PowerPoint</Application>
  <PresentationFormat>On-screen Show (4:3)</PresentationFormat>
  <Paragraphs>91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Oriel</vt:lpstr>
      <vt:lpstr>Analyzing World’s Best Wine Reviews Dataset   </vt:lpstr>
      <vt:lpstr>Project Detail</vt:lpstr>
      <vt:lpstr>OBJECTIVE : </vt:lpstr>
      <vt:lpstr>PROBLEM  STATEMENT </vt:lpstr>
      <vt:lpstr>ARCHITECTURE </vt:lpstr>
      <vt:lpstr>DATA SET  INFORMATION: </vt:lpstr>
      <vt:lpstr>WHY THE DATASETS ARE IMPORTANT?</vt:lpstr>
      <vt:lpstr>INSIGHTS </vt:lpstr>
      <vt:lpstr>Slide 9</vt:lpstr>
      <vt:lpstr>TOP 10 COUNTRIES HAVING AVERAGE WINE RATINGS</vt:lpstr>
      <vt:lpstr>Top 10 varities of wine:</vt:lpstr>
      <vt:lpstr>KEY PERFORMANCE INDICATORS (KPI)</vt:lpstr>
      <vt:lpstr>CONCLUSION:</vt:lpstr>
      <vt:lpstr>Q &amp; A </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Analysing World’ Best Wine Reviews Dataset</dc:title>
  <dc:creator>Admin</dc:creator>
  <cp:lastModifiedBy>Admin</cp:lastModifiedBy>
  <cp:revision>9</cp:revision>
  <dcterms:created xsi:type="dcterms:W3CDTF">2025-02-17T14:11:31Z</dcterms:created>
  <dcterms:modified xsi:type="dcterms:W3CDTF">2025-02-20T09:17:40Z</dcterms:modified>
</cp:coreProperties>
</file>