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23"/>
  </p:notesMasterIdLst>
  <p:sldIdLst>
    <p:sldId id="257" r:id="rId2"/>
    <p:sldId id="283" r:id="rId3"/>
    <p:sldId id="270" r:id="rId4"/>
    <p:sldId id="271" r:id="rId5"/>
    <p:sldId id="273" r:id="rId6"/>
    <p:sldId id="272" r:id="rId7"/>
    <p:sldId id="274" r:id="rId8"/>
    <p:sldId id="259" r:id="rId9"/>
    <p:sldId id="275" r:id="rId10"/>
    <p:sldId id="260" r:id="rId11"/>
    <p:sldId id="276" r:id="rId12"/>
    <p:sldId id="279" r:id="rId13"/>
    <p:sldId id="264" r:id="rId14"/>
    <p:sldId id="280" r:id="rId15"/>
    <p:sldId id="265" r:id="rId16"/>
    <p:sldId id="281" r:id="rId17"/>
    <p:sldId id="267" r:id="rId18"/>
    <p:sldId id="282" r:id="rId19"/>
    <p:sldId id="268" r:id="rId20"/>
    <p:sldId id="26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sh Ahiri" initials="KA" lastIdx="2" clrIdx="0">
    <p:extLst>
      <p:ext uri="{19B8F6BF-5375-455C-9EA6-DF929625EA0E}">
        <p15:presenceInfo xmlns:p15="http://schemas.microsoft.com/office/powerpoint/2012/main" userId="3e932c4498e55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96"/>
    <a:srgbClr val="E5A5DD"/>
    <a:srgbClr val="8CD8FE"/>
    <a:srgbClr val="FFCCFF"/>
    <a:srgbClr val="D00077"/>
    <a:srgbClr val="042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0DA38-5CE3-43A6-A350-B7F27121534D}" type="doc">
      <dgm:prSet loTypeId="urn:microsoft.com/office/officeart/2005/8/layout/radial3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7AE03F3-E776-4EBD-A391-72F7FE32465F}">
      <dgm:prSet phldrT="[Text]"/>
      <dgm:spPr/>
      <dgm:t>
        <a:bodyPr/>
        <a:lstStyle/>
        <a:p>
          <a:pPr>
            <a:buNone/>
          </a:pPr>
          <a:r>
            <a:rPr lang="en-GB" b="1">
              <a:effectLst/>
              <a:latin typeface="Century Gothic" panose="020B0502020202020204" pitchFamily="34" charset="0"/>
              <a:ea typeface="+mn-ea"/>
              <a:cs typeface="+mn-cs"/>
            </a:rPr>
            <a:t>Software Engineering Ethics:</a:t>
          </a:r>
          <a:endParaRPr lang="en-IN" dirty="0"/>
        </a:p>
      </dgm:t>
    </dgm:pt>
    <dgm:pt modelId="{12C314DB-0FBF-4A62-AC2C-1580991F18FA}" type="parTrans" cxnId="{143C5D9C-8824-40C7-B41E-F3A842D5ABE3}">
      <dgm:prSet/>
      <dgm:spPr/>
      <dgm:t>
        <a:bodyPr/>
        <a:lstStyle/>
        <a:p>
          <a:endParaRPr lang="en-IN"/>
        </a:p>
      </dgm:t>
    </dgm:pt>
    <dgm:pt modelId="{A6DFC1AC-50D0-44C0-9C4C-48B06B9DAC05}" type="sibTrans" cxnId="{143C5D9C-8824-40C7-B41E-F3A842D5ABE3}">
      <dgm:prSet/>
      <dgm:spPr/>
      <dgm:t>
        <a:bodyPr/>
        <a:lstStyle/>
        <a:p>
          <a:endParaRPr lang="en-IN"/>
        </a:p>
      </dgm:t>
    </dgm:pt>
    <dgm:pt modelId="{940B4CF8-FF1F-415F-9DED-BA03F2643D39}">
      <dgm:prSet phldrT="[Text]"/>
      <dgm:spPr>
        <a:solidFill>
          <a:srgbClr val="E5A5DD">
            <a:alpha val="50000"/>
          </a:srgbClr>
        </a:solidFill>
      </dgm:spPr>
      <dgm:t>
        <a:bodyPr/>
        <a:lstStyle/>
        <a:p>
          <a:pPr>
            <a:buNone/>
          </a:pPr>
          <a:r>
            <a:rPr lang="en-GB" b="1" dirty="0">
              <a:effectLst/>
              <a:latin typeface="Century Gothic" panose="020B0502020202020204" pitchFamily="34" charset="0"/>
              <a:ea typeface="+mn-ea"/>
              <a:cs typeface="+mn-cs"/>
            </a:rPr>
            <a:t>Avoid biases</a:t>
          </a:r>
          <a:endParaRPr lang="en-IN" b="1" dirty="0"/>
        </a:p>
      </dgm:t>
    </dgm:pt>
    <dgm:pt modelId="{1195E307-7449-4005-BA64-CCE2ADB1FCDE}" type="parTrans" cxnId="{609AE1A8-4A6A-4D9C-B326-369DB271D52C}">
      <dgm:prSet/>
      <dgm:spPr/>
      <dgm:t>
        <a:bodyPr/>
        <a:lstStyle/>
        <a:p>
          <a:endParaRPr lang="en-IN"/>
        </a:p>
      </dgm:t>
    </dgm:pt>
    <dgm:pt modelId="{9E48E1C0-C20F-4BAD-851C-2BDE469FB1E4}" type="sibTrans" cxnId="{609AE1A8-4A6A-4D9C-B326-369DB271D52C}">
      <dgm:prSet/>
      <dgm:spPr/>
      <dgm:t>
        <a:bodyPr/>
        <a:lstStyle/>
        <a:p>
          <a:endParaRPr lang="en-IN"/>
        </a:p>
      </dgm:t>
    </dgm:pt>
    <dgm:pt modelId="{23FC29FD-F150-4947-94EE-8BB540FEC278}">
      <dgm:prSet phldrT="[Text]"/>
      <dgm:spPr>
        <a:solidFill>
          <a:srgbClr val="D00077">
            <a:alpha val="50000"/>
          </a:srgbClr>
        </a:solidFill>
      </dgm:spPr>
      <dgm:t>
        <a:bodyPr/>
        <a:lstStyle/>
        <a:p>
          <a:pPr>
            <a:buNone/>
          </a:pPr>
          <a:r>
            <a:rPr lang="en-GB" b="1" dirty="0">
              <a:effectLst/>
              <a:latin typeface="Century Gothic" panose="020B0502020202020204" pitchFamily="34" charset="0"/>
              <a:ea typeface="+mn-ea"/>
              <a:cs typeface="+mn-cs"/>
            </a:rPr>
            <a:t>Data</a:t>
          </a:r>
          <a:r>
            <a:rPr lang="en-GB" dirty="0">
              <a:effectLst/>
              <a:latin typeface="Century Gothic" panose="020B0502020202020204" pitchFamily="34" charset="0"/>
              <a:ea typeface="+mn-ea"/>
              <a:cs typeface="+mn-cs"/>
            </a:rPr>
            <a:t> </a:t>
          </a:r>
          <a:r>
            <a:rPr lang="en-GB" b="1" dirty="0">
              <a:effectLst/>
              <a:latin typeface="Century Gothic" panose="020B0502020202020204" pitchFamily="34" charset="0"/>
              <a:ea typeface="+mn-ea"/>
              <a:cs typeface="+mn-cs"/>
            </a:rPr>
            <a:t>privacy</a:t>
          </a:r>
          <a:endParaRPr lang="en-IN" b="1" dirty="0"/>
        </a:p>
      </dgm:t>
    </dgm:pt>
    <dgm:pt modelId="{5DF21109-0263-4966-A9B1-4B53B1090990}" type="parTrans" cxnId="{45EB3AFA-F225-48D3-9266-EFBC130BC89E}">
      <dgm:prSet/>
      <dgm:spPr/>
      <dgm:t>
        <a:bodyPr/>
        <a:lstStyle/>
        <a:p>
          <a:endParaRPr lang="en-IN"/>
        </a:p>
      </dgm:t>
    </dgm:pt>
    <dgm:pt modelId="{DDA27A98-AB97-4578-822B-A7A097EF94DF}" type="sibTrans" cxnId="{45EB3AFA-F225-48D3-9266-EFBC130BC89E}">
      <dgm:prSet/>
      <dgm:spPr/>
      <dgm:t>
        <a:bodyPr/>
        <a:lstStyle/>
        <a:p>
          <a:endParaRPr lang="en-IN"/>
        </a:p>
      </dgm:t>
    </dgm:pt>
    <dgm:pt modelId="{031EEBD0-25B4-4C17-A123-40345775FAC8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>
            <a:buNone/>
          </a:pPr>
          <a:r>
            <a:rPr lang="en-GB" b="1" dirty="0">
              <a:effectLst/>
              <a:latin typeface="Century Gothic" panose="020B0502020202020204" pitchFamily="34" charset="0"/>
              <a:ea typeface="+mn-ea"/>
              <a:cs typeface="+mn-cs"/>
            </a:rPr>
            <a:t>Software</a:t>
          </a:r>
          <a:r>
            <a:rPr lang="en-GB" dirty="0">
              <a:effectLst/>
              <a:latin typeface="Century Gothic" panose="020B0502020202020204" pitchFamily="34" charset="0"/>
              <a:ea typeface="+mn-ea"/>
              <a:cs typeface="+mn-cs"/>
            </a:rPr>
            <a:t> </a:t>
          </a:r>
          <a:r>
            <a:rPr lang="en-GB" b="1" dirty="0">
              <a:effectLst/>
              <a:latin typeface="Century Gothic" panose="020B0502020202020204" pitchFamily="34" charset="0"/>
              <a:ea typeface="+mn-ea"/>
              <a:cs typeface="+mn-cs"/>
            </a:rPr>
            <a:t>Licensing</a:t>
          </a:r>
          <a:endParaRPr lang="en-IN" b="1" dirty="0"/>
        </a:p>
      </dgm:t>
    </dgm:pt>
    <dgm:pt modelId="{1B42C1DA-9415-4549-9460-E99F773EA508}" type="parTrans" cxnId="{4D5DC198-C025-45A3-91F2-5E87EC756EEB}">
      <dgm:prSet/>
      <dgm:spPr/>
      <dgm:t>
        <a:bodyPr/>
        <a:lstStyle/>
        <a:p>
          <a:endParaRPr lang="en-IN"/>
        </a:p>
      </dgm:t>
    </dgm:pt>
    <dgm:pt modelId="{98005464-F3A8-49A6-B399-44E6FCB1AA5B}" type="sibTrans" cxnId="{4D5DC198-C025-45A3-91F2-5E87EC756EEB}">
      <dgm:prSet/>
      <dgm:spPr/>
      <dgm:t>
        <a:bodyPr/>
        <a:lstStyle/>
        <a:p>
          <a:endParaRPr lang="en-IN"/>
        </a:p>
      </dgm:t>
    </dgm:pt>
    <dgm:pt modelId="{34FAFAAB-7003-42A2-8152-1C78C5B4E6D2}">
      <dgm:prSet phldrT="[Text]"/>
      <dgm:spPr>
        <a:solidFill>
          <a:srgbClr val="00B050">
            <a:alpha val="50000"/>
          </a:srgbClr>
        </a:solidFill>
        <a:ln>
          <a:solidFill>
            <a:srgbClr val="D00077"/>
          </a:solidFill>
        </a:ln>
      </dgm:spPr>
      <dgm:t>
        <a:bodyPr/>
        <a:lstStyle/>
        <a:p>
          <a:r>
            <a:rPr lang="en-IN" b="1" dirty="0">
              <a:effectLst/>
              <a:latin typeface="Century Gothic" panose="020B0502020202020204" pitchFamily="34" charset="0"/>
              <a:ea typeface="+mn-ea"/>
              <a:cs typeface="+mn-cs"/>
            </a:rPr>
            <a:t>General Moral Imperatives</a:t>
          </a:r>
          <a:endParaRPr lang="en-IN" b="1" dirty="0"/>
        </a:p>
      </dgm:t>
    </dgm:pt>
    <dgm:pt modelId="{69EF4CD0-F531-45EC-B7BE-BFEBEA2DD8FF}" type="parTrans" cxnId="{7492EBA4-C4EC-4F51-89FD-27EFA8CDE1AD}">
      <dgm:prSet/>
      <dgm:spPr/>
      <dgm:t>
        <a:bodyPr/>
        <a:lstStyle/>
        <a:p>
          <a:endParaRPr lang="en-IN"/>
        </a:p>
      </dgm:t>
    </dgm:pt>
    <dgm:pt modelId="{E4C0343E-26FE-42DE-A55D-297C1060A1A2}" type="sibTrans" cxnId="{7492EBA4-C4EC-4F51-89FD-27EFA8CDE1AD}">
      <dgm:prSet/>
      <dgm:spPr/>
      <dgm:t>
        <a:bodyPr/>
        <a:lstStyle/>
        <a:p>
          <a:endParaRPr lang="en-IN"/>
        </a:p>
      </dgm:t>
    </dgm:pt>
    <dgm:pt modelId="{4E05B030-D7D3-4A10-9AD1-80A362884C1A}">
      <dgm:prSet phldrT="[Text]"/>
      <dgm:spPr>
        <a:solidFill>
          <a:srgbClr val="001296">
            <a:alpha val="49804"/>
          </a:srgbClr>
        </a:solidFill>
      </dgm:spPr>
      <dgm:t>
        <a:bodyPr/>
        <a:lstStyle/>
        <a:p>
          <a:pPr>
            <a:buNone/>
          </a:pPr>
          <a:r>
            <a:rPr lang="en-GB" b="1" dirty="0">
              <a:effectLst/>
              <a:latin typeface="Century Gothic" panose="020B0502020202020204" pitchFamily="34" charset="0"/>
              <a:ea typeface="+mn-ea"/>
              <a:cs typeface="+mn-cs"/>
            </a:rPr>
            <a:t>Responsible Development </a:t>
          </a:r>
          <a:endParaRPr lang="en-IN" b="1" dirty="0"/>
        </a:p>
      </dgm:t>
    </dgm:pt>
    <dgm:pt modelId="{902BE1D6-1953-4AF2-ADA8-10E07DEE16BB}" type="parTrans" cxnId="{55CA8E8C-F5A8-41F6-A8E3-110F53BE825A}">
      <dgm:prSet/>
      <dgm:spPr/>
      <dgm:t>
        <a:bodyPr/>
        <a:lstStyle/>
        <a:p>
          <a:endParaRPr lang="en-IN"/>
        </a:p>
      </dgm:t>
    </dgm:pt>
    <dgm:pt modelId="{6200352B-1EDA-419D-B072-E499B055022C}" type="sibTrans" cxnId="{55CA8E8C-F5A8-41F6-A8E3-110F53BE825A}">
      <dgm:prSet/>
      <dgm:spPr/>
      <dgm:t>
        <a:bodyPr/>
        <a:lstStyle/>
        <a:p>
          <a:endParaRPr lang="en-IN"/>
        </a:p>
      </dgm:t>
    </dgm:pt>
    <dgm:pt modelId="{A4F02956-7286-4132-972A-364A5B642869}">
      <dgm:prSet phldrT="[Text]"/>
      <dgm:spPr>
        <a:solidFill>
          <a:srgbClr val="C00000">
            <a:alpha val="50000"/>
          </a:srgbClr>
        </a:solidFill>
      </dgm:spPr>
      <dgm:t>
        <a:bodyPr/>
        <a:lstStyle/>
        <a:p>
          <a:pPr>
            <a:buNone/>
          </a:pPr>
          <a:r>
            <a:rPr lang="en-GB" b="1" dirty="0">
              <a:effectLst/>
              <a:latin typeface="Century Gothic" panose="020B0502020202020204" pitchFamily="34" charset="0"/>
              <a:ea typeface="+mn-ea"/>
              <a:cs typeface="+mn-cs"/>
            </a:rPr>
            <a:t>Client and employers</a:t>
          </a:r>
          <a:endParaRPr lang="en-IN" b="1" dirty="0"/>
        </a:p>
      </dgm:t>
    </dgm:pt>
    <dgm:pt modelId="{56DA06FF-CC8B-4BD6-9DED-EA72C1F7EF97}" type="parTrans" cxnId="{FBF9349D-41C9-467B-A44A-1BEA5293627D}">
      <dgm:prSet/>
      <dgm:spPr/>
      <dgm:t>
        <a:bodyPr/>
        <a:lstStyle/>
        <a:p>
          <a:endParaRPr lang="en-IN"/>
        </a:p>
      </dgm:t>
    </dgm:pt>
    <dgm:pt modelId="{6F027345-6AC1-4B1A-8638-E978CA9A718D}" type="sibTrans" cxnId="{FBF9349D-41C9-467B-A44A-1BEA5293627D}">
      <dgm:prSet/>
      <dgm:spPr/>
      <dgm:t>
        <a:bodyPr/>
        <a:lstStyle/>
        <a:p>
          <a:endParaRPr lang="en-IN"/>
        </a:p>
      </dgm:t>
    </dgm:pt>
    <dgm:pt modelId="{9C91B2AC-2087-46B1-9675-823733FCA8DE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pPr>
            <a:buNone/>
          </a:pPr>
          <a:r>
            <a:rPr lang="en-IN" b="1" dirty="0">
              <a:effectLst/>
              <a:latin typeface="Century Gothic" panose="020B0502020202020204" pitchFamily="34" charset="0"/>
              <a:ea typeface="+mn-ea"/>
              <a:cs typeface="+mn-cs"/>
            </a:rPr>
            <a:t>Professional Responsibilities</a:t>
          </a:r>
          <a:endParaRPr lang="en-IN" b="1" dirty="0"/>
        </a:p>
      </dgm:t>
    </dgm:pt>
    <dgm:pt modelId="{3B6D757C-D680-43A2-B38E-3304ECC85FEF}" type="parTrans" cxnId="{10C4365B-A8B6-4C3B-8F52-E8B2DD5AE7AB}">
      <dgm:prSet/>
      <dgm:spPr/>
      <dgm:t>
        <a:bodyPr/>
        <a:lstStyle/>
        <a:p>
          <a:endParaRPr lang="en-IN"/>
        </a:p>
      </dgm:t>
    </dgm:pt>
    <dgm:pt modelId="{91535025-3783-4D12-9421-81F4C7E9AF9E}" type="sibTrans" cxnId="{10C4365B-A8B6-4C3B-8F52-E8B2DD5AE7AB}">
      <dgm:prSet/>
      <dgm:spPr/>
      <dgm:t>
        <a:bodyPr/>
        <a:lstStyle/>
        <a:p>
          <a:endParaRPr lang="en-IN"/>
        </a:p>
      </dgm:t>
    </dgm:pt>
    <dgm:pt modelId="{EED72321-C2EF-48F7-8EFE-B9365C3C39FE}">
      <dgm:prSet phldrT="[Text]"/>
      <dgm:spPr>
        <a:solidFill>
          <a:srgbClr val="00B0F0">
            <a:alpha val="50000"/>
          </a:srgbClr>
        </a:solidFill>
      </dgm:spPr>
      <dgm:t>
        <a:bodyPr/>
        <a:lstStyle/>
        <a:p>
          <a:pPr>
            <a:buNone/>
          </a:pPr>
          <a:r>
            <a:rPr lang="en-GB" b="1" dirty="0">
              <a:effectLst/>
              <a:latin typeface="Century Gothic" panose="020B0502020202020204" pitchFamily="34" charset="0"/>
              <a:ea typeface="+mn-ea"/>
              <a:cs typeface="+mn-cs"/>
            </a:rPr>
            <a:t>Software Accountability </a:t>
          </a:r>
          <a:endParaRPr lang="en-IN" b="1" dirty="0"/>
        </a:p>
      </dgm:t>
    </dgm:pt>
    <dgm:pt modelId="{5736B006-857F-4FB5-9594-BC62A37A8097}" type="parTrans" cxnId="{B6DF63F6-2C06-4A7B-B39C-DD60595729A2}">
      <dgm:prSet/>
      <dgm:spPr/>
      <dgm:t>
        <a:bodyPr/>
        <a:lstStyle/>
        <a:p>
          <a:endParaRPr lang="en-IN"/>
        </a:p>
      </dgm:t>
    </dgm:pt>
    <dgm:pt modelId="{D2B5A5A4-26AD-47AA-907F-3900AB41E940}" type="sibTrans" cxnId="{B6DF63F6-2C06-4A7B-B39C-DD60595729A2}">
      <dgm:prSet/>
      <dgm:spPr/>
      <dgm:t>
        <a:bodyPr/>
        <a:lstStyle/>
        <a:p>
          <a:endParaRPr lang="en-IN"/>
        </a:p>
      </dgm:t>
    </dgm:pt>
    <dgm:pt modelId="{6E484C81-47E9-47B5-9F09-008B1BA39FF0}" type="pres">
      <dgm:prSet presAssocID="{9BE0DA38-5CE3-43A6-A350-B7F27121534D}" presName="composite" presStyleCnt="0">
        <dgm:presLayoutVars>
          <dgm:chMax val="1"/>
          <dgm:dir/>
          <dgm:resizeHandles val="exact"/>
        </dgm:presLayoutVars>
      </dgm:prSet>
      <dgm:spPr/>
    </dgm:pt>
    <dgm:pt modelId="{4CC3C7E0-C359-45F4-AB84-BF021359FBA3}" type="pres">
      <dgm:prSet presAssocID="{9BE0DA38-5CE3-43A6-A350-B7F27121534D}" presName="radial" presStyleCnt="0">
        <dgm:presLayoutVars>
          <dgm:animLvl val="ctr"/>
        </dgm:presLayoutVars>
      </dgm:prSet>
      <dgm:spPr/>
    </dgm:pt>
    <dgm:pt modelId="{070B0FF0-3092-438E-8F85-1971F9362718}" type="pres">
      <dgm:prSet presAssocID="{07AE03F3-E776-4EBD-A391-72F7FE32465F}" presName="centerShape" presStyleLbl="vennNode1" presStyleIdx="0" presStyleCnt="9"/>
      <dgm:spPr/>
    </dgm:pt>
    <dgm:pt modelId="{EDB7EE0E-12B3-4909-BA07-7F812D444A39}" type="pres">
      <dgm:prSet presAssocID="{940B4CF8-FF1F-415F-9DED-BA03F2643D39}" presName="node" presStyleLbl="vennNode1" presStyleIdx="1" presStyleCnt="9">
        <dgm:presLayoutVars>
          <dgm:bulletEnabled val="1"/>
        </dgm:presLayoutVars>
      </dgm:prSet>
      <dgm:spPr/>
    </dgm:pt>
    <dgm:pt modelId="{8BC7429E-A5C4-4B17-9B59-5C06A7BD39D3}" type="pres">
      <dgm:prSet presAssocID="{23FC29FD-F150-4947-94EE-8BB540FEC278}" presName="node" presStyleLbl="vennNode1" presStyleIdx="2" presStyleCnt="9">
        <dgm:presLayoutVars>
          <dgm:bulletEnabled val="1"/>
        </dgm:presLayoutVars>
      </dgm:prSet>
      <dgm:spPr/>
    </dgm:pt>
    <dgm:pt modelId="{8031CE1F-7F13-4406-A615-94CCED349A2B}" type="pres">
      <dgm:prSet presAssocID="{031EEBD0-25B4-4C17-A123-40345775FAC8}" presName="node" presStyleLbl="vennNode1" presStyleIdx="3" presStyleCnt="9">
        <dgm:presLayoutVars>
          <dgm:bulletEnabled val="1"/>
        </dgm:presLayoutVars>
      </dgm:prSet>
      <dgm:spPr/>
    </dgm:pt>
    <dgm:pt modelId="{A94D1AE3-A01A-40F4-A93F-CE877EA464A9}" type="pres">
      <dgm:prSet presAssocID="{4E05B030-D7D3-4A10-9AD1-80A362884C1A}" presName="node" presStyleLbl="vennNode1" presStyleIdx="4" presStyleCnt="9">
        <dgm:presLayoutVars>
          <dgm:bulletEnabled val="1"/>
        </dgm:presLayoutVars>
      </dgm:prSet>
      <dgm:spPr/>
    </dgm:pt>
    <dgm:pt modelId="{269895BE-5AEE-4D1D-BA48-E1F6BC7FA5F0}" type="pres">
      <dgm:prSet presAssocID="{A4F02956-7286-4132-972A-364A5B642869}" presName="node" presStyleLbl="vennNode1" presStyleIdx="5" presStyleCnt="9">
        <dgm:presLayoutVars>
          <dgm:bulletEnabled val="1"/>
        </dgm:presLayoutVars>
      </dgm:prSet>
      <dgm:spPr/>
    </dgm:pt>
    <dgm:pt modelId="{3CCDC1F1-47ED-4D85-A61E-B94A883D0885}" type="pres">
      <dgm:prSet presAssocID="{9C91B2AC-2087-46B1-9675-823733FCA8DE}" presName="node" presStyleLbl="vennNode1" presStyleIdx="6" presStyleCnt="9">
        <dgm:presLayoutVars>
          <dgm:bulletEnabled val="1"/>
        </dgm:presLayoutVars>
      </dgm:prSet>
      <dgm:spPr/>
    </dgm:pt>
    <dgm:pt modelId="{7E43F8A3-47B0-471C-BC6D-D3A8BFB25E7B}" type="pres">
      <dgm:prSet presAssocID="{EED72321-C2EF-48F7-8EFE-B9365C3C39FE}" presName="node" presStyleLbl="vennNode1" presStyleIdx="7" presStyleCnt="9">
        <dgm:presLayoutVars>
          <dgm:bulletEnabled val="1"/>
        </dgm:presLayoutVars>
      </dgm:prSet>
      <dgm:spPr/>
    </dgm:pt>
    <dgm:pt modelId="{294AD88E-7B88-42B7-A107-D7932F277FDA}" type="pres">
      <dgm:prSet presAssocID="{34FAFAAB-7003-42A2-8152-1C78C5B4E6D2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1E819013-26E5-4CB8-AC0C-B159A0164C15}" type="presOf" srcId="{A4F02956-7286-4132-972A-364A5B642869}" destId="{269895BE-5AEE-4D1D-BA48-E1F6BC7FA5F0}" srcOrd="0" destOrd="0" presId="urn:microsoft.com/office/officeart/2005/8/layout/radial3"/>
    <dgm:cxn modelId="{C3C2F01C-8C0B-4F14-BFD5-6CA2CA25715B}" type="presOf" srcId="{07AE03F3-E776-4EBD-A391-72F7FE32465F}" destId="{070B0FF0-3092-438E-8F85-1971F9362718}" srcOrd="0" destOrd="0" presId="urn:microsoft.com/office/officeart/2005/8/layout/radial3"/>
    <dgm:cxn modelId="{9914952D-1B0B-4DB9-A6FB-4C5C85F2E866}" type="presOf" srcId="{9C91B2AC-2087-46B1-9675-823733FCA8DE}" destId="{3CCDC1F1-47ED-4D85-A61E-B94A883D0885}" srcOrd="0" destOrd="0" presId="urn:microsoft.com/office/officeart/2005/8/layout/radial3"/>
    <dgm:cxn modelId="{11AA6C2F-9306-4A76-8912-2F410DE0B94F}" type="presOf" srcId="{031EEBD0-25B4-4C17-A123-40345775FAC8}" destId="{8031CE1F-7F13-4406-A615-94CCED349A2B}" srcOrd="0" destOrd="0" presId="urn:microsoft.com/office/officeart/2005/8/layout/radial3"/>
    <dgm:cxn modelId="{C3917036-C65E-4FB9-9AFC-238E5A9178CA}" type="presOf" srcId="{23FC29FD-F150-4947-94EE-8BB540FEC278}" destId="{8BC7429E-A5C4-4B17-9B59-5C06A7BD39D3}" srcOrd="0" destOrd="0" presId="urn:microsoft.com/office/officeart/2005/8/layout/radial3"/>
    <dgm:cxn modelId="{0B299538-CFC0-47EA-A425-E1F214DC876E}" type="presOf" srcId="{34FAFAAB-7003-42A2-8152-1C78C5B4E6D2}" destId="{294AD88E-7B88-42B7-A107-D7932F277FDA}" srcOrd="0" destOrd="0" presId="urn:microsoft.com/office/officeart/2005/8/layout/radial3"/>
    <dgm:cxn modelId="{10C4365B-A8B6-4C3B-8F52-E8B2DD5AE7AB}" srcId="{07AE03F3-E776-4EBD-A391-72F7FE32465F}" destId="{9C91B2AC-2087-46B1-9675-823733FCA8DE}" srcOrd="5" destOrd="0" parTransId="{3B6D757C-D680-43A2-B38E-3304ECC85FEF}" sibTransId="{91535025-3783-4D12-9421-81F4C7E9AF9E}"/>
    <dgm:cxn modelId="{5B511C4D-251B-4C8C-B3A8-667281FAFD2E}" type="presOf" srcId="{9BE0DA38-5CE3-43A6-A350-B7F27121534D}" destId="{6E484C81-47E9-47B5-9F09-008B1BA39FF0}" srcOrd="0" destOrd="0" presId="urn:microsoft.com/office/officeart/2005/8/layout/radial3"/>
    <dgm:cxn modelId="{55CA8E8C-F5A8-41F6-A8E3-110F53BE825A}" srcId="{07AE03F3-E776-4EBD-A391-72F7FE32465F}" destId="{4E05B030-D7D3-4A10-9AD1-80A362884C1A}" srcOrd="3" destOrd="0" parTransId="{902BE1D6-1953-4AF2-ADA8-10E07DEE16BB}" sibTransId="{6200352B-1EDA-419D-B072-E499B055022C}"/>
    <dgm:cxn modelId="{4D5DC198-C025-45A3-91F2-5E87EC756EEB}" srcId="{07AE03F3-E776-4EBD-A391-72F7FE32465F}" destId="{031EEBD0-25B4-4C17-A123-40345775FAC8}" srcOrd="2" destOrd="0" parTransId="{1B42C1DA-9415-4549-9460-E99F773EA508}" sibTransId="{98005464-F3A8-49A6-B399-44E6FCB1AA5B}"/>
    <dgm:cxn modelId="{143C5D9C-8824-40C7-B41E-F3A842D5ABE3}" srcId="{9BE0DA38-5CE3-43A6-A350-B7F27121534D}" destId="{07AE03F3-E776-4EBD-A391-72F7FE32465F}" srcOrd="0" destOrd="0" parTransId="{12C314DB-0FBF-4A62-AC2C-1580991F18FA}" sibTransId="{A6DFC1AC-50D0-44C0-9C4C-48B06B9DAC05}"/>
    <dgm:cxn modelId="{FBF9349D-41C9-467B-A44A-1BEA5293627D}" srcId="{07AE03F3-E776-4EBD-A391-72F7FE32465F}" destId="{A4F02956-7286-4132-972A-364A5B642869}" srcOrd="4" destOrd="0" parTransId="{56DA06FF-CC8B-4BD6-9DED-EA72C1F7EF97}" sibTransId="{6F027345-6AC1-4B1A-8638-E978CA9A718D}"/>
    <dgm:cxn modelId="{15E168A3-FADF-43F5-87E2-BB6D1C78DF97}" type="presOf" srcId="{940B4CF8-FF1F-415F-9DED-BA03F2643D39}" destId="{EDB7EE0E-12B3-4909-BA07-7F812D444A39}" srcOrd="0" destOrd="0" presId="urn:microsoft.com/office/officeart/2005/8/layout/radial3"/>
    <dgm:cxn modelId="{7492EBA4-C4EC-4F51-89FD-27EFA8CDE1AD}" srcId="{07AE03F3-E776-4EBD-A391-72F7FE32465F}" destId="{34FAFAAB-7003-42A2-8152-1C78C5B4E6D2}" srcOrd="7" destOrd="0" parTransId="{69EF4CD0-F531-45EC-B7BE-BFEBEA2DD8FF}" sibTransId="{E4C0343E-26FE-42DE-A55D-297C1060A1A2}"/>
    <dgm:cxn modelId="{609AE1A8-4A6A-4D9C-B326-369DB271D52C}" srcId="{07AE03F3-E776-4EBD-A391-72F7FE32465F}" destId="{940B4CF8-FF1F-415F-9DED-BA03F2643D39}" srcOrd="0" destOrd="0" parTransId="{1195E307-7449-4005-BA64-CCE2ADB1FCDE}" sibTransId="{9E48E1C0-C20F-4BAD-851C-2BDE469FB1E4}"/>
    <dgm:cxn modelId="{69BBF4C1-B202-4EEC-81FC-A7683331D84E}" type="presOf" srcId="{EED72321-C2EF-48F7-8EFE-B9365C3C39FE}" destId="{7E43F8A3-47B0-471C-BC6D-D3A8BFB25E7B}" srcOrd="0" destOrd="0" presId="urn:microsoft.com/office/officeart/2005/8/layout/radial3"/>
    <dgm:cxn modelId="{A5C41EF4-8D6F-4939-A198-B19FE59BAD65}" type="presOf" srcId="{4E05B030-D7D3-4A10-9AD1-80A362884C1A}" destId="{A94D1AE3-A01A-40F4-A93F-CE877EA464A9}" srcOrd="0" destOrd="0" presId="urn:microsoft.com/office/officeart/2005/8/layout/radial3"/>
    <dgm:cxn modelId="{B6DF63F6-2C06-4A7B-B39C-DD60595729A2}" srcId="{07AE03F3-E776-4EBD-A391-72F7FE32465F}" destId="{EED72321-C2EF-48F7-8EFE-B9365C3C39FE}" srcOrd="6" destOrd="0" parTransId="{5736B006-857F-4FB5-9594-BC62A37A8097}" sibTransId="{D2B5A5A4-26AD-47AA-907F-3900AB41E940}"/>
    <dgm:cxn modelId="{45EB3AFA-F225-48D3-9266-EFBC130BC89E}" srcId="{07AE03F3-E776-4EBD-A391-72F7FE32465F}" destId="{23FC29FD-F150-4947-94EE-8BB540FEC278}" srcOrd="1" destOrd="0" parTransId="{5DF21109-0263-4966-A9B1-4B53B1090990}" sibTransId="{DDA27A98-AB97-4578-822B-A7A097EF94DF}"/>
    <dgm:cxn modelId="{B8042BDB-7870-44E9-A4E9-F017D7AB39D8}" type="presParOf" srcId="{6E484C81-47E9-47B5-9F09-008B1BA39FF0}" destId="{4CC3C7E0-C359-45F4-AB84-BF021359FBA3}" srcOrd="0" destOrd="0" presId="urn:microsoft.com/office/officeart/2005/8/layout/radial3"/>
    <dgm:cxn modelId="{141645AB-CC4C-4D0F-A81B-89F7E058A89E}" type="presParOf" srcId="{4CC3C7E0-C359-45F4-AB84-BF021359FBA3}" destId="{070B0FF0-3092-438E-8F85-1971F9362718}" srcOrd="0" destOrd="0" presId="urn:microsoft.com/office/officeart/2005/8/layout/radial3"/>
    <dgm:cxn modelId="{4846FB87-3FC3-44D3-98A2-66C8DB1C8C9F}" type="presParOf" srcId="{4CC3C7E0-C359-45F4-AB84-BF021359FBA3}" destId="{EDB7EE0E-12B3-4909-BA07-7F812D444A39}" srcOrd="1" destOrd="0" presId="urn:microsoft.com/office/officeart/2005/8/layout/radial3"/>
    <dgm:cxn modelId="{7731631D-38A2-4755-9881-1B438BE2A9CE}" type="presParOf" srcId="{4CC3C7E0-C359-45F4-AB84-BF021359FBA3}" destId="{8BC7429E-A5C4-4B17-9B59-5C06A7BD39D3}" srcOrd="2" destOrd="0" presId="urn:microsoft.com/office/officeart/2005/8/layout/radial3"/>
    <dgm:cxn modelId="{17EBCF90-2C20-467F-AD42-33EC6F3D408F}" type="presParOf" srcId="{4CC3C7E0-C359-45F4-AB84-BF021359FBA3}" destId="{8031CE1F-7F13-4406-A615-94CCED349A2B}" srcOrd="3" destOrd="0" presId="urn:microsoft.com/office/officeart/2005/8/layout/radial3"/>
    <dgm:cxn modelId="{6DD97E83-4127-4626-80F4-ABD6A69D7F23}" type="presParOf" srcId="{4CC3C7E0-C359-45F4-AB84-BF021359FBA3}" destId="{A94D1AE3-A01A-40F4-A93F-CE877EA464A9}" srcOrd="4" destOrd="0" presId="urn:microsoft.com/office/officeart/2005/8/layout/radial3"/>
    <dgm:cxn modelId="{36092FE6-16CB-4EF1-AF38-356F884FA4F9}" type="presParOf" srcId="{4CC3C7E0-C359-45F4-AB84-BF021359FBA3}" destId="{269895BE-5AEE-4D1D-BA48-E1F6BC7FA5F0}" srcOrd="5" destOrd="0" presId="urn:microsoft.com/office/officeart/2005/8/layout/radial3"/>
    <dgm:cxn modelId="{9E5582CA-DB88-4A65-8AE0-79426FC6563C}" type="presParOf" srcId="{4CC3C7E0-C359-45F4-AB84-BF021359FBA3}" destId="{3CCDC1F1-47ED-4D85-A61E-B94A883D0885}" srcOrd="6" destOrd="0" presId="urn:microsoft.com/office/officeart/2005/8/layout/radial3"/>
    <dgm:cxn modelId="{FFFF084B-FDA1-41F8-902A-BD1B80ECB1DE}" type="presParOf" srcId="{4CC3C7E0-C359-45F4-AB84-BF021359FBA3}" destId="{7E43F8A3-47B0-471C-BC6D-D3A8BFB25E7B}" srcOrd="7" destOrd="0" presId="urn:microsoft.com/office/officeart/2005/8/layout/radial3"/>
    <dgm:cxn modelId="{F17EC600-E3D9-4439-ADE8-AEDAF6F3D76B}" type="presParOf" srcId="{4CC3C7E0-C359-45F4-AB84-BF021359FBA3}" destId="{294AD88E-7B88-42B7-A107-D7932F277FDA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B0FF0-3092-438E-8F85-1971F9362718}">
      <dsp:nvSpPr>
        <dsp:cNvPr id="0" name=""/>
        <dsp:cNvSpPr/>
      </dsp:nvSpPr>
      <dsp:spPr>
        <a:xfrm>
          <a:off x="2179064" y="1292945"/>
          <a:ext cx="3221020" cy="322102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>
              <a:effectLst/>
              <a:latin typeface="Century Gothic" panose="020B0502020202020204" pitchFamily="34" charset="0"/>
              <a:ea typeface="+mn-ea"/>
              <a:cs typeface="+mn-cs"/>
            </a:rPr>
            <a:t>Software Engineering Ethics:</a:t>
          </a:r>
          <a:endParaRPr lang="en-IN" sz="3000" kern="1200" dirty="0"/>
        </a:p>
      </dsp:txBody>
      <dsp:txXfrm>
        <a:off x="2650771" y="1764652"/>
        <a:ext cx="2277606" cy="2277606"/>
      </dsp:txXfrm>
    </dsp:sp>
    <dsp:sp modelId="{EDB7EE0E-12B3-4909-BA07-7F812D444A39}">
      <dsp:nvSpPr>
        <dsp:cNvPr id="0" name=""/>
        <dsp:cNvSpPr/>
      </dsp:nvSpPr>
      <dsp:spPr>
        <a:xfrm>
          <a:off x="2984319" y="574"/>
          <a:ext cx="1610510" cy="1610510"/>
        </a:xfrm>
        <a:prstGeom prst="ellipse">
          <a:avLst/>
        </a:prstGeom>
        <a:solidFill>
          <a:srgbClr val="E5A5DD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Avoid biases</a:t>
          </a:r>
          <a:endParaRPr lang="en-IN" sz="1200" b="1" kern="1200" dirty="0"/>
        </a:p>
      </dsp:txBody>
      <dsp:txXfrm>
        <a:off x="3220173" y="236428"/>
        <a:ext cx="1138802" cy="1138802"/>
      </dsp:txXfrm>
    </dsp:sp>
    <dsp:sp modelId="{8BC7429E-A5C4-4B17-9B59-5C06A7BD39D3}">
      <dsp:nvSpPr>
        <dsp:cNvPr id="0" name=""/>
        <dsp:cNvSpPr/>
      </dsp:nvSpPr>
      <dsp:spPr>
        <a:xfrm>
          <a:off x="4467564" y="614955"/>
          <a:ext cx="1610510" cy="1610510"/>
        </a:xfrm>
        <a:prstGeom prst="ellipse">
          <a:avLst/>
        </a:prstGeom>
        <a:solidFill>
          <a:srgbClr val="D00077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Data</a:t>
          </a:r>
          <a:r>
            <a:rPr lang="en-GB" sz="1200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 </a:t>
          </a:r>
          <a:r>
            <a:rPr lang="en-GB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privacy</a:t>
          </a:r>
          <a:endParaRPr lang="en-IN" sz="1200" b="1" kern="1200" dirty="0"/>
        </a:p>
      </dsp:txBody>
      <dsp:txXfrm>
        <a:off x="4703418" y="850809"/>
        <a:ext cx="1138802" cy="1138802"/>
      </dsp:txXfrm>
    </dsp:sp>
    <dsp:sp modelId="{8031CE1F-7F13-4406-A615-94CCED349A2B}">
      <dsp:nvSpPr>
        <dsp:cNvPr id="0" name=""/>
        <dsp:cNvSpPr/>
      </dsp:nvSpPr>
      <dsp:spPr>
        <a:xfrm>
          <a:off x="5081944" y="2098200"/>
          <a:ext cx="1610510" cy="1610510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Software</a:t>
          </a:r>
          <a:r>
            <a:rPr lang="en-GB" sz="1200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 </a:t>
          </a:r>
          <a:r>
            <a:rPr lang="en-GB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Licensing</a:t>
          </a:r>
          <a:endParaRPr lang="en-IN" sz="1200" b="1" kern="1200" dirty="0"/>
        </a:p>
      </dsp:txBody>
      <dsp:txXfrm>
        <a:off x="5317798" y="2334054"/>
        <a:ext cx="1138802" cy="1138802"/>
      </dsp:txXfrm>
    </dsp:sp>
    <dsp:sp modelId="{A94D1AE3-A01A-40F4-A93F-CE877EA464A9}">
      <dsp:nvSpPr>
        <dsp:cNvPr id="0" name=""/>
        <dsp:cNvSpPr/>
      </dsp:nvSpPr>
      <dsp:spPr>
        <a:xfrm>
          <a:off x="4467564" y="3581445"/>
          <a:ext cx="1610510" cy="1610510"/>
        </a:xfrm>
        <a:prstGeom prst="ellipse">
          <a:avLst/>
        </a:prstGeom>
        <a:solidFill>
          <a:srgbClr val="001296">
            <a:alpha val="4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Responsible Development </a:t>
          </a:r>
          <a:endParaRPr lang="en-IN" sz="1200" b="1" kern="1200" dirty="0"/>
        </a:p>
      </dsp:txBody>
      <dsp:txXfrm>
        <a:off x="4703418" y="3817299"/>
        <a:ext cx="1138802" cy="1138802"/>
      </dsp:txXfrm>
    </dsp:sp>
    <dsp:sp modelId="{269895BE-5AEE-4D1D-BA48-E1F6BC7FA5F0}">
      <dsp:nvSpPr>
        <dsp:cNvPr id="0" name=""/>
        <dsp:cNvSpPr/>
      </dsp:nvSpPr>
      <dsp:spPr>
        <a:xfrm>
          <a:off x="2984319" y="4195825"/>
          <a:ext cx="1610510" cy="1610510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Client and employers</a:t>
          </a:r>
          <a:endParaRPr lang="en-IN" sz="1200" b="1" kern="1200" dirty="0"/>
        </a:p>
      </dsp:txBody>
      <dsp:txXfrm>
        <a:off x="3220173" y="4431679"/>
        <a:ext cx="1138802" cy="1138802"/>
      </dsp:txXfrm>
    </dsp:sp>
    <dsp:sp modelId="{3CCDC1F1-47ED-4D85-A61E-B94A883D0885}">
      <dsp:nvSpPr>
        <dsp:cNvPr id="0" name=""/>
        <dsp:cNvSpPr/>
      </dsp:nvSpPr>
      <dsp:spPr>
        <a:xfrm>
          <a:off x="1501074" y="3581445"/>
          <a:ext cx="1610510" cy="1610510"/>
        </a:xfrm>
        <a:prstGeom prst="ellipse">
          <a:avLst/>
        </a:prstGeom>
        <a:solidFill>
          <a:srgbClr val="FFC00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Professional Responsibilities</a:t>
          </a:r>
          <a:endParaRPr lang="en-IN" sz="1200" b="1" kern="1200" dirty="0"/>
        </a:p>
      </dsp:txBody>
      <dsp:txXfrm>
        <a:off x="1736928" y="3817299"/>
        <a:ext cx="1138802" cy="1138802"/>
      </dsp:txXfrm>
    </dsp:sp>
    <dsp:sp modelId="{7E43F8A3-47B0-471C-BC6D-D3A8BFB25E7B}">
      <dsp:nvSpPr>
        <dsp:cNvPr id="0" name=""/>
        <dsp:cNvSpPr/>
      </dsp:nvSpPr>
      <dsp:spPr>
        <a:xfrm>
          <a:off x="886693" y="2098200"/>
          <a:ext cx="1610510" cy="1610510"/>
        </a:xfrm>
        <a:prstGeom prst="ellipse">
          <a:avLst/>
        </a:prstGeom>
        <a:solidFill>
          <a:srgbClr val="00B0F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Software Accountability </a:t>
          </a:r>
          <a:endParaRPr lang="en-IN" sz="1200" b="1" kern="1200" dirty="0"/>
        </a:p>
      </dsp:txBody>
      <dsp:txXfrm>
        <a:off x="1122547" y="2334054"/>
        <a:ext cx="1138802" cy="1138802"/>
      </dsp:txXfrm>
    </dsp:sp>
    <dsp:sp modelId="{294AD88E-7B88-42B7-A107-D7932F277FDA}">
      <dsp:nvSpPr>
        <dsp:cNvPr id="0" name=""/>
        <dsp:cNvSpPr/>
      </dsp:nvSpPr>
      <dsp:spPr>
        <a:xfrm>
          <a:off x="1501074" y="614955"/>
          <a:ext cx="1610510" cy="1610510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D00077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effectLst/>
              <a:latin typeface="Century Gothic" panose="020B0502020202020204" pitchFamily="34" charset="0"/>
              <a:ea typeface="+mn-ea"/>
              <a:cs typeface="+mn-cs"/>
            </a:rPr>
            <a:t>General Moral Imperatives</a:t>
          </a:r>
          <a:endParaRPr lang="en-IN" sz="1200" b="1" kern="1200" dirty="0"/>
        </a:p>
      </dsp:txBody>
      <dsp:txXfrm>
        <a:off x="1736928" y="850809"/>
        <a:ext cx="1138802" cy="113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AF7F7-F940-470C-9DC8-657DCD669CE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92DE-970C-44FB-9032-7D8B46DE4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7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492DE-970C-44FB-9032-7D8B46DE46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492DE-970C-44FB-9032-7D8B46DE46A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5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683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96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932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17D9E-721A-44BB-8863-9873FE64DA75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2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850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332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900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99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7809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8AC6A5B-8AE7-4A41-B5A7-9ADC6686DC18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8375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00B0F0"/>
            </a:gs>
            <a:gs pos="38000">
              <a:srgbClr val="774CAB"/>
            </a:gs>
            <a:gs pos="9000">
              <a:srgbClr val="D00077"/>
            </a:gs>
            <a:gs pos="8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2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news/series/cambridge-analytica-files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www.reuters.com/article/us-amazon-com-jobs-automation-insight-idUSKCN1MK08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theverge.com/2015/7/1/8875273/google-apologizes-photos-tagging-gorilla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logs/research/2020/08/trustworthy-ai/" TargetMode="External"/><Relationship Id="rId2" Type="http://schemas.openxmlformats.org/officeDocument/2006/relationships/hyperlink" Target="https://ethicalos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verge.com/2015/7/1/8875273/google-apologizes-photos-tagging-gorillas" TargetMode="External"/><Relationship Id="rId3" Type="http://schemas.openxmlformats.org/officeDocument/2006/relationships/hyperlink" Target="https://www.ieee.org/about/corporate/governance/p7-8.html" TargetMode="External"/><Relationship Id="rId7" Type="http://schemas.openxmlformats.org/officeDocument/2006/relationships/hyperlink" Target="https://www.reuters.com/article/us-amazon-com-jobs-automation-insight-idUSKCN1MK08G(amazon)" TargetMode="External"/><Relationship Id="rId2" Type="http://schemas.openxmlformats.org/officeDocument/2006/relationships/hyperlink" Target="https://www.acm.org/code-of-eth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heguardian.com/news/series/cambridge-analytica-files" TargetMode="External"/><Relationship Id="rId5" Type="http://schemas.openxmlformats.org/officeDocument/2006/relationships/hyperlink" Target="https://fairlearn.org/" TargetMode="External"/><Relationship Id="rId10" Type="http://schemas.openxmlformats.org/officeDocument/2006/relationships/hyperlink" Target="https://mozilla.github.io/open-leadership-training-series/articles/introduction-to-open-source/open-source-licensing/" TargetMode="External"/><Relationship Id="rId4" Type="http://schemas.openxmlformats.org/officeDocument/2006/relationships/hyperlink" Target="https://towardsdatascience.com/" TargetMode="External"/><Relationship Id="rId9" Type="http://schemas.openxmlformats.org/officeDocument/2006/relationships/hyperlink" Target="https://aif360.mybluemix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52D1A-EB7D-93DD-0C3A-617EE4C2D64C}"/>
              </a:ext>
            </a:extLst>
          </p:cNvPr>
          <p:cNvSpPr txBox="1"/>
          <p:nvPr/>
        </p:nvSpPr>
        <p:spPr>
          <a:xfrm>
            <a:off x="2102177" y="884563"/>
            <a:ext cx="7786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alisto MT" panose="02040603050505030304" pitchFamily="18" charset="0"/>
              </a:rPr>
              <a:t>Ethics in Software Engineering</a:t>
            </a:r>
            <a:endParaRPr lang="en-IN" sz="3200" b="1" dirty="0">
              <a:latin typeface="Calisto MT" panose="02040603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18B82-928E-9FAC-B72B-937BF0A60C6D}"/>
              </a:ext>
            </a:extLst>
          </p:cNvPr>
          <p:cNvSpPr txBox="1"/>
          <p:nvPr/>
        </p:nvSpPr>
        <p:spPr>
          <a:xfrm>
            <a:off x="2205871" y="1913641"/>
            <a:ext cx="7362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   Harsh Valand - 2301541005</a:t>
            </a:r>
          </a:p>
          <a:p>
            <a:pPr algn="ctr"/>
            <a:r>
              <a:rPr lang="en-GB" b="1" dirty="0"/>
              <a:t>  Tanisha Vihol - 2301541006</a:t>
            </a:r>
          </a:p>
          <a:p>
            <a:pPr algn="ctr"/>
            <a:r>
              <a:rPr lang="en-GB" b="1" dirty="0"/>
              <a:t> Aesha Balar – 2401542007</a:t>
            </a:r>
          </a:p>
          <a:p>
            <a:pPr algn="ctr"/>
            <a:r>
              <a:rPr lang="en-GB" b="1" dirty="0"/>
              <a:t>   Kashish Ahiri - 2401542008</a:t>
            </a:r>
          </a:p>
          <a:p>
            <a:pPr algn="ctr"/>
            <a:r>
              <a:rPr lang="en-GB" b="1" dirty="0"/>
              <a:t>       Shreya Bavaliya - 2401542009</a:t>
            </a:r>
          </a:p>
          <a:p>
            <a:pPr algn="ctr"/>
            <a:r>
              <a:rPr lang="en-GB" b="1" dirty="0"/>
              <a:t>Rudra Bhatt – 2401542010</a:t>
            </a:r>
          </a:p>
          <a:p>
            <a:pPr algn="ctr"/>
            <a:r>
              <a:rPr lang="en-GB" b="1" dirty="0"/>
              <a:t>Rohan Bhoi - 2401542011</a:t>
            </a:r>
          </a:p>
          <a:p>
            <a:pPr algn="ctr"/>
            <a:r>
              <a:rPr lang="en-GB" b="1" dirty="0"/>
              <a:t>   Vidhi Bhojak - 2401542012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35874-8FC3-E807-F9BC-2A4AE1B6EDED}"/>
              </a:ext>
            </a:extLst>
          </p:cNvPr>
          <p:cNvSpPr txBox="1"/>
          <p:nvPr/>
        </p:nvSpPr>
        <p:spPr>
          <a:xfrm>
            <a:off x="2314280" y="4666268"/>
            <a:ext cx="73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BTech – Software Engineering 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FC950-80AE-8233-6637-BB737EF5BCAD}"/>
              </a:ext>
            </a:extLst>
          </p:cNvPr>
          <p:cNvSpPr txBox="1"/>
          <p:nvPr/>
        </p:nvSpPr>
        <p:spPr>
          <a:xfrm>
            <a:off x="2050329" y="5479903"/>
            <a:ext cx="767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alisto MT" panose="02040603050505030304" pitchFamily="18" charset="0"/>
              </a:rPr>
              <a:t>JG University </a:t>
            </a:r>
            <a:endParaRPr lang="en-IN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120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DFAF-5DB0-C3C0-71AC-6D2FC499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D1281-6036-E30E-E7DA-7E5EB6843D28}"/>
              </a:ext>
            </a:extLst>
          </p:cNvPr>
          <p:cNvSpPr txBox="1"/>
          <p:nvPr/>
        </p:nvSpPr>
        <p:spPr>
          <a:xfrm>
            <a:off x="1616299" y="639775"/>
            <a:ext cx="6063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b="1" dirty="0">
                <a:solidFill>
                  <a:srgbClr val="001296"/>
                </a:solidFill>
                <a:latin typeface="Calisto MT" panose="02040603050505030304" pitchFamily="18" charset="0"/>
              </a:rPr>
              <a:t>Real- Word Example:</a:t>
            </a:r>
            <a:endParaRPr lang="en-IN" sz="3200" b="1" dirty="0">
              <a:solidFill>
                <a:srgbClr val="001296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A8BA3-2643-D646-DF60-43A82A9B7057}"/>
              </a:ext>
            </a:extLst>
          </p:cNvPr>
          <p:cNvSpPr txBox="1"/>
          <p:nvPr/>
        </p:nvSpPr>
        <p:spPr>
          <a:xfrm>
            <a:off x="1611601" y="1503065"/>
            <a:ext cx="56533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>
                <a:latin typeface="Calisto MT" panose="02040603050505030304" pitchFamily="18" charset="0"/>
              </a:rPr>
              <a:t>1. Facebook– </a:t>
            </a:r>
            <a:r>
              <a:rPr lang="en-IN" sz="2200" dirty="0">
                <a:latin typeface="Calisto MT" panose="02040603050505030304" pitchFamily="18" charset="0"/>
              </a:rPr>
              <a:t>Cambridge Analytica Scandal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Issue: </a:t>
            </a:r>
            <a:r>
              <a:rPr lang="en-IN" dirty="0"/>
              <a:t>Data of 87 million users harvested via quiz app without consent.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Ethical Concern: </a:t>
            </a:r>
            <a:r>
              <a:rPr lang="en-IN" dirty="0"/>
              <a:t>Data privacy violation, lack of transparency.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Harm/Challenges: </a:t>
            </a:r>
            <a:r>
              <a:rPr lang="en-IN" dirty="0"/>
              <a:t>Misinformation in elections, loss of user trust.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E9510-CC16-8E81-1772-D72FE2A1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39" y="1051640"/>
            <a:ext cx="4042869" cy="317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C5CB8-F578-1C42-A21A-0A8A9B13D3BC}"/>
              </a:ext>
            </a:extLst>
          </p:cNvPr>
          <p:cNvSpPr txBox="1"/>
          <p:nvPr/>
        </p:nvSpPr>
        <p:spPr>
          <a:xfrm>
            <a:off x="1552260" y="4541084"/>
            <a:ext cx="9632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Solution: </a:t>
            </a:r>
            <a:r>
              <a:rPr lang="en-IN" dirty="0"/>
              <a:t>Facebook limited third-party access to data, added user privacy controls, paid major fines.</a:t>
            </a:r>
          </a:p>
          <a:p>
            <a:pPr algn="just"/>
            <a:r>
              <a:rPr lang="en-IN" dirty="0"/>
              <a:t>Reference:</a:t>
            </a:r>
            <a:endParaRPr lang="en-IN" dirty="0">
              <a:solidFill>
                <a:srgbClr val="001296"/>
              </a:solidFill>
            </a:endParaRPr>
          </a:p>
          <a:p>
            <a:pPr algn="just"/>
            <a:r>
              <a:rPr lang="en-IN" dirty="0">
                <a:solidFill>
                  <a:srgbClr val="00129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https://www.theguardian.com/news/series/cambridge-analytica-files </a:t>
            </a:r>
            <a:endParaRPr lang="en-IN" dirty="0">
              <a:solidFill>
                <a:srgbClr val="001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830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320CD-0E22-4E2B-5F45-A01C143AAF3E}"/>
              </a:ext>
            </a:extLst>
          </p:cNvPr>
          <p:cNvSpPr txBox="1"/>
          <p:nvPr/>
        </p:nvSpPr>
        <p:spPr>
          <a:xfrm>
            <a:off x="4276725" y="1305341"/>
            <a:ext cx="61496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>
                <a:latin typeface="Calisto MT" panose="02040603050505030304" pitchFamily="18" charset="0"/>
              </a:rPr>
              <a:t>2. Amazon AI Hiring Tool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Issue: </a:t>
            </a:r>
            <a:r>
              <a:rPr lang="en-IN" dirty="0"/>
              <a:t>Recruitment AI showed bias against female resumes.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Ethical Concern: </a:t>
            </a:r>
            <a:r>
              <a:rPr lang="en-IN" dirty="0"/>
              <a:t>Gender discrimination and AI bias.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Harm/Challenges</a:t>
            </a:r>
            <a:r>
              <a:rPr lang="en-IN" dirty="0"/>
              <a:t>: Reinforced workplace inequality.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Solution: </a:t>
            </a:r>
            <a:r>
              <a:rPr lang="en-IN" dirty="0"/>
              <a:t>Amazon discontinued the tool and reviewed hiring practices.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Reference: </a:t>
            </a:r>
            <a:r>
              <a:rPr lang="en-IN" dirty="0">
                <a:solidFill>
                  <a:srgbClr val="00129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https://www.reuters.com/article/us-amazon-com-jobs-automation-insight-idUSKCN1MK08G </a:t>
            </a:r>
            <a:endParaRPr lang="en-IN" dirty="0">
              <a:solidFill>
                <a:srgbClr val="00129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DD074-B461-DFF5-922C-6A3DF67F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5" y="1609725"/>
            <a:ext cx="3214395" cy="33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188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82C44-B48B-BA2D-9F29-ECA7608EBBEA}"/>
              </a:ext>
            </a:extLst>
          </p:cNvPr>
          <p:cNvSpPr txBox="1"/>
          <p:nvPr/>
        </p:nvSpPr>
        <p:spPr>
          <a:xfrm>
            <a:off x="1532522" y="750971"/>
            <a:ext cx="8005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>
                <a:latin typeface="Calisto MT" panose="02040603050505030304" pitchFamily="18" charset="0"/>
              </a:rPr>
              <a:t>3. Google Photos Labelling Error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Issue: </a:t>
            </a:r>
            <a:r>
              <a:rPr lang="en-IN" dirty="0"/>
              <a:t>Google Photos mislabelled Black individuals as "gorillas.“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Ethical Concern: </a:t>
            </a:r>
            <a:r>
              <a:rPr lang="en-IN" dirty="0"/>
              <a:t>AI bias and lack of diverse training data.</a:t>
            </a:r>
          </a:p>
          <a:p>
            <a:pPr algn="just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F54B8-C1C7-4974-F6E8-D4D5DCEF78FE}"/>
              </a:ext>
            </a:extLst>
          </p:cNvPr>
          <p:cNvSpPr txBox="1"/>
          <p:nvPr/>
        </p:nvSpPr>
        <p:spPr>
          <a:xfrm>
            <a:off x="1532522" y="2924175"/>
            <a:ext cx="6277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Harm/Challenges: </a:t>
            </a:r>
            <a:r>
              <a:rPr lang="en-IN" dirty="0"/>
              <a:t>Offense and discrimination; algorithmic injustice.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Solution: </a:t>
            </a:r>
            <a:r>
              <a:rPr lang="en-IN" dirty="0"/>
              <a:t>Google disabled the label, improved dataset sensitivity.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Reference: </a:t>
            </a:r>
            <a:r>
              <a:rPr lang="en-IN" dirty="0">
                <a:solidFill>
                  <a:srgbClr val="00129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https://www.theverge.com/2015/7/1/8875273/google-apologizes-photos-tagging-gorillas </a:t>
            </a:r>
            <a:endParaRPr lang="en-IN" dirty="0">
              <a:solidFill>
                <a:srgbClr val="001296"/>
              </a:solidFill>
            </a:endParaRPr>
          </a:p>
          <a:p>
            <a:pPr algn="just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18D5B-C525-2205-BE4E-6934C1F2D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1943100"/>
            <a:ext cx="3695700" cy="27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0038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41D45-F3DC-5C8D-D99D-61A43988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5D3B8-EFC8-038E-37FB-4A9B05758EFB}"/>
              </a:ext>
            </a:extLst>
          </p:cNvPr>
          <p:cNvSpPr txBox="1"/>
          <p:nvPr/>
        </p:nvSpPr>
        <p:spPr>
          <a:xfrm>
            <a:off x="978569" y="1320099"/>
            <a:ext cx="5743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Structured approach to embedding ethics at every stage of software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ensures that developers think not just about functionality or performance,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but also about user impact, privacy, fairness, and accountability throughout the 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4D599-75A9-AC3B-B68C-180790723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26" y="1218279"/>
            <a:ext cx="3910263" cy="3910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F0BEA-8B0C-487B-7B7F-E8D14E75E585}"/>
              </a:ext>
            </a:extLst>
          </p:cNvPr>
          <p:cNvSpPr txBox="1"/>
          <p:nvPr/>
        </p:nvSpPr>
        <p:spPr>
          <a:xfrm>
            <a:off x="1187116" y="683195"/>
            <a:ext cx="6497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001296"/>
                </a:solidFill>
                <a:latin typeface="Calisto MT" panose="02040603050505030304" pitchFamily="18" charset="0"/>
              </a:rPr>
              <a:t>Ethical Development Cycle</a:t>
            </a:r>
          </a:p>
          <a:p>
            <a:pPr algn="just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E8627-8B39-6551-0979-4F6346E2312E}"/>
              </a:ext>
            </a:extLst>
          </p:cNvPr>
          <p:cNvSpPr txBox="1"/>
          <p:nvPr/>
        </p:nvSpPr>
        <p:spPr>
          <a:xfrm>
            <a:off x="1187116" y="3429000"/>
            <a:ext cx="55024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001296"/>
                </a:solidFill>
                <a:latin typeface="Calisto MT" panose="02040603050505030304" pitchFamily="18" charset="0"/>
              </a:rPr>
              <a:t>Why Use It?</a:t>
            </a:r>
          </a:p>
          <a:p>
            <a:pPr algn="just"/>
            <a:endParaRPr lang="en-GB" b="1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To prevent ethical risks before they cause harm.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To build trustworthy and inclusive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To align with legal and professional ethical standards.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To support responsible innovation and avoid scandals or misuse.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2262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6F151-5503-2D63-3FEF-512C0804F772}"/>
              </a:ext>
            </a:extLst>
          </p:cNvPr>
          <p:cNvSpPr txBox="1"/>
          <p:nvPr/>
        </p:nvSpPr>
        <p:spPr>
          <a:xfrm>
            <a:off x="1187116" y="657726"/>
            <a:ext cx="100263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rgbClr val="001296"/>
                </a:solidFill>
                <a:latin typeface="Calisto MT" panose="02040603050505030304" pitchFamily="18" charset="0"/>
              </a:rPr>
              <a:t>Key Stages in the Cycle:</a:t>
            </a:r>
          </a:p>
          <a:p>
            <a:pPr algn="just"/>
            <a:endParaRPr lang="en-GB" dirty="0"/>
          </a:p>
          <a:p>
            <a:pPr marL="342900" indent="-342900" algn="just">
              <a:buAutoNum type="arabicPeriod"/>
            </a:pPr>
            <a:r>
              <a:rPr lang="en-GB" b="1" dirty="0"/>
              <a:t>Requirements Gathering: </a:t>
            </a:r>
            <a:r>
              <a:rPr lang="en-GB" dirty="0"/>
              <a:t>Understand user needs and potential risks.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marL="342900" indent="-342900" algn="just">
              <a:buAutoNum type="arabicPeriod"/>
            </a:pPr>
            <a:r>
              <a:rPr lang="en-GB" b="1" dirty="0"/>
              <a:t>Stakeholder Analysis</a:t>
            </a:r>
            <a:r>
              <a:rPr lang="en-GB" dirty="0"/>
              <a:t>: Identify all affected parties (users, developers, society).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marL="342900" indent="-342900" algn="just">
              <a:buAutoNum type="arabicPeriod"/>
            </a:pPr>
            <a:r>
              <a:rPr lang="en-GB" b="1" dirty="0"/>
              <a:t>Ethical Risk Assessment: </a:t>
            </a:r>
            <a:r>
              <a:rPr lang="en-GB" dirty="0"/>
              <a:t>Evaluate issues like bias, data misuse, accessibility gaps.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marL="342900" indent="-342900" algn="just">
              <a:buAutoNum type="arabicPeriod"/>
            </a:pPr>
            <a:r>
              <a:rPr lang="en-GB" b="1" dirty="0"/>
              <a:t>Design with Ethics: </a:t>
            </a:r>
            <a:r>
              <a:rPr lang="en-GB" dirty="0"/>
              <a:t>Build interfaces and features that respect user rights.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marL="342900" indent="-342900" algn="just">
              <a:buAutoNum type="arabicPeriod"/>
            </a:pPr>
            <a:r>
              <a:rPr lang="en-GB" b="1" dirty="0"/>
              <a:t>Implementation &amp; Testing: </a:t>
            </a:r>
            <a:r>
              <a:rPr lang="en-GB" dirty="0"/>
              <a:t>Use tools and practices to ensure fairness, privacy, and safety.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marL="342900" indent="-342900" algn="just">
              <a:buAutoNum type="arabicPeriod"/>
            </a:pPr>
            <a:r>
              <a:rPr lang="en-GB" b="1" dirty="0"/>
              <a:t>Deployment with Audit</a:t>
            </a:r>
            <a:r>
              <a:rPr lang="en-GB" dirty="0"/>
              <a:t>: Ensure ethical compliance before public release.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marL="342900" indent="-342900" algn="just">
              <a:buAutoNum type="arabicPeriod"/>
            </a:pPr>
            <a:r>
              <a:rPr lang="en-GB" b="1" dirty="0"/>
              <a:t>Feedback &amp; Updates : </a:t>
            </a:r>
            <a:r>
              <a:rPr lang="en-GB" dirty="0"/>
              <a:t>Monitor software in real use, adapt based on real-world issues.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69902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A117C-6D32-85E7-0B37-CCDBA45B5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B4BCC-D93C-8654-AF8A-4AB379B5DFB2}"/>
              </a:ext>
            </a:extLst>
          </p:cNvPr>
          <p:cNvSpPr txBox="1"/>
          <p:nvPr/>
        </p:nvSpPr>
        <p:spPr>
          <a:xfrm>
            <a:off x="809308" y="994611"/>
            <a:ext cx="66106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001296"/>
                </a:solidFill>
                <a:latin typeface="Calisto MT" panose="02040603050505030304" pitchFamily="18" charset="0"/>
              </a:rPr>
              <a:t>Challenges in Software Ethics</a:t>
            </a:r>
          </a:p>
          <a:p>
            <a:pPr>
              <a:buNone/>
            </a:pPr>
            <a:endParaRPr lang="en-GB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sto MT" panose="02040603050505030304" pitchFamily="18" charset="0"/>
              </a:rPr>
              <a:t>Algorithmic Bias: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Challenge: </a:t>
            </a:r>
            <a:r>
              <a:rPr lang="en-GB" dirty="0"/>
              <a:t>Sensitive user data is often mishandled, leaked, or exploited.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Solution</a:t>
            </a:r>
            <a:r>
              <a:rPr lang="en-GB" dirty="0"/>
              <a:t> Use encryption, strict access control, anonymization, and follow regulations like GDPR.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31661-8D4B-D972-1C0A-33E6D7A62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07" y="3419191"/>
            <a:ext cx="2352675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30DDF-27B7-3834-7891-064BFFFB00A0}"/>
              </a:ext>
            </a:extLst>
          </p:cNvPr>
          <p:cNvSpPr txBox="1"/>
          <p:nvPr/>
        </p:nvSpPr>
        <p:spPr>
          <a:xfrm>
            <a:off x="3486151" y="3439482"/>
            <a:ext cx="86296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sto MT" panose="02040603050505030304" pitchFamily="18" charset="0"/>
              </a:rPr>
              <a:t>Lack of Ethical Awareness: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Challenge: </a:t>
            </a:r>
            <a:r>
              <a:rPr lang="en-GB" dirty="0"/>
              <a:t>Developers may not be trained to think ethically.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Solution: </a:t>
            </a:r>
            <a:r>
              <a:rPr lang="en-GB" dirty="0"/>
              <a:t>Include ethics in tech education and company </a:t>
            </a:r>
          </a:p>
          <a:p>
            <a:pPr algn="just"/>
            <a:r>
              <a:rPr lang="en-GB" dirty="0"/>
              <a:t>     onboarding; conduct regular ethics workshops.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sto MT" panose="02040603050505030304" pitchFamily="18" charset="0"/>
              </a:rPr>
              <a:t>Conflicts of Interest: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Challenge: </a:t>
            </a:r>
            <a:r>
              <a:rPr lang="en-GB" dirty="0"/>
              <a:t>Developers might be pressured to </a:t>
            </a:r>
            <a:r>
              <a:rPr lang="en-GB" dirty="0" err="1"/>
              <a:t>favor</a:t>
            </a:r>
            <a:r>
              <a:rPr lang="en-GB" dirty="0"/>
              <a:t> business goals </a:t>
            </a:r>
          </a:p>
          <a:p>
            <a:pPr algn="just"/>
            <a:r>
              <a:rPr lang="en-GB" dirty="0"/>
              <a:t>     over user rights.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Solution</a:t>
            </a:r>
            <a:r>
              <a:rPr lang="en-GB" dirty="0"/>
              <a:t>: Establish strong ethical guidelines and empower employees</a:t>
            </a:r>
          </a:p>
          <a:p>
            <a:pPr algn="just"/>
            <a:r>
              <a:rPr lang="en-GB" dirty="0"/>
              <a:t>     to raise concerns safely.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9CF60-DEF5-B351-810B-08835EEC1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29" y="1208123"/>
            <a:ext cx="4119563" cy="23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69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FE036-DBC1-29DB-C209-9BA5336D2AD2}"/>
              </a:ext>
            </a:extLst>
          </p:cNvPr>
          <p:cNvSpPr txBox="1"/>
          <p:nvPr/>
        </p:nvSpPr>
        <p:spPr>
          <a:xfrm>
            <a:off x="1652337" y="705853"/>
            <a:ext cx="556761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sto MT" panose="02040603050505030304" pitchFamily="18" charset="0"/>
              </a:rPr>
              <a:t>Transparency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Challenge: </a:t>
            </a:r>
            <a:r>
              <a:rPr lang="en-GB" dirty="0"/>
              <a:t>Many systems, especially AI, function as “black boxes.”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Solution: </a:t>
            </a:r>
            <a:r>
              <a:rPr lang="en-GB" dirty="0"/>
              <a:t>Use explainable AI models and provide clear user communication about how systems work.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0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sto MT" panose="02040603050505030304" pitchFamily="18" charset="0"/>
              </a:rPr>
              <a:t>Global Ethical Standards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Challenge: </a:t>
            </a:r>
            <a:r>
              <a:rPr lang="en-GB" dirty="0"/>
              <a:t>Ethics norms vary across regions (e.g., censorship, data rights).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Solution: </a:t>
            </a:r>
            <a:r>
              <a:rPr lang="en-GB" dirty="0"/>
              <a:t>Align with international standards (IEEE/UNESCO), and adapt locally with care.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F109-AF95-CC87-9656-D4B0BC730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74" y="705853"/>
            <a:ext cx="3443476" cy="19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90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9CD122-28DC-00AB-A124-8FBC0B4C3802}"/>
              </a:ext>
            </a:extLst>
          </p:cNvPr>
          <p:cNvSpPr txBox="1"/>
          <p:nvPr/>
        </p:nvSpPr>
        <p:spPr>
          <a:xfrm>
            <a:off x="762845" y="766391"/>
            <a:ext cx="78756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GB" sz="2800" b="1" dirty="0">
                <a:solidFill>
                  <a:srgbClr val="001296"/>
                </a:solidFill>
                <a:latin typeface="Calisto MT" panose="02040603050505030304" pitchFamily="18" charset="0"/>
              </a:rPr>
              <a:t>Future of Ethics in Software Engineering </a:t>
            </a:r>
          </a:p>
          <a:p>
            <a:pPr algn="just"/>
            <a:endParaRPr lang="en-GB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sto MT" panose="02040603050505030304" pitchFamily="18" charset="0"/>
              </a:rPr>
              <a:t> Ethics by Design: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Trend: </a:t>
            </a:r>
            <a:r>
              <a:rPr lang="en-GB" dirty="0"/>
              <a:t>Ethics will be built into every phase of development—just like testing or security.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Example: </a:t>
            </a:r>
            <a:r>
              <a:rPr lang="en-GB" dirty="0"/>
              <a:t>Tools like Ethical OS Toolkit help teams predict ethical risks early.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Reference: </a:t>
            </a:r>
            <a:r>
              <a:rPr lang="en-GB" dirty="0">
                <a:solidFill>
                  <a:srgbClr val="00129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https://ethicalos.org </a:t>
            </a:r>
            <a:endParaRPr lang="en-GB" dirty="0">
              <a:solidFill>
                <a:srgbClr val="00129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sto MT" panose="02040603050505030304" pitchFamily="18" charset="0"/>
              </a:rPr>
              <a:t> Explainable &amp; Transparent A</a:t>
            </a:r>
            <a:r>
              <a:rPr lang="en-GB" b="1" dirty="0"/>
              <a:t>I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Trend: </a:t>
            </a:r>
            <a:r>
              <a:rPr lang="en-GB" dirty="0"/>
              <a:t>Increasing demand for algorithms that can explain their decisions.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Impact: </a:t>
            </a:r>
            <a:r>
              <a:rPr lang="en-GB" dirty="0"/>
              <a:t>Users and regulators will expect transparency to reduce AI bias and improve trust.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Reference: </a:t>
            </a:r>
            <a:r>
              <a:rPr lang="en-GB" dirty="0">
                <a:solidFill>
                  <a:srgbClr val="001296"/>
                </a:solidFill>
                <a:hlinkClick r:id="rId3"/>
              </a:rPr>
              <a:t>https://www.ibm.com/blogs/research/2020/08/trustworthy-ai/ </a:t>
            </a:r>
            <a:endParaRPr lang="en-GB" dirty="0">
              <a:solidFill>
                <a:srgbClr val="001296"/>
              </a:solidFill>
            </a:endParaRP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FBD8C-0055-35DC-6E80-7C1E59C82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4" y="3905029"/>
            <a:ext cx="2913575" cy="2423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AE9CA-3E75-9D02-DE13-DB2C5A7BF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4" y="1267527"/>
            <a:ext cx="2790671" cy="22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9798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2B5B1-5060-D0EC-07B4-984C87D99622}"/>
              </a:ext>
            </a:extLst>
          </p:cNvPr>
          <p:cNvSpPr txBox="1"/>
          <p:nvPr/>
        </p:nvSpPr>
        <p:spPr>
          <a:xfrm>
            <a:off x="649430" y="1010653"/>
            <a:ext cx="83421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sto MT" panose="02040603050505030304" pitchFamily="18" charset="0"/>
              </a:rPr>
              <a:t>Tools for Ethical Debugging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Trend: </a:t>
            </a:r>
            <a:r>
              <a:rPr lang="en-GB" dirty="0"/>
              <a:t>Ethical checkers will be added to IDEs and pipelines.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Tools that flag potential bias, privacy leaks, or licensing issues during 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Calisto MT" panose="02040603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1" dirty="0">
                <a:latin typeface="Calisto MT" panose="02040603050505030304" pitchFamily="18" charset="0"/>
              </a:rPr>
              <a:t>Public Involvement &amp; Tech Literacy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Trend: </a:t>
            </a:r>
            <a:r>
              <a:rPr lang="en-GB" dirty="0"/>
              <a:t>Users will become more informed and vocal about tech ethics.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Impact: </a:t>
            </a:r>
            <a:r>
              <a:rPr lang="en-GB" dirty="0"/>
              <a:t>Companies will need to prioritize ethical design to maintain trust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and market presence.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C418F-F96D-800F-CD24-039166AD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20" y="694560"/>
            <a:ext cx="2609850" cy="2087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906D6-1214-23BC-BD24-ED3341B4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0" y="2514600"/>
            <a:ext cx="3251489" cy="2103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DE579-1659-0010-6193-D8FEA3BB204F}"/>
              </a:ext>
            </a:extLst>
          </p:cNvPr>
          <p:cNvSpPr txBox="1"/>
          <p:nvPr/>
        </p:nvSpPr>
        <p:spPr>
          <a:xfrm>
            <a:off x="4219575" y="2514600"/>
            <a:ext cx="6629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latin typeface="Calisto MT" panose="02040603050505030304" pitchFamily="18" charset="0"/>
              </a:rPr>
              <a:t>AI Ethics Committees in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Trend: </a:t>
            </a:r>
            <a:r>
              <a:rPr lang="en-GB" dirty="0"/>
              <a:t>Large tech firms are forming internal ethics review 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Purpose: </a:t>
            </a:r>
            <a:r>
              <a:rPr lang="en-GB" dirty="0"/>
              <a:t>To evaluate high-impact decisions, like AI deployment or data handling.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06C388-B07A-018E-73D8-C3CB8AD5F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4" y="4234315"/>
            <a:ext cx="3737847" cy="23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7890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B3E79-D794-25DC-DE4C-1541378E0B44}"/>
              </a:ext>
            </a:extLst>
          </p:cNvPr>
          <p:cNvSpPr txBox="1"/>
          <p:nvPr/>
        </p:nvSpPr>
        <p:spPr>
          <a:xfrm>
            <a:off x="3098197" y="1483636"/>
            <a:ext cx="64970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>
                <a:latin typeface="Calisto MT" panose="02040603050505030304" pitchFamily="18" charset="0"/>
              </a:rPr>
              <a:t>Ethics in software engineering isn’t just about rules—it’s about responsibility.</a:t>
            </a:r>
          </a:p>
          <a:p>
            <a:pPr algn="just"/>
            <a:endParaRPr lang="en-GB" sz="2000" b="1" dirty="0">
              <a:latin typeface="Calisto MT" panose="02040603050505030304" pitchFamily="18" charset="0"/>
            </a:endParaRPr>
          </a:p>
          <a:p>
            <a:pPr algn="just"/>
            <a:r>
              <a:rPr lang="en-GB" sz="2000" b="1" dirty="0">
                <a:latin typeface="Calisto MT" panose="02040603050505030304" pitchFamily="18" charset="0"/>
              </a:rPr>
              <a:t>As future engineers, we shape tools that affect millions of lives. </a:t>
            </a:r>
          </a:p>
          <a:p>
            <a:pPr algn="just"/>
            <a:endParaRPr lang="en-GB" sz="2000" b="1" dirty="0">
              <a:latin typeface="Calisto MT" panose="02040603050505030304" pitchFamily="18" charset="0"/>
            </a:endParaRPr>
          </a:p>
          <a:p>
            <a:pPr algn="just"/>
            <a:r>
              <a:rPr lang="en-GB" sz="2000" b="1" dirty="0">
                <a:latin typeface="Calisto MT" panose="02040603050505030304" pitchFamily="18" charset="0"/>
              </a:rPr>
              <a:t>Whether it's protecting data, avoiding bias, or being transparent, ethical decisions should guide our every step With evolving tech like AI and data systems,</a:t>
            </a:r>
          </a:p>
          <a:p>
            <a:pPr algn="just"/>
            <a:endParaRPr lang="en-GB" sz="2000" b="1" dirty="0">
              <a:latin typeface="Calisto MT" panose="02040603050505030304" pitchFamily="18" charset="0"/>
            </a:endParaRPr>
          </a:p>
          <a:p>
            <a:pPr algn="just"/>
            <a:r>
              <a:rPr lang="en-GB" sz="2000" b="1" dirty="0">
                <a:latin typeface="Calisto MT" panose="02040603050505030304" pitchFamily="18" charset="0"/>
              </a:rPr>
              <a:t>our challenge is not just to code efficiently, but to code responsibly, </a:t>
            </a:r>
          </a:p>
          <a:p>
            <a:pPr algn="just"/>
            <a:endParaRPr lang="en-GB" sz="2000" b="1" dirty="0">
              <a:latin typeface="Calisto MT" panose="02040603050505030304" pitchFamily="18" charset="0"/>
            </a:endParaRPr>
          </a:p>
          <a:p>
            <a:pPr algn="just"/>
            <a:r>
              <a:rPr lang="en-GB" sz="2000" b="1" dirty="0">
                <a:latin typeface="Calisto MT" panose="02040603050505030304" pitchFamily="18" charset="0"/>
              </a:rPr>
              <a:t>Let’s aim not just for innovation—but for innovation with integrity.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CC0EEE8B-225D-37A1-5FD1-871C3784A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61424" y="53419"/>
            <a:ext cx="3143250" cy="253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3C588-7EFE-D5D1-3E3D-4A7ECEEBDB2C}"/>
              </a:ext>
            </a:extLst>
          </p:cNvPr>
          <p:cNvSpPr txBox="1"/>
          <p:nvPr/>
        </p:nvSpPr>
        <p:spPr>
          <a:xfrm>
            <a:off x="1111466" y="837305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sto MT" panose="02040603050505030304" pitchFamily="18" charset="0"/>
              </a:rPr>
              <a:t>Conclusion :</a:t>
            </a:r>
          </a:p>
          <a:p>
            <a:endParaRPr lang="en-IN" b="1" dirty="0">
              <a:latin typeface="Calisto MT" panose="02040603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92844-BD63-AB1A-C18A-DF0CA0AD9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951" y="410076"/>
            <a:ext cx="512869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910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00B0F0"/>
            </a:gs>
            <a:gs pos="38000">
              <a:srgbClr val="774CAB"/>
            </a:gs>
            <a:gs pos="9000">
              <a:srgbClr val="D00077"/>
            </a:gs>
            <a:gs pos="8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03B56-F7F9-57BE-F807-57B98E847DBB}"/>
              </a:ext>
            </a:extLst>
          </p:cNvPr>
          <p:cNvSpPr txBox="1"/>
          <p:nvPr/>
        </p:nvSpPr>
        <p:spPr>
          <a:xfrm>
            <a:off x="994586" y="887657"/>
            <a:ext cx="633663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rgbClr val="0070C0"/>
                </a:solidFill>
                <a:latin typeface="Calisto MT" panose="02040603050505030304" pitchFamily="18" charset="0"/>
              </a:rPr>
              <a:t>What is Software Engineering Ethics?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Software Engineering Ethics refers to the moral principles and professional standards that guide software engineers in their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ensures that the systems they build are:</a:t>
            </a:r>
          </a:p>
          <a:p>
            <a:r>
              <a:rPr lang="en-GB" dirty="0"/>
              <a:t>     - Reliable</a:t>
            </a:r>
          </a:p>
          <a:p>
            <a:r>
              <a:rPr lang="en-GB" dirty="0"/>
              <a:t>     - Fair</a:t>
            </a:r>
          </a:p>
          <a:p>
            <a:r>
              <a:rPr lang="en-GB" dirty="0"/>
              <a:t>     - Safe</a:t>
            </a:r>
          </a:p>
          <a:p>
            <a:r>
              <a:rPr lang="en-GB" dirty="0"/>
              <a:t>     -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80750-086E-DDD1-D73E-1044497EE0AC}"/>
              </a:ext>
            </a:extLst>
          </p:cNvPr>
          <p:cNvSpPr txBox="1"/>
          <p:nvPr/>
        </p:nvSpPr>
        <p:spPr>
          <a:xfrm>
            <a:off x="5309937" y="3570774"/>
            <a:ext cx="6031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Ethics</a:t>
            </a:r>
            <a:r>
              <a:rPr lang="en-GB" sz="1800" dirty="0"/>
              <a:t> = moral principles guiding software creation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Ensures safety, fairness, privacy, and social responsibility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C7F9D-121B-E63F-8F1C-E1420F6B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37E93"/>
              </a:clrFrom>
              <a:clrTo>
                <a:srgbClr val="237E9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65" y="532431"/>
            <a:ext cx="2858286" cy="2858286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</p:pic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2079D1DF-CD67-19D4-4B0E-4C966D545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62006">
            <a:off x="10267951" y="463024"/>
            <a:ext cx="914400" cy="914400"/>
          </a:xfrm>
          <a:prstGeom prst="rect">
            <a:avLst/>
          </a:prstGeom>
        </p:spPr>
      </p:pic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15F96710-3ED2-B49B-CFEC-F0B149C6D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62006">
            <a:off x="2199442" y="4007582"/>
            <a:ext cx="1411050" cy="16942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E2E93B-A3B7-A13B-413D-331B741ECE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5"/>
          <a:stretch/>
        </p:blipFill>
        <p:spPr>
          <a:xfrm>
            <a:off x="318142" y="3982012"/>
            <a:ext cx="3628103" cy="2538173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6690397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ADCD1-88E0-B489-65F8-A4F53831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A2583A-E64E-5EED-C4D5-E7C83AD9CCED}"/>
              </a:ext>
            </a:extLst>
          </p:cNvPr>
          <p:cNvSpPr txBox="1"/>
          <p:nvPr/>
        </p:nvSpPr>
        <p:spPr>
          <a:xfrm>
            <a:off x="2442411" y="1037868"/>
            <a:ext cx="75778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References :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129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https://www.acm.org/code-of-ethics</a:t>
            </a:r>
            <a:r>
              <a:rPr lang="en-GB" dirty="0">
                <a:solidFill>
                  <a:srgbClr val="001296"/>
                </a:solidFill>
              </a:rPr>
              <a:t> (ethics Intro)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129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https://www.ieee.org/about/corporate/governance/p7-8.html</a:t>
            </a:r>
            <a:r>
              <a:rPr lang="en-GB" dirty="0">
                <a:solidFill>
                  <a:srgbClr val="001296"/>
                </a:solidFill>
              </a:rPr>
              <a:t> (ethics protocols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129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r>
              <a:rPr lang="en-GB" dirty="0">
                <a:solidFill>
                  <a:srgbClr val="001296"/>
                </a:solidFill>
              </a:rPr>
              <a:t> (search for “AI Bias”)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129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https://fairlearn.org/</a:t>
            </a:r>
            <a:r>
              <a:rPr lang="en-GB" dirty="0">
                <a:solidFill>
                  <a:srgbClr val="001296"/>
                </a:solidFill>
              </a:rPr>
              <a:t> (Fairlearn tool)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129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https://www.theguardian.com/news/series/cambridge-analytica-files</a:t>
            </a:r>
            <a:r>
              <a:rPr lang="en-GB" dirty="0">
                <a:solidFill>
                  <a:srgbClr val="001296"/>
                </a:solidFill>
              </a:rPr>
              <a:t> (Facebook case)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129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https://www.reuters.com/article/us-amazon-com-jobs-automation-insight-idUSKCN1MK08G(amazon)</a:t>
            </a:r>
            <a:endParaRPr lang="en-IN" dirty="0">
              <a:solidFill>
                <a:srgbClr val="00129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1296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https://www.theverge.com/2015/7/1/8875273/google-apologizes-photos-tagging-gorillas </a:t>
            </a:r>
            <a:r>
              <a:rPr lang="en-IN" dirty="0">
                <a:solidFill>
                  <a:srgbClr val="001296"/>
                </a:solidFill>
              </a:rPr>
              <a:t>(photo labelling Google) </a:t>
            </a:r>
            <a:endParaRPr lang="en-GB" dirty="0">
              <a:solidFill>
                <a:srgbClr val="00129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1296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https://aif360.mybluemix.net/</a:t>
            </a:r>
            <a:endParaRPr lang="en-GB" dirty="0">
              <a:solidFill>
                <a:srgbClr val="00129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1296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https://mozilla.github.io/open-leadership-training-series/articles/introduction-to-open-source/open-source-licensing/</a:t>
            </a:r>
            <a:endParaRPr lang="en-GB" dirty="0">
              <a:solidFill>
                <a:srgbClr val="001296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9838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28366-72D7-507D-2BE5-FC863075E824}"/>
              </a:ext>
            </a:extLst>
          </p:cNvPr>
          <p:cNvSpPr txBox="1"/>
          <p:nvPr/>
        </p:nvSpPr>
        <p:spPr>
          <a:xfrm>
            <a:off x="2286000" y="2276475"/>
            <a:ext cx="8915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0" dirty="0">
                <a:gradFill>
                  <a:gsLst>
                    <a:gs pos="57000">
                      <a:srgbClr val="00B0F0"/>
                    </a:gs>
                    <a:gs pos="40000">
                      <a:srgbClr val="D00077"/>
                    </a:gs>
                    <a:gs pos="82000">
                      <a:schemeClr val="accent1">
                        <a:lumMod val="45000"/>
                        <a:lumOff val="55000"/>
                      </a:schemeClr>
                    </a:gs>
                    <a:gs pos="7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Calisto MT" panose="02040603050505030304" pitchFamily="18" charset="0"/>
              </a:rPr>
              <a:t>Thank</a:t>
            </a:r>
            <a:r>
              <a:rPr lang="en-GB" sz="13000" dirty="0">
                <a:latin typeface="Calisto MT" panose="02040603050505030304" pitchFamily="18" charset="0"/>
              </a:rPr>
              <a:t> </a:t>
            </a:r>
            <a:r>
              <a:rPr lang="en-GB" sz="13000" dirty="0">
                <a:gradFill>
                  <a:gsLst>
                    <a:gs pos="59440">
                      <a:srgbClr val="3A7FCE"/>
                    </a:gs>
                    <a:gs pos="40000">
                      <a:srgbClr val="7E45A7"/>
                    </a:gs>
                    <a:gs pos="76000">
                      <a:srgbClr val="00B0F0"/>
                    </a:gs>
                    <a:gs pos="21667">
                      <a:srgbClr val="B61686"/>
                    </a:gs>
                    <a:gs pos="49000">
                      <a:srgbClr val="D00077"/>
                    </a:gs>
                    <a:gs pos="85000">
                      <a:schemeClr val="accent1">
                        <a:lumMod val="1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  <a:latin typeface="Calisto MT" panose="02040603050505030304" pitchFamily="18" charset="0"/>
              </a:rPr>
              <a:t>You</a:t>
            </a:r>
            <a:endParaRPr lang="en-IN" sz="13000" dirty="0">
              <a:gradFill>
                <a:gsLst>
                  <a:gs pos="59440">
                    <a:srgbClr val="3A7FCE"/>
                  </a:gs>
                  <a:gs pos="40000">
                    <a:srgbClr val="7E45A7"/>
                  </a:gs>
                  <a:gs pos="76000">
                    <a:srgbClr val="00B0F0"/>
                  </a:gs>
                  <a:gs pos="21667">
                    <a:srgbClr val="B61686"/>
                  </a:gs>
                  <a:gs pos="49000">
                    <a:srgbClr val="D00077"/>
                  </a:gs>
                  <a:gs pos="85000">
                    <a:schemeClr val="accent1">
                      <a:lumMod val="1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962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812FAC-21A8-005F-0B97-C5D66035B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419414"/>
              </p:ext>
            </p:extLst>
          </p:nvPr>
        </p:nvGraphicFramePr>
        <p:xfrm>
          <a:off x="5194169" y="546751"/>
          <a:ext cx="7579149" cy="580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0A2A26-E1E6-5DF4-66BA-A04B00D1657F}"/>
              </a:ext>
            </a:extLst>
          </p:cNvPr>
          <p:cNvSpPr txBox="1"/>
          <p:nvPr/>
        </p:nvSpPr>
        <p:spPr>
          <a:xfrm>
            <a:off x="1093510" y="813801"/>
            <a:ext cx="41006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kern="1200" dirty="0">
                <a:solidFill>
                  <a:srgbClr val="0070C0"/>
                </a:solidFill>
                <a:effectLst/>
                <a:latin typeface="Calisto MT" panose="02040603050505030304" pitchFamily="18" charset="0"/>
              </a:rPr>
              <a:t>Why Is It Important?</a:t>
            </a:r>
            <a:endParaRPr lang="en-IN" sz="2800" b="1" dirty="0">
              <a:solidFill>
                <a:srgbClr val="0070C0"/>
              </a:solidFill>
              <a:effectLst/>
              <a:latin typeface="Calisto MT" panose="02040603050505030304" pitchFamily="18" charset="0"/>
            </a:endParaRPr>
          </a:p>
          <a:p>
            <a:endParaRPr lang="en-GB" sz="1800" dirty="0"/>
          </a:p>
          <a:p>
            <a:r>
              <a:rPr lang="en-GB" sz="1800" dirty="0"/>
              <a:t>- Avoids harm, builds trust, ensures legal compliance. Guides Tough Decisions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48BFB-5D60-1C3D-C7C1-E7534BF30C22}"/>
              </a:ext>
            </a:extLst>
          </p:cNvPr>
          <p:cNvSpPr txBox="1"/>
          <p:nvPr/>
        </p:nvSpPr>
        <p:spPr>
          <a:xfrm>
            <a:off x="1093510" y="2609242"/>
            <a:ext cx="45228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buNone/>
            </a:pPr>
            <a:r>
              <a:rPr lang="en-GB" sz="1800" b="1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Software Impacts Lives: 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From banking to healthcare, a single error or unethical decision in code can affect millions.</a:t>
            </a:r>
          </a:p>
          <a:p>
            <a:pPr marL="0" algn="l" rtl="0" eaLnBrk="1" latinLnBrk="0" hangingPunct="1">
              <a:buNone/>
            </a:pPr>
            <a:endParaRPr lang="en-IN" b="1" dirty="0">
              <a:effectLst/>
            </a:endParaRPr>
          </a:p>
          <a:p>
            <a:pPr marL="0" algn="l" rtl="0" eaLnBrk="1" latinLnBrk="0" hangingPunct="1">
              <a:buNone/>
            </a:pPr>
            <a:r>
              <a:rPr lang="en-GB" sz="1800" b="1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Maintains Trust: 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Ethics ensures that users, clients, and society can trust the systems we build.</a:t>
            </a:r>
          </a:p>
          <a:p>
            <a:pPr marL="0" algn="l" rtl="0" eaLnBrk="1" latinLnBrk="0" hangingPunct="1">
              <a:buNone/>
            </a:pPr>
            <a:endParaRPr lang="en-IN" b="1" dirty="0">
              <a:effectLst/>
            </a:endParaRPr>
          </a:p>
          <a:p>
            <a:pPr marL="0" algn="l" rtl="0" eaLnBrk="1" latinLnBrk="0" hangingPunct="1"/>
            <a:r>
              <a:rPr lang="en-GB" sz="1800" b="1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Prevents Harm: 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Ethical practices help avoid issues like data breaches, bias in algorithms, and privacy violations.</a:t>
            </a:r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5712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ABA88-152F-8F39-F827-DA001F61EE29}"/>
              </a:ext>
            </a:extLst>
          </p:cNvPr>
          <p:cNvSpPr txBox="1"/>
          <p:nvPr/>
        </p:nvSpPr>
        <p:spPr>
          <a:xfrm>
            <a:off x="859935" y="1241730"/>
            <a:ext cx="6606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b="1" dirty="0">
                <a:latin typeface="Calisto MT" panose="02040603050505030304" pitchFamily="18" charset="0"/>
              </a:rPr>
              <a:t>Avoid Biases: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/>
              <a:t>Ensure software does not discriminate or Favor any group unfairly.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/>
              <a:t>Test algorithms for fairness, especially in AI/ML.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/>
              <a:t>Use bias detection tools (e.g., AIF360, Fairlearn).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/>
              <a:t>Promote inclusive design and datasets</a:t>
            </a:r>
            <a:r>
              <a:rPr lang="en-GB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DDEB4-CE57-DD9F-6719-992B0B2DE78A}"/>
              </a:ext>
            </a:extLst>
          </p:cNvPr>
          <p:cNvSpPr txBox="1"/>
          <p:nvPr/>
        </p:nvSpPr>
        <p:spPr>
          <a:xfrm>
            <a:off x="970961" y="656955"/>
            <a:ext cx="7433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b="1" dirty="0">
                <a:solidFill>
                  <a:srgbClr val="0070C0"/>
                </a:solidFill>
                <a:latin typeface="Calisto MT" panose="02040603050505030304" pitchFamily="18" charset="0"/>
              </a:rPr>
              <a:t>Key Areas of Ethics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54ACD-B026-9B8F-3D3B-80835919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55" y="1241730"/>
            <a:ext cx="3828328" cy="2153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BE684-34A4-6937-E79A-5FB36836D5F3}"/>
              </a:ext>
            </a:extLst>
          </p:cNvPr>
          <p:cNvSpPr txBox="1"/>
          <p:nvPr/>
        </p:nvSpPr>
        <p:spPr>
          <a:xfrm>
            <a:off x="3468540" y="3396552"/>
            <a:ext cx="8636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latin typeface="Calisto MT" panose="02040603050505030304" pitchFamily="18" charset="0"/>
              </a:rPr>
              <a:t>2</a:t>
            </a:r>
            <a:r>
              <a:rPr lang="en-GB" sz="2200" b="1" dirty="0">
                <a:latin typeface="Calisto MT" panose="02040603050505030304" pitchFamily="18" charset="0"/>
              </a:rPr>
              <a:t>. </a:t>
            </a:r>
            <a:r>
              <a:rPr lang="en-GB" b="1" dirty="0">
                <a:latin typeface="Calisto MT" panose="02040603050505030304" pitchFamily="18" charset="0"/>
              </a:rPr>
              <a:t>Data Privacy: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/>
              <a:t>Collect only necessary user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/>
              <a:t>Use encryption and secure storage methods.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/>
              <a:t>Follow regulations like GDPR or HIPAA.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/>
              <a:t>Always get informed user consent.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r>
              <a:rPr lang="en-GB" b="1" dirty="0">
                <a:latin typeface="Calisto MT" panose="02040603050505030304" pitchFamily="18" charset="0"/>
              </a:rPr>
              <a:t>3. Software Licensing: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Respect terms of open-source and proprietary licenses.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Avoid illegal reuse or modification of licensed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Choose appropriate licenses for your own software (e.g., MIT, GPL).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Understand attribution and distribution rights.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0" algn="just" rtl="0" eaLnBrk="1" latinLnBrk="0" hangingPunct="1">
              <a:buNone/>
            </a:pPr>
            <a:endParaRPr lang="en-IN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F6E0FE-C5D7-269D-A62A-C9BA2525E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3" y="3296676"/>
            <a:ext cx="2318208" cy="2318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8FE9E-597C-FBF8-4860-ECD223164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76" y="3642326"/>
            <a:ext cx="2206918" cy="20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17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962095-1532-C4F3-733D-293B0600D035}"/>
              </a:ext>
            </a:extLst>
          </p:cNvPr>
          <p:cNvSpPr txBox="1"/>
          <p:nvPr/>
        </p:nvSpPr>
        <p:spPr>
          <a:xfrm>
            <a:off x="989815" y="735291"/>
            <a:ext cx="675873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sto MT" panose="02040603050505030304" pitchFamily="18" charset="0"/>
              </a:rPr>
              <a:t>4. Responsible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Prioritize safety, reliability, and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accessibility for all users, including those with disabilities.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Minimize environmental impact (e.g., efficient code).Consider long-term effects of software on society.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200" b="1" dirty="0">
                <a:latin typeface="Calisto MT" panose="02040603050505030304" pitchFamily="18" charset="0"/>
              </a:rPr>
              <a:t>6. Professional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Stay updated with current technologies and best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 ethical codes (like ACM or IEEE).Promote ethical culture within teams or organizations.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Avoid conflicts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93078-2C8A-3976-1B35-57CC213D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48" y="818758"/>
            <a:ext cx="3689308" cy="1324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4AE38-C1FC-C178-C892-E9CCBB252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5" y="2837468"/>
            <a:ext cx="5033913" cy="1772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A0F25-C8C7-2F3F-BB20-0D772994A2C0}"/>
              </a:ext>
            </a:extLst>
          </p:cNvPr>
          <p:cNvSpPr txBox="1"/>
          <p:nvPr/>
        </p:nvSpPr>
        <p:spPr>
          <a:xfrm>
            <a:off x="6447935" y="2441541"/>
            <a:ext cx="559009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latin typeface="Calisto MT" panose="02040603050505030304" pitchFamily="18" charset="0"/>
            </a:endParaRPr>
          </a:p>
          <a:p>
            <a:r>
              <a:rPr lang="en-GB" sz="2200" b="1" dirty="0">
                <a:latin typeface="Calisto MT" panose="02040603050505030304" pitchFamily="18" charset="0"/>
              </a:rPr>
              <a:t>5. Client and Employers: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Maintain confidentiality of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Deliver quality work that meets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Communicate risks, costs, and limitations honestly.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 employer interests with public good.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3530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1AF7D-A477-BD7D-0D62-C54AEDF707B6}"/>
              </a:ext>
            </a:extLst>
          </p:cNvPr>
          <p:cNvSpPr txBox="1"/>
          <p:nvPr/>
        </p:nvSpPr>
        <p:spPr>
          <a:xfrm>
            <a:off x="1216058" y="3429000"/>
            <a:ext cx="53355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r>
              <a:rPr lang="en-GB" sz="2200" b="1" dirty="0">
                <a:latin typeface="Calisto MT" panose="02040603050505030304" pitchFamily="18" charset="0"/>
              </a:rPr>
              <a:t>8. General Moral Imperatives: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Contribute to society and human well-being.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Avoid harm and discrimination.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Be honest and trustworthy in all professional dealings.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Respect user autonomy and dignity.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AF100-0517-E0D4-1F8E-A0BBB5F22244}"/>
              </a:ext>
            </a:extLst>
          </p:cNvPr>
          <p:cNvSpPr txBox="1"/>
          <p:nvPr/>
        </p:nvSpPr>
        <p:spPr>
          <a:xfrm>
            <a:off x="6551629" y="986966"/>
            <a:ext cx="48925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sto MT" panose="02040603050505030304" pitchFamily="18" charset="0"/>
              </a:rPr>
              <a:t>7. Software Accountability: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Take responsibility for the impact of your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 bugs and vulnerabilities promptly.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documentation and disclaimers where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 transparent about potential limitations or misuse.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04C47B-E306-3A32-8FE1-9D8F7F646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3" y="1059120"/>
            <a:ext cx="4502870" cy="2250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3A427-D63E-6EF3-CA57-F59D5786B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46" y="3429000"/>
            <a:ext cx="4008971" cy="23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555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4A5BA-D5B2-5868-420D-CB7A71A9F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5" y="247453"/>
            <a:ext cx="11651530" cy="6363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FDF90-CDA5-E0A7-7C09-D854703F9E6F}"/>
              </a:ext>
            </a:extLst>
          </p:cNvPr>
          <p:cNvSpPr txBox="1"/>
          <p:nvPr/>
        </p:nvSpPr>
        <p:spPr>
          <a:xfrm>
            <a:off x="1432874" y="1102936"/>
            <a:ext cx="4364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Now that we know what is ethics and It’s Key Area ..!!</a:t>
            </a:r>
          </a:p>
          <a:p>
            <a:r>
              <a:rPr lang="en-GB" sz="2000" b="1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How are we gonna achieve it ??</a:t>
            </a:r>
          </a:p>
          <a:p>
            <a:r>
              <a:rPr lang="en-GB" sz="2000" b="1" dirty="0"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are there any tools  or Methods..??</a:t>
            </a:r>
            <a:endParaRPr lang="en-IN" sz="2000" b="1" dirty="0">
              <a:latin typeface="Calisto MT" panose="02040603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817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72CB-5DF2-24B5-03C6-41E0B67DA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A8EDE-D34E-1B64-0DFD-0B7E78097318}"/>
              </a:ext>
            </a:extLst>
          </p:cNvPr>
          <p:cNvSpPr txBox="1"/>
          <p:nvPr/>
        </p:nvSpPr>
        <p:spPr>
          <a:xfrm>
            <a:off x="1193803" y="745407"/>
            <a:ext cx="832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1296"/>
                </a:solidFill>
                <a:effectLst/>
                <a:uLnTx/>
                <a:uFillTx/>
                <a:latin typeface="Calisto MT" panose="02040603050505030304" pitchFamily="18" charset="0"/>
                <a:ea typeface="+mj-ea"/>
                <a:cs typeface="+mj-cs"/>
              </a:rPr>
              <a:t>Tools &amp; Methodologies</a:t>
            </a:r>
            <a:endParaRPr lang="en-IN" sz="3200" b="1" dirty="0">
              <a:solidFill>
                <a:srgbClr val="001296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FD44B-9688-5E73-713F-431CA5D882F6}"/>
              </a:ext>
            </a:extLst>
          </p:cNvPr>
          <p:cNvSpPr txBox="1"/>
          <p:nvPr/>
        </p:nvSpPr>
        <p:spPr>
          <a:xfrm>
            <a:off x="875742" y="1421296"/>
            <a:ext cx="819751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 sz="2000"/>
            </a:pPr>
            <a:r>
              <a:rPr lang="en-GB" b="1" dirty="0">
                <a:latin typeface="Calisto MT" panose="02040603050505030304" pitchFamily="18" charset="0"/>
              </a:rPr>
              <a:t>Git / GitHub: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lang="en-GB" dirty="0"/>
              <a:t>Enables version control and change tracking for accountability.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lang="en-GB" dirty="0"/>
              <a:t>Ref</a:t>
            </a:r>
            <a:r>
              <a:rPr lang="en-GB" dirty="0">
                <a:solidFill>
                  <a:srgbClr val="E5A5DD"/>
                </a:solidFill>
              </a:rPr>
              <a:t>: </a:t>
            </a:r>
            <a:r>
              <a:rPr lang="en-GB" dirty="0">
                <a:solidFill>
                  <a:srgbClr val="00129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GB" dirty="0">
              <a:solidFill>
                <a:srgbClr val="001296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listo MT" panose="02040603050505030304" pitchFamily="18" charset="0"/>
              </a:rPr>
              <a:t>Fairness Tools:</a:t>
            </a:r>
            <a:endParaRPr lang="en-IN" sz="2000" dirty="0">
              <a:latin typeface="Calisto MT" panose="0204060305050503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i="1" dirty="0"/>
              <a:t>Fairlearn</a:t>
            </a:r>
            <a:r>
              <a:rPr lang="en-IN" dirty="0"/>
              <a:t> (Microsoft): AI fairness testing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i="1" dirty="0"/>
              <a:t>AIF360</a:t>
            </a:r>
            <a:r>
              <a:rPr lang="en-IN" dirty="0"/>
              <a:t> (IBM): Bias detection in ML models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b="1" dirty="0">
              <a:latin typeface="Calisto MT" panose="02040603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b="1" dirty="0">
              <a:latin typeface="Calisto MT" panose="02040603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b="1" dirty="0">
              <a:latin typeface="Calisto MT" panose="02040603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b="1" dirty="0">
              <a:latin typeface="Calisto MT" panose="02040603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b="1" dirty="0">
              <a:latin typeface="Calisto MT" panose="02040603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b="1"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b="1"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C0A7E-26F5-2C9C-5173-46A1C1976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58" y="1323040"/>
            <a:ext cx="2035900" cy="203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EEE58-7893-557E-0A82-9B582BD91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56" y="4059989"/>
            <a:ext cx="3303702" cy="2202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DB1DA7-0631-A677-5052-DA0A6142F210}"/>
              </a:ext>
            </a:extLst>
          </p:cNvPr>
          <p:cNvSpPr txBox="1"/>
          <p:nvPr/>
        </p:nvSpPr>
        <p:spPr>
          <a:xfrm>
            <a:off x="6014301" y="3864990"/>
            <a:ext cx="59388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 sz="2000"/>
            </a:pPr>
            <a:r>
              <a:rPr lang="en-GB" b="1" dirty="0">
                <a:latin typeface="Calisto MT" panose="02040603050505030304" pitchFamily="18" charset="0"/>
              </a:rPr>
              <a:t>Lighthouse (by Google):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lang="en-GB" dirty="0"/>
              <a:t>Audits accessibility, performance, and best practices in web apps.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dirty="0"/>
          </a:p>
          <a:p>
            <a:pPr marL="342900" indent="-342900" algn="just">
              <a:buFont typeface="Wingdings" panose="05000000000000000000" pitchFamily="2" charset="2"/>
              <a:buChar char="q"/>
              <a:defRPr sz="2000"/>
            </a:pPr>
            <a:r>
              <a:rPr lang="en-GB" b="1" dirty="0">
                <a:latin typeface="Calisto MT" panose="02040603050505030304" pitchFamily="18" charset="0"/>
              </a:rPr>
              <a:t>Ethics Guidelines (ACM/IEEE Codes):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lang="en-GB" dirty="0"/>
              <a:t>Refer to professional codes of ethics for decision-making.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087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446BB-532A-631B-E812-28057821CD5D}"/>
              </a:ext>
            </a:extLst>
          </p:cNvPr>
          <p:cNvSpPr txBox="1"/>
          <p:nvPr/>
        </p:nvSpPr>
        <p:spPr>
          <a:xfrm>
            <a:off x="1371600" y="1122947"/>
            <a:ext cx="45672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sto MT" panose="02040603050505030304" pitchFamily="18" charset="0"/>
              </a:rPr>
              <a:t>GDPR Toolkit or Apache Ranger:</a:t>
            </a:r>
          </a:p>
          <a:p>
            <a:r>
              <a:rPr lang="en-GB" sz="2000" dirty="0"/>
              <a:t>Supports data governance and privacy controls for big data systems.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listo MT" panose="02040603050505030304" pitchFamily="18" charset="0"/>
              </a:rPr>
              <a:t>Agile Ethics:</a:t>
            </a:r>
            <a:r>
              <a:rPr lang="en-IN" sz="2000" dirty="0">
                <a:latin typeface="Calisto MT" panose="02040603050505030304" pitchFamily="18" charset="0"/>
              </a:rPr>
              <a:t> </a:t>
            </a:r>
          </a:p>
          <a:p>
            <a:r>
              <a:rPr lang="en-IN" sz="2000" dirty="0"/>
              <a:t>Involves stakeholders regularly,</a:t>
            </a:r>
            <a:r>
              <a:rPr lang="en-GB" sz="2000" dirty="0"/>
              <a:t> Encourages transparency.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3BE08-05EF-1E85-10F9-6F4B6A55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65" y="1122947"/>
            <a:ext cx="4789013" cy="26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240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2852</TotalTime>
  <Words>1624</Words>
  <Application>Microsoft Office PowerPoint</Application>
  <PresentationFormat>Widescreen</PresentationFormat>
  <Paragraphs>262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Calisto MT</vt:lpstr>
      <vt:lpstr>Century Gothic</vt:lpstr>
      <vt:lpstr>Garamond</vt:lpstr>
      <vt:lpstr>Wingdings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Kashish Ahiri</dc:creator>
  <cp:lastModifiedBy>Kashish Ahiri</cp:lastModifiedBy>
  <cp:revision>12</cp:revision>
  <dcterms:created xsi:type="dcterms:W3CDTF">2025-04-14T07:09:54Z</dcterms:created>
  <dcterms:modified xsi:type="dcterms:W3CDTF">2025-04-16T06:53:51Z</dcterms:modified>
</cp:coreProperties>
</file>