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1"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114B-012C-4AD6-AA88-2C1A3E9CF8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924D14-47B9-4460-BA76-721DF64E63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23B0B5-96A3-4639-BF71-10D776D388C2}"/>
              </a:ext>
            </a:extLst>
          </p:cNvPr>
          <p:cNvSpPr>
            <a:spLocks noGrp="1"/>
          </p:cNvSpPr>
          <p:nvPr>
            <p:ph type="dt" sz="half" idx="10"/>
          </p:nvPr>
        </p:nvSpPr>
        <p:spPr/>
        <p:txBody>
          <a:bodyPr/>
          <a:lstStyle/>
          <a:p>
            <a:fld id="{48D85017-7A5C-46B4-9AAD-F41BA5DDE96E}" type="datetimeFigureOut">
              <a:rPr lang="en-IN" smtClean="0"/>
              <a:t>20-03-2022</a:t>
            </a:fld>
            <a:endParaRPr lang="en-IN"/>
          </a:p>
        </p:txBody>
      </p:sp>
      <p:sp>
        <p:nvSpPr>
          <p:cNvPr id="5" name="Footer Placeholder 4">
            <a:extLst>
              <a:ext uri="{FF2B5EF4-FFF2-40B4-BE49-F238E27FC236}">
                <a16:creationId xmlns:a16="http://schemas.microsoft.com/office/drawing/2014/main" id="{7D109758-DDE1-4B57-8E4E-97210D6BB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33257B-1E4A-49DF-9737-243474A98DCE}"/>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79080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FDEE-BCDA-4ADF-B5B3-A9549CF147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416617-74BF-4F5E-937F-B2886A6EDA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82ACC0-C22F-41F5-AFDF-0D489DF8D7EB}"/>
              </a:ext>
            </a:extLst>
          </p:cNvPr>
          <p:cNvSpPr>
            <a:spLocks noGrp="1"/>
          </p:cNvSpPr>
          <p:nvPr>
            <p:ph type="dt" sz="half" idx="10"/>
          </p:nvPr>
        </p:nvSpPr>
        <p:spPr/>
        <p:txBody>
          <a:bodyPr/>
          <a:lstStyle/>
          <a:p>
            <a:fld id="{48D85017-7A5C-46B4-9AAD-F41BA5DDE96E}" type="datetimeFigureOut">
              <a:rPr lang="en-IN" smtClean="0"/>
              <a:t>20-03-2022</a:t>
            </a:fld>
            <a:endParaRPr lang="en-IN"/>
          </a:p>
        </p:txBody>
      </p:sp>
      <p:sp>
        <p:nvSpPr>
          <p:cNvPr id="5" name="Footer Placeholder 4">
            <a:extLst>
              <a:ext uri="{FF2B5EF4-FFF2-40B4-BE49-F238E27FC236}">
                <a16:creationId xmlns:a16="http://schemas.microsoft.com/office/drawing/2014/main" id="{7BE3ED4F-7719-41C5-9AD9-12B0CFA7E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FE6EFC-EAFE-4354-AE5C-E6F0CBFF787C}"/>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71280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53C2D8-F358-4546-8F34-6613E52659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4B9529-FA5F-4B65-A192-63DB61A62A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50C1BD-DF43-4A1C-B049-703D6ED4D7B8}"/>
              </a:ext>
            </a:extLst>
          </p:cNvPr>
          <p:cNvSpPr>
            <a:spLocks noGrp="1"/>
          </p:cNvSpPr>
          <p:nvPr>
            <p:ph type="dt" sz="half" idx="10"/>
          </p:nvPr>
        </p:nvSpPr>
        <p:spPr/>
        <p:txBody>
          <a:bodyPr/>
          <a:lstStyle/>
          <a:p>
            <a:fld id="{48D85017-7A5C-46B4-9AAD-F41BA5DDE96E}" type="datetimeFigureOut">
              <a:rPr lang="en-IN" smtClean="0"/>
              <a:t>20-03-2022</a:t>
            </a:fld>
            <a:endParaRPr lang="en-IN"/>
          </a:p>
        </p:txBody>
      </p:sp>
      <p:sp>
        <p:nvSpPr>
          <p:cNvPr id="5" name="Footer Placeholder 4">
            <a:extLst>
              <a:ext uri="{FF2B5EF4-FFF2-40B4-BE49-F238E27FC236}">
                <a16:creationId xmlns:a16="http://schemas.microsoft.com/office/drawing/2014/main" id="{157B2C45-1C02-4C81-B782-BFD5584739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96007D-0DCB-42F0-80BF-ABA94E4F1588}"/>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257556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0C36-9CC8-4DC3-8F19-6DFDF9CF08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9D0FA5-0B63-44B6-A6AC-D1716F35B5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DD3B49-ECE2-4F9A-928D-4A48731F3C98}"/>
              </a:ext>
            </a:extLst>
          </p:cNvPr>
          <p:cNvSpPr>
            <a:spLocks noGrp="1"/>
          </p:cNvSpPr>
          <p:nvPr>
            <p:ph type="dt" sz="half" idx="10"/>
          </p:nvPr>
        </p:nvSpPr>
        <p:spPr/>
        <p:txBody>
          <a:bodyPr/>
          <a:lstStyle/>
          <a:p>
            <a:fld id="{48D85017-7A5C-46B4-9AAD-F41BA5DDE96E}" type="datetimeFigureOut">
              <a:rPr lang="en-IN" smtClean="0"/>
              <a:t>20-03-2022</a:t>
            </a:fld>
            <a:endParaRPr lang="en-IN"/>
          </a:p>
        </p:txBody>
      </p:sp>
      <p:sp>
        <p:nvSpPr>
          <p:cNvPr id="5" name="Footer Placeholder 4">
            <a:extLst>
              <a:ext uri="{FF2B5EF4-FFF2-40B4-BE49-F238E27FC236}">
                <a16:creationId xmlns:a16="http://schemas.microsoft.com/office/drawing/2014/main" id="{50D60850-C834-48EB-B640-67C6626BAE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871FB-9693-4894-98A7-8A11E001D648}"/>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42205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1C365-6771-4C2D-B186-F7B2DA469B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23828F-069C-401A-BB20-0AD853B450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966902-4611-4DBB-87C3-8294BADD6F14}"/>
              </a:ext>
            </a:extLst>
          </p:cNvPr>
          <p:cNvSpPr>
            <a:spLocks noGrp="1"/>
          </p:cNvSpPr>
          <p:nvPr>
            <p:ph type="dt" sz="half" idx="10"/>
          </p:nvPr>
        </p:nvSpPr>
        <p:spPr/>
        <p:txBody>
          <a:bodyPr/>
          <a:lstStyle/>
          <a:p>
            <a:fld id="{48D85017-7A5C-46B4-9AAD-F41BA5DDE96E}" type="datetimeFigureOut">
              <a:rPr lang="en-IN" smtClean="0"/>
              <a:t>20-03-2022</a:t>
            </a:fld>
            <a:endParaRPr lang="en-IN"/>
          </a:p>
        </p:txBody>
      </p:sp>
      <p:sp>
        <p:nvSpPr>
          <p:cNvPr id="5" name="Footer Placeholder 4">
            <a:extLst>
              <a:ext uri="{FF2B5EF4-FFF2-40B4-BE49-F238E27FC236}">
                <a16:creationId xmlns:a16="http://schemas.microsoft.com/office/drawing/2014/main" id="{F355F0F6-F732-4720-95FA-140C86F555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70CD95-43CA-4234-A66C-93CE17F011D6}"/>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402527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4DA3-2F90-4E5B-AEC1-9CCA40B38C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4C43E8-214A-4C76-990B-691C88256C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A6557B-8CF7-431A-A16F-8B6CC60646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5D7351-3F45-487E-9475-2DC199FD38B5}"/>
              </a:ext>
            </a:extLst>
          </p:cNvPr>
          <p:cNvSpPr>
            <a:spLocks noGrp="1"/>
          </p:cNvSpPr>
          <p:nvPr>
            <p:ph type="dt" sz="half" idx="10"/>
          </p:nvPr>
        </p:nvSpPr>
        <p:spPr/>
        <p:txBody>
          <a:bodyPr/>
          <a:lstStyle/>
          <a:p>
            <a:fld id="{48D85017-7A5C-46B4-9AAD-F41BA5DDE96E}" type="datetimeFigureOut">
              <a:rPr lang="en-IN" smtClean="0"/>
              <a:t>20-03-2022</a:t>
            </a:fld>
            <a:endParaRPr lang="en-IN"/>
          </a:p>
        </p:txBody>
      </p:sp>
      <p:sp>
        <p:nvSpPr>
          <p:cNvPr id="6" name="Footer Placeholder 5">
            <a:extLst>
              <a:ext uri="{FF2B5EF4-FFF2-40B4-BE49-F238E27FC236}">
                <a16:creationId xmlns:a16="http://schemas.microsoft.com/office/drawing/2014/main" id="{0D9533A8-15CF-4ED8-95B7-C652F2315D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A9F1D7-DA1A-41F6-8BA5-2F2F91EF4FBD}"/>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199949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C365-AD6A-4735-81E1-7E2E8B47AE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499115-17F5-4AC5-B360-E3969555D0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1BA676-86E5-4010-A41D-0A51D14D03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CEE8E9-E1DD-4C51-B13E-893B09DA98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E795AF-59B6-47DC-8D3F-19CA5E8596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36DFCB-4BBD-44C5-9657-72966F5E60DC}"/>
              </a:ext>
            </a:extLst>
          </p:cNvPr>
          <p:cNvSpPr>
            <a:spLocks noGrp="1"/>
          </p:cNvSpPr>
          <p:nvPr>
            <p:ph type="dt" sz="half" idx="10"/>
          </p:nvPr>
        </p:nvSpPr>
        <p:spPr/>
        <p:txBody>
          <a:bodyPr/>
          <a:lstStyle/>
          <a:p>
            <a:fld id="{48D85017-7A5C-46B4-9AAD-F41BA5DDE96E}" type="datetimeFigureOut">
              <a:rPr lang="en-IN" smtClean="0"/>
              <a:t>20-03-2022</a:t>
            </a:fld>
            <a:endParaRPr lang="en-IN"/>
          </a:p>
        </p:txBody>
      </p:sp>
      <p:sp>
        <p:nvSpPr>
          <p:cNvPr id="8" name="Footer Placeholder 7">
            <a:extLst>
              <a:ext uri="{FF2B5EF4-FFF2-40B4-BE49-F238E27FC236}">
                <a16:creationId xmlns:a16="http://schemas.microsoft.com/office/drawing/2014/main" id="{765747BE-1604-4D49-99F0-390C569E3B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AFD131-6EBB-42DA-9C8A-FAC738DCC044}"/>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349193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39FD-387B-4AF8-9163-5869B9E8BD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96B6E4-7BD2-4202-AEDE-63D3D5C9A2D4}"/>
              </a:ext>
            </a:extLst>
          </p:cNvPr>
          <p:cNvSpPr>
            <a:spLocks noGrp="1"/>
          </p:cNvSpPr>
          <p:nvPr>
            <p:ph type="dt" sz="half" idx="10"/>
          </p:nvPr>
        </p:nvSpPr>
        <p:spPr/>
        <p:txBody>
          <a:bodyPr/>
          <a:lstStyle/>
          <a:p>
            <a:fld id="{48D85017-7A5C-46B4-9AAD-F41BA5DDE96E}" type="datetimeFigureOut">
              <a:rPr lang="en-IN" smtClean="0"/>
              <a:t>20-03-2022</a:t>
            </a:fld>
            <a:endParaRPr lang="en-IN"/>
          </a:p>
        </p:txBody>
      </p:sp>
      <p:sp>
        <p:nvSpPr>
          <p:cNvPr id="4" name="Footer Placeholder 3">
            <a:extLst>
              <a:ext uri="{FF2B5EF4-FFF2-40B4-BE49-F238E27FC236}">
                <a16:creationId xmlns:a16="http://schemas.microsoft.com/office/drawing/2014/main" id="{B62225CB-66CE-477B-A170-C4BF95E4C9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E1C445-CA90-41BA-95AD-922A1488E8C4}"/>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62143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17B303-90E6-459C-8713-64006A80B6A8}"/>
              </a:ext>
            </a:extLst>
          </p:cNvPr>
          <p:cNvSpPr>
            <a:spLocks noGrp="1"/>
          </p:cNvSpPr>
          <p:nvPr>
            <p:ph type="dt" sz="half" idx="10"/>
          </p:nvPr>
        </p:nvSpPr>
        <p:spPr/>
        <p:txBody>
          <a:bodyPr/>
          <a:lstStyle/>
          <a:p>
            <a:fld id="{48D85017-7A5C-46B4-9AAD-F41BA5DDE96E}" type="datetimeFigureOut">
              <a:rPr lang="en-IN" smtClean="0"/>
              <a:t>20-03-2022</a:t>
            </a:fld>
            <a:endParaRPr lang="en-IN"/>
          </a:p>
        </p:txBody>
      </p:sp>
      <p:sp>
        <p:nvSpPr>
          <p:cNvPr id="3" name="Footer Placeholder 2">
            <a:extLst>
              <a:ext uri="{FF2B5EF4-FFF2-40B4-BE49-F238E27FC236}">
                <a16:creationId xmlns:a16="http://schemas.microsoft.com/office/drawing/2014/main" id="{07AD1982-20CE-4C9C-A701-12A3AD5649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060571-661B-4A59-AED0-A6E6B1C357F7}"/>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381704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DC4C-30B8-4715-8270-2A3EF98C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A557E-8C9E-4C1E-81B6-0DB43B5C5B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20258D-06AA-4C30-8B52-7E83ADEACA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CE309E-8359-4BB8-9A43-BAC13498193D}"/>
              </a:ext>
            </a:extLst>
          </p:cNvPr>
          <p:cNvSpPr>
            <a:spLocks noGrp="1"/>
          </p:cNvSpPr>
          <p:nvPr>
            <p:ph type="dt" sz="half" idx="10"/>
          </p:nvPr>
        </p:nvSpPr>
        <p:spPr/>
        <p:txBody>
          <a:bodyPr/>
          <a:lstStyle/>
          <a:p>
            <a:fld id="{48D85017-7A5C-46B4-9AAD-F41BA5DDE96E}" type="datetimeFigureOut">
              <a:rPr lang="en-IN" smtClean="0"/>
              <a:t>20-03-2022</a:t>
            </a:fld>
            <a:endParaRPr lang="en-IN"/>
          </a:p>
        </p:txBody>
      </p:sp>
      <p:sp>
        <p:nvSpPr>
          <p:cNvPr id="6" name="Footer Placeholder 5">
            <a:extLst>
              <a:ext uri="{FF2B5EF4-FFF2-40B4-BE49-F238E27FC236}">
                <a16:creationId xmlns:a16="http://schemas.microsoft.com/office/drawing/2014/main" id="{07F94E0B-916E-4DC6-A122-DD570FCFBC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D3E89A-45FE-4D69-A0BD-EEFE9AF7FBD7}"/>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406416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CE96-BA10-4C3A-B90A-ECF8A6787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5C2377-C2B2-4B4C-BA8C-8A92A65D56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DA4262-D59F-4137-8D5C-19A3045D8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6A46D-3175-4EEF-8AAA-6858BA208B9C}"/>
              </a:ext>
            </a:extLst>
          </p:cNvPr>
          <p:cNvSpPr>
            <a:spLocks noGrp="1"/>
          </p:cNvSpPr>
          <p:nvPr>
            <p:ph type="dt" sz="half" idx="10"/>
          </p:nvPr>
        </p:nvSpPr>
        <p:spPr/>
        <p:txBody>
          <a:bodyPr/>
          <a:lstStyle/>
          <a:p>
            <a:fld id="{48D85017-7A5C-46B4-9AAD-F41BA5DDE96E}" type="datetimeFigureOut">
              <a:rPr lang="en-IN" smtClean="0"/>
              <a:t>20-03-2022</a:t>
            </a:fld>
            <a:endParaRPr lang="en-IN"/>
          </a:p>
        </p:txBody>
      </p:sp>
      <p:sp>
        <p:nvSpPr>
          <p:cNvPr id="6" name="Footer Placeholder 5">
            <a:extLst>
              <a:ext uri="{FF2B5EF4-FFF2-40B4-BE49-F238E27FC236}">
                <a16:creationId xmlns:a16="http://schemas.microsoft.com/office/drawing/2014/main" id="{43078120-DE55-40EE-ABC8-2F6C8548E5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E86C31-43FA-46CD-8F9E-B7BFD6314C7E}"/>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48677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60C3F-818A-4FC2-8869-6704318728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A4351D-AC2B-4AB5-A876-189CA97052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DE290B-906B-411B-BAC7-509D1DCF2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5017-7A5C-46B4-9AAD-F41BA5DDE96E}" type="datetimeFigureOut">
              <a:rPr lang="en-IN" smtClean="0"/>
              <a:t>20-03-2022</a:t>
            </a:fld>
            <a:endParaRPr lang="en-IN"/>
          </a:p>
        </p:txBody>
      </p:sp>
      <p:sp>
        <p:nvSpPr>
          <p:cNvPr id="5" name="Footer Placeholder 4">
            <a:extLst>
              <a:ext uri="{FF2B5EF4-FFF2-40B4-BE49-F238E27FC236}">
                <a16:creationId xmlns:a16="http://schemas.microsoft.com/office/drawing/2014/main" id="{2F0301BB-D4D9-40F4-8EE0-CA6E36006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8D6BBC-ABC1-478B-8A27-79C1282FCB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997FC-8D43-43C5-A1DC-F04AB347B4B6}" type="slidenum">
              <a:rPr lang="en-IN" smtClean="0"/>
              <a:t>‹#›</a:t>
            </a:fld>
            <a:endParaRPr lang="en-IN"/>
          </a:p>
        </p:txBody>
      </p:sp>
    </p:spTree>
    <p:extLst>
      <p:ext uri="{BB962C8B-B14F-4D97-AF65-F5344CB8AC3E}">
        <p14:creationId xmlns:p14="http://schemas.microsoft.com/office/powerpoint/2010/main" val="3573926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3681AD5-34B9-4C54-AD30-E3BC071D5FDE}"/>
              </a:ext>
            </a:extLst>
          </p:cNvPr>
          <p:cNvSpPr>
            <a:spLocks noGrp="1"/>
          </p:cNvSpPr>
          <p:nvPr>
            <p:ph type="ctrTitle"/>
          </p:nvPr>
        </p:nvSpPr>
        <p:spPr>
          <a:xfrm>
            <a:off x="707010" y="1450655"/>
            <a:ext cx="4534293" cy="3956690"/>
          </a:xfrm>
        </p:spPr>
        <p:txBody>
          <a:bodyPr vert="horz" lIns="91440" tIns="45720" rIns="91440" bIns="45720" rtlCol="0" anchor="ctr">
            <a:normAutofit/>
          </a:bodyPr>
          <a:lstStyle/>
          <a:p>
            <a:pPr algn="l"/>
            <a:r>
              <a:rPr lang="en-US" sz="5600" kern="1200" dirty="0">
                <a:solidFill>
                  <a:schemeClr val="bg1"/>
                </a:solidFill>
                <a:latin typeface="Amasis MT Pro Medium" panose="02040604050005020304" pitchFamily="18" charset="0"/>
              </a:rPr>
              <a:t>MEDSCRAPE</a:t>
            </a:r>
          </a:p>
        </p:txBody>
      </p:sp>
      <p:cxnSp>
        <p:nvCxnSpPr>
          <p:cNvPr id="21" name="Straight Connector 2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6551BB-28F6-4B35-887F-A93FA3A40F9C}"/>
              </a:ext>
            </a:extLst>
          </p:cNvPr>
          <p:cNvSpPr>
            <a:spLocks noGrp="1"/>
          </p:cNvSpPr>
          <p:nvPr>
            <p:ph type="subTitle" idx="1"/>
          </p:nvPr>
        </p:nvSpPr>
        <p:spPr>
          <a:xfrm>
            <a:off x="6096000" y="1899913"/>
            <a:ext cx="5388990" cy="3199987"/>
          </a:xfrm>
        </p:spPr>
        <p:txBody>
          <a:bodyPr vert="horz" lIns="91440" tIns="45720" rIns="91440" bIns="45720" rtlCol="0" anchor="ctr">
            <a:normAutofit/>
          </a:bodyPr>
          <a:lstStyle/>
          <a:p>
            <a:pPr algn="l"/>
            <a:r>
              <a:rPr lang="en-US" dirty="0">
                <a:solidFill>
                  <a:schemeClr val="bg1"/>
                </a:solidFill>
                <a:latin typeface="Amasis MT Pro Medium" panose="02040604050005020304" pitchFamily="18" charset="0"/>
              </a:rPr>
              <a:t>TEAM MEMBERS</a:t>
            </a:r>
          </a:p>
          <a:p>
            <a:pPr indent="-228600" algn="l">
              <a:buFont typeface="Arial" panose="020B0604020202020204" pitchFamily="34" charset="0"/>
              <a:buChar char="•"/>
            </a:pPr>
            <a:endParaRPr lang="en-US" sz="2000" dirty="0">
              <a:solidFill>
                <a:schemeClr val="bg1"/>
              </a:solidFill>
              <a:latin typeface="Amasis MT Pro Medium" panose="02040604050005020304" pitchFamily="18" charset="0"/>
            </a:endParaRPr>
          </a:p>
          <a:p>
            <a:pPr marL="342900" indent="-228600" algn="l">
              <a:buFont typeface="Arial" panose="020B0604020202020204" pitchFamily="34" charset="0"/>
              <a:buChar char="•"/>
            </a:pPr>
            <a:r>
              <a:rPr lang="en-US" sz="2000" dirty="0">
                <a:solidFill>
                  <a:schemeClr val="bg1"/>
                </a:solidFill>
                <a:latin typeface="Amasis MT Pro Medium" panose="02040604050005020304" pitchFamily="18" charset="0"/>
              </a:rPr>
              <a:t>Kashish 19BCE1760</a:t>
            </a:r>
          </a:p>
          <a:p>
            <a:pPr marL="342900" indent="-228600" algn="l">
              <a:buFont typeface="Arial" panose="020B0604020202020204" pitchFamily="34" charset="0"/>
              <a:buChar char="•"/>
            </a:pPr>
            <a:r>
              <a:rPr lang="en-US" sz="2000" dirty="0">
                <a:solidFill>
                  <a:schemeClr val="bg1"/>
                </a:solidFill>
                <a:latin typeface="Amasis MT Pro Medium" panose="02040604050005020304" pitchFamily="18" charset="0"/>
              </a:rPr>
              <a:t>Saransh Vats 19BCE1002</a:t>
            </a:r>
          </a:p>
        </p:txBody>
      </p:sp>
    </p:spTree>
    <p:extLst>
      <p:ext uri="{BB962C8B-B14F-4D97-AF65-F5344CB8AC3E}">
        <p14:creationId xmlns:p14="http://schemas.microsoft.com/office/powerpoint/2010/main" val="1423574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B25ED79-0D2B-4DA9-AE56-DD5DD3B00FBB}"/>
              </a:ext>
            </a:extLst>
          </p:cNvPr>
          <p:cNvSpPr>
            <a:spLocks noGrp="1"/>
          </p:cNvSpPr>
          <p:nvPr>
            <p:ph type="title"/>
          </p:nvPr>
        </p:nvSpPr>
        <p:spPr>
          <a:xfrm>
            <a:off x="126206" y="700777"/>
            <a:ext cx="2890371" cy="1325563"/>
          </a:xfrm>
        </p:spPr>
        <p:txBody>
          <a:bodyPr vert="horz" lIns="91440" tIns="45720" rIns="91440" bIns="45720" rtlCol="0" anchor="b">
            <a:normAutofit/>
          </a:bodyPr>
          <a:lstStyle/>
          <a:p>
            <a:pPr algn="r"/>
            <a:r>
              <a:rPr lang="en-US" sz="4000" kern="1200" dirty="0">
                <a:solidFill>
                  <a:schemeClr val="bg1"/>
                </a:solidFill>
                <a:latin typeface="Amasis MT Pro Medium" panose="02040604050005020304" pitchFamily="18" charset="0"/>
              </a:rPr>
              <a:t>ABSTRACT</a:t>
            </a: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433633" y="2300142"/>
            <a:ext cx="11038788" cy="403467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b="0" i="0" dirty="0">
                <a:solidFill>
                  <a:schemeClr val="bg1"/>
                </a:solidFill>
                <a:effectLst/>
                <a:latin typeface="Amasis MT Pro Medium" panose="02040604050005020304" pitchFamily="18" charset="0"/>
              </a:rPr>
              <a:t>Medscrape is used to irradicate common medication mistakes people do and not adhering to the medication, People usually consume medicines that is not to be consumed for the symptoms they are facing which may lead to serious health problems and even cost his/her life. </a:t>
            </a:r>
          </a:p>
          <a:p>
            <a:pPr marL="285750" indent="-228600">
              <a:lnSpc>
                <a:spcPct val="90000"/>
              </a:lnSpc>
              <a:spcAft>
                <a:spcPts val="600"/>
              </a:spcAft>
              <a:buFont typeface="Arial" panose="020B0604020202020204" pitchFamily="34" charset="0"/>
              <a:buChar char="•"/>
            </a:pPr>
            <a:r>
              <a:rPr lang="en-US" b="0" i="0" dirty="0">
                <a:solidFill>
                  <a:schemeClr val="bg1"/>
                </a:solidFill>
                <a:effectLst/>
                <a:latin typeface="Amasis MT Pro Medium" panose="02040604050005020304" pitchFamily="18" charset="0"/>
              </a:rPr>
              <a:t>It also tells the patient/user when and in case of what symptoms they should consume the medicine they want to know about. </a:t>
            </a:r>
          </a:p>
          <a:p>
            <a:pPr marL="285750" indent="-228600">
              <a:lnSpc>
                <a:spcPct val="90000"/>
              </a:lnSpc>
              <a:spcAft>
                <a:spcPts val="600"/>
              </a:spcAft>
              <a:buFont typeface="Arial" panose="020B0604020202020204" pitchFamily="34" charset="0"/>
              <a:buChar char="•"/>
            </a:pPr>
            <a:r>
              <a:rPr lang="en-US" b="0" i="0" dirty="0">
                <a:solidFill>
                  <a:schemeClr val="bg1"/>
                </a:solidFill>
                <a:effectLst/>
                <a:latin typeface="Amasis MT Pro Medium" panose="02040604050005020304" pitchFamily="18" charset="0"/>
              </a:rPr>
              <a:t>It can also be used by people who tend to forget about the medicine they have to consume and thus can use our website to upload the image of the medicine that they </a:t>
            </a:r>
            <a:r>
              <a:rPr lang="en-US" b="0" i="0" dirty="0" err="1">
                <a:solidFill>
                  <a:schemeClr val="bg1"/>
                </a:solidFill>
                <a:effectLst/>
                <a:latin typeface="Amasis MT Pro Medium" panose="02040604050005020304" pitchFamily="18" charset="0"/>
              </a:rPr>
              <a:t>dont</a:t>
            </a:r>
            <a:r>
              <a:rPr lang="en-US" b="0" i="0" dirty="0">
                <a:solidFill>
                  <a:schemeClr val="bg1"/>
                </a:solidFill>
                <a:effectLst/>
                <a:latin typeface="Amasis MT Pro Medium" panose="02040604050005020304" pitchFamily="18" charset="0"/>
              </a:rPr>
              <a:t> know about it and get the correct information regarding it.</a:t>
            </a:r>
          </a:p>
          <a:p>
            <a:pPr marL="285750" indent="-228600">
              <a:lnSpc>
                <a:spcPct val="90000"/>
              </a:lnSpc>
              <a:spcAft>
                <a:spcPts val="600"/>
              </a:spcAft>
              <a:buFont typeface="Arial" panose="020B0604020202020204" pitchFamily="34" charset="0"/>
              <a:buChar char="•"/>
            </a:pPr>
            <a:r>
              <a:rPr lang="en-US" b="0" i="0" dirty="0">
                <a:solidFill>
                  <a:schemeClr val="bg1"/>
                </a:solidFill>
                <a:effectLst/>
                <a:latin typeface="Amasis MT Pro Medium" panose="02040604050005020304" pitchFamily="18" charset="0"/>
              </a:rPr>
              <a:t> Our project helps in classification of the medicine image that user wants to know about and return him/her the name of the medicine detected and provide the required information about the medicine which is medicine name, introduction, side effect and when to consume. The image classification is done using Transfer Learning model InceptionV3 which processes the medicine image given by the patient/user on our website and provides the user with the correct information which is rendered on the web page.</a:t>
            </a:r>
            <a:endParaRPr lang="en-US" dirty="0">
              <a:solidFill>
                <a:schemeClr val="bg1"/>
              </a:solidFill>
              <a:latin typeface="Amasis MT Pro Medium" panose="020406040500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799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B25ED79-0D2B-4DA9-AE56-DD5DD3B00FBB}"/>
              </a:ext>
            </a:extLst>
          </p:cNvPr>
          <p:cNvSpPr>
            <a:spLocks noGrp="1"/>
          </p:cNvSpPr>
          <p:nvPr>
            <p:ph type="title"/>
          </p:nvPr>
        </p:nvSpPr>
        <p:spPr>
          <a:xfrm>
            <a:off x="126206" y="713398"/>
            <a:ext cx="10868586" cy="1325563"/>
          </a:xfrm>
        </p:spPr>
        <p:txBody>
          <a:bodyPr vert="horz" lIns="91440" tIns="45720" rIns="91440" bIns="45720" rtlCol="0" anchor="b">
            <a:normAutofit/>
          </a:bodyPr>
          <a:lstStyle/>
          <a:p>
            <a:pPr algn="r"/>
            <a:r>
              <a:rPr lang="en-US" sz="4000" kern="1200" dirty="0">
                <a:solidFill>
                  <a:schemeClr val="bg1"/>
                </a:solidFill>
                <a:latin typeface="Amasis MT Pro Medium" panose="02040604050005020304" pitchFamily="18" charset="0"/>
              </a:rPr>
              <a:t>VIRTUALIZATION / CLOUD SERVICES USED</a:t>
            </a: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391789" y="2375555"/>
            <a:ext cx="11127766" cy="396113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b="0" i="0" dirty="0">
                <a:solidFill>
                  <a:schemeClr val="bg1"/>
                </a:solidFill>
                <a:effectLst/>
                <a:latin typeface="Amasis MT Pro Medium" panose="02040604050005020304" pitchFamily="18" charset="0"/>
              </a:rPr>
              <a:t>We will deploy our app </a:t>
            </a:r>
            <a:r>
              <a:rPr lang="en-US" dirty="0">
                <a:solidFill>
                  <a:schemeClr val="bg1"/>
                </a:solidFill>
                <a:latin typeface="Amasis MT Pro Medium" panose="02040604050005020304" pitchFamily="18" charset="0"/>
              </a:rPr>
              <a:t>using </a:t>
            </a:r>
            <a:r>
              <a:rPr lang="en-US" b="0" i="0" dirty="0">
                <a:solidFill>
                  <a:schemeClr val="bg1"/>
                </a:solidFill>
                <a:effectLst/>
                <a:latin typeface="Amasis MT Pro Medium" panose="02040604050005020304" pitchFamily="18" charset="0"/>
              </a:rPr>
              <a:t>Amazon Elastic Compute Cloud (Amazon EC2), a web service that provides secure, resizable compute capacity in the cloud. It is designed to make web-scale cloud computing easier for developers. Amazon EC2’s simple web service interface allows us to obtain and configure capacity with minimal friction. It provides us with complete control of </a:t>
            </a:r>
            <a:r>
              <a:rPr lang="en-US" dirty="0">
                <a:solidFill>
                  <a:schemeClr val="bg1"/>
                </a:solidFill>
                <a:latin typeface="Amasis MT Pro Medium" panose="02040604050005020304" pitchFamily="18" charset="0"/>
              </a:rPr>
              <a:t>Amazon vast cloud </a:t>
            </a:r>
            <a:r>
              <a:rPr lang="en-US" b="0" i="0" dirty="0">
                <a:solidFill>
                  <a:schemeClr val="bg1"/>
                </a:solidFill>
                <a:effectLst/>
                <a:latin typeface="Amasis MT Pro Medium" panose="02040604050005020304" pitchFamily="18" charset="0"/>
              </a:rPr>
              <a:t>computing resources.</a:t>
            </a:r>
          </a:p>
          <a:p>
            <a:pPr marL="285750" indent="-228600">
              <a:lnSpc>
                <a:spcPct val="90000"/>
              </a:lnSpc>
              <a:spcAft>
                <a:spcPts val="600"/>
              </a:spcAft>
              <a:buFont typeface="Arial" panose="020B0604020202020204" pitchFamily="34" charset="0"/>
              <a:buChar char="•"/>
            </a:pPr>
            <a:r>
              <a:rPr lang="en-US" dirty="0">
                <a:solidFill>
                  <a:schemeClr val="bg1"/>
                </a:solidFill>
                <a:latin typeface="Amasis MT Pro Medium" panose="02040604050005020304" pitchFamily="18" charset="0"/>
              </a:rPr>
              <a:t>AWS provides us with both infrastructure as a service(IaaS) and platform as a service (PaaS) enabling us to scale our project on the go as requirements change.</a:t>
            </a:r>
            <a:endParaRPr lang="en-US" b="0" i="0" dirty="0">
              <a:solidFill>
                <a:schemeClr val="bg1"/>
              </a:solidFill>
              <a:effectLst/>
              <a:latin typeface="Amasis MT Pro Medium" panose="02040604050005020304" pitchFamily="18" charset="0"/>
            </a:endParaRPr>
          </a:p>
          <a:p>
            <a:pPr marL="285750" indent="-228600">
              <a:lnSpc>
                <a:spcPct val="90000"/>
              </a:lnSpc>
              <a:spcAft>
                <a:spcPts val="600"/>
              </a:spcAft>
              <a:buFont typeface="Arial" panose="020B0604020202020204" pitchFamily="34" charset="0"/>
              <a:buChar char="•"/>
            </a:pPr>
            <a:r>
              <a:rPr lang="en-US" b="0" i="0" dirty="0">
                <a:solidFill>
                  <a:schemeClr val="bg1"/>
                </a:solidFill>
                <a:effectLst/>
                <a:latin typeface="Amasis MT Pro Medium" panose="02040604050005020304" pitchFamily="18" charset="0"/>
              </a:rPr>
              <a:t>Amazon EC2 offers the broadest and deepest compute platform with choice of processor, storage, networking, operating system, and purchase model. It offers the fastest processors in the cloud, along with 400 Gbps ethernet networking. It has the most powerful GPU instances for machine learning training and graphics workloads, as well as the lowest cost-per-inference instances in the cloud. </a:t>
            </a:r>
          </a:p>
          <a:p>
            <a:pPr marL="285750" indent="-228600">
              <a:lnSpc>
                <a:spcPct val="90000"/>
              </a:lnSpc>
              <a:spcAft>
                <a:spcPts val="600"/>
              </a:spcAft>
              <a:buFont typeface="Arial" panose="020B0604020202020204" pitchFamily="34" charset="0"/>
              <a:buChar char="•"/>
            </a:pPr>
            <a:r>
              <a:rPr lang="en-US" dirty="0">
                <a:solidFill>
                  <a:schemeClr val="bg1"/>
                </a:solidFill>
                <a:latin typeface="Amasis MT Pro Medium" panose="02040604050005020304" pitchFamily="18" charset="0"/>
              </a:rPr>
              <a:t>Amazon Sagemaker provides us with a fully integrated development environment for building machine learning models which also eases to deploy code to the instance created</a:t>
            </a: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313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B25ED79-0D2B-4DA9-AE56-DD5DD3B00FBB}"/>
              </a:ext>
            </a:extLst>
          </p:cNvPr>
          <p:cNvSpPr>
            <a:spLocks noGrp="1"/>
          </p:cNvSpPr>
          <p:nvPr>
            <p:ph type="title"/>
          </p:nvPr>
        </p:nvSpPr>
        <p:spPr>
          <a:xfrm>
            <a:off x="164233" y="700777"/>
            <a:ext cx="3497344" cy="1325563"/>
          </a:xfrm>
        </p:spPr>
        <p:txBody>
          <a:bodyPr vert="horz" lIns="91440" tIns="45720" rIns="91440" bIns="45720" rtlCol="0" anchor="b">
            <a:normAutofit/>
          </a:bodyPr>
          <a:lstStyle/>
          <a:p>
            <a:pPr algn="r"/>
            <a:r>
              <a:rPr lang="en-US" sz="4000" kern="1200" dirty="0">
                <a:solidFill>
                  <a:schemeClr val="bg1"/>
                </a:solidFill>
                <a:latin typeface="Amasis MT Pro Medium" panose="02040604050005020304" pitchFamily="18" charset="0"/>
              </a:rPr>
              <a:t>INSPIRATION</a:t>
            </a: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386498" y="2271862"/>
            <a:ext cx="10878532" cy="403467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solidFill>
                  <a:schemeClr val="bg1"/>
                </a:solidFill>
                <a:latin typeface="Amasis MT Pro Medium" panose="02040604050005020304" pitchFamily="18" charset="0"/>
              </a:rPr>
              <a:t>[1] Proposed an automatic classification system for pill images based on their shape and color. using image processing techniques to specify an attribute set used by Support Vector Machines and Multilayer Perceptron classifiers. </a:t>
            </a:r>
          </a:p>
          <a:p>
            <a:pPr marL="285750" indent="-228600">
              <a:lnSpc>
                <a:spcPct val="90000"/>
              </a:lnSpc>
              <a:spcAft>
                <a:spcPts val="600"/>
              </a:spcAft>
              <a:buFont typeface="Arial" panose="020B0604020202020204" pitchFamily="34" charset="0"/>
              <a:buChar char="•"/>
            </a:pPr>
            <a:r>
              <a:rPr lang="en-US" sz="2000" dirty="0">
                <a:solidFill>
                  <a:schemeClr val="bg1"/>
                </a:solidFill>
                <a:latin typeface="Amasis MT Pro Medium" panose="02040604050005020304" pitchFamily="18" charset="0"/>
              </a:rPr>
              <a:t>[2] Providing the right treatment plan for patients includes knowledge about their current medications and drug allergies, an often-challenging task. The widespread growth of prescribing and consuming medications has increased the need for applications that support medication reconciliation. They show a deep-learning application that can help reduce avoidable errors with their attendant risk, i.e., correctly identifying prescription medication, which is currently a tedious and error-prone task. </a:t>
            </a: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0448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273377" y="2224728"/>
            <a:ext cx="10525956" cy="403467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solidFill>
                  <a:schemeClr val="bg1"/>
                </a:solidFill>
                <a:latin typeface="Amasis MT Pro Medium" panose="02040604050005020304" pitchFamily="18" charset="0"/>
              </a:rPr>
              <a:t>[3] The physical form of the medication, often tablets and capsules, captures the unique features of the NDC (NATIONAL DRUG CODE)  product to help ensure patients receive the same medication product inside their prescription bottle as is found on the label from a pharmacy. An automated check is used to report, evaluate and predict the shape, color, and NDC for images showing a pile of pills inside a prescription bottle. Patterns of incorrect NDC predictions based on similar colors, shapes, and imprints of pills were identified and recommendations to improve the model were provided.</a:t>
            </a: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01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B25ED79-0D2B-4DA9-AE56-DD5DD3B00FBB}"/>
              </a:ext>
            </a:extLst>
          </p:cNvPr>
          <p:cNvSpPr>
            <a:spLocks noGrp="1"/>
          </p:cNvSpPr>
          <p:nvPr>
            <p:ph type="title"/>
          </p:nvPr>
        </p:nvSpPr>
        <p:spPr>
          <a:xfrm>
            <a:off x="126206" y="700777"/>
            <a:ext cx="3443922" cy="1325563"/>
          </a:xfrm>
        </p:spPr>
        <p:txBody>
          <a:bodyPr vert="horz" lIns="91440" tIns="45720" rIns="91440" bIns="45720" rtlCol="0" anchor="b">
            <a:normAutofit/>
          </a:bodyPr>
          <a:lstStyle/>
          <a:p>
            <a:pPr algn="r"/>
            <a:r>
              <a:rPr lang="en-US" sz="4000" kern="1200" dirty="0">
                <a:solidFill>
                  <a:schemeClr val="bg1"/>
                </a:solidFill>
                <a:latin typeface="Amasis MT Pro Medium" panose="02040604050005020304" pitchFamily="18" charset="0"/>
              </a:rPr>
              <a:t>REFERENCES</a:t>
            </a: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405352" y="2169391"/>
            <a:ext cx="10525956" cy="3647474"/>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endParaRPr lang="en-US" dirty="0">
              <a:solidFill>
                <a:schemeClr val="bg1"/>
              </a:solidFill>
              <a:latin typeface="Amasis MT Pro Medium" panose="02040604050005020304" pitchFamily="18" charset="0"/>
            </a:endParaRPr>
          </a:p>
          <a:p>
            <a:pPr marL="285750" indent="-228600">
              <a:lnSpc>
                <a:spcPct val="90000"/>
              </a:lnSpc>
              <a:spcAft>
                <a:spcPts val="600"/>
              </a:spcAft>
              <a:buFont typeface="Arial" panose="020B0604020202020204" pitchFamily="34" charset="0"/>
              <a:buChar char="•"/>
            </a:pPr>
            <a:r>
              <a:rPr lang="en-US" dirty="0">
                <a:solidFill>
                  <a:schemeClr val="bg1"/>
                </a:solidFill>
                <a:latin typeface="Amasis MT Pro Medium" panose="02040604050005020304" pitchFamily="18" charset="0"/>
              </a:rPr>
              <a:t>[1]  Pill Image Classification using Machine Learning2019 8th Brazilian Conference.</a:t>
            </a:r>
          </a:p>
          <a:p>
            <a:pPr marL="285750" indent="-228600">
              <a:lnSpc>
                <a:spcPct val="90000"/>
              </a:lnSpc>
              <a:spcAft>
                <a:spcPts val="600"/>
              </a:spcAft>
              <a:buFont typeface="Arial" panose="020B0604020202020204" pitchFamily="34" charset="0"/>
              <a:buChar char="•"/>
            </a:pPr>
            <a:r>
              <a:rPr lang="en-US" dirty="0">
                <a:solidFill>
                  <a:schemeClr val="bg1"/>
                </a:solidFill>
                <a:latin typeface="Amasis MT Pro Medium" panose="02040604050005020304" pitchFamily="18" charset="0"/>
              </a:rPr>
              <a:t>[2] Natalia Larios Delgado, Naoto Usuyama, Amanda K. Hall, Rebecca J. Hazen, Max Ma, Siva  Sahu &amp; Jessica Lundin npj Digital Medicine volume 2, Article number: 10 (2019).</a:t>
            </a:r>
          </a:p>
          <a:p>
            <a:pPr marL="285750" indent="-228600">
              <a:lnSpc>
                <a:spcPct val="90000"/>
              </a:lnSpc>
              <a:spcAft>
                <a:spcPts val="600"/>
              </a:spcAft>
              <a:buFont typeface="Arial" panose="020B0604020202020204" pitchFamily="34" charset="0"/>
              <a:buChar char="•"/>
            </a:pPr>
            <a:r>
              <a:rPr lang="en-US" dirty="0">
                <a:solidFill>
                  <a:schemeClr val="bg1"/>
                </a:solidFill>
                <a:latin typeface="Amasis MT Pro Medium" panose="02040604050005020304" pitchFamily="18" charset="0"/>
              </a:rPr>
              <a:t>[3] Performance evaluation of a prescription medication image classification model: an observational cohortCorey A. Lester, Jiazhao Li, Yuting Ding, Brigid Rowell, Jessie ‘Xi’ Yang &amp; Raed Al Kontar npj Digital Medicine volume 4, Article number: 118 (2021).</a:t>
            </a:r>
          </a:p>
          <a:p>
            <a:pPr marL="285750" indent="-228600">
              <a:lnSpc>
                <a:spcPct val="90000"/>
              </a:lnSpc>
              <a:spcAft>
                <a:spcPts val="600"/>
              </a:spcAft>
              <a:buFont typeface="Arial" panose="020B0604020202020204" pitchFamily="34" charset="0"/>
              <a:buChar char="•"/>
            </a:pPr>
            <a:r>
              <a:rPr lang="en-US" b="0" i="0" dirty="0">
                <a:solidFill>
                  <a:schemeClr val="bg1"/>
                </a:solidFill>
                <a:effectLst/>
                <a:latin typeface="Amasis MT Pro Medium" panose="02040604050005020304" pitchFamily="18" charset="0"/>
              </a:rPr>
              <a:t>L. T. Kohn, J. Corrigan, M. S. Donaldson et al., To err is human: building a safer health system. National Academy Press Washington, DC, 2000, vol. 6.</a:t>
            </a:r>
          </a:p>
          <a:p>
            <a:pPr marL="285750" indent="-228600">
              <a:lnSpc>
                <a:spcPct val="90000"/>
              </a:lnSpc>
              <a:spcAft>
                <a:spcPts val="600"/>
              </a:spcAft>
              <a:buFont typeface="Arial" panose="020B0604020202020204" pitchFamily="34" charset="0"/>
              <a:buChar char="•"/>
            </a:pPr>
            <a:r>
              <a:rPr lang="en-US" b="0" i="0" dirty="0">
                <a:solidFill>
                  <a:schemeClr val="bg1"/>
                </a:solidFill>
                <a:effectLst/>
                <a:latin typeface="Amasis MT Pro Medium" panose="02040604050005020304" pitchFamily="18" charset="0"/>
              </a:rPr>
              <a:t>J. A. Greene and A. S. </a:t>
            </a:r>
            <a:r>
              <a:rPr lang="en-US" b="0" i="0" dirty="0" err="1">
                <a:solidFill>
                  <a:schemeClr val="bg1"/>
                </a:solidFill>
                <a:effectLst/>
                <a:latin typeface="Amasis MT Pro Medium" panose="02040604050005020304" pitchFamily="18" charset="0"/>
              </a:rPr>
              <a:t>Kesselheim</a:t>
            </a:r>
            <a:r>
              <a:rPr lang="en-US" b="0" i="0" dirty="0">
                <a:solidFill>
                  <a:schemeClr val="bg1"/>
                </a:solidFill>
                <a:effectLst/>
                <a:latin typeface="Amasis MT Pro Medium" panose="02040604050005020304" pitchFamily="18" charset="0"/>
              </a:rPr>
              <a:t>, “Why do the same drugs look different? pills, trade dress, and public health,” New England Journal of Medicine, vol. 365, no. 1, pp. 83–89, 2011, </a:t>
            </a:r>
            <a:r>
              <a:rPr lang="en-US" b="0" i="0" dirty="0" err="1">
                <a:solidFill>
                  <a:schemeClr val="bg1"/>
                </a:solidFill>
                <a:effectLst/>
                <a:latin typeface="Amasis MT Pro Medium" panose="02040604050005020304" pitchFamily="18" charset="0"/>
              </a:rPr>
              <a:t>pMID</a:t>
            </a:r>
            <a:r>
              <a:rPr lang="en-US" b="0" i="0" dirty="0">
                <a:solidFill>
                  <a:schemeClr val="bg1"/>
                </a:solidFill>
                <a:effectLst/>
                <a:latin typeface="Amasis MT Pro Medium" panose="02040604050005020304" pitchFamily="18" charset="0"/>
              </a:rPr>
              <a:t>: 21732842. 	</a:t>
            </a:r>
            <a:endParaRPr lang="en-US" dirty="0">
              <a:solidFill>
                <a:schemeClr val="bg1"/>
              </a:solidFill>
              <a:latin typeface="Amasis MT Pro Medium" panose="020406040500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445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842</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Amasis MT Pro Medium</vt:lpstr>
      <vt:lpstr>Arial</vt:lpstr>
      <vt:lpstr>Calibri</vt:lpstr>
      <vt:lpstr>Calibri Light</vt:lpstr>
      <vt:lpstr>Office Theme</vt:lpstr>
      <vt:lpstr>MEDSCRAPE</vt:lpstr>
      <vt:lpstr>ABSTRACT</vt:lpstr>
      <vt:lpstr>VIRTUALIZATION / CLOUD SERVICES USED</vt:lpstr>
      <vt:lpstr>INSPIRATION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MEDSCRAPE</dc:title>
  <dc:creator>Aryan Arora</dc:creator>
  <cp:lastModifiedBy>kashish saw</cp:lastModifiedBy>
  <cp:revision>7</cp:revision>
  <dcterms:created xsi:type="dcterms:W3CDTF">2021-09-22T16:04:12Z</dcterms:created>
  <dcterms:modified xsi:type="dcterms:W3CDTF">2022-03-20T05:51:40Z</dcterms:modified>
</cp:coreProperties>
</file>