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1" r:id="rId4"/>
    <p:sldId id="262" r:id="rId5"/>
    <p:sldId id="263" r:id="rId6"/>
    <p:sldId id="266" r:id="rId7"/>
    <p:sldId id="267" r:id="rId8"/>
    <p:sldId id="268" r:id="rId9"/>
    <p:sldId id="269" r:id="rId10"/>
    <p:sldId id="270" r:id="rId11"/>
    <p:sldId id="271" r:id="rId12"/>
    <p:sldId id="275" r:id="rId13"/>
    <p:sldId id="276" r:id="rId14"/>
    <p:sldId id="277" r:id="rId15"/>
    <p:sldId id="278" r:id="rId16"/>
    <p:sldId id="279" r:id="rId17"/>
    <p:sldId id="280" r:id="rId18"/>
    <p:sldId id="281" r:id="rId19"/>
    <p:sldId id="282" r:id="rId20"/>
    <p:sldId id="274" r:id="rId21"/>
    <p:sldId id="272" r:id="rId22"/>
    <p:sldId id="273"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114B-012C-4AD6-AA88-2C1A3E9CF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924D14-47B9-4460-BA76-721DF64E6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23B0B5-96A3-4639-BF71-10D776D388C2}"/>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5" name="Footer Placeholder 4">
            <a:extLst>
              <a:ext uri="{FF2B5EF4-FFF2-40B4-BE49-F238E27FC236}">
                <a16:creationId xmlns:a16="http://schemas.microsoft.com/office/drawing/2014/main" id="{7D109758-DDE1-4B57-8E4E-97210D6BB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3257B-1E4A-49DF-9737-243474A98DCE}"/>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79080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FDEE-BCDA-4ADF-B5B3-A9549CF147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416617-74BF-4F5E-937F-B2886A6ED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2ACC0-C22F-41F5-AFDF-0D489DF8D7EB}"/>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5" name="Footer Placeholder 4">
            <a:extLst>
              <a:ext uri="{FF2B5EF4-FFF2-40B4-BE49-F238E27FC236}">
                <a16:creationId xmlns:a16="http://schemas.microsoft.com/office/drawing/2014/main" id="{7BE3ED4F-7719-41C5-9AD9-12B0CFA7E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E6EFC-EAFE-4354-AE5C-E6F0CBFF787C}"/>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71280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3C2D8-F358-4546-8F34-6613E5265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4B9529-FA5F-4B65-A192-63DB61A62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0C1BD-DF43-4A1C-B049-703D6ED4D7B8}"/>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5" name="Footer Placeholder 4">
            <a:extLst>
              <a:ext uri="{FF2B5EF4-FFF2-40B4-BE49-F238E27FC236}">
                <a16:creationId xmlns:a16="http://schemas.microsoft.com/office/drawing/2014/main" id="{157B2C45-1C02-4C81-B782-BFD558473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6007D-0DCB-42F0-80BF-ABA94E4F1588}"/>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257556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0C36-9CC8-4DC3-8F19-6DFDF9CF0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9D0FA5-0B63-44B6-A6AC-D1716F35B5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D3B49-ECE2-4F9A-928D-4A48731F3C98}"/>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5" name="Footer Placeholder 4">
            <a:extLst>
              <a:ext uri="{FF2B5EF4-FFF2-40B4-BE49-F238E27FC236}">
                <a16:creationId xmlns:a16="http://schemas.microsoft.com/office/drawing/2014/main" id="{50D60850-C834-48EB-B640-67C6626BA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871FB-9693-4894-98A7-8A11E001D648}"/>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2205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C365-6771-4C2D-B186-F7B2DA469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23828F-069C-401A-BB20-0AD853B45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966902-4611-4DBB-87C3-8294BADD6F14}"/>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5" name="Footer Placeholder 4">
            <a:extLst>
              <a:ext uri="{FF2B5EF4-FFF2-40B4-BE49-F238E27FC236}">
                <a16:creationId xmlns:a16="http://schemas.microsoft.com/office/drawing/2014/main" id="{F355F0F6-F732-4720-95FA-140C86F555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0CD95-43CA-4234-A66C-93CE17F011D6}"/>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02527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4DA3-2F90-4E5B-AEC1-9CCA40B38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C43E8-214A-4C76-990B-691C88256C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A6557B-8CF7-431A-A16F-8B6CC60646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5D7351-3F45-487E-9475-2DC199FD38B5}"/>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6" name="Footer Placeholder 5">
            <a:extLst>
              <a:ext uri="{FF2B5EF4-FFF2-40B4-BE49-F238E27FC236}">
                <a16:creationId xmlns:a16="http://schemas.microsoft.com/office/drawing/2014/main" id="{0D9533A8-15CF-4ED8-95B7-C652F2315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9F1D7-DA1A-41F6-8BA5-2F2F91EF4FBD}"/>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199949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C365-AD6A-4735-81E1-7E2E8B47AE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499115-17F5-4AC5-B360-E3969555D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BA676-86E5-4010-A41D-0A51D14D0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CEE8E9-E1DD-4C51-B13E-893B09DA9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795AF-59B6-47DC-8D3F-19CA5E859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36DFCB-4BBD-44C5-9657-72966F5E60DC}"/>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8" name="Footer Placeholder 7">
            <a:extLst>
              <a:ext uri="{FF2B5EF4-FFF2-40B4-BE49-F238E27FC236}">
                <a16:creationId xmlns:a16="http://schemas.microsoft.com/office/drawing/2014/main" id="{765747BE-1604-4D49-99F0-390C569E3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AFD131-6EBB-42DA-9C8A-FAC738DCC044}"/>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349193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39FD-387B-4AF8-9163-5869B9E8BD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96B6E4-7BD2-4202-AEDE-63D3D5C9A2D4}"/>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4" name="Footer Placeholder 3">
            <a:extLst>
              <a:ext uri="{FF2B5EF4-FFF2-40B4-BE49-F238E27FC236}">
                <a16:creationId xmlns:a16="http://schemas.microsoft.com/office/drawing/2014/main" id="{B62225CB-66CE-477B-A170-C4BF95E4C9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E1C445-CA90-41BA-95AD-922A1488E8C4}"/>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62143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7B303-90E6-459C-8713-64006A80B6A8}"/>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3" name="Footer Placeholder 2">
            <a:extLst>
              <a:ext uri="{FF2B5EF4-FFF2-40B4-BE49-F238E27FC236}">
                <a16:creationId xmlns:a16="http://schemas.microsoft.com/office/drawing/2014/main" id="{07AD1982-20CE-4C9C-A701-12A3AD5649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060571-661B-4A59-AED0-A6E6B1C357F7}"/>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381704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DC4C-30B8-4715-8270-2A3EF98C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A557E-8C9E-4C1E-81B6-0DB43B5C5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20258D-06AA-4C30-8B52-7E83ADEAC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E309E-8359-4BB8-9A43-BAC13498193D}"/>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6" name="Footer Placeholder 5">
            <a:extLst>
              <a:ext uri="{FF2B5EF4-FFF2-40B4-BE49-F238E27FC236}">
                <a16:creationId xmlns:a16="http://schemas.microsoft.com/office/drawing/2014/main" id="{07F94E0B-916E-4DC6-A122-DD570FCFBC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3E89A-45FE-4D69-A0BD-EEFE9AF7FBD7}"/>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06416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E96-BA10-4C3A-B90A-ECF8A6787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5C2377-C2B2-4B4C-BA8C-8A92A65D5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DA4262-D59F-4137-8D5C-19A3045D8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6A46D-3175-4EEF-8AAA-6858BA208B9C}"/>
              </a:ext>
            </a:extLst>
          </p:cNvPr>
          <p:cNvSpPr>
            <a:spLocks noGrp="1"/>
          </p:cNvSpPr>
          <p:nvPr>
            <p:ph type="dt" sz="half" idx="10"/>
          </p:nvPr>
        </p:nvSpPr>
        <p:spPr/>
        <p:txBody>
          <a:bodyPr/>
          <a:lstStyle/>
          <a:p>
            <a:fld id="{48D85017-7A5C-46B4-9AAD-F41BA5DDE96E}" type="datetimeFigureOut">
              <a:rPr lang="en-IN" smtClean="0"/>
              <a:t>18-04-2022</a:t>
            </a:fld>
            <a:endParaRPr lang="en-IN"/>
          </a:p>
        </p:txBody>
      </p:sp>
      <p:sp>
        <p:nvSpPr>
          <p:cNvPr id="6" name="Footer Placeholder 5">
            <a:extLst>
              <a:ext uri="{FF2B5EF4-FFF2-40B4-BE49-F238E27FC236}">
                <a16:creationId xmlns:a16="http://schemas.microsoft.com/office/drawing/2014/main" id="{43078120-DE55-40EE-ABC8-2F6C8548E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86C31-43FA-46CD-8F9E-B7BFD6314C7E}"/>
              </a:ext>
            </a:extLst>
          </p:cNvPr>
          <p:cNvSpPr>
            <a:spLocks noGrp="1"/>
          </p:cNvSpPr>
          <p:nvPr>
            <p:ph type="sldNum" sz="quarter" idx="12"/>
          </p:nvPr>
        </p:nvSpPr>
        <p:spPr/>
        <p:txBody>
          <a:bodyPr/>
          <a:lstStyle/>
          <a:p>
            <a:fld id="{359997FC-8D43-43C5-A1DC-F04AB347B4B6}" type="slidenum">
              <a:rPr lang="en-IN" smtClean="0"/>
              <a:t>‹#›</a:t>
            </a:fld>
            <a:endParaRPr lang="en-IN"/>
          </a:p>
        </p:txBody>
      </p:sp>
    </p:spTree>
    <p:extLst>
      <p:ext uri="{BB962C8B-B14F-4D97-AF65-F5344CB8AC3E}">
        <p14:creationId xmlns:p14="http://schemas.microsoft.com/office/powerpoint/2010/main" val="4867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60C3F-818A-4FC2-8869-670431872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4351D-AC2B-4AB5-A876-189CA9705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E290B-906B-411B-BAC7-509D1DCF2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5017-7A5C-46B4-9AAD-F41BA5DDE96E}" type="datetimeFigureOut">
              <a:rPr lang="en-IN" smtClean="0"/>
              <a:t>18-04-2022</a:t>
            </a:fld>
            <a:endParaRPr lang="en-IN"/>
          </a:p>
        </p:txBody>
      </p:sp>
      <p:sp>
        <p:nvSpPr>
          <p:cNvPr id="5" name="Footer Placeholder 4">
            <a:extLst>
              <a:ext uri="{FF2B5EF4-FFF2-40B4-BE49-F238E27FC236}">
                <a16:creationId xmlns:a16="http://schemas.microsoft.com/office/drawing/2014/main" id="{2F0301BB-D4D9-40F4-8EE0-CA6E36006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8D6BBC-ABC1-478B-8A27-79C1282FC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997FC-8D43-43C5-A1DC-F04AB347B4B6}" type="slidenum">
              <a:rPr lang="en-IN" smtClean="0"/>
              <a:t>‹#›</a:t>
            </a:fld>
            <a:endParaRPr lang="en-IN"/>
          </a:p>
        </p:txBody>
      </p:sp>
    </p:spTree>
    <p:extLst>
      <p:ext uri="{BB962C8B-B14F-4D97-AF65-F5344CB8AC3E}">
        <p14:creationId xmlns:p14="http://schemas.microsoft.com/office/powerpoint/2010/main" val="357392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681AD5-34B9-4C54-AD30-E3BC071D5FDE}"/>
              </a:ext>
            </a:extLst>
          </p:cNvPr>
          <p:cNvSpPr>
            <a:spLocks noGrp="1"/>
          </p:cNvSpPr>
          <p:nvPr>
            <p:ph type="ctrTitle"/>
          </p:nvPr>
        </p:nvSpPr>
        <p:spPr>
          <a:xfrm>
            <a:off x="707010" y="1450655"/>
            <a:ext cx="4534293" cy="3956690"/>
          </a:xfrm>
        </p:spPr>
        <p:txBody>
          <a:bodyPr vert="horz" lIns="91440" tIns="45720" rIns="91440" bIns="45720" rtlCol="0" anchor="ctr">
            <a:normAutofit/>
          </a:bodyPr>
          <a:lstStyle/>
          <a:p>
            <a:pPr algn="l"/>
            <a:r>
              <a:rPr lang="en-US" sz="5600" kern="1200" dirty="0">
                <a:solidFill>
                  <a:schemeClr val="bg1"/>
                </a:solidFill>
                <a:latin typeface="Amasis MT Pro Medium" panose="02040604050005020304" pitchFamily="18" charset="0"/>
              </a:rPr>
              <a:t>MEDSCRAPE</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6551BB-28F6-4B35-887F-A93FA3A40F9C}"/>
              </a:ext>
            </a:extLst>
          </p:cNvPr>
          <p:cNvSpPr>
            <a:spLocks noGrp="1"/>
          </p:cNvSpPr>
          <p:nvPr>
            <p:ph type="subTitle" idx="1"/>
          </p:nvPr>
        </p:nvSpPr>
        <p:spPr>
          <a:xfrm>
            <a:off x="6096000" y="1899913"/>
            <a:ext cx="5388990" cy="3199987"/>
          </a:xfrm>
        </p:spPr>
        <p:txBody>
          <a:bodyPr vert="horz" lIns="91440" tIns="45720" rIns="91440" bIns="45720" rtlCol="0" anchor="ctr">
            <a:normAutofit/>
          </a:bodyPr>
          <a:lstStyle/>
          <a:p>
            <a:pPr algn="l"/>
            <a:r>
              <a:rPr lang="en-US" dirty="0">
                <a:solidFill>
                  <a:schemeClr val="bg1"/>
                </a:solidFill>
                <a:latin typeface="Amasis MT Pro Medium" panose="02040604050005020304" pitchFamily="18" charset="0"/>
              </a:rPr>
              <a:t>TEAM MEMBERS</a:t>
            </a:r>
          </a:p>
          <a:p>
            <a:pPr indent="-228600" algn="l">
              <a:buFont typeface="Arial" panose="020B0604020202020204" pitchFamily="34" charset="0"/>
              <a:buChar char="•"/>
            </a:pPr>
            <a:endParaRPr lang="en-US" sz="2000" dirty="0">
              <a:solidFill>
                <a:schemeClr val="bg1"/>
              </a:solidFill>
              <a:latin typeface="Amasis MT Pro Medium" panose="02040604050005020304" pitchFamily="18" charset="0"/>
            </a:endParaRPr>
          </a:p>
          <a:p>
            <a:pPr marL="342900" indent="-228600" algn="l">
              <a:buFont typeface="Arial" panose="020B0604020202020204" pitchFamily="34" charset="0"/>
              <a:buChar char="•"/>
            </a:pPr>
            <a:r>
              <a:rPr lang="en-US" sz="2000" dirty="0">
                <a:solidFill>
                  <a:schemeClr val="bg1"/>
                </a:solidFill>
                <a:latin typeface="Amasis MT Pro Medium" panose="02040604050005020304" pitchFamily="18" charset="0"/>
              </a:rPr>
              <a:t>Kashish 19BCE1760</a:t>
            </a:r>
          </a:p>
          <a:p>
            <a:pPr marL="342900" indent="-228600" algn="l">
              <a:buFont typeface="Arial" panose="020B0604020202020204" pitchFamily="34" charset="0"/>
              <a:buChar char="•"/>
            </a:pPr>
            <a:r>
              <a:rPr lang="en-US" sz="2000" dirty="0">
                <a:solidFill>
                  <a:schemeClr val="bg1"/>
                </a:solidFill>
                <a:latin typeface="Amasis MT Pro Medium" panose="02040604050005020304" pitchFamily="18" charset="0"/>
              </a:rPr>
              <a:t>Saransh Vats 19BCE1002</a:t>
            </a:r>
          </a:p>
        </p:txBody>
      </p:sp>
    </p:spTree>
    <p:extLst>
      <p:ext uri="{BB962C8B-B14F-4D97-AF65-F5344CB8AC3E}">
        <p14:creationId xmlns:p14="http://schemas.microsoft.com/office/powerpoint/2010/main" val="142357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Transfer Learning model: Inception V3</a:t>
            </a: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Inception V3 by Google is the 3rd version in a series of Deep Learning Convolutional Architectures. Inception V3 was trained using a dataset of 1,000 classes (See the list of classes here) from the original ImageNet dataset which was trained with over 1 million training images, the TensorFlow version has 1,001 classes which is due to an additional "background' class not used in the original ImageNet. Inception V3 was trained for the ImageNet Large Visual Recognition Challenge where it was a first runner up.</a:t>
            </a: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Virtualization: </a:t>
            </a: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created a virtual machine on Microsoft Azure where we installed all the libraries, linked with our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github</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repository where put up all our code. We finally held our backend there and were able to run it. The steps for implementation for virtualizing or hosting the application are provided in the next section. </a:t>
            </a: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273377" y="606669"/>
            <a:ext cx="4993215" cy="1569660"/>
          </a:xfrm>
          <a:prstGeom prst="rect">
            <a:avLst/>
          </a:prstGeom>
          <a:noFill/>
        </p:spPr>
        <p:txBody>
          <a:bodyPr wrap="square" rtlCol="0">
            <a:spAutoFit/>
          </a:bodyPr>
          <a:lstStyle/>
          <a:p>
            <a:endParaRPr lang="en-IN" sz="3200" dirty="0">
              <a:solidFill>
                <a:schemeClr val="bg1"/>
              </a:solidFill>
              <a:effectLst/>
              <a:ea typeface="Calibri" panose="020F0502020204030204" pitchFamily="34" charset="0"/>
              <a:cs typeface="Times New Roman" panose="02020603050405020304" pitchFamily="18" charset="0"/>
            </a:endParaRPr>
          </a:p>
          <a:p>
            <a:r>
              <a:rPr lang="en-IN" sz="3200" dirty="0">
                <a:solidFill>
                  <a:schemeClr val="bg1"/>
                </a:solidFill>
                <a:effectLst/>
                <a:ea typeface="Calibri" panose="020F0502020204030204" pitchFamily="34" charset="0"/>
                <a:cs typeface="Times New Roman" panose="02020603050405020304" pitchFamily="18" charset="0"/>
              </a:rPr>
              <a:t>Module Explanation</a:t>
            </a:r>
          </a:p>
          <a:p>
            <a:endParaRPr lang="en-IN" sz="3200" dirty="0">
              <a:solidFill>
                <a:schemeClr val="bg1"/>
              </a:solidFill>
            </a:endParaRPr>
          </a:p>
        </p:txBody>
      </p:sp>
    </p:spTree>
    <p:extLst>
      <p:ext uri="{BB962C8B-B14F-4D97-AF65-F5344CB8AC3E}">
        <p14:creationId xmlns:p14="http://schemas.microsoft.com/office/powerpoint/2010/main" val="255377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273377" y="1307726"/>
            <a:ext cx="4993215" cy="584775"/>
          </a:xfrm>
          <a:prstGeom prst="rect">
            <a:avLst/>
          </a:prstGeom>
          <a:noFill/>
        </p:spPr>
        <p:txBody>
          <a:bodyPr wrap="square" rtlCol="0">
            <a:spAutoFit/>
          </a:bodyPr>
          <a:lstStyle/>
          <a:p>
            <a:r>
              <a:rPr lang="en-US" sz="3200" b="1" dirty="0">
                <a:solidFill>
                  <a:schemeClr val="bg1"/>
                </a:solidFill>
                <a:ea typeface="Calibri" panose="020F0502020204030204" pitchFamily="34" charset="0"/>
                <a:cs typeface="Times New Roman" panose="02020603050405020304" pitchFamily="18" charset="0"/>
              </a:rPr>
              <a:t>I</a:t>
            </a:r>
            <a:r>
              <a:rPr lang="en-IN" sz="3200" b="1" dirty="0">
                <a:solidFill>
                  <a:schemeClr val="bg1"/>
                </a:solidFill>
                <a:ea typeface="Calibri" panose="020F0502020204030204" pitchFamily="34" charset="0"/>
                <a:cs typeface="Times New Roman" panose="02020603050405020304" pitchFamily="18" charset="0"/>
              </a:rPr>
              <a:t>mplementations</a:t>
            </a:r>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57F2575-83F4-4796-87FD-60C25DCCAD66}"/>
              </a:ext>
            </a:extLst>
          </p:cNvPr>
          <p:cNvPicPr>
            <a:picLocks noChangeAspect="1"/>
          </p:cNvPicPr>
          <p:nvPr/>
        </p:nvPicPr>
        <p:blipFill>
          <a:blip r:embed="rId2"/>
          <a:stretch>
            <a:fillRect/>
          </a:stretch>
        </p:blipFill>
        <p:spPr>
          <a:xfrm>
            <a:off x="404595" y="2624564"/>
            <a:ext cx="7900339" cy="3853013"/>
          </a:xfrm>
          <a:prstGeom prst="rect">
            <a:avLst/>
          </a:prstGeom>
        </p:spPr>
      </p:pic>
      <p:sp>
        <p:nvSpPr>
          <p:cNvPr id="3" name="TextBox 2">
            <a:extLst>
              <a:ext uri="{FF2B5EF4-FFF2-40B4-BE49-F238E27FC236}">
                <a16:creationId xmlns:a16="http://schemas.microsoft.com/office/drawing/2014/main" id="{181BD681-01E7-4022-B8F3-B110CC521518}"/>
              </a:ext>
            </a:extLst>
          </p:cNvPr>
          <p:cNvSpPr txBox="1"/>
          <p:nvPr/>
        </p:nvSpPr>
        <p:spPr>
          <a:xfrm>
            <a:off x="404595" y="2166858"/>
            <a:ext cx="6992983" cy="400110"/>
          </a:xfrm>
          <a:prstGeom prst="rect">
            <a:avLst/>
          </a:prstGeom>
          <a:noFill/>
        </p:spPr>
        <p:txBody>
          <a:bodyPr wrap="square" rtlCol="0">
            <a:spAutoFit/>
          </a:bodyPr>
          <a:lstStyle/>
          <a:p>
            <a:r>
              <a:rPr lang="en-US" sz="2000" dirty="0">
                <a:solidFill>
                  <a:schemeClr val="bg1"/>
                </a:solidFill>
              </a:rPr>
              <a:t>1. A whole resource group</a:t>
            </a:r>
            <a:endParaRPr lang="en-IN" sz="2000" dirty="0">
              <a:solidFill>
                <a:schemeClr val="bg1"/>
              </a:solidFill>
            </a:endParaRPr>
          </a:p>
        </p:txBody>
      </p:sp>
    </p:spTree>
    <p:extLst>
      <p:ext uri="{BB962C8B-B14F-4D97-AF65-F5344CB8AC3E}">
        <p14:creationId xmlns:p14="http://schemas.microsoft.com/office/powerpoint/2010/main" val="342050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51083"/>
            <a:ext cx="4993215" cy="1871282"/>
          </a:xfrm>
          <a:prstGeom prst="rect">
            <a:avLst/>
          </a:prstGeom>
          <a:noFill/>
        </p:spPr>
        <p:txBody>
          <a:bodyPr wrap="square" rtlCol="0">
            <a:spAutoFit/>
          </a:bodyPr>
          <a:lstStyle/>
          <a:p>
            <a:pPr>
              <a:lnSpc>
                <a:spcPct val="106000"/>
              </a:lnSpc>
              <a:spcAft>
                <a:spcPts val="800"/>
              </a:spcAft>
            </a:pPr>
            <a:r>
              <a:rPr lang="en-IN" sz="24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Resources Created: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Virtual machine: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57DDB1-D9A4-4314-916F-35A3D88F1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08" y="2322365"/>
            <a:ext cx="8495077" cy="3980397"/>
          </a:xfrm>
          <a:prstGeom prst="rect">
            <a:avLst/>
          </a:prstGeom>
        </p:spPr>
      </p:pic>
    </p:spTree>
    <p:extLst>
      <p:ext uri="{BB962C8B-B14F-4D97-AF65-F5344CB8AC3E}">
        <p14:creationId xmlns:p14="http://schemas.microsoft.com/office/powerpoint/2010/main" val="165708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3</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chemeClr val="bg1"/>
                </a:solidFill>
                <a:latin typeface="Bahnschrift SemiBold" panose="020B0502040204020203" pitchFamily="34" charset="0"/>
                <a:ea typeface="Calibri" panose="020F0502020204030204" pitchFamily="34" charset="0"/>
                <a:cs typeface="Times New Roman" panose="02020603050405020304" pitchFamily="18" charset="0"/>
              </a:rPr>
              <a:t>OS Disk</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A4261B1-B2BD-4A23-A3CB-5470F4FC1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93" y="2241843"/>
            <a:ext cx="8923595" cy="3848564"/>
          </a:xfrm>
          <a:prstGeom prst="rect">
            <a:avLst/>
          </a:prstGeom>
        </p:spPr>
      </p:pic>
    </p:spTree>
    <p:extLst>
      <p:ext uri="{BB962C8B-B14F-4D97-AF65-F5344CB8AC3E}">
        <p14:creationId xmlns:p14="http://schemas.microsoft.com/office/powerpoint/2010/main" val="2569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Virtual Netwo</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rk</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AE8FE4B-0626-4556-8F08-839F00C29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9" y="2721145"/>
            <a:ext cx="9023302" cy="3256273"/>
          </a:xfrm>
          <a:prstGeom prst="rect">
            <a:avLst/>
          </a:prstGeom>
        </p:spPr>
      </p:pic>
    </p:spTree>
    <p:extLst>
      <p:ext uri="{BB962C8B-B14F-4D97-AF65-F5344CB8AC3E}">
        <p14:creationId xmlns:p14="http://schemas.microsoft.com/office/powerpoint/2010/main" val="198512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5</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Public IP Address</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F87E75B-019F-49BC-8569-1D48FF160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46" y="2531452"/>
            <a:ext cx="9646878" cy="3550119"/>
          </a:xfrm>
          <a:prstGeom prst="rect">
            <a:avLst/>
          </a:prstGeom>
        </p:spPr>
      </p:pic>
    </p:spTree>
    <p:extLst>
      <p:ext uri="{BB962C8B-B14F-4D97-AF65-F5344CB8AC3E}">
        <p14:creationId xmlns:p14="http://schemas.microsoft.com/office/powerpoint/2010/main" val="86939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Network Security Group</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6133EEC-FC69-42A3-AE5D-5AE95BFBC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29" y="2276183"/>
            <a:ext cx="10943032" cy="4065893"/>
          </a:xfrm>
          <a:prstGeom prst="rect">
            <a:avLst/>
          </a:prstGeom>
        </p:spPr>
      </p:pic>
    </p:spTree>
    <p:extLst>
      <p:ext uri="{BB962C8B-B14F-4D97-AF65-F5344CB8AC3E}">
        <p14:creationId xmlns:p14="http://schemas.microsoft.com/office/powerpoint/2010/main" val="30685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Network Interface</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869FCE5-3B25-4E63-A676-86D9015C1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55" y="2747818"/>
            <a:ext cx="9696506" cy="3217790"/>
          </a:xfrm>
          <a:prstGeom prst="rect">
            <a:avLst/>
          </a:prstGeom>
        </p:spPr>
      </p:pic>
    </p:spTree>
    <p:extLst>
      <p:ext uri="{BB962C8B-B14F-4D97-AF65-F5344CB8AC3E}">
        <p14:creationId xmlns:p14="http://schemas.microsoft.com/office/powerpoint/2010/main" val="199992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OS disk-2 </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1ACAC5-ABD7-447B-A277-0C13388E6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26" y="2500146"/>
            <a:ext cx="9368661" cy="3682540"/>
          </a:xfrm>
          <a:prstGeom prst="rect">
            <a:avLst/>
          </a:prstGeom>
        </p:spPr>
      </p:pic>
    </p:spTree>
    <p:extLst>
      <p:ext uri="{BB962C8B-B14F-4D97-AF65-F5344CB8AC3E}">
        <p14:creationId xmlns:p14="http://schemas.microsoft.com/office/powerpoint/2010/main" val="72530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353931" y="433666"/>
            <a:ext cx="4993215" cy="1377172"/>
          </a:xfrm>
          <a:prstGeom prst="rect">
            <a:avLst/>
          </a:prstGeom>
          <a:noFill/>
        </p:spPr>
        <p:txBody>
          <a:bodyPr wrap="square" rtlCol="0">
            <a:spAutoFit/>
          </a:bodyPr>
          <a:lstStyle/>
          <a:p>
            <a:pPr>
              <a:lnSpc>
                <a:spcPct val="106000"/>
              </a:lnSpc>
              <a:spcAft>
                <a:spcPts val="800"/>
              </a:spcAft>
            </a:pP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Network Interface</a:t>
            </a:r>
            <a:r>
              <a:rPr lang="en-IN" sz="180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E88EB75-BCB1-484E-8F9B-6C2156D5F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63" y="2536644"/>
            <a:ext cx="10279174" cy="3411149"/>
          </a:xfrm>
          <a:prstGeom prst="rect">
            <a:avLst/>
          </a:prstGeom>
        </p:spPr>
      </p:pic>
    </p:spTree>
    <p:extLst>
      <p:ext uri="{BB962C8B-B14F-4D97-AF65-F5344CB8AC3E}">
        <p14:creationId xmlns:p14="http://schemas.microsoft.com/office/powerpoint/2010/main" val="394071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26206" y="700777"/>
            <a:ext cx="2890371"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ABSTRACT</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433633" y="2300142"/>
            <a:ext cx="11038788" cy="403467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Medscrape is used to irradicate common medication mistakes people do and not adhering to the medication, People usually consume medicines that is not to be consumed for the symptoms they are facing which may lead to serious health problems and even cost his/her life. </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It also tells the patient/user when and in case of what symptoms they should consume the medicine they want to know about. </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It can also be used by people who tend to forget about the medicine they have to consume and thus can use our website to upload the image of the medicine that they </a:t>
            </a:r>
            <a:r>
              <a:rPr lang="en-US" b="0" i="0" dirty="0" err="1">
                <a:solidFill>
                  <a:schemeClr val="bg1"/>
                </a:solidFill>
                <a:effectLst/>
                <a:latin typeface="Amasis MT Pro Medium" panose="02040604050005020304" pitchFamily="18" charset="0"/>
              </a:rPr>
              <a:t>dont</a:t>
            </a:r>
            <a:r>
              <a:rPr lang="en-US" b="0" i="0" dirty="0">
                <a:solidFill>
                  <a:schemeClr val="bg1"/>
                </a:solidFill>
                <a:effectLst/>
                <a:latin typeface="Amasis MT Pro Medium" panose="02040604050005020304" pitchFamily="18" charset="0"/>
              </a:rPr>
              <a:t> know about it and get the correct information regarding it.</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 Our project helps in classification of the medicine image that user wants to know about and return him/her the name of the medicine detected and provide the required information about the medicine which is medicine name, introduction, side effect and when to consume. The image classification is done using Transfer Learning model InceptionV3 which processes the medicine image given by the patient/user on our website and provides the user with the correct information which is rendered on the web page.</a:t>
            </a:r>
            <a:endParaRPr lang="en-US" dirty="0">
              <a:solidFill>
                <a:schemeClr val="bg1"/>
              </a:solidFill>
              <a:latin typeface="Amasis MT Pro Medium" panose="020406040500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9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273377" y="606669"/>
            <a:ext cx="4993215" cy="1077218"/>
          </a:xfrm>
          <a:prstGeom prst="rect">
            <a:avLst/>
          </a:prstGeom>
          <a:noFill/>
        </p:spPr>
        <p:txBody>
          <a:bodyPr wrap="square" rtlCol="0">
            <a:spAutoFit/>
          </a:bodyPr>
          <a:lstStyle/>
          <a:p>
            <a:endParaRPr lang="en-IN" sz="3200" b="1" dirty="0">
              <a:solidFill>
                <a:schemeClr val="bg1"/>
              </a:solidFill>
              <a:effectLst/>
              <a:ea typeface="Calibri" panose="020F0502020204030204" pitchFamily="34" charset="0"/>
              <a:cs typeface="Times New Roman" panose="02020603050405020304" pitchFamily="18" charset="0"/>
            </a:endParaRPr>
          </a:p>
          <a:p>
            <a:r>
              <a:rPr lang="en-IN" sz="3200" b="1" dirty="0">
                <a:solidFill>
                  <a:schemeClr val="bg1"/>
                </a:solidFill>
                <a:effectLst/>
                <a:ea typeface="Calibri" panose="020F0502020204030204" pitchFamily="34" charset="0"/>
                <a:cs typeface="Times New Roman" panose="02020603050405020304" pitchFamily="18" charset="0"/>
              </a:rPr>
              <a:t>Model</a:t>
            </a:r>
          </a:p>
        </p:txBody>
      </p:sp>
      <p:pic>
        <p:nvPicPr>
          <p:cNvPr id="7" name="Picture 6">
            <a:extLst>
              <a:ext uri="{FF2B5EF4-FFF2-40B4-BE49-F238E27FC236}">
                <a16:creationId xmlns:a16="http://schemas.microsoft.com/office/drawing/2014/main" id="{DFDBD1B4-95BB-423C-A4A7-C405AF4BA1E9}"/>
              </a:ext>
            </a:extLst>
          </p:cNvPr>
          <p:cNvPicPr>
            <a:picLocks noChangeAspect="1"/>
          </p:cNvPicPr>
          <p:nvPr/>
        </p:nvPicPr>
        <p:blipFill>
          <a:blip r:embed="rId2"/>
          <a:stretch>
            <a:fillRect/>
          </a:stretch>
        </p:blipFill>
        <p:spPr>
          <a:xfrm>
            <a:off x="429234" y="2198077"/>
            <a:ext cx="4614887" cy="4203811"/>
          </a:xfrm>
          <a:prstGeom prst="rect">
            <a:avLst/>
          </a:prstGeom>
        </p:spPr>
      </p:pic>
    </p:spTree>
    <p:extLst>
      <p:ext uri="{BB962C8B-B14F-4D97-AF65-F5344CB8AC3E}">
        <p14:creationId xmlns:p14="http://schemas.microsoft.com/office/powerpoint/2010/main" val="151352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D31F18E-35E0-4424-84A8-B73079E91A8D}"/>
              </a:ext>
            </a:extLst>
          </p:cNvPr>
          <p:cNvPicPr>
            <a:picLocks noChangeAspect="1"/>
          </p:cNvPicPr>
          <p:nvPr/>
        </p:nvPicPr>
        <p:blipFill>
          <a:blip r:embed="rId2"/>
          <a:stretch>
            <a:fillRect/>
          </a:stretch>
        </p:blipFill>
        <p:spPr>
          <a:xfrm>
            <a:off x="302758" y="329488"/>
            <a:ext cx="5233597" cy="6199023"/>
          </a:xfrm>
          <a:prstGeom prst="rect">
            <a:avLst/>
          </a:prstGeom>
        </p:spPr>
      </p:pic>
      <p:pic>
        <p:nvPicPr>
          <p:cNvPr id="9" name="Picture 8">
            <a:extLst>
              <a:ext uri="{FF2B5EF4-FFF2-40B4-BE49-F238E27FC236}">
                <a16:creationId xmlns:a16="http://schemas.microsoft.com/office/drawing/2014/main" id="{C29124F5-CB73-4305-BA8B-BAFDDCAD28EC}"/>
              </a:ext>
            </a:extLst>
          </p:cNvPr>
          <p:cNvPicPr>
            <a:picLocks noChangeAspect="1"/>
          </p:cNvPicPr>
          <p:nvPr/>
        </p:nvPicPr>
        <p:blipFill>
          <a:blip r:embed="rId3"/>
          <a:stretch>
            <a:fillRect/>
          </a:stretch>
        </p:blipFill>
        <p:spPr>
          <a:xfrm>
            <a:off x="5832768" y="329488"/>
            <a:ext cx="5731510" cy="2643505"/>
          </a:xfrm>
          <a:prstGeom prst="rect">
            <a:avLst/>
          </a:prstGeom>
        </p:spPr>
      </p:pic>
      <p:pic>
        <p:nvPicPr>
          <p:cNvPr id="10" name="Picture 9">
            <a:extLst>
              <a:ext uri="{FF2B5EF4-FFF2-40B4-BE49-F238E27FC236}">
                <a16:creationId xmlns:a16="http://schemas.microsoft.com/office/drawing/2014/main" id="{70200F68-CA0E-495F-9D2F-CB79A4C40C57}"/>
              </a:ext>
            </a:extLst>
          </p:cNvPr>
          <p:cNvPicPr>
            <a:picLocks noChangeAspect="1"/>
          </p:cNvPicPr>
          <p:nvPr/>
        </p:nvPicPr>
        <p:blipFill>
          <a:blip r:embed="rId4"/>
          <a:stretch>
            <a:fillRect/>
          </a:stretch>
        </p:blipFill>
        <p:spPr>
          <a:xfrm>
            <a:off x="5832768" y="3323719"/>
            <a:ext cx="5731510" cy="2394585"/>
          </a:xfrm>
          <a:prstGeom prst="rect">
            <a:avLst/>
          </a:prstGeom>
        </p:spPr>
      </p:pic>
    </p:spTree>
    <p:extLst>
      <p:ext uri="{BB962C8B-B14F-4D97-AF65-F5344CB8AC3E}">
        <p14:creationId xmlns:p14="http://schemas.microsoft.com/office/powerpoint/2010/main" val="203127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0FFEBF4-8448-4C07-AD0B-4D7BA6634ECC}"/>
              </a:ext>
            </a:extLst>
          </p:cNvPr>
          <p:cNvPicPr>
            <a:picLocks noChangeAspect="1"/>
          </p:cNvPicPr>
          <p:nvPr/>
        </p:nvPicPr>
        <p:blipFill>
          <a:blip r:embed="rId2"/>
          <a:stretch>
            <a:fillRect/>
          </a:stretch>
        </p:blipFill>
        <p:spPr>
          <a:xfrm>
            <a:off x="364490" y="2321763"/>
            <a:ext cx="5731510" cy="2886710"/>
          </a:xfrm>
          <a:prstGeom prst="rect">
            <a:avLst/>
          </a:prstGeom>
        </p:spPr>
      </p:pic>
    </p:spTree>
    <p:extLst>
      <p:ext uri="{BB962C8B-B14F-4D97-AF65-F5344CB8AC3E}">
        <p14:creationId xmlns:p14="http://schemas.microsoft.com/office/powerpoint/2010/main" val="639457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26206" y="700777"/>
            <a:ext cx="3443922"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REFERENCES</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405352" y="2169391"/>
            <a:ext cx="10525956" cy="3647474"/>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endParaRPr lang="en-US" dirty="0">
              <a:solidFill>
                <a:schemeClr val="bg1"/>
              </a:solidFill>
              <a:latin typeface="Amasis MT Pro Medium" panose="020406040500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[1]  Pill Image Classification using Machine Learning2019 8th Brazilian Conference.</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[2] Natalia Larios Delgado, Naoto Usuyama, Amanda K. Hall, Rebecca J. Hazen, Max Ma, Siva  Sahu &amp; Jessica Lundin npj Digital Medicine volume 2, Article number: 10 (2019).</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[3] Performance evaluation of a prescription medication image classification model: an observational cohortCorey A. Lester, Jiazhao Li, Yuting Ding, Brigid Rowell, Jessie ‘Xi’ Yang &amp; Raed Al Kontar npj Digital Medicine volume 4, Article number: 118 (2021).</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L. T. Kohn, J. Corrigan, M. S. Donaldson et al., To err is human: building a safer health system. National Academy Press Washington, DC, 2000, vol. 6.</a:t>
            </a: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J. A. Greene and A. S. </a:t>
            </a:r>
            <a:r>
              <a:rPr lang="en-US" b="0" i="0" dirty="0" err="1">
                <a:solidFill>
                  <a:schemeClr val="bg1"/>
                </a:solidFill>
                <a:effectLst/>
                <a:latin typeface="Amasis MT Pro Medium" panose="02040604050005020304" pitchFamily="18" charset="0"/>
              </a:rPr>
              <a:t>Kesselheim</a:t>
            </a:r>
            <a:r>
              <a:rPr lang="en-US" b="0" i="0" dirty="0">
                <a:solidFill>
                  <a:schemeClr val="bg1"/>
                </a:solidFill>
                <a:effectLst/>
                <a:latin typeface="Amasis MT Pro Medium" panose="02040604050005020304" pitchFamily="18" charset="0"/>
              </a:rPr>
              <a:t>, “Why do the same drugs look different? pills, trade dress, and public health,” New England Journal of Medicine, vol. 365, no. 1, pp. 83–89, 2011, </a:t>
            </a:r>
            <a:r>
              <a:rPr lang="en-US" b="0" i="0" dirty="0" err="1">
                <a:solidFill>
                  <a:schemeClr val="bg1"/>
                </a:solidFill>
                <a:effectLst/>
                <a:latin typeface="Amasis MT Pro Medium" panose="02040604050005020304" pitchFamily="18" charset="0"/>
              </a:rPr>
              <a:t>pMID</a:t>
            </a:r>
            <a:r>
              <a:rPr lang="en-US" b="0" i="0" dirty="0">
                <a:solidFill>
                  <a:schemeClr val="bg1"/>
                </a:solidFill>
                <a:effectLst/>
                <a:latin typeface="Amasis MT Pro Medium" panose="02040604050005020304" pitchFamily="18" charset="0"/>
              </a:rPr>
              <a:t>: 21732842. 	</a:t>
            </a:r>
            <a:endParaRPr lang="en-US" dirty="0">
              <a:solidFill>
                <a:schemeClr val="bg1"/>
              </a:solidFill>
              <a:latin typeface="Amasis MT Pro Medium" panose="020406040500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44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26206" y="713398"/>
            <a:ext cx="10868586" cy="1325563"/>
          </a:xfrm>
        </p:spPr>
        <p:txBody>
          <a:bodyPr vert="horz" lIns="91440" tIns="45720" rIns="91440" bIns="45720" rtlCol="0" anchor="b">
            <a:normAutofit/>
          </a:bodyPr>
          <a:lstStyle/>
          <a:p>
            <a:pPr algn="r"/>
            <a:r>
              <a:rPr lang="en-US" sz="4000" kern="1200" dirty="0">
                <a:solidFill>
                  <a:schemeClr val="bg1"/>
                </a:solidFill>
                <a:latin typeface="Amasis MT Pro Medium" panose="02040604050005020304" pitchFamily="18" charset="0"/>
              </a:rPr>
              <a:t>VIRTUALIZATION / CLOUD SERVICES USED</a:t>
            </a: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391789" y="2375555"/>
            <a:ext cx="11127766" cy="396113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We will deploy our app </a:t>
            </a:r>
            <a:r>
              <a:rPr lang="en-US" dirty="0">
                <a:solidFill>
                  <a:schemeClr val="bg1"/>
                </a:solidFill>
                <a:latin typeface="Amasis MT Pro Medium" panose="02040604050005020304" pitchFamily="18" charset="0"/>
              </a:rPr>
              <a:t>using </a:t>
            </a:r>
            <a:r>
              <a:rPr lang="en-US" b="0" i="0" dirty="0">
                <a:solidFill>
                  <a:schemeClr val="bg1"/>
                </a:solidFill>
                <a:effectLst/>
                <a:latin typeface="Amasis MT Pro Medium" panose="02040604050005020304" pitchFamily="18" charset="0"/>
              </a:rPr>
              <a:t>Amazon Elastic Compute Cloud (Amazon EC2), a web service that provides secure, resizable compute capacity in the cloud. It is designed to make web-scale cloud computing easier for developers. Amazon EC2’s simple web service interface allows us to obtain and configure capacity with minimal friction. It provides us with complete control of </a:t>
            </a:r>
            <a:r>
              <a:rPr lang="en-US" dirty="0">
                <a:solidFill>
                  <a:schemeClr val="bg1"/>
                </a:solidFill>
                <a:latin typeface="Amasis MT Pro Medium" panose="02040604050005020304" pitchFamily="18" charset="0"/>
              </a:rPr>
              <a:t>Amazon vast cloud </a:t>
            </a:r>
            <a:r>
              <a:rPr lang="en-US" b="0" i="0" dirty="0">
                <a:solidFill>
                  <a:schemeClr val="bg1"/>
                </a:solidFill>
                <a:effectLst/>
                <a:latin typeface="Amasis MT Pro Medium" panose="02040604050005020304" pitchFamily="18" charset="0"/>
              </a:rPr>
              <a:t>computing resources.</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AWS provides us with both infrastructure as a service(IaaS) and platform as a service (PaaS) enabling us to scale our project on the go as requirements change.</a:t>
            </a:r>
            <a:endParaRPr lang="en-US" b="0" i="0" dirty="0">
              <a:solidFill>
                <a:schemeClr val="bg1"/>
              </a:solidFill>
              <a:effectLst/>
              <a:latin typeface="Amasis MT Pro Medium" panose="02040604050005020304" pitchFamily="18" charset="0"/>
            </a:endParaRPr>
          </a:p>
          <a:p>
            <a:pPr marL="285750" indent="-228600">
              <a:lnSpc>
                <a:spcPct val="90000"/>
              </a:lnSpc>
              <a:spcAft>
                <a:spcPts val="600"/>
              </a:spcAft>
              <a:buFont typeface="Arial" panose="020B0604020202020204" pitchFamily="34" charset="0"/>
              <a:buChar char="•"/>
            </a:pPr>
            <a:r>
              <a:rPr lang="en-US" b="0" i="0" dirty="0">
                <a:solidFill>
                  <a:schemeClr val="bg1"/>
                </a:solidFill>
                <a:effectLst/>
                <a:latin typeface="Amasis MT Pro Medium" panose="02040604050005020304" pitchFamily="18" charset="0"/>
              </a:rPr>
              <a:t>Amazon EC2 offers the broadest and deepest compute platform with choice of processor, storage, networking, operating system, and purchase model. It offers the fastest processors in the cloud, along with 400 Gbps ethernet networking. It has the most powerful GPU instances for machine learning training and graphics workloads, as well as the lowest cost-per-inference instances in the cloud. </a:t>
            </a:r>
          </a:p>
          <a:p>
            <a:pPr marL="285750" indent="-228600">
              <a:lnSpc>
                <a:spcPct val="90000"/>
              </a:lnSpc>
              <a:spcAft>
                <a:spcPts val="600"/>
              </a:spcAft>
              <a:buFont typeface="Arial" panose="020B0604020202020204" pitchFamily="34" charset="0"/>
              <a:buChar char="•"/>
            </a:pPr>
            <a:r>
              <a:rPr lang="en-US" dirty="0">
                <a:solidFill>
                  <a:schemeClr val="bg1"/>
                </a:solidFill>
                <a:latin typeface="Amasis MT Pro Medium" panose="02040604050005020304" pitchFamily="18" charset="0"/>
              </a:rPr>
              <a:t>Amazon Sagemaker provides us with a fully integrated development environment for building machine learning models which also eases to deploy code to the instance created</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13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25ED79-0D2B-4DA9-AE56-DD5DD3B00FBB}"/>
              </a:ext>
            </a:extLst>
          </p:cNvPr>
          <p:cNvSpPr>
            <a:spLocks noGrp="1"/>
          </p:cNvSpPr>
          <p:nvPr>
            <p:ph type="title"/>
          </p:nvPr>
        </p:nvSpPr>
        <p:spPr>
          <a:xfrm>
            <a:off x="164233" y="700777"/>
            <a:ext cx="3497344" cy="1325563"/>
          </a:xfrm>
        </p:spPr>
        <p:txBody>
          <a:bodyPr vert="horz" lIns="91440" tIns="45720" rIns="91440" bIns="45720" rtlCol="0" anchor="b">
            <a:normAutofit/>
          </a:bodyPr>
          <a:lstStyle/>
          <a:p>
            <a:pPr algn="r"/>
            <a:r>
              <a:rPr lang="en-US" sz="4000" dirty="0">
                <a:solidFill>
                  <a:schemeClr val="bg1"/>
                </a:solidFill>
                <a:latin typeface="Amasis MT Pro Medium" panose="02040604050005020304" pitchFamily="18" charset="0"/>
              </a:rPr>
              <a:t>DATASET</a:t>
            </a:r>
            <a:endParaRPr lang="en-US" sz="4000" kern="1200" dirty="0">
              <a:solidFill>
                <a:schemeClr val="bg1"/>
              </a:solidFill>
              <a:latin typeface="Amasis MT Pro Medium" panose="02040604050005020304" pitchFamily="18" charset="0"/>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386498" y="2271862"/>
            <a:ext cx="10878532" cy="4034670"/>
          </a:xfrm>
          <a:prstGeom prst="rect">
            <a:avLst/>
          </a:prstGeom>
        </p:spPr>
        <p:txBody>
          <a:bodyPr vert="horz" lIns="91440" tIns="45720" rIns="91440" bIns="45720" rtlCol="0">
            <a:normAutofit fontScale="77500" lnSpcReduction="20000"/>
          </a:bodyPr>
          <a:lstStyle/>
          <a:p>
            <a:pPr marL="57150">
              <a:lnSpc>
                <a:spcPct val="90000"/>
              </a:lnSpc>
              <a:spcAft>
                <a:spcPts val="600"/>
              </a:spcAft>
            </a:pPr>
            <a:r>
              <a:rPr lang="en-US" sz="2000" dirty="0">
                <a:solidFill>
                  <a:schemeClr val="bg1"/>
                </a:solidFill>
                <a:latin typeface="Amasis MT Pro Medium" panose="02040604050005020304" pitchFamily="18" charset="0"/>
              </a:rPr>
              <a:t>For now, we have taken 4 medicinal pills:</a:t>
            </a:r>
          </a:p>
          <a:p>
            <a:pPr marL="57150">
              <a:lnSpc>
                <a:spcPct val="90000"/>
              </a:lnSpc>
              <a:spcAft>
                <a:spcPts val="600"/>
              </a:spcAft>
            </a:pPr>
            <a:r>
              <a:rPr lang="en-US" sz="2000" dirty="0">
                <a:solidFill>
                  <a:schemeClr val="bg1"/>
                </a:solidFill>
                <a:latin typeface="Amasis MT Pro Medium" panose="02040604050005020304" pitchFamily="18" charset="0"/>
              </a:rPr>
              <a:t>•	Allegra</a:t>
            </a:r>
          </a:p>
          <a:p>
            <a:pPr marL="57150">
              <a:lnSpc>
                <a:spcPct val="90000"/>
              </a:lnSpc>
              <a:spcAft>
                <a:spcPts val="600"/>
              </a:spcAft>
            </a:pPr>
            <a:r>
              <a:rPr lang="en-US" sz="2000" dirty="0">
                <a:solidFill>
                  <a:schemeClr val="bg1"/>
                </a:solidFill>
                <a:latin typeface="Amasis MT Pro Medium" panose="02040604050005020304" pitchFamily="18" charset="0"/>
              </a:rPr>
              <a:t>•	Antacid</a:t>
            </a:r>
          </a:p>
          <a:p>
            <a:pPr marL="57150">
              <a:lnSpc>
                <a:spcPct val="90000"/>
              </a:lnSpc>
              <a:spcAft>
                <a:spcPts val="600"/>
              </a:spcAft>
            </a:pPr>
            <a:r>
              <a:rPr lang="en-US" sz="2000" dirty="0">
                <a:solidFill>
                  <a:schemeClr val="bg1"/>
                </a:solidFill>
                <a:latin typeface="Amasis MT Pro Medium" panose="02040604050005020304" pitchFamily="18" charset="0"/>
              </a:rPr>
              <a:t>•	Paracetamol</a:t>
            </a:r>
          </a:p>
          <a:p>
            <a:pPr marL="57150">
              <a:lnSpc>
                <a:spcPct val="90000"/>
              </a:lnSpc>
              <a:spcAft>
                <a:spcPts val="600"/>
              </a:spcAft>
            </a:pPr>
            <a:r>
              <a:rPr lang="en-US" sz="2000" dirty="0">
                <a:solidFill>
                  <a:schemeClr val="bg1"/>
                </a:solidFill>
                <a:latin typeface="Amasis MT Pro Medium" panose="02040604050005020304" pitchFamily="18" charset="0"/>
              </a:rPr>
              <a:t>•	Statin</a:t>
            </a:r>
          </a:p>
          <a:p>
            <a:pPr marL="57150">
              <a:lnSpc>
                <a:spcPct val="90000"/>
              </a:lnSpc>
              <a:spcAft>
                <a:spcPts val="600"/>
              </a:spcAft>
            </a:pPr>
            <a:endParaRPr lang="en-US" sz="2000" dirty="0">
              <a:solidFill>
                <a:schemeClr val="bg1"/>
              </a:solidFill>
              <a:latin typeface="Amasis MT Pro Medium" panose="02040604050005020304" pitchFamily="18" charset="0"/>
            </a:endParaRPr>
          </a:p>
          <a:p>
            <a:pPr marL="57150">
              <a:lnSpc>
                <a:spcPct val="90000"/>
              </a:lnSpc>
              <a:spcAft>
                <a:spcPts val="600"/>
              </a:spcAft>
            </a:pPr>
            <a:r>
              <a:rPr lang="en-US" sz="2000" dirty="0">
                <a:solidFill>
                  <a:schemeClr val="bg1"/>
                </a:solidFill>
                <a:latin typeface="Amasis MT Pro Medium" panose="02040604050005020304" pitchFamily="18" charset="0"/>
              </a:rPr>
              <a:t>For training and we scraped the data from Google Images. 50 images per medicine has been scraped for each medicine and 10 images each for testing. </a:t>
            </a:r>
          </a:p>
          <a:p>
            <a:pPr marL="57150">
              <a:lnSpc>
                <a:spcPct val="90000"/>
              </a:lnSpc>
              <a:spcAft>
                <a:spcPts val="600"/>
              </a:spcAft>
            </a:pPr>
            <a:endParaRPr lang="en-US" sz="2000" dirty="0">
              <a:solidFill>
                <a:schemeClr val="bg1"/>
              </a:solidFill>
              <a:latin typeface="Amasis MT Pro Medium" panose="02040604050005020304" pitchFamily="18" charset="0"/>
            </a:endParaRPr>
          </a:p>
          <a:p>
            <a:pPr marL="57150">
              <a:lnSpc>
                <a:spcPct val="90000"/>
              </a:lnSpc>
              <a:spcAft>
                <a:spcPts val="600"/>
              </a:spcAft>
            </a:pPr>
            <a:r>
              <a:rPr lang="en-US" sz="2000" dirty="0">
                <a:solidFill>
                  <a:schemeClr val="bg1"/>
                </a:solidFill>
                <a:latin typeface="Amasis MT Pro Medium" panose="02040604050005020304" pitchFamily="18" charset="0"/>
              </a:rPr>
              <a:t>Requirements</a:t>
            </a:r>
          </a:p>
          <a:p>
            <a:pPr marL="57150">
              <a:lnSpc>
                <a:spcPct val="90000"/>
              </a:lnSpc>
              <a:spcAft>
                <a:spcPts val="600"/>
              </a:spcAft>
            </a:pPr>
            <a:r>
              <a:rPr lang="en-US" sz="2000" dirty="0">
                <a:solidFill>
                  <a:schemeClr val="bg1"/>
                </a:solidFill>
                <a:latin typeface="Amasis MT Pro Medium" panose="02040604050005020304" pitchFamily="18" charset="0"/>
              </a:rPr>
              <a:t>3.1 System Requirements</a:t>
            </a:r>
          </a:p>
          <a:p>
            <a:pPr marL="57150">
              <a:lnSpc>
                <a:spcPct val="90000"/>
              </a:lnSpc>
              <a:spcAft>
                <a:spcPts val="600"/>
              </a:spcAft>
            </a:pPr>
            <a:r>
              <a:rPr lang="en-US" sz="2000" dirty="0">
                <a:solidFill>
                  <a:schemeClr val="bg1"/>
                </a:solidFill>
                <a:latin typeface="Amasis MT Pro Medium" panose="02040604050005020304" pitchFamily="18" charset="0"/>
              </a:rPr>
              <a:t>3.2 Hardware Requirements</a:t>
            </a:r>
          </a:p>
          <a:p>
            <a:pPr marL="57150">
              <a:lnSpc>
                <a:spcPct val="90000"/>
              </a:lnSpc>
              <a:spcAft>
                <a:spcPts val="600"/>
              </a:spcAft>
            </a:pPr>
            <a:r>
              <a:rPr lang="en-US" sz="2000" dirty="0">
                <a:solidFill>
                  <a:schemeClr val="bg1"/>
                </a:solidFill>
                <a:latin typeface="Amasis MT Pro Medium" panose="02040604050005020304" pitchFamily="18" charset="0"/>
              </a:rPr>
              <a:t>•	Operating system windows (7 0r later version) </a:t>
            </a:r>
          </a:p>
          <a:p>
            <a:pPr marL="57150">
              <a:lnSpc>
                <a:spcPct val="90000"/>
              </a:lnSpc>
              <a:spcAft>
                <a:spcPts val="600"/>
              </a:spcAft>
            </a:pPr>
            <a:r>
              <a:rPr lang="en-US" sz="2000" dirty="0">
                <a:solidFill>
                  <a:schemeClr val="bg1"/>
                </a:solidFill>
                <a:latin typeface="Amasis MT Pro Medium" panose="02040604050005020304" pitchFamily="18" charset="0"/>
              </a:rPr>
              <a:t>•	Ram 8 GB </a:t>
            </a:r>
          </a:p>
          <a:p>
            <a:pPr marL="57150">
              <a:lnSpc>
                <a:spcPct val="90000"/>
              </a:lnSpc>
              <a:spcAft>
                <a:spcPts val="600"/>
              </a:spcAft>
            </a:pPr>
            <a:r>
              <a:rPr lang="en-US" sz="2000" dirty="0">
                <a:solidFill>
                  <a:schemeClr val="bg1"/>
                </a:solidFill>
                <a:latin typeface="Amasis MT Pro Medium" panose="02040604050005020304" pitchFamily="18" charset="0"/>
              </a:rPr>
              <a:t>•	Hard disk Space- 100 GB </a:t>
            </a:r>
          </a:p>
          <a:p>
            <a:pPr marL="57150">
              <a:lnSpc>
                <a:spcPct val="90000"/>
              </a:lnSpc>
              <a:spcAft>
                <a:spcPts val="600"/>
              </a:spcAft>
            </a:pPr>
            <a:r>
              <a:rPr lang="en-US" sz="2000" dirty="0">
                <a:solidFill>
                  <a:schemeClr val="bg1"/>
                </a:solidFill>
                <a:latin typeface="Amasis MT Pro Medium" panose="02040604050005020304" pitchFamily="18" charset="0"/>
              </a:rPr>
              <a:t>•	Processor- Intel i3 1.8 </a:t>
            </a:r>
            <a:r>
              <a:rPr lang="en-US" sz="2000" dirty="0" err="1">
                <a:solidFill>
                  <a:schemeClr val="bg1"/>
                </a:solidFill>
                <a:latin typeface="Amasis MT Pro Medium" panose="02040604050005020304" pitchFamily="18" charset="0"/>
              </a:rPr>
              <a:t>gHz</a:t>
            </a:r>
            <a:r>
              <a:rPr lang="en-US" sz="2000" dirty="0">
                <a:solidFill>
                  <a:schemeClr val="bg1"/>
                </a:solidFill>
                <a:latin typeface="Amasis MT Pro Medium" panose="02040604050005020304" pitchFamily="18" charset="0"/>
              </a:rPr>
              <a:t> or newer versions</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44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37394"/>
            <a:ext cx="10525956" cy="6022004"/>
          </a:xfrm>
          <a:prstGeom prst="rect">
            <a:avLst/>
          </a:prstGeom>
        </p:spPr>
        <p:txBody>
          <a:bodyPr vert="horz" lIns="91440" tIns="45720" rIns="91440" bIns="45720" rtlCol="0">
            <a:normAutofit fontScale="92500" lnSpcReduction="20000"/>
          </a:bodyPr>
          <a:lstStyle/>
          <a:p>
            <a:pPr marL="57150">
              <a:lnSpc>
                <a:spcPct val="90000"/>
              </a:lnSpc>
              <a:spcAft>
                <a:spcPts val="600"/>
              </a:spcAft>
            </a:pPr>
            <a:r>
              <a:rPr lang="en-US" sz="2000" dirty="0">
                <a:solidFill>
                  <a:schemeClr val="bg1"/>
                </a:solidFill>
                <a:latin typeface="Amasis MT Pro Medium" panose="02040604050005020304" pitchFamily="18" charset="0"/>
              </a:rPr>
              <a:t>2.3.3 Software Requirements</a:t>
            </a:r>
          </a:p>
          <a:p>
            <a:pPr marL="57150">
              <a:lnSpc>
                <a:spcPct val="90000"/>
              </a:lnSpc>
              <a:spcAft>
                <a:spcPts val="600"/>
              </a:spcAft>
            </a:pPr>
            <a:r>
              <a:rPr lang="en-US" sz="2000" dirty="0">
                <a:solidFill>
                  <a:schemeClr val="bg1"/>
                </a:solidFill>
                <a:latin typeface="Amasis MT Pro Medium" panose="02040604050005020304" pitchFamily="18" charset="0"/>
              </a:rPr>
              <a:t>Language:</a:t>
            </a:r>
          </a:p>
          <a:p>
            <a:pPr marL="57150">
              <a:lnSpc>
                <a:spcPct val="90000"/>
              </a:lnSpc>
              <a:spcAft>
                <a:spcPts val="600"/>
              </a:spcAft>
            </a:pPr>
            <a:r>
              <a:rPr lang="en-US" sz="2000" dirty="0">
                <a:solidFill>
                  <a:schemeClr val="bg1"/>
                </a:solidFill>
                <a:latin typeface="Amasis MT Pro Medium" panose="02040604050005020304" pitchFamily="18" charset="0"/>
              </a:rPr>
              <a:t>•	Python</a:t>
            </a:r>
          </a:p>
          <a:p>
            <a:pPr marL="57150">
              <a:lnSpc>
                <a:spcPct val="90000"/>
              </a:lnSpc>
              <a:spcAft>
                <a:spcPts val="600"/>
              </a:spcAft>
            </a:pPr>
            <a:r>
              <a:rPr lang="en-US" sz="2000" dirty="0">
                <a:solidFill>
                  <a:schemeClr val="bg1"/>
                </a:solidFill>
                <a:latin typeface="Amasis MT Pro Medium" panose="02040604050005020304" pitchFamily="18" charset="0"/>
              </a:rPr>
              <a:t>•	Node </a:t>
            </a:r>
            <a:r>
              <a:rPr lang="en-US" sz="2000" dirty="0" err="1">
                <a:solidFill>
                  <a:schemeClr val="bg1"/>
                </a:solidFill>
                <a:latin typeface="Amasis MT Pro Medium" panose="02040604050005020304" pitchFamily="18" charset="0"/>
              </a:rPr>
              <a:t>Js</a:t>
            </a:r>
            <a:endParaRPr lang="en-US" sz="2000" dirty="0">
              <a:solidFill>
                <a:schemeClr val="bg1"/>
              </a:solidFill>
              <a:latin typeface="Amasis MT Pro Medium" panose="02040604050005020304" pitchFamily="18" charset="0"/>
            </a:endParaRPr>
          </a:p>
          <a:p>
            <a:pPr marL="57150">
              <a:lnSpc>
                <a:spcPct val="90000"/>
              </a:lnSpc>
              <a:spcAft>
                <a:spcPts val="600"/>
              </a:spcAft>
            </a:pPr>
            <a:r>
              <a:rPr lang="en-US" sz="2000" dirty="0">
                <a:solidFill>
                  <a:schemeClr val="bg1"/>
                </a:solidFill>
                <a:latin typeface="Amasis MT Pro Medium" panose="02040604050005020304" pitchFamily="18" charset="0"/>
              </a:rPr>
              <a:t>•	Django</a:t>
            </a:r>
          </a:p>
          <a:p>
            <a:pPr marL="57150">
              <a:lnSpc>
                <a:spcPct val="90000"/>
              </a:lnSpc>
              <a:spcAft>
                <a:spcPts val="600"/>
              </a:spcAft>
            </a:pPr>
            <a:r>
              <a:rPr lang="en-US" sz="2000" dirty="0">
                <a:solidFill>
                  <a:schemeClr val="bg1"/>
                </a:solidFill>
                <a:latin typeface="Amasis MT Pro Medium" panose="02040604050005020304" pitchFamily="18" charset="0"/>
              </a:rPr>
              <a:t>•	Putty</a:t>
            </a:r>
          </a:p>
          <a:p>
            <a:pPr marL="57150">
              <a:lnSpc>
                <a:spcPct val="90000"/>
              </a:lnSpc>
              <a:spcAft>
                <a:spcPts val="600"/>
              </a:spcAft>
            </a:pPr>
            <a:endParaRPr lang="en-US" sz="2000" dirty="0">
              <a:solidFill>
                <a:schemeClr val="bg1"/>
              </a:solidFill>
              <a:latin typeface="Amasis MT Pro Medium" panose="02040604050005020304" pitchFamily="18" charset="0"/>
            </a:endParaRPr>
          </a:p>
          <a:p>
            <a:pPr marL="57150">
              <a:lnSpc>
                <a:spcPct val="90000"/>
              </a:lnSpc>
              <a:spcAft>
                <a:spcPts val="600"/>
              </a:spcAft>
            </a:pPr>
            <a:r>
              <a:rPr lang="en-US" sz="2000" dirty="0" err="1">
                <a:solidFill>
                  <a:schemeClr val="bg1"/>
                </a:solidFill>
                <a:latin typeface="Amasis MT Pro Medium" panose="02040604050005020304" pitchFamily="18" charset="0"/>
              </a:rPr>
              <a:t>Enviroment</a:t>
            </a:r>
            <a:r>
              <a:rPr lang="en-US" sz="2000" dirty="0">
                <a:solidFill>
                  <a:schemeClr val="bg1"/>
                </a:solidFill>
                <a:latin typeface="Amasis MT Pro Medium" panose="02040604050005020304" pitchFamily="18" charset="0"/>
              </a:rPr>
              <a:t>:</a:t>
            </a:r>
          </a:p>
          <a:p>
            <a:pPr marL="57150">
              <a:lnSpc>
                <a:spcPct val="90000"/>
              </a:lnSpc>
              <a:spcAft>
                <a:spcPts val="600"/>
              </a:spcAft>
            </a:pPr>
            <a:r>
              <a:rPr lang="en-US" sz="2000" dirty="0">
                <a:solidFill>
                  <a:schemeClr val="bg1"/>
                </a:solidFill>
                <a:latin typeface="Amasis MT Pro Medium" panose="02040604050005020304" pitchFamily="18" charset="0"/>
              </a:rPr>
              <a:t>•	Anaconda Distribution</a:t>
            </a:r>
          </a:p>
          <a:p>
            <a:pPr marL="57150">
              <a:lnSpc>
                <a:spcPct val="90000"/>
              </a:lnSpc>
              <a:spcAft>
                <a:spcPts val="600"/>
              </a:spcAft>
            </a:pPr>
            <a:r>
              <a:rPr lang="en-US" sz="2000" dirty="0">
                <a:solidFill>
                  <a:schemeClr val="bg1"/>
                </a:solidFill>
                <a:latin typeface="Amasis MT Pro Medium" panose="02040604050005020304" pitchFamily="18" charset="0"/>
              </a:rPr>
              <a:t>•	VS Code</a:t>
            </a:r>
          </a:p>
          <a:p>
            <a:pPr marL="57150">
              <a:lnSpc>
                <a:spcPct val="90000"/>
              </a:lnSpc>
              <a:spcAft>
                <a:spcPts val="600"/>
              </a:spcAft>
            </a:pPr>
            <a:r>
              <a:rPr lang="en-US" sz="2000" dirty="0">
                <a:solidFill>
                  <a:schemeClr val="bg1"/>
                </a:solidFill>
                <a:latin typeface="Amasis MT Pro Medium" panose="02040604050005020304" pitchFamily="18" charset="0"/>
              </a:rPr>
              <a:t>Packages Used:</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absl-py</a:t>
            </a:r>
            <a:r>
              <a:rPr lang="en-US" sz="2000" dirty="0">
                <a:solidFill>
                  <a:schemeClr val="bg1"/>
                </a:solidFill>
                <a:latin typeface="Amasis MT Pro Medium" panose="02040604050005020304" pitchFamily="18" charset="0"/>
              </a:rPr>
              <a:t>==0.12.0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asgiref</a:t>
            </a:r>
            <a:r>
              <a:rPr lang="en-US" sz="2000" dirty="0">
                <a:solidFill>
                  <a:schemeClr val="bg1"/>
                </a:solidFill>
                <a:latin typeface="Amasis MT Pro Medium" panose="02040604050005020304" pitchFamily="18" charset="0"/>
              </a:rPr>
              <a:t>==3.3.4</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astunparse</a:t>
            </a:r>
            <a:r>
              <a:rPr lang="en-US" sz="2000" dirty="0">
                <a:solidFill>
                  <a:schemeClr val="bg1"/>
                </a:solidFill>
                <a:latin typeface="Amasis MT Pro Medium" panose="02040604050005020304" pitchFamily="18" charset="0"/>
              </a:rPr>
              <a:t>==1.6.3</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cachetools</a:t>
            </a:r>
            <a:r>
              <a:rPr lang="en-US" sz="2000" dirty="0">
                <a:solidFill>
                  <a:schemeClr val="bg1"/>
                </a:solidFill>
                <a:latin typeface="Amasis MT Pro Medium" panose="02040604050005020304" pitchFamily="18" charset="0"/>
              </a:rPr>
              <a:t>==4.2.2</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certifi</a:t>
            </a:r>
            <a:r>
              <a:rPr lang="en-US" sz="2000" dirty="0">
                <a:solidFill>
                  <a:schemeClr val="bg1"/>
                </a:solidFill>
                <a:latin typeface="Amasis MT Pro Medium" panose="02040604050005020304" pitchFamily="18" charset="0"/>
              </a:rPr>
              <a:t>==2020.12.5</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chardet</a:t>
            </a:r>
            <a:r>
              <a:rPr lang="en-US" sz="2000" dirty="0">
                <a:solidFill>
                  <a:schemeClr val="bg1"/>
                </a:solidFill>
                <a:latin typeface="Amasis MT Pro Medium" panose="02040604050005020304" pitchFamily="18" charset="0"/>
              </a:rPr>
              <a:t>==4.0.0</a:t>
            </a:r>
          </a:p>
          <a:p>
            <a:pPr marL="57150">
              <a:lnSpc>
                <a:spcPct val="90000"/>
              </a:lnSpc>
              <a:spcAft>
                <a:spcPts val="600"/>
              </a:spcAft>
            </a:pPr>
            <a:r>
              <a:rPr lang="en-US" sz="2000" dirty="0">
                <a:solidFill>
                  <a:schemeClr val="bg1"/>
                </a:solidFill>
                <a:latin typeface="Amasis MT Pro Medium" panose="02040604050005020304" pitchFamily="18" charset="0"/>
              </a:rPr>
              <a:t>•	Django==3.2.3</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django</a:t>
            </a:r>
            <a:r>
              <a:rPr lang="en-US" sz="2000" dirty="0">
                <a:solidFill>
                  <a:schemeClr val="bg1"/>
                </a:solidFill>
                <a:latin typeface="Amasis MT Pro Medium" panose="02040604050005020304" pitchFamily="18" charset="0"/>
              </a:rPr>
              <a:t>-</a:t>
            </a:r>
            <a:r>
              <a:rPr lang="en-US" sz="2000" dirty="0" err="1">
                <a:solidFill>
                  <a:schemeClr val="bg1"/>
                </a:solidFill>
                <a:latin typeface="Amasis MT Pro Medium" panose="02040604050005020304" pitchFamily="18" charset="0"/>
              </a:rPr>
              <a:t>cors</a:t>
            </a:r>
            <a:r>
              <a:rPr lang="en-US" sz="2000" dirty="0">
                <a:solidFill>
                  <a:schemeClr val="bg1"/>
                </a:solidFill>
                <a:latin typeface="Amasis MT Pro Medium" panose="02040604050005020304" pitchFamily="18" charset="0"/>
              </a:rPr>
              <a:t>-headers==3.7.0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djangorestframework</a:t>
            </a:r>
            <a:r>
              <a:rPr lang="en-US" sz="2000" dirty="0">
                <a:solidFill>
                  <a:schemeClr val="bg1"/>
                </a:solidFill>
                <a:latin typeface="Amasis MT Pro Medium" panose="02040604050005020304" pitchFamily="18" charset="0"/>
              </a:rPr>
              <a:t>==3.12.4</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1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19810"/>
            <a:ext cx="10525956" cy="6022004"/>
          </a:xfrm>
          <a:prstGeom prst="rect">
            <a:avLst/>
          </a:prstGeom>
        </p:spPr>
        <p:txBody>
          <a:bodyPr vert="horz" lIns="91440" tIns="45720" rIns="91440" bIns="45720" rtlCol="0">
            <a:normAutofit fontScale="92500" lnSpcReduction="10000"/>
          </a:bodyPr>
          <a:lstStyle/>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flatbuffers</a:t>
            </a:r>
            <a:r>
              <a:rPr lang="en-US" sz="2000" dirty="0">
                <a:solidFill>
                  <a:schemeClr val="bg1"/>
                </a:solidFill>
                <a:latin typeface="Amasis MT Pro Medium" panose="02040604050005020304" pitchFamily="18" charset="0"/>
              </a:rPr>
              <a:t>==1.12</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gast</a:t>
            </a:r>
            <a:r>
              <a:rPr lang="en-US" sz="2000" dirty="0">
                <a:solidFill>
                  <a:schemeClr val="bg1"/>
                </a:solidFill>
                <a:latin typeface="Amasis MT Pro Medium" panose="02040604050005020304" pitchFamily="18" charset="0"/>
              </a:rPr>
              <a:t>==0.4.0</a:t>
            </a:r>
          </a:p>
          <a:p>
            <a:pPr marL="57150">
              <a:lnSpc>
                <a:spcPct val="90000"/>
              </a:lnSpc>
              <a:spcAft>
                <a:spcPts val="600"/>
              </a:spcAft>
            </a:pPr>
            <a:r>
              <a:rPr lang="en-US" sz="2000" dirty="0">
                <a:solidFill>
                  <a:schemeClr val="bg1"/>
                </a:solidFill>
                <a:latin typeface="Amasis MT Pro Medium" panose="02040604050005020304" pitchFamily="18" charset="0"/>
              </a:rPr>
              <a:t>•	google-auth==1.30.0</a:t>
            </a:r>
          </a:p>
          <a:p>
            <a:pPr marL="57150">
              <a:lnSpc>
                <a:spcPct val="90000"/>
              </a:lnSpc>
              <a:spcAft>
                <a:spcPts val="600"/>
              </a:spcAft>
            </a:pPr>
            <a:r>
              <a:rPr lang="en-US" sz="2000" dirty="0">
                <a:solidFill>
                  <a:schemeClr val="bg1"/>
                </a:solidFill>
                <a:latin typeface="Amasis MT Pro Medium" panose="02040604050005020304" pitchFamily="18" charset="0"/>
              </a:rPr>
              <a:t>•	google-auth-</a:t>
            </a:r>
            <a:r>
              <a:rPr lang="en-US" sz="2000" dirty="0" err="1">
                <a:solidFill>
                  <a:schemeClr val="bg1"/>
                </a:solidFill>
                <a:latin typeface="Amasis MT Pro Medium" panose="02040604050005020304" pitchFamily="18" charset="0"/>
              </a:rPr>
              <a:t>oauthlib</a:t>
            </a:r>
            <a:r>
              <a:rPr lang="en-US" sz="2000" dirty="0">
                <a:solidFill>
                  <a:schemeClr val="bg1"/>
                </a:solidFill>
                <a:latin typeface="Amasis MT Pro Medium" panose="02040604050005020304" pitchFamily="18" charset="0"/>
              </a:rPr>
              <a:t>==0.4.4</a:t>
            </a:r>
          </a:p>
          <a:p>
            <a:pPr marL="57150">
              <a:lnSpc>
                <a:spcPct val="90000"/>
              </a:lnSpc>
              <a:spcAft>
                <a:spcPts val="600"/>
              </a:spcAft>
            </a:pPr>
            <a:r>
              <a:rPr lang="en-US" sz="2000" dirty="0">
                <a:solidFill>
                  <a:schemeClr val="bg1"/>
                </a:solidFill>
                <a:latin typeface="Amasis MT Pro Medium" panose="02040604050005020304" pitchFamily="18" charset="0"/>
              </a:rPr>
              <a:t>•	google-pasta==0.2.0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grpcio</a:t>
            </a:r>
            <a:r>
              <a:rPr lang="en-US" sz="2000" dirty="0">
                <a:solidFill>
                  <a:schemeClr val="bg1"/>
                </a:solidFill>
                <a:latin typeface="Amasis MT Pro Medium" panose="02040604050005020304" pitchFamily="18" charset="0"/>
              </a:rPr>
              <a:t>==1.34.1</a:t>
            </a:r>
          </a:p>
          <a:p>
            <a:pPr marL="57150">
              <a:lnSpc>
                <a:spcPct val="90000"/>
              </a:lnSpc>
              <a:spcAft>
                <a:spcPts val="600"/>
              </a:spcAft>
            </a:pPr>
            <a:r>
              <a:rPr lang="en-US" sz="2000" dirty="0">
                <a:solidFill>
                  <a:schemeClr val="bg1"/>
                </a:solidFill>
                <a:latin typeface="Amasis MT Pro Medium" panose="02040604050005020304" pitchFamily="18" charset="0"/>
              </a:rPr>
              <a:t>•	h5py==3.1.0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idna</a:t>
            </a:r>
            <a:r>
              <a:rPr lang="en-US" sz="2000" dirty="0">
                <a:solidFill>
                  <a:schemeClr val="bg1"/>
                </a:solidFill>
                <a:latin typeface="Amasis MT Pro Medium" panose="02040604050005020304" pitchFamily="18" charset="0"/>
              </a:rPr>
              <a:t>==2.10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keras</a:t>
            </a:r>
            <a:r>
              <a:rPr lang="en-US" sz="2000" dirty="0">
                <a:solidFill>
                  <a:schemeClr val="bg1"/>
                </a:solidFill>
                <a:latin typeface="Amasis MT Pro Medium" panose="02040604050005020304" pitchFamily="18" charset="0"/>
              </a:rPr>
              <a:t>-nightly==2.5.0.dev2021032900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Keras</a:t>
            </a:r>
            <a:r>
              <a:rPr lang="en-US" sz="2000" dirty="0">
                <a:solidFill>
                  <a:schemeClr val="bg1"/>
                </a:solidFill>
                <a:latin typeface="Amasis MT Pro Medium" panose="02040604050005020304" pitchFamily="18" charset="0"/>
              </a:rPr>
              <a:t>-Preprocessing==1.1.2</a:t>
            </a:r>
          </a:p>
          <a:p>
            <a:pPr marL="57150">
              <a:lnSpc>
                <a:spcPct val="90000"/>
              </a:lnSpc>
              <a:spcAft>
                <a:spcPts val="600"/>
              </a:spcAft>
            </a:pPr>
            <a:r>
              <a:rPr lang="en-US" sz="2000" dirty="0">
                <a:solidFill>
                  <a:schemeClr val="bg1"/>
                </a:solidFill>
                <a:latin typeface="Amasis MT Pro Medium" panose="02040604050005020304" pitchFamily="18" charset="0"/>
              </a:rPr>
              <a:t>•	Markdown==3.3.4</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numpy</a:t>
            </a:r>
            <a:r>
              <a:rPr lang="en-US" sz="2000" dirty="0">
                <a:solidFill>
                  <a:schemeClr val="bg1"/>
                </a:solidFill>
                <a:latin typeface="Amasis MT Pro Medium" panose="02040604050005020304" pitchFamily="18" charset="0"/>
              </a:rPr>
              <a:t>==1.19.5</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oauthlib</a:t>
            </a:r>
            <a:r>
              <a:rPr lang="en-US" sz="2000" dirty="0">
                <a:solidFill>
                  <a:schemeClr val="bg1"/>
                </a:solidFill>
                <a:latin typeface="Amasis MT Pro Medium" panose="02040604050005020304" pitchFamily="18" charset="0"/>
              </a:rPr>
              <a:t>==3.1.0</a:t>
            </a:r>
          </a:p>
          <a:p>
            <a:pPr marL="57150">
              <a:lnSpc>
                <a:spcPct val="90000"/>
              </a:lnSpc>
              <a:spcAft>
                <a:spcPts val="600"/>
              </a:spcAft>
            </a:pPr>
            <a:r>
              <a:rPr lang="en-US" sz="2000" dirty="0">
                <a:solidFill>
                  <a:schemeClr val="bg1"/>
                </a:solidFill>
                <a:latin typeface="Amasis MT Pro Medium" panose="02040604050005020304" pitchFamily="18" charset="0"/>
              </a:rPr>
              <a:t>•	opt-</a:t>
            </a:r>
            <a:r>
              <a:rPr lang="en-US" sz="2000" dirty="0" err="1">
                <a:solidFill>
                  <a:schemeClr val="bg1"/>
                </a:solidFill>
                <a:latin typeface="Amasis MT Pro Medium" panose="02040604050005020304" pitchFamily="18" charset="0"/>
              </a:rPr>
              <a:t>einsum</a:t>
            </a:r>
            <a:r>
              <a:rPr lang="en-US" sz="2000" dirty="0">
                <a:solidFill>
                  <a:schemeClr val="bg1"/>
                </a:solidFill>
                <a:latin typeface="Amasis MT Pro Medium" panose="02040604050005020304" pitchFamily="18" charset="0"/>
              </a:rPr>
              <a:t>==3.3.0</a:t>
            </a:r>
          </a:p>
          <a:p>
            <a:pPr marL="57150">
              <a:lnSpc>
                <a:spcPct val="90000"/>
              </a:lnSpc>
              <a:spcAft>
                <a:spcPts val="600"/>
              </a:spcAft>
            </a:pPr>
            <a:r>
              <a:rPr lang="en-US" sz="2000" dirty="0">
                <a:solidFill>
                  <a:schemeClr val="bg1"/>
                </a:solidFill>
                <a:latin typeface="Amasis MT Pro Medium" panose="02040604050005020304" pitchFamily="18" charset="0"/>
              </a:rPr>
              <a:t>•	Pillow==8.2.0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protobuf</a:t>
            </a:r>
            <a:r>
              <a:rPr lang="en-US" sz="2000" dirty="0">
                <a:solidFill>
                  <a:schemeClr val="bg1"/>
                </a:solidFill>
                <a:latin typeface="Amasis MT Pro Medium" panose="02040604050005020304" pitchFamily="18" charset="0"/>
              </a:rPr>
              <a:t>==3.17.0</a:t>
            </a:r>
          </a:p>
          <a:p>
            <a:pPr marL="57150">
              <a:lnSpc>
                <a:spcPct val="90000"/>
              </a:lnSpc>
              <a:spcAft>
                <a:spcPts val="600"/>
              </a:spcAft>
            </a:pPr>
            <a:r>
              <a:rPr lang="en-US" sz="2000" dirty="0">
                <a:solidFill>
                  <a:schemeClr val="bg1"/>
                </a:solidFill>
                <a:latin typeface="Amasis MT Pro Medium" panose="02040604050005020304" pitchFamily="18" charset="0"/>
              </a:rPr>
              <a:t>•	pyasn1==0.4.8</a:t>
            </a:r>
          </a:p>
          <a:p>
            <a:pPr marL="57150">
              <a:lnSpc>
                <a:spcPct val="90000"/>
              </a:lnSpc>
              <a:spcAft>
                <a:spcPts val="600"/>
              </a:spcAft>
            </a:pPr>
            <a:r>
              <a:rPr lang="en-US" sz="2000" dirty="0">
                <a:solidFill>
                  <a:schemeClr val="bg1"/>
                </a:solidFill>
                <a:latin typeface="Amasis MT Pro Medium" panose="02040604050005020304" pitchFamily="18" charset="0"/>
              </a:rPr>
              <a:t>•	pyasn1-modules==0.2.8</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pytz</a:t>
            </a:r>
            <a:r>
              <a:rPr lang="en-US" sz="2000" dirty="0">
                <a:solidFill>
                  <a:schemeClr val="bg1"/>
                </a:solidFill>
                <a:latin typeface="Amasis MT Pro Medium" panose="02040604050005020304" pitchFamily="18" charset="0"/>
              </a:rPr>
              <a:t>==2021.1</a:t>
            </a: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63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19810"/>
            <a:ext cx="10525956" cy="6022004"/>
          </a:xfrm>
          <a:prstGeom prst="rect">
            <a:avLst/>
          </a:prstGeom>
        </p:spPr>
        <p:txBody>
          <a:bodyPr vert="horz" lIns="91440" tIns="45720" rIns="91440" bIns="45720" rtlCol="0">
            <a:normAutofit/>
          </a:bodyPr>
          <a:lstStyle/>
          <a:p>
            <a:pPr marL="57150">
              <a:lnSpc>
                <a:spcPct val="90000"/>
              </a:lnSpc>
              <a:spcAft>
                <a:spcPts val="600"/>
              </a:spcAft>
            </a:pPr>
            <a:r>
              <a:rPr lang="en-US" sz="2000" dirty="0">
                <a:solidFill>
                  <a:schemeClr val="bg1"/>
                </a:solidFill>
                <a:latin typeface="Amasis MT Pro Medium" panose="02040604050005020304" pitchFamily="18" charset="0"/>
              </a:rPr>
              <a:t>•	requests==2.25.1</a:t>
            </a:r>
          </a:p>
          <a:p>
            <a:pPr marL="57150">
              <a:lnSpc>
                <a:spcPct val="90000"/>
              </a:lnSpc>
              <a:spcAft>
                <a:spcPts val="600"/>
              </a:spcAft>
            </a:pPr>
            <a:r>
              <a:rPr lang="en-US" sz="2000" dirty="0">
                <a:solidFill>
                  <a:schemeClr val="bg1"/>
                </a:solidFill>
                <a:latin typeface="Amasis MT Pro Medium" panose="02040604050005020304" pitchFamily="18" charset="0"/>
              </a:rPr>
              <a:t>•	requests-</a:t>
            </a:r>
            <a:r>
              <a:rPr lang="en-US" sz="2000" dirty="0" err="1">
                <a:solidFill>
                  <a:schemeClr val="bg1"/>
                </a:solidFill>
                <a:latin typeface="Amasis MT Pro Medium" panose="02040604050005020304" pitchFamily="18" charset="0"/>
              </a:rPr>
              <a:t>oauthlib</a:t>
            </a:r>
            <a:r>
              <a:rPr lang="en-US" sz="2000" dirty="0">
                <a:solidFill>
                  <a:schemeClr val="bg1"/>
                </a:solidFill>
                <a:latin typeface="Amasis MT Pro Medium" panose="02040604050005020304" pitchFamily="18" charset="0"/>
              </a:rPr>
              <a:t>==1.3.0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rsa</a:t>
            </a:r>
            <a:r>
              <a:rPr lang="en-US" sz="2000" dirty="0">
                <a:solidFill>
                  <a:schemeClr val="bg1"/>
                </a:solidFill>
                <a:latin typeface="Amasis MT Pro Medium" panose="02040604050005020304" pitchFamily="18" charset="0"/>
              </a:rPr>
              <a:t>==4.7.2</a:t>
            </a:r>
          </a:p>
          <a:p>
            <a:pPr marL="57150">
              <a:lnSpc>
                <a:spcPct val="90000"/>
              </a:lnSpc>
              <a:spcAft>
                <a:spcPts val="600"/>
              </a:spcAft>
            </a:pPr>
            <a:r>
              <a:rPr lang="en-US" sz="2000" dirty="0">
                <a:solidFill>
                  <a:schemeClr val="bg1"/>
                </a:solidFill>
                <a:latin typeface="Amasis MT Pro Medium" panose="02040604050005020304" pitchFamily="18" charset="0"/>
              </a:rPr>
              <a:t>•	six==1.15.0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sqlparse</a:t>
            </a:r>
            <a:r>
              <a:rPr lang="en-US" sz="2000" dirty="0">
                <a:solidFill>
                  <a:schemeClr val="bg1"/>
                </a:solidFill>
                <a:latin typeface="Amasis MT Pro Medium" panose="02040604050005020304" pitchFamily="18" charset="0"/>
              </a:rPr>
              <a:t>==0.4.1</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tensorboard</a:t>
            </a:r>
            <a:r>
              <a:rPr lang="en-US" sz="2000" dirty="0">
                <a:solidFill>
                  <a:schemeClr val="bg1"/>
                </a:solidFill>
                <a:latin typeface="Amasis MT Pro Medium" panose="02040604050005020304" pitchFamily="18" charset="0"/>
              </a:rPr>
              <a:t>==2.5.0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tensorboard</a:t>
            </a:r>
            <a:r>
              <a:rPr lang="en-US" sz="2000" dirty="0">
                <a:solidFill>
                  <a:schemeClr val="bg1"/>
                </a:solidFill>
                <a:latin typeface="Amasis MT Pro Medium" panose="02040604050005020304" pitchFamily="18" charset="0"/>
              </a:rPr>
              <a:t>-data-server==0.6.1</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tensorboard</a:t>
            </a:r>
            <a:r>
              <a:rPr lang="en-US" sz="2000" dirty="0">
                <a:solidFill>
                  <a:schemeClr val="bg1"/>
                </a:solidFill>
                <a:latin typeface="Amasis MT Pro Medium" panose="02040604050005020304" pitchFamily="18" charset="0"/>
              </a:rPr>
              <a:t>-plugin-wit==1.8.0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tensorflow</a:t>
            </a:r>
            <a:r>
              <a:rPr lang="en-US" sz="2000" dirty="0">
                <a:solidFill>
                  <a:schemeClr val="bg1"/>
                </a:solidFill>
                <a:latin typeface="Amasis MT Pro Medium" panose="02040604050005020304" pitchFamily="18" charset="0"/>
              </a:rPr>
              <a:t>==2.5.0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tensorflow</a:t>
            </a:r>
            <a:r>
              <a:rPr lang="en-US" sz="2000" dirty="0">
                <a:solidFill>
                  <a:schemeClr val="bg1"/>
                </a:solidFill>
                <a:latin typeface="Amasis MT Pro Medium" panose="02040604050005020304" pitchFamily="18" charset="0"/>
              </a:rPr>
              <a:t>-estimator==2.5.0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termcolor</a:t>
            </a:r>
            <a:r>
              <a:rPr lang="en-US" sz="2000" dirty="0">
                <a:solidFill>
                  <a:schemeClr val="bg1"/>
                </a:solidFill>
                <a:latin typeface="Amasis MT Pro Medium" panose="02040604050005020304" pitchFamily="18" charset="0"/>
              </a:rPr>
              <a:t>==1.1.0</a:t>
            </a:r>
          </a:p>
          <a:p>
            <a:pPr marL="57150">
              <a:lnSpc>
                <a:spcPct val="90000"/>
              </a:lnSpc>
              <a:spcAft>
                <a:spcPts val="600"/>
              </a:spcAft>
            </a:pPr>
            <a:r>
              <a:rPr lang="en-US" sz="2000" dirty="0">
                <a:solidFill>
                  <a:schemeClr val="bg1"/>
                </a:solidFill>
                <a:latin typeface="Amasis MT Pro Medium" panose="02040604050005020304" pitchFamily="18" charset="0"/>
              </a:rPr>
              <a:t>•	typing-extensions==3.7.4.3</a:t>
            </a:r>
          </a:p>
          <a:p>
            <a:pPr marL="57150">
              <a:lnSpc>
                <a:spcPct val="90000"/>
              </a:lnSpc>
              <a:spcAft>
                <a:spcPts val="600"/>
              </a:spcAft>
            </a:pPr>
            <a:r>
              <a:rPr lang="en-US" sz="2000" dirty="0">
                <a:solidFill>
                  <a:schemeClr val="bg1"/>
                </a:solidFill>
                <a:latin typeface="Amasis MT Pro Medium" panose="02040604050005020304" pitchFamily="18" charset="0"/>
              </a:rPr>
              <a:t>•	urllib3==1.26.4</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Werkzeug</a:t>
            </a:r>
            <a:r>
              <a:rPr lang="en-US" sz="2000" dirty="0">
                <a:solidFill>
                  <a:schemeClr val="bg1"/>
                </a:solidFill>
                <a:latin typeface="Amasis MT Pro Medium" panose="02040604050005020304" pitchFamily="18" charset="0"/>
              </a:rPr>
              <a:t>==2.0.0</a:t>
            </a:r>
          </a:p>
          <a:p>
            <a:pPr marL="57150">
              <a:lnSpc>
                <a:spcPct val="90000"/>
              </a:lnSpc>
              <a:spcAft>
                <a:spcPts val="600"/>
              </a:spcAft>
            </a:pPr>
            <a:r>
              <a:rPr lang="en-US" sz="2000" dirty="0">
                <a:solidFill>
                  <a:schemeClr val="bg1"/>
                </a:solidFill>
                <a:latin typeface="Amasis MT Pro Medium" panose="02040604050005020304" pitchFamily="18" charset="0"/>
              </a:rPr>
              <a:t>•	</a:t>
            </a:r>
            <a:r>
              <a:rPr lang="en-US" sz="2000" dirty="0" err="1">
                <a:solidFill>
                  <a:schemeClr val="bg1"/>
                </a:solidFill>
                <a:latin typeface="Amasis MT Pro Medium" panose="02040604050005020304" pitchFamily="18" charset="0"/>
              </a:rPr>
              <a:t>wrapt</a:t>
            </a:r>
            <a:r>
              <a:rPr lang="en-US" sz="2000" dirty="0">
                <a:solidFill>
                  <a:schemeClr val="bg1"/>
                </a:solidFill>
                <a:latin typeface="Amasis MT Pro Medium" panose="02040604050005020304" pitchFamily="18" charset="0"/>
              </a:rPr>
              <a:t>==1.12.1</a:t>
            </a:r>
          </a:p>
          <a:p>
            <a:pPr marL="57150">
              <a:lnSpc>
                <a:spcPct val="90000"/>
              </a:lnSpc>
              <a:spcAft>
                <a:spcPts val="600"/>
              </a:spcAft>
            </a:pPr>
            <a:endParaRPr lang="en-US" sz="2000" dirty="0">
              <a:solidFill>
                <a:schemeClr val="bg1"/>
              </a:solidFill>
              <a:latin typeface="Amasis MT Pro Medium" panose="020406040500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40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Front-End</a:t>
            </a: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very basic but unique website has been created for the ease use. This website has two web pages. One for uploading the medicine and as processing the result and another for the users for uploading the details of the medicine for which they want us to display but is not our dataset yet. </a:t>
            </a: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Backend</a:t>
            </a:r>
          </a:p>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part helps to connect the front end and the transfer learning. Whenever the user inputs the picture, it is then provided to the backend and is then taken as input to the model. The output received by the model is then shown on the website as per the search query. </a:t>
            </a: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273377" y="606669"/>
            <a:ext cx="4993215" cy="1569660"/>
          </a:xfrm>
          <a:prstGeom prst="rect">
            <a:avLst/>
          </a:prstGeom>
          <a:noFill/>
        </p:spPr>
        <p:txBody>
          <a:bodyPr wrap="square" rtlCol="0">
            <a:spAutoFit/>
          </a:bodyPr>
          <a:lstStyle/>
          <a:p>
            <a:endParaRPr lang="en-IN" sz="3200" dirty="0">
              <a:solidFill>
                <a:schemeClr val="bg1"/>
              </a:solidFill>
              <a:effectLst/>
              <a:ea typeface="Calibri" panose="020F0502020204030204" pitchFamily="34" charset="0"/>
              <a:cs typeface="Times New Roman" panose="02020603050405020304" pitchFamily="18" charset="0"/>
            </a:endParaRPr>
          </a:p>
          <a:p>
            <a:r>
              <a:rPr lang="en-IN" sz="3200" dirty="0">
                <a:solidFill>
                  <a:schemeClr val="bg1"/>
                </a:solidFill>
                <a:effectLst/>
                <a:ea typeface="Calibri" panose="020F0502020204030204" pitchFamily="34" charset="0"/>
                <a:cs typeface="Times New Roman" panose="02020603050405020304" pitchFamily="18" charset="0"/>
              </a:rPr>
              <a:t>Module Explanation</a:t>
            </a:r>
          </a:p>
          <a:p>
            <a:endParaRPr lang="en-IN" sz="3200" dirty="0">
              <a:solidFill>
                <a:schemeClr val="bg1"/>
              </a:solidFill>
            </a:endParaRPr>
          </a:p>
        </p:txBody>
      </p:sp>
    </p:spTree>
    <p:extLst>
      <p:ext uri="{BB962C8B-B14F-4D97-AF65-F5344CB8AC3E}">
        <p14:creationId xmlns:p14="http://schemas.microsoft.com/office/powerpoint/2010/main" val="129596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2AEEAF-44C3-4D34-A00D-08F7FF99C51A}"/>
              </a:ext>
            </a:extLst>
          </p:cNvPr>
          <p:cNvSpPr txBox="1"/>
          <p:nvPr/>
        </p:nvSpPr>
        <p:spPr>
          <a:xfrm>
            <a:off x="273377" y="2224454"/>
            <a:ext cx="10525956" cy="4369777"/>
          </a:xfrm>
          <a:prstGeom prst="rect">
            <a:avLst/>
          </a:prstGeom>
        </p:spPr>
        <p:txBody>
          <a:bodyPr vert="horz" lIns="91440" tIns="45720" rIns="91440" bIns="45720" rtlCol="0">
            <a:normAutofit/>
          </a:bodyPr>
          <a:lstStyle/>
          <a:p>
            <a:pPr>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Transfer Learning model: Inception V3</a:t>
            </a:r>
          </a:p>
          <a:p>
            <a:pPr>
              <a:lnSpc>
                <a:spcPct val="106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B5CFBF-487A-4F40-8C61-4FBD036FDD6D}"/>
              </a:ext>
            </a:extLst>
          </p:cNvPr>
          <p:cNvSpPr txBox="1"/>
          <p:nvPr/>
        </p:nvSpPr>
        <p:spPr>
          <a:xfrm>
            <a:off x="273377" y="606669"/>
            <a:ext cx="4993215" cy="1569660"/>
          </a:xfrm>
          <a:prstGeom prst="rect">
            <a:avLst/>
          </a:prstGeom>
          <a:noFill/>
        </p:spPr>
        <p:txBody>
          <a:bodyPr wrap="square" rtlCol="0">
            <a:spAutoFit/>
          </a:bodyPr>
          <a:lstStyle/>
          <a:p>
            <a:endParaRPr lang="en-IN" sz="3200" dirty="0">
              <a:solidFill>
                <a:schemeClr val="bg1"/>
              </a:solidFill>
              <a:effectLst/>
              <a:ea typeface="Calibri" panose="020F0502020204030204" pitchFamily="34" charset="0"/>
              <a:cs typeface="Times New Roman" panose="02020603050405020304" pitchFamily="18" charset="0"/>
            </a:endParaRPr>
          </a:p>
          <a:p>
            <a:r>
              <a:rPr lang="en-IN" sz="3200" dirty="0">
                <a:solidFill>
                  <a:schemeClr val="bg1"/>
                </a:solidFill>
                <a:effectLst/>
                <a:ea typeface="Calibri" panose="020F0502020204030204" pitchFamily="34" charset="0"/>
                <a:cs typeface="Times New Roman" panose="02020603050405020304" pitchFamily="18" charset="0"/>
              </a:rPr>
              <a:t>Module Explanation</a:t>
            </a:r>
          </a:p>
          <a:p>
            <a:endParaRPr lang="en-IN" sz="3200" dirty="0">
              <a:solidFill>
                <a:schemeClr val="bg1"/>
              </a:solidFill>
            </a:endParaRPr>
          </a:p>
        </p:txBody>
      </p:sp>
      <p:pic>
        <p:nvPicPr>
          <p:cNvPr id="10" name="Picture 9">
            <a:extLst>
              <a:ext uri="{FF2B5EF4-FFF2-40B4-BE49-F238E27FC236}">
                <a16:creationId xmlns:a16="http://schemas.microsoft.com/office/drawing/2014/main" id="{820C926C-0A0F-40C1-BE9E-8FE1D813036B}"/>
              </a:ext>
            </a:extLst>
          </p:cNvPr>
          <p:cNvPicPr>
            <a:picLocks noChangeAspect="1"/>
          </p:cNvPicPr>
          <p:nvPr/>
        </p:nvPicPr>
        <p:blipFill>
          <a:blip r:embed="rId2"/>
          <a:stretch>
            <a:fillRect/>
          </a:stretch>
        </p:blipFill>
        <p:spPr>
          <a:xfrm>
            <a:off x="364490" y="2804062"/>
            <a:ext cx="5731510" cy="3210560"/>
          </a:xfrm>
          <a:prstGeom prst="rect">
            <a:avLst/>
          </a:prstGeom>
        </p:spPr>
      </p:pic>
    </p:spTree>
    <p:extLst>
      <p:ext uri="{BB962C8B-B14F-4D97-AF65-F5344CB8AC3E}">
        <p14:creationId xmlns:p14="http://schemas.microsoft.com/office/powerpoint/2010/main" val="22169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1314</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Amasis MT Pro Medium</vt:lpstr>
      <vt:lpstr>Arial</vt:lpstr>
      <vt:lpstr>Bahnschrift SemiBold</vt:lpstr>
      <vt:lpstr>Calibri</vt:lpstr>
      <vt:lpstr>Calibri Light</vt:lpstr>
      <vt:lpstr>Office Theme</vt:lpstr>
      <vt:lpstr>MEDSCRAPE</vt:lpstr>
      <vt:lpstr>ABSTRACT</vt:lpstr>
      <vt:lpstr>VIRTUALIZATION / CLOUD SERVICES USED</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MEDSCRAPE</dc:title>
  <dc:creator>Aryan Arora</dc:creator>
  <cp:lastModifiedBy>kashish saw</cp:lastModifiedBy>
  <cp:revision>9</cp:revision>
  <dcterms:created xsi:type="dcterms:W3CDTF">2021-09-22T16:04:12Z</dcterms:created>
  <dcterms:modified xsi:type="dcterms:W3CDTF">2022-04-18T18:19:06Z</dcterms:modified>
</cp:coreProperties>
</file>