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57" r:id="rId19"/>
    <p:sldId id="258" r:id="rId20"/>
    <p:sldId id="259" r:id="rId21"/>
    <p:sldId id="260" r:id="rId22"/>
    <p:sldId id="261"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B774C7-3386-436B-B3F3-B68C50B519C0}" type="datetimeFigureOut">
              <a:rPr lang="en-US" smtClean="0"/>
              <a:pPr/>
              <a:t>5/15/2023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205A68-3021-402B-8CF7-E3831B65D194}" type="slidenum">
              <a:rPr lang="en-GB" smtClean="0"/>
              <a:pPr/>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774C7-3386-436B-B3F3-B68C50B519C0}" type="datetimeFigureOut">
              <a:rPr lang="en-US" smtClean="0"/>
              <a:pPr/>
              <a:t>5/15/2023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205A68-3021-402B-8CF7-E3831B65D194}"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8205A68-3021-402B-8CF7-E3831B65D194}" type="slidenum">
              <a:rPr lang="en-GB" smtClean="0"/>
              <a:pPr/>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774C7-3386-436B-B3F3-B68C50B519C0}" type="datetimeFigureOut">
              <a:rPr lang="en-US" smtClean="0"/>
              <a:pPr/>
              <a:t>5/15/2023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B774C7-3386-436B-B3F3-B68C50B519C0}" type="datetimeFigureOut">
              <a:rPr lang="en-US" smtClean="0"/>
              <a:pPr/>
              <a:t>5/15/2023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B8205A68-3021-402B-8CF7-E3831B65D194}" type="slidenum">
              <a:rPr lang="en-GB" smtClean="0"/>
              <a:pPr/>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3CB774C7-3386-436B-B3F3-B68C50B519C0}" type="datetimeFigureOut">
              <a:rPr lang="en-US" smtClean="0"/>
              <a:pPr/>
              <a:t>5/15/2023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205A68-3021-402B-8CF7-E3831B65D194}" type="slidenum">
              <a:rPr lang="en-GB" smtClean="0"/>
              <a:pPr/>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CB774C7-3386-436B-B3F3-B68C50B519C0}" type="datetimeFigureOut">
              <a:rPr lang="en-US" smtClean="0"/>
              <a:pPr/>
              <a:t>5/15/2023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205A68-3021-402B-8CF7-E3831B65D194}" type="slidenum">
              <a:rPr lang="en-GB" smtClean="0"/>
              <a:pPr/>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B774C7-3386-436B-B3F3-B68C50B519C0}" type="datetimeFigureOut">
              <a:rPr lang="en-US" smtClean="0"/>
              <a:pPr/>
              <a:t>5/15/2023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8205A68-3021-402B-8CF7-E3831B65D194}" type="slidenum">
              <a:rPr lang="en-GB" smtClean="0"/>
              <a:pPr/>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774C7-3386-436B-B3F3-B68C50B519C0}" type="datetimeFigureOut">
              <a:rPr lang="en-US" smtClean="0"/>
              <a:pPr/>
              <a:t>5/15/2023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B8205A68-3021-402B-8CF7-E3831B65D19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CB774C7-3386-436B-B3F3-B68C50B519C0}" type="datetimeFigureOut">
              <a:rPr lang="en-US" smtClean="0"/>
              <a:pPr/>
              <a:t>5/15/2023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8205A68-3021-402B-8CF7-E3831B65D19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8205A68-3021-402B-8CF7-E3831B65D194}" type="slidenum">
              <a:rPr lang="en-GB" smtClean="0"/>
              <a:pPr/>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CB774C7-3386-436B-B3F3-B68C50B519C0}" type="datetimeFigureOut">
              <a:rPr lang="en-US" smtClean="0"/>
              <a:pPr/>
              <a:t>5/15/2023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8205A68-3021-402B-8CF7-E3831B65D194}" type="slidenum">
              <a:rPr lang="en-GB" smtClean="0"/>
              <a:pPr/>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CB774C7-3386-436B-B3F3-B68C50B519C0}" type="datetimeFigureOut">
              <a:rPr lang="en-US" smtClean="0"/>
              <a:pPr/>
              <a:t>5/15/2023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CB774C7-3386-436B-B3F3-B68C50B519C0}" type="datetimeFigureOut">
              <a:rPr lang="en-US" smtClean="0"/>
              <a:pPr/>
              <a:t>5/15/2023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8205A68-3021-402B-8CF7-E3831B65D194}" type="slidenum">
              <a:rPr lang="en-GB" smtClean="0"/>
              <a:pPr/>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af-ZA" sz="2800" b="0" dirty="0" smtClean="0"/>
              <a:t>End Sem paper solution</a:t>
            </a:r>
            <a:endParaRPr lang="en-GB" sz="2800" b="0" dirty="0"/>
          </a:p>
        </p:txBody>
      </p:sp>
      <p:sp>
        <p:nvSpPr>
          <p:cNvPr id="2" name="Title 1"/>
          <p:cNvSpPr>
            <a:spLocks noGrp="1"/>
          </p:cNvSpPr>
          <p:nvPr>
            <p:ph type="ctrTitle"/>
          </p:nvPr>
        </p:nvSpPr>
        <p:spPr/>
        <p:txBody>
          <a:bodyPr/>
          <a:lstStyle/>
          <a:p>
            <a:r>
              <a:rPr lang="af-ZA" dirty="0" smtClean="0"/>
              <a:t>Analysis And Design Of Algorithms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pic>
        <p:nvPicPr>
          <p:cNvPr id="4" name="Content Placeholder 3" descr="photo1684155937.jpeg"/>
          <p:cNvPicPr>
            <a:picLocks noGrp="1" noChangeAspect="1"/>
          </p:cNvPicPr>
          <p:nvPr>
            <p:ph sz="quarter" idx="1"/>
          </p:nvPr>
        </p:nvPicPr>
        <p:blipFill>
          <a:blip r:embed="rId2"/>
          <a:stretch>
            <a:fillRect/>
          </a:stretch>
        </p:blipFill>
        <p:spPr>
          <a:xfrm>
            <a:off x="301625" y="2082799"/>
            <a:ext cx="8504238" cy="346075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p:txBody>
          <a:bodyPr>
            <a:normAutofit fontScale="92500"/>
          </a:bodyPr>
          <a:lstStyle/>
          <a:p>
            <a:r>
              <a:rPr lang="en-GB" dirty="0" smtClean="0"/>
              <a:t>In simple </a:t>
            </a:r>
            <a:r>
              <a:rPr lang="en-GB" dirty="0" err="1" smtClean="0"/>
              <a:t>words,the</a:t>
            </a:r>
            <a:r>
              <a:rPr lang="en-GB" dirty="0" smtClean="0"/>
              <a:t> algorithm searches for every value that is smaller than the pivot. Values smaller than pivot will be placed on the left, while values larger than pivot will be placed on the right. Once the values are rearranged, it will set the pivot in its sorted position.</a:t>
            </a:r>
          </a:p>
          <a:p>
            <a:r>
              <a:rPr lang="en-GB" b="1" dirty="0" smtClean="0"/>
              <a:t>3). Dividing </a:t>
            </a:r>
            <a:r>
              <a:rPr lang="en-GB" b="1" dirty="0" err="1" smtClean="0"/>
              <a:t>Subarrays</a:t>
            </a:r>
            <a:endParaRPr lang="en-GB" dirty="0" smtClean="0"/>
          </a:p>
          <a:p>
            <a:r>
              <a:rPr lang="en-GB" dirty="0" smtClean="0"/>
              <a:t>Once we have partitioned the array, we can break this problem into </a:t>
            </a:r>
            <a:r>
              <a:rPr lang="en-GB" b="1" dirty="0" smtClean="0"/>
              <a:t>two sub-problems</a:t>
            </a:r>
            <a:r>
              <a:rPr lang="en-GB" dirty="0" smtClean="0"/>
              <a:t>. First,</a:t>
            </a:r>
            <a:r>
              <a:rPr lang="en-GB" b="1" dirty="0" smtClean="0"/>
              <a:t> sort the segment of the array </a:t>
            </a:r>
            <a:r>
              <a:rPr lang="en-GB" dirty="0" smtClean="0"/>
              <a:t>to the left of the pivot, and then sort the segment of the array to the right of the pivot.</a:t>
            </a:r>
          </a:p>
          <a:p>
            <a:pPr>
              <a:buNone/>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pic>
        <p:nvPicPr>
          <p:cNvPr id="4" name="Content Placeholder 3" descr="photo1684155957.jpeg"/>
          <p:cNvPicPr>
            <a:picLocks noGrp="1" noChangeAspect="1"/>
          </p:cNvPicPr>
          <p:nvPr>
            <p:ph sz="quarter" idx="1"/>
          </p:nvPr>
        </p:nvPicPr>
        <p:blipFill>
          <a:blip r:embed="rId2"/>
          <a:stretch>
            <a:fillRect/>
          </a:stretch>
        </p:blipFill>
        <p:spPr>
          <a:xfrm>
            <a:off x="489744" y="1527175"/>
            <a:ext cx="8128000"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85000" lnSpcReduction="20000"/>
          </a:bodyPr>
          <a:lstStyle/>
          <a:p>
            <a:r>
              <a:rPr lang="en-GB" dirty="0" smtClean="0"/>
              <a:t>In the same way that we rearranged elements in step 2, </a:t>
            </a:r>
            <a:r>
              <a:rPr lang="en-GB" b="1" dirty="0" smtClean="0"/>
              <a:t>we will pick a pivot element for each of the left and right sub-parts individually.</a:t>
            </a:r>
            <a:endParaRPr lang="en-GB" dirty="0" smtClean="0"/>
          </a:p>
          <a:p>
            <a:r>
              <a:rPr lang="en-GB" dirty="0" smtClean="0"/>
              <a:t>Now, we will rearrange the sub-list such that all the elements are less than the pivot point, which is towards the left. For example, element 3 is the largest among the three elements, which satisfies the condition, hence the element 3 is in its sorted position.</a:t>
            </a:r>
          </a:p>
          <a:p>
            <a:r>
              <a:rPr lang="en-GB" dirty="0" smtClean="0"/>
              <a:t>In a similar manner, we will again work on the sub-list and sort the elements 2 and 1. We will stop the process when we get a single element at the end.</a:t>
            </a:r>
          </a:p>
          <a:p>
            <a:r>
              <a:rPr lang="en-GB" dirty="0" smtClean="0"/>
              <a:t>Repeat the same process for the right-side sub-list. </a:t>
            </a:r>
            <a:r>
              <a:rPr lang="en-GB" b="1" dirty="0" smtClean="0"/>
              <a:t>The </a:t>
            </a:r>
            <a:r>
              <a:rPr lang="en-GB" b="1" dirty="0" err="1" smtClean="0"/>
              <a:t>subarrays</a:t>
            </a:r>
            <a:r>
              <a:rPr lang="en-GB" b="1" dirty="0" smtClean="0"/>
              <a:t> are subdivided until each </a:t>
            </a:r>
            <a:r>
              <a:rPr lang="en-GB" b="1" dirty="0" err="1" smtClean="0"/>
              <a:t>subarray</a:t>
            </a:r>
            <a:r>
              <a:rPr lang="en-GB" b="1" dirty="0" smtClean="0"/>
              <a:t> consists of only one element.</a:t>
            </a:r>
            <a:endParaRPr lang="en-GB" dirty="0" smtClean="0"/>
          </a:p>
          <a:p>
            <a:r>
              <a:rPr lang="en-GB" dirty="0" smtClean="0"/>
              <a:t>Now At this point, the array is sorted</a:t>
            </a:r>
          </a:p>
          <a:p>
            <a:pPr>
              <a:buNone/>
            </a:pP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Strassen’s matrix multiplication</a:t>
            </a:r>
            <a:endParaRPr lang="en-GB" dirty="0"/>
          </a:p>
        </p:txBody>
      </p:sp>
      <p:sp>
        <p:nvSpPr>
          <p:cNvPr id="3" name="Content Placeholder 2"/>
          <p:cNvSpPr>
            <a:spLocks noGrp="1"/>
          </p:cNvSpPr>
          <p:nvPr>
            <p:ph sz="quarter" idx="1"/>
          </p:nvPr>
        </p:nvSpPr>
        <p:spPr/>
        <p:txBody>
          <a:bodyPr/>
          <a:lstStyle/>
          <a:p>
            <a:pPr>
              <a:buNone/>
            </a:pPr>
            <a:r>
              <a:rPr lang="en-GB" dirty="0" err="1" smtClean="0"/>
              <a:t>Strassen’s</a:t>
            </a:r>
            <a:r>
              <a:rPr lang="en-GB" dirty="0" smtClean="0"/>
              <a:t> Matrix Multiplication is the divide and conquer approach to solve the matrix multiplication problems. The usual matrix multiplication method multiplies each row with each column to achieve the product matrix. The time complexity taken by this approach is </a:t>
            </a:r>
            <a:r>
              <a:rPr lang="en-GB" b="1" dirty="0" smtClean="0"/>
              <a:t>O(n</a:t>
            </a:r>
            <a:r>
              <a:rPr lang="en-GB" b="1" baseline="30000" dirty="0" smtClean="0"/>
              <a:t>3</a:t>
            </a:r>
            <a:r>
              <a:rPr lang="en-GB" b="1" dirty="0" smtClean="0"/>
              <a:t>)</a:t>
            </a:r>
            <a:r>
              <a:rPr lang="en-GB" dirty="0" smtClean="0"/>
              <a:t>, since it takes two loops to multiply. </a:t>
            </a:r>
            <a:r>
              <a:rPr lang="en-GB" dirty="0" err="1" smtClean="0"/>
              <a:t>Strassen’s</a:t>
            </a:r>
            <a:r>
              <a:rPr lang="en-GB" dirty="0" smtClean="0"/>
              <a:t> method was introduced to reduce the time complexity from </a:t>
            </a:r>
            <a:r>
              <a:rPr lang="en-GB" b="1" dirty="0" smtClean="0"/>
              <a:t>O(n</a:t>
            </a:r>
            <a:r>
              <a:rPr lang="en-GB" b="1" baseline="30000" dirty="0" smtClean="0"/>
              <a:t>3</a:t>
            </a:r>
            <a:r>
              <a:rPr lang="en-GB" b="1" dirty="0" smtClean="0"/>
              <a:t>)</a:t>
            </a:r>
            <a:r>
              <a:rPr lang="en-GB" dirty="0" smtClean="0"/>
              <a:t> to </a:t>
            </a:r>
            <a:r>
              <a:rPr lang="en-GB" b="1" dirty="0" smtClean="0"/>
              <a:t>O(</a:t>
            </a:r>
            <a:r>
              <a:rPr lang="en-GB" b="1" dirty="0" err="1" smtClean="0"/>
              <a:t>n</a:t>
            </a:r>
            <a:r>
              <a:rPr lang="en-GB" b="1" baseline="30000" dirty="0" err="1" smtClean="0"/>
              <a:t>log</a:t>
            </a:r>
            <a:r>
              <a:rPr lang="en-GB" b="1" baseline="30000" dirty="0" smtClean="0"/>
              <a:t> 7</a:t>
            </a:r>
            <a:r>
              <a:rPr lang="en-GB" b="1" dirty="0" smtClean="0"/>
              <a:t>)</a:t>
            </a:r>
            <a:r>
              <a:rPr lang="en-GB" dirty="0" smtClean="0"/>
              <a:t>.</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Strasssen’s matrix multiplication</a:t>
            </a:r>
            <a:endParaRPr lang="en-GB" dirty="0"/>
          </a:p>
        </p:txBody>
      </p:sp>
      <p:sp>
        <p:nvSpPr>
          <p:cNvPr id="3" name="Content Placeholder 2"/>
          <p:cNvSpPr>
            <a:spLocks noGrp="1"/>
          </p:cNvSpPr>
          <p:nvPr>
            <p:ph sz="quarter" idx="1"/>
          </p:nvPr>
        </p:nvSpPr>
        <p:spPr/>
        <p:txBody>
          <a:bodyPr>
            <a:normAutofit/>
          </a:bodyPr>
          <a:lstStyle/>
          <a:p>
            <a:r>
              <a:rPr lang="en-GB" sz="2400" dirty="0" err="1" smtClean="0"/>
              <a:t>Strassen’s</a:t>
            </a:r>
            <a:r>
              <a:rPr lang="en-GB" sz="2400" dirty="0" smtClean="0"/>
              <a:t> Matrix Multiplication Algorithm</a:t>
            </a:r>
          </a:p>
          <a:p>
            <a:r>
              <a:rPr lang="en-GB" sz="2400" dirty="0" smtClean="0"/>
              <a:t>In this context, using </a:t>
            </a:r>
            <a:r>
              <a:rPr lang="en-GB" sz="2400" dirty="0" err="1" smtClean="0"/>
              <a:t>Strassen’s</a:t>
            </a:r>
            <a:r>
              <a:rPr lang="en-GB" sz="2400" dirty="0" smtClean="0"/>
              <a:t> Matrix multiplication algorithm, the time consumption can be improved a little bit.</a:t>
            </a:r>
          </a:p>
          <a:p>
            <a:r>
              <a:rPr lang="en-GB" sz="2400" dirty="0" err="1" smtClean="0"/>
              <a:t>Strassen’s</a:t>
            </a:r>
            <a:r>
              <a:rPr lang="en-GB" sz="2400" dirty="0" smtClean="0"/>
              <a:t> Matrix multiplication can be performed only on </a:t>
            </a:r>
            <a:r>
              <a:rPr lang="en-GB" sz="2400" b="1" dirty="0" smtClean="0"/>
              <a:t>square matrices</a:t>
            </a:r>
            <a:r>
              <a:rPr lang="en-GB" sz="2400" dirty="0" smtClean="0"/>
              <a:t> where </a:t>
            </a:r>
            <a:r>
              <a:rPr lang="en-GB" sz="2400" b="1" dirty="0" smtClean="0"/>
              <a:t>n</a:t>
            </a:r>
            <a:r>
              <a:rPr lang="en-GB" sz="2400" dirty="0" smtClean="0"/>
              <a:t> is a </a:t>
            </a:r>
            <a:r>
              <a:rPr lang="en-GB" sz="2400" b="1" dirty="0" smtClean="0"/>
              <a:t>power of 2</a:t>
            </a:r>
            <a:r>
              <a:rPr lang="en-GB" sz="2400" dirty="0" smtClean="0"/>
              <a:t>. Order of both of the matrices are </a:t>
            </a:r>
            <a:r>
              <a:rPr lang="en-GB" sz="2400" b="1" dirty="0" smtClean="0"/>
              <a:t>n × n</a:t>
            </a:r>
            <a:r>
              <a:rPr lang="en-GB" sz="2400" dirty="0" smtClean="0"/>
              <a:t>.</a:t>
            </a:r>
          </a:p>
          <a:p>
            <a:r>
              <a:rPr lang="en-GB" sz="2400" dirty="0" smtClean="0"/>
              <a:t>Divide </a:t>
            </a:r>
            <a:r>
              <a:rPr lang="en-GB" sz="2400" b="1" dirty="0" smtClean="0"/>
              <a:t>X</a:t>
            </a:r>
            <a:r>
              <a:rPr lang="en-GB" sz="2400" dirty="0" smtClean="0"/>
              <a:t>, </a:t>
            </a:r>
            <a:r>
              <a:rPr lang="en-GB" sz="2400" b="1" dirty="0" smtClean="0"/>
              <a:t>Y</a:t>
            </a:r>
            <a:r>
              <a:rPr lang="en-GB" sz="2400" dirty="0" smtClean="0"/>
              <a:t> and </a:t>
            </a:r>
            <a:r>
              <a:rPr lang="en-GB" sz="2400" b="1" dirty="0" smtClean="0"/>
              <a:t>Z</a:t>
            </a:r>
            <a:r>
              <a:rPr lang="en-GB" sz="2400" dirty="0" smtClean="0"/>
              <a:t> into four </a:t>
            </a:r>
            <a:r>
              <a:rPr lang="en-GB" sz="2400" b="1" dirty="0" smtClean="0"/>
              <a:t>(n/2)×(n/2)</a:t>
            </a:r>
            <a:r>
              <a:rPr lang="en-GB" sz="2400" dirty="0" smtClean="0"/>
              <a:t> </a:t>
            </a:r>
            <a:r>
              <a:rPr lang="en-GB" sz="2400" dirty="0" smtClean="0"/>
              <a:t>matrices.</a:t>
            </a:r>
            <a:r>
              <a:rPr lang="en-GB" dirty="0" smtClean="0"/>
              <a:t/>
            </a:r>
            <a:br>
              <a:rPr lang="en-GB" dirty="0" smtClean="0"/>
            </a:br>
            <a:endParaRPr lang="en-GB" dirty="0"/>
          </a:p>
        </p:txBody>
      </p:sp>
      <p:pic>
        <p:nvPicPr>
          <p:cNvPr id="4" name="Picture 3" descr="Screenshot 2023-05-15 185824.png"/>
          <p:cNvPicPr>
            <a:picLocks noChangeAspect="1"/>
          </p:cNvPicPr>
          <p:nvPr/>
        </p:nvPicPr>
        <p:blipFill>
          <a:blip r:embed="rId2"/>
          <a:stretch>
            <a:fillRect/>
          </a:stretch>
        </p:blipFill>
        <p:spPr>
          <a:xfrm>
            <a:off x="1000100" y="5072074"/>
            <a:ext cx="7429552" cy="128588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Strassen’s matrix multiplication</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Lets </a:t>
            </a:r>
            <a:r>
              <a:rPr lang="en-GB" dirty="0" smtClean="0"/>
              <a:t>solve the recurrence using the </a:t>
            </a:r>
            <a:r>
              <a:rPr lang="en-GB" dirty="0" smtClean="0"/>
              <a:t>iteration method</a:t>
            </a:r>
          </a:p>
          <a:p>
            <a:pPr>
              <a:buNone/>
            </a:pPr>
            <a:r>
              <a:rPr lang="en-GB" dirty="0" smtClean="0"/>
              <a:t>T(n)=7T(n/2) + </a:t>
            </a:r>
            <a:r>
              <a:rPr lang="en-GB" dirty="0" smtClean="0"/>
              <a:t>n2</a:t>
            </a:r>
          </a:p>
          <a:p>
            <a:pPr>
              <a:buNone/>
            </a:pPr>
            <a:r>
              <a:rPr lang="pt-BR" dirty="0" smtClean="0"/>
              <a:t>= n2 + 7(7T( n 22 )+(n 2 ) 2</a:t>
            </a:r>
            <a:r>
              <a:rPr lang="pt-BR" dirty="0" smtClean="0"/>
              <a:t>)</a:t>
            </a:r>
          </a:p>
          <a:p>
            <a:pPr>
              <a:buNone/>
            </a:pPr>
            <a:r>
              <a:rPr lang="pt-BR" dirty="0" smtClean="0"/>
              <a:t>= n2 + ( 7 22 )n2 + 72T( n 22 </a:t>
            </a:r>
            <a:r>
              <a:rPr lang="pt-BR" dirty="0" smtClean="0"/>
              <a:t>)</a:t>
            </a:r>
          </a:p>
          <a:p>
            <a:pPr>
              <a:buNone/>
            </a:pPr>
            <a:r>
              <a:rPr lang="pt-BR" dirty="0" smtClean="0"/>
              <a:t>= n2 + ( 7 22 )n2 + 72(7T( n 23 )+( n 22 ) 2</a:t>
            </a:r>
            <a:r>
              <a:rPr lang="pt-BR" dirty="0" smtClean="0"/>
              <a:t>)</a:t>
            </a:r>
          </a:p>
          <a:p>
            <a:pPr>
              <a:buNone/>
            </a:pPr>
            <a:r>
              <a:rPr lang="pt-BR" dirty="0" smtClean="0"/>
              <a:t>= n2 + ( 7 22 )n2 + ( 7 22 ) 2 · n2 + 73T( n 23 </a:t>
            </a:r>
            <a:r>
              <a:rPr lang="pt-BR" dirty="0" smtClean="0"/>
              <a:t>)</a:t>
            </a:r>
          </a:p>
          <a:p>
            <a:pPr>
              <a:buNone/>
            </a:pPr>
            <a:r>
              <a:rPr lang="pt-BR" dirty="0" smtClean="0"/>
              <a:t>= n2 + ( 7 22 )n2 + ( 7 22 ) 2n2 + ( 7 22 ) 3n2.... + ( 7 22 ) log n−1n2 + 7log </a:t>
            </a:r>
            <a:r>
              <a:rPr lang="pt-BR" dirty="0" smtClean="0"/>
              <a:t>n</a:t>
            </a:r>
          </a:p>
          <a:p>
            <a:pPr>
              <a:buNone/>
            </a:pPr>
            <a:r>
              <a:rPr lang="pt-BR" dirty="0" smtClean="0"/>
              <a:t>= log Xn−1 i=0 ( 7 22 ) i n2 + 7log </a:t>
            </a:r>
            <a:r>
              <a:rPr lang="pt-BR" dirty="0" smtClean="0"/>
              <a:t>n</a:t>
            </a:r>
          </a:p>
          <a:p>
            <a:pPr>
              <a:buNone/>
            </a:pPr>
            <a:r>
              <a:rPr lang="pt-BR" dirty="0" smtClean="0"/>
              <a:t>= n2 · Θ(( 7 22 ) log n−1)+7log n</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Strassens’s matrix multiplication</a:t>
            </a:r>
            <a:endParaRPr lang="en-GB" dirty="0"/>
          </a:p>
        </p:txBody>
      </p:sp>
      <p:sp>
        <p:nvSpPr>
          <p:cNvPr id="3" name="Content Placeholder 2"/>
          <p:cNvSpPr>
            <a:spLocks noGrp="1"/>
          </p:cNvSpPr>
          <p:nvPr>
            <p:ph sz="quarter" idx="1"/>
          </p:nvPr>
        </p:nvSpPr>
        <p:spPr/>
        <p:txBody>
          <a:bodyPr>
            <a:normAutofit lnSpcReduction="10000"/>
          </a:bodyPr>
          <a:lstStyle/>
          <a:p>
            <a:pPr>
              <a:buNone/>
            </a:pPr>
            <a:r>
              <a:rPr lang="pt-BR" dirty="0" smtClean="0"/>
              <a:t>= n2 · Θ( 7log n (22)log n )+7log </a:t>
            </a:r>
            <a:r>
              <a:rPr lang="pt-BR" dirty="0" smtClean="0"/>
              <a:t>n</a:t>
            </a:r>
          </a:p>
          <a:p>
            <a:pPr>
              <a:buNone/>
            </a:pPr>
            <a:r>
              <a:rPr lang="pt-BR" dirty="0" smtClean="0"/>
              <a:t>= n2 · Θ(7log n n2 )+7log n </a:t>
            </a:r>
            <a:endParaRPr lang="pt-BR" dirty="0" smtClean="0"/>
          </a:p>
          <a:p>
            <a:pPr>
              <a:buNone/>
            </a:pPr>
            <a:r>
              <a:rPr lang="el-GR" dirty="0" smtClean="0"/>
              <a:t>= </a:t>
            </a:r>
            <a:r>
              <a:rPr lang="el-GR" dirty="0" smtClean="0"/>
              <a:t>Θ(7</a:t>
            </a:r>
            <a:r>
              <a:rPr lang="en-GB" dirty="0" smtClean="0"/>
              <a:t>log n</a:t>
            </a:r>
            <a:r>
              <a:rPr lang="en-GB" dirty="0" smtClean="0"/>
              <a:t>)</a:t>
            </a:r>
          </a:p>
          <a:p>
            <a:pPr>
              <a:buNone/>
            </a:pPr>
            <a:r>
              <a:rPr lang="en-GB" dirty="0" smtClean="0"/>
              <a:t>– Now we have the following: </a:t>
            </a:r>
          </a:p>
          <a:p>
            <a:pPr>
              <a:buNone/>
            </a:pPr>
            <a:r>
              <a:rPr lang="pt-BR" dirty="0" smtClean="0"/>
              <a:t>7log n = 7 log7 n </a:t>
            </a:r>
            <a:r>
              <a:rPr lang="pt-BR" dirty="0" smtClean="0"/>
              <a:t>/log7 2</a:t>
            </a:r>
          </a:p>
          <a:p>
            <a:pPr>
              <a:buNone/>
            </a:pPr>
            <a:r>
              <a:rPr lang="pt-BR" dirty="0" smtClean="0"/>
              <a:t>= (7log7 n) (1/ log7 2</a:t>
            </a:r>
            <a:r>
              <a:rPr lang="pt-BR" dirty="0" smtClean="0"/>
              <a:t>)</a:t>
            </a:r>
          </a:p>
          <a:p>
            <a:pPr>
              <a:buNone/>
            </a:pPr>
            <a:r>
              <a:rPr lang="en-GB" dirty="0" smtClean="0"/>
              <a:t>= n(1/ log7 2</a:t>
            </a:r>
            <a:r>
              <a:rPr lang="en-GB" dirty="0" smtClean="0"/>
              <a:t>)</a:t>
            </a:r>
          </a:p>
          <a:p>
            <a:pPr>
              <a:buNone/>
            </a:pPr>
            <a:r>
              <a:rPr lang="pt-BR" dirty="0" smtClean="0"/>
              <a:t>= n log2 7 </a:t>
            </a:r>
            <a:r>
              <a:rPr lang="pt-BR" dirty="0" smtClean="0"/>
              <a:t>/log2 2</a:t>
            </a:r>
          </a:p>
          <a:p>
            <a:pPr>
              <a:buNone/>
            </a:pPr>
            <a:r>
              <a:rPr lang="en-GB" dirty="0" smtClean="0"/>
              <a:t>= </a:t>
            </a:r>
            <a:r>
              <a:rPr lang="en-GB" dirty="0" err="1" smtClean="0"/>
              <a:t>nlog</a:t>
            </a:r>
            <a:r>
              <a:rPr lang="en-GB" dirty="0" smtClean="0"/>
              <a:t> </a:t>
            </a:r>
            <a:r>
              <a:rPr lang="en-GB" dirty="0" smtClean="0"/>
              <a:t>7</a:t>
            </a:r>
          </a:p>
          <a:p>
            <a:pPr>
              <a:buNone/>
            </a:pPr>
            <a:r>
              <a:rPr lang="en-GB" dirty="0" smtClean="0"/>
              <a:t>So the solution is T(n) = Θ(</a:t>
            </a:r>
            <a:r>
              <a:rPr lang="en-GB" dirty="0" err="1" smtClean="0"/>
              <a:t>nlog</a:t>
            </a:r>
            <a:r>
              <a:rPr lang="en-GB" dirty="0" smtClean="0"/>
              <a:t> 7) = Θ(n2.81...)</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Hamiltonian Cycle</a:t>
            </a:r>
            <a:endParaRPr lang="en-GB" dirty="0"/>
          </a:p>
        </p:txBody>
      </p:sp>
      <p:sp>
        <p:nvSpPr>
          <p:cNvPr id="3" name="Content Placeholder 2"/>
          <p:cNvSpPr>
            <a:spLocks noGrp="1"/>
          </p:cNvSpPr>
          <p:nvPr>
            <p:ph sz="quarter" idx="1"/>
          </p:nvPr>
        </p:nvSpPr>
        <p:spPr>
          <a:xfrm>
            <a:off x="301752" y="1527048"/>
            <a:ext cx="8503920" cy="5116662"/>
          </a:xfrm>
        </p:spPr>
        <p:txBody>
          <a:bodyPr>
            <a:normAutofit fontScale="77500" lnSpcReduction="20000"/>
          </a:bodyPr>
          <a:lstStyle/>
          <a:p>
            <a:pPr>
              <a:buNone/>
            </a:pPr>
            <a:r>
              <a:rPr lang="en-GB" dirty="0" smtClean="0"/>
              <a:t>A Hamiltonian cycle is a path in an undirected or directed graph that visits each vertex exactly once and ends at the starting vertex. </a:t>
            </a:r>
          </a:p>
          <a:p>
            <a:pPr>
              <a:buNone/>
            </a:pPr>
            <a:r>
              <a:rPr lang="en-GB" dirty="0" smtClean="0"/>
              <a:t>Hamiltonian cycles are important in many areas of computer science, including network routing, optimization problems, and scheduling.</a:t>
            </a:r>
          </a:p>
          <a:p>
            <a:pPr>
              <a:buNone/>
            </a:pPr>
            <a:endParaRPr lang="en-GB" dirty="0" smtClean="0"/>
          </a:p>
          <a:p>
            <a:pPr>
              <a:buNone/>
            </a:pPr>
            <a:r>
              <a:rPr lang="en-GB" dirty="0" smtClean="0"/>
              <a:t>One real-life application of Hamiltonian cycles is in the design and planning of delivery routes for companies such as UPS or FedEx.</a:t>
            </a:r>
          </a:p>
          <a:p>
            <a:pPr>
              <a:buNone/>
            </a:pPr>
            <a:r>
              <a:rPr lang="en-GB" dirty="0" smtClean="0"/>
              <a:t>The goal is to find the shortest path that visits each customer exactly once and returns to the starting point, </a:t>
            </a:r>
          </a:p>
          <a:p>
            <a:pPr>
              <a:buNone/>
            </a:pPr>
            <a:r>
              <a:rPr lang="en-GB" dirty="0" smtClean="0"/>
              <a:t>which is equivalent to finding a Hamiltonian cycle in a graph representing the delivery locations. By finding such a cycle, </a:t>
            </a:r>
          </a:p>
          <a:p>
            <a:pPr>
              <a:buNone/>
            </a:pPr>
            <a:r>
              <a:rPr lang="en-GB" dirty="0" smtClean="0"/>
              <a:t>the delivery company can optimize their routes, reducing the amount of time and resources required for each delivery and increasing overall efficiency.</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Hamiltonian Cycle</a:t>
            </a:r>
            <a:endParaRPr lang="en-GB" dirty="0"/>
          </a:p>
        </p:txBody>
      </p:sp>
      <p:sp>
        <p:nvSpPr>
          <p:cNvPr id="3" name="Content Placeholder 2"/>
          <p:cNvSpPr>
            <a:spLocks noGrp="1"/>
          </p:cNvSpPr>
          <p:nvPr>
            <p:ph sz="quarter" idx="1"/>
          </p:nvPr>
        </p:nvSpPr>
        <p:spPr>
          <a:xfrm>
            <a:off x="301752" y="1527048"/>
            <a:ext cx="8503920" cy="5045224"/>
          </a:xfrm>
        </p:spPr>
        <p:txBody>
          <a:bodyPr>
            <a:normAutofit fontScale="77500" lnSpcReduction="20000"/>
          </a:bodyPr>
          <a:lstStyle/>
          <a:p>
            <a:pPr>
              <a:buNone/>
            </a:pPr>
            <a:r>
              <a:rPr lang="en-GB" dirty="0" smtClean="0"/>
              <a:t>Another application of Hamiltonian cycles is in the design of integrated circuits. </a:t>
            </a:r>
          </a:p>
          <a:p>
            <a:pPr>
              <a:buNone/>
            </a:pPr>
            <a:r>
              <a:rPr lang="en-GB" dirty="0" smtClean="0"/>
              <a:t>In order to minimize the amount of wiring required and reduce the size of the circuit, </a:t>
            </a:r>
          </a:p>
          <a:p>
            <a:pPr>
              <a:buNone/>
            </a:pPr>
            <a:r>
              <a:rPr lang="en-GB" dirty="0" smtClean="0"/>
              <a:t>it is important to find a cycle that connects all the components in the circuit. </a:t>
            </a:r>
          </a:p>
          <a:p>
            <a:pPr>
              <a:buNone/>
            </a:pPr>
            <a:r>
              <a:rPr lang="en-GB" dirty="0" smtClean="0"/>
              <a:t>This problem can be represented as finding a Hamiltonian cycle in a graph representing the components and their connections.</a:t>
            </a:r>
          </a:p>
          <a:p>
            <a:pPr>
              <a:buNone/>
            </a:pPr>
            <a:endParaRPr lang="en-GB" dirty="0" smtClean="0"/>
          </a:p>
          <a:p>
            <a:pPr>
              <a:buNone/>
            </a:pPr>
            <a:r>
              <a:rPr lang="en-GB" dirty="0" smtClean="0"/>
              <a:t>Finally, Hamiltonian cycles are also important in molecular biology, particularly in the study of protein folding. </a:t>
            </a:r>
          </a:p>
          <a:p>
            <a:pPr>
              <a:buNone/>
            </a:pPr>
            <a:r>
              <a:rPr lang="en-GB" dirty="0" smtClean="0"/>
              <a:t>In order to understand the structure of proteins and their interactions with other molecules, </a:t>
            </a:r>
          </a:p>
          <a:p>
            <a:pPr>
              <a:buNone/>
            </a:pPr>
            <a:r>
              <a:rPr lang="en-GB" dirty="0" smtClean="0"/>
              <a:t>it is necessary to determine the paths that molecules take as they move through the protein. </a:t>
            </a:r>
          </a:p>
          <a:p>
            <a:pPr>
              <a:buNone/>
            </a:pPr>
            <a:r>
              <a:rPr lang="en-GB" dirty="0" smtClean="0"/>
              <a:t>This problem can be represented as finding a Hamiltonian cycle in a graph representing the protein structure.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p:txBody>
          <a:bodyPr/>
          <a:lstStyle/>
          <a:p>
            <a:pPr fontAlgn="base"/>
            <a:r>
              <a:rPr lang="en-GB" b="1" dirty="0" smtClean="0"/>
              <a:t>Average Case Time Complexity of Quick Sort</a:t>
            </a:r>
          </a:p>
          <a:p>
            <a:pPr fontAlgn="base"/>
            <a:r>
              <a:rPr lang="en-GB" dirty="0" smtClean="0"/>
              <a:t>O(</a:t>
            </a:r>
            <a:r>
              <a:rPr lang="en-GB" dirty="0" err="1" smtClean="0"/>
              <a:t>Nlog</a:t>
            </a:r>
            <a:r>
              <a:rPr lang="en-GB" dirty="0" smtClean="0"/>
              <a:t>(N))</a:t>
            </a:r>
          </a:p>
          <a:p>
            <a:pPr fontAlgn="base"/>
            <a:r>
              <a:rPr lang="en-GB" dirty="0" smtClean="0"/>
              <a:t>the overall average case for the quick sort is this which we will get by taking average of all complexities</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Prims Algorithm</a:t>
            </a:r>
            <a:endParaRPr lang="en-GB" dirty="0"/>
          </a:p>
        </p:txBody>
      </p:sp>
      <p:sp>
        <p:nvSpPr>
          <p:cNvPr id="3" name="Content Placeholder 2"/>
          <p:cNvSpPr>
            <a:spLocks noGrp="1"/>
          </p:cNvSpPr>
          <p:nvPr>
            <p:ph sz="quarter" idx="1"/>
          </p:nvPr>
        </p:nvSpPr>
        <p:spPr>
          <a:xfrm>
            <a:off x="301752" y="1527048"/>
            <a:ext cx="8503920" cy="4973786"/>
          </a:xfrm>
        </p:spPr>
        <p:txBody>
          <a:bodyPr>
            <a:normAutofit fontScale="70000" lnSpcReduction="20000"/>
          </a:bodyPr>
          <a:lstStyle/>
          <a:p>
            <a:pPr>
              <a:buNone/>
            </a:pPr>
            <a:endParaRPr lang="en-GB" dirty="0" smtClean="0"/>
          </a:p>
          <a:p>
            <a:pPr>
              <a:buNone/>
            </a:pPr>
            <a:r>
              <a:rPr lang="en-GB" dirty="0" smtClean="0"/>
              <a:t>"""</a:t>
            </a:r>
          </a:p>
          <a:p>
            <a:pPr>
              <a:buNone/>
            </a:pPr>
            <a:r>
              <a:rPr lang="en-GB" dirty="0" smtClean="0"/>
              <a:t>Prim's algorithm is a greedy algorithm that finds a minimum spanning tree for a weighted undirected graph. </a:t>
            </a:r>
          </a:p>
          <a:p>
            <a:pPr>
              <a:buNone/>
            </a:pPr>
            <a:r>
              <a:rPr lang="en-GB" dirty="0" smtClean="0"/>
              <a:t>Here is the implementation of Prim's algorithm in Python:</a:t>
            </a:r>
          </a:p>
          <a:p>
            <a:pPr>
              <a:buNone/>
            </a:pPr>
            <a:r>
              <a:rPr lang="en-GB" dirty="0" smtClean="0"/>
              <a:t>"""</a:t>
            </a:r>
          </a:p>
          <a:p>
            <a:pPr>
              <a:buNone/>
            </a:pPr>
            <a:r>
              <a:rPr lang="en-GB" dirty="0" smtClean="0"/>
              <a:t>import sys</a:t>
            </a:r>
          </a:p>
          <a:p>
            <a:pPr>
              <a:buNone/>
            </a:pPr>
            <a:endParaRPr lang="en-GB" dirty="0" smtClean="0"/>
          </a:p>
          <a:p>
            <a:pPr>
              <a:buNone/>
            </a:pPr>
            <a:r>
              <a:rPr lang="en-GB" dirty="0" smtClean="0"/>
              <a:t>class Graph:</a:t>
            </a:r>
          </a:p>
          <a:p>
            <a:pPr>
              <a:buNone/>
            </a:pPr>
            <a:r>
              <a:rPr lang="en-GB" dirty="0" smtClean="0"/>
              <a:t>    def __init__(self, vertices):</a:t>
            </a:r>
          </a:p>
          <a:p>
            <a:pPr>
              <a:buNone/>
            </a:pPr>
            <a:r>
              <a:rPr lang="en-GB" dirty="0" smtClean="0"/>
              <a:t>        </a:t>
            </a:r>
            <a:r>
              <a:rPr lang="en-GB" dirty="0" err="1" smtClean="0"/>
              <a:t>self.vertices</a:t>
            </a:r>
            <a:r>
              <a:rPr lang="en-GB" dirty="0" smtClean="0"/>
              <a:t> = vertices</a:t>
            </a:r>
          </a:p>
          <a:p>
            <a:pPr>
              <a:buNone/>
            </a:pPr>
            <a:r>
              <a:rPr lang="en-GB" dirty="0" smtClean="0"/>
              <a:t>        </a:t>
            </a:r>
            <a:r>
              <a:rPr lang="en-GB" dirty="0" err="1" smtClean="0"/>
              <a:t>self.graph</a:t>
            </a:r>
            <a:r>
              <a:rPr lang="en-GB" dirty="0" smtClean="0"/>
              <a:t> = [[0 for _ in range(vertices)] for _ in range(vertices)]</a:t>
            </a:r>
          </a:p>
          <a:p>
            <a:pPr>
              <a:buNone/>
            </a:pPr>
            <a:r>
              <a:rPr lang="en-GB" dirty="0" smtClean="0"/>
              <a:t>        </a:t>
            </a:r>
          </a:p>
          <a:p>
            <a:pPr>
              <a:buNone/>
            </a:pPr>
            <a:r>
              <a:rPr lang="en-GB" dirty="0" smtClean="0"/>
              <a:t>    def </a:t>
            </a:r>
            <a:r>
              <a:rPr lang="en-GB" dirty="0" err="1" smtClean="0"/>
              <a:t>printMST</a:t>
            </a:r>
            <a:r>
              <a:rPr lang="en-GB" dirty="0" smtClean="0"/>
              <a:t>(self, parent):</a:t>
            </a:r>
          </a:p>
          <a:p>
            <a:pPr>
              <a:buNone/>
            </a:pPr>
            <a:r>
              <a:rPr lang="en-GB" dirty="0" smtClean="0"/>
              <a:t>        print("Edge \</a:t>
            </a:r>
            <a:r>
              <a:rPr lang="en-GB" dirty="0" err="1" smtClean="0"/>
              <a:t>tWeight</a:t>
            </a:r>
            <a:r>
              <a:rPr lang="en-GB" dirty="0" smtClean="0"/>
              <a:t>")</a:t>
            </a:r>
          </a:p>
          <a:p>
            <a:pPr>
              <a:buNone/>
            </a:pPr>
            <a:r>
              <a:rPr lang="en-GB" dirty="0" smtClean="0"/>
              <a:t>        for </a:t>
            </a:r>
            <a:r>
              <a:rPr lang="en-GB" dirty="0" err="1" smtClean="0"/>
              <a:t>i</a:t>
            </a:r>
            <a:r>
              <a:rPr lang="en-GB" dirty="0" smtClean="0"/>
              <a:t> in range(1, </a:t>
            </a:r>
            <a:r>
              <a:rPr lang="en-GB" dirty="0" err="1" smtClean="0"/>
              <a:t>self.vertices</a:t>
            </a:r>
            <a:r>
              <a:rPr lang="en-GB" dirty="0" smtClean="0"/>
              <a:t>):</a:t>
            </a:r>
          </a:p>
          <a:p>
            <a:pPr>
              <a:buNone/>
            </a:pPr>
            <a:r>
              <a:rPr lang="en-GB" dirty="0" smtClean="0"/>
              <a:t>            print(parent[</a:t>
            </a:r>
            <a:r>
              <a:rPr lang="en-GB" dirty="0" err="1" smtClean="0"/>
              <a:t>i</a:t>
            </a:r>
            <a:r>
              <a:rPr lang="en-GB" dirty="0" smtClean="0"/>
              <a:t>], "-", </a:t>
            </a:r>
            <a:r>
              <a:rPr lang="en-GB" dirty="0" err="1" smtClean="0"/>
              <a:t>i</a:t>
            </a:r>
            <a:r>
              <a:rPr lang="en-GB" dirty="0" smtClean="0"/>
              <a:t>, "\t", </a:t>
            </a:r>
            <a:r>
              <a:rPr lang="en-GB" dirty="0" err="1" smtClean="0"/>
              <a:t>self.graph</a:t>
            </a:r>
            <a:r>
              <a:rPr lang="en-GB" dirty="0" smtClean="0"/>
              <a:t>[</a:t>
            </a:r>
            <a:r>
              <a:rPr lang="en-GB" dirty="0" err="1" smtClean="0"/>
              <a:t>i</a:t>
            </a:r>
            <a:r>
              <a:rPr lang="en-GB" dirty="0" smtClean="0"/>
              <a:t>][parent[</a:t>
            </a:r>
            <a:r>
              <a:rPr lang="en-GB" dirty="0" err="1" smtClean="0"/>
              <a:t>i</a:t>
            </a:r>
            <a:r>
              <a:rPr lang="en-GB" dirty="0" smtClean="0"/>
              <a:t>]])</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Prims Algorithm</a:t>
            </a:r>
            <a:endParaRPr lang="en-GB" dirty="0"/>
          </a:p>
        </p:txBody>
      </p:sp>
      <p:sp>
        <p:nvSpPr>
          <p:cNvPr id="3" name="Content Placeholder 2"/>
          <p:cNvSpPr>
            <a:spLocks noGrp="1"/>
          </p:cNvSpPr>
          <p:nvPr>
            <p:ph sz="quarter" idx="1"/>
          </p:nvPr>
        </p:nvSpPr>
        <p:spPr>
          <a:xfrm>
            <a:off x="301752" y="1527048"/>
            <a:ext cx="8503920" cy="5045224"/>
          </a:xfrm>
        </p:spPr>
        <p:txBody>
          <a:bodyPr>
            <a:normAutofit fontScale="40000" lnSpcReduction="20000"/>
          </a:bodyPr>
          <a:lstStyle/>
          <a:p>
            <a:pPr>
              <a:buNone/>
            </a:pPr>
            <a:r>
              <a:rPr lang="en-GB" dirty="0" smtClean="0"/>
              <a:t>def </a:t>
            </a:r>
            <a:r>
              <a:rPr lang="en-GB" dirty="0" err="1" smtClean="0"/>
              <a:t>minKey</a:t>
            </a:r>
            <a:r>
              <a:rPr lang="en-GB" dirty="0" smtClean="0"/>
              <a:t>(self, key, </a:t>
            </a:r>
            <a:r>
              <a:rPr lang="en-GB" dirty="0" err="1" smtClean="0"/>
              <a:t>mstSet</a:t>
            </a:r>
            <a:r>
              <a:rPr lang="en-GB" dirty="0" smtClean="0"/>
              <a:t>):</a:t>
            </a:r>
          </a:p>
          <a:p>
            <a:pPr>
              <a:buNone/>
            </a:pPr>
            <a:r>
              <a:rPr lang="en-GB" dirty="0" smtClean="0"/>
              <a:t>        </a:t>
            </a:r>
            <a:r>
              <a:rPr lang="en-GB" dirty="0" err="1" smtClean="0"/>
              <a:t>min_val</a:t>
            </a:r>
            <a:r>
              <a:rPr lang="en-GB" dirty="0" smtClean="0"/>
              <a:t> = </a:t>
            </a:r>
            <a:r>
              <a:rPr lang="en-GB" dirty="0" err="1" smtClean="0"/>
              <a:t>sys.maxsize</a:t>
            </a:r>
            <a:endParaRPr lang="en-GB" dirty="0" smtClean="0"/>
          </a:p>
          <a:p>
            <a:pPr>
              <a:buNone/>
            </a:pPr>
            <a:r>
              <a:rPr lang="en-GB" dirty="0" smtClean="0"/>
              <a:t>        for v in range(</a:t>
            </a:r>
            <a:r>
              <a:rPr lang="en-GB" dirty="0" err="1" smtClean="0"/>
              <a:t>self.vertices</a:t>
            </a:r>
            <a:r>
              <a:rPr lang="en-GB" dirty="0" smtClean="0"/>
              <a:t>):</a:t>
            </a:r>
          </a:p>
          <a:p>
            <a:pPr>
              <a:buNone/>
            </a:pPr>
            <a:r>
              <a:rPr lang="en-GB" dirty="0" smtClean="0"/>
              <a:t>            if key[v] &lt; </a:t>
            </a:r>
            <a:r>
              <a:rPr lang="en-GB" dirty="0" err="1" smtClean="0"/>
              <a:t>min_val</a:t>
            </a:r>
            <a:r>
              <a:rPr lang="en-GB" dirty="0" smtClean="0"/>
              <a:t> and not </a:t>
            </a:r>
            <a:r>
              <a:rPr lang="en-GB" dirty="0" err="1" smtClean="0"/>
              <a:t>mstSet</a:t>
            </a:r>
            <a:r>
              <a:rPr lang="en-GB" dirty="0" smtClean="0"/>
              <a:t>[v]:</a:t>
            </a:r>
          </a:p>
          <a:p>
            <a:pPr>
              <a:buNone/>
            </a:pPr>
            <a:r>
              <a:rPr lang="en-GB" dirty="0" smtClean="0"/>
              <a:t>                </a:t>
            </a:r>
            <a:r>
              <a:rPr lang="en-GB" dirty="0" err="1" smtClean="0"/>
              <a:t>min_val</a:t>
            </a:r>
            <a:r>
              <a:rPr lang="en-GB" dirty="0" smtClean="0"/>
              <a:t> = key[v]</a:t>
            </a:r>
          </a:p>
          <a:p>
            <a:pPr>
              <a:buNone/>
            </a:pPr>
            <a:r>
              <a:rPr lang="en-GB" dirty="0" smtClean="0"/>
              <a:t>                </a:t>
            </a:r>
            <a:r>
              <a:rPr lang="en-GB" dirty="0" err="1" smtClean="0"/>
              <a:t>min_index</a:t>
            </a:r>
            <a:r>
              <a:rPr lang="en-GB" dirty="0" smtClean="0"/>
              <a:t> = v</a:t>
            </a:r>
          </a:p>
          <a:p>
            <a:pPr>
              <a:buNone/>
            </a:pPr>
            <a:r>
              <a:rPr lang="en-GB" dirty="0" smtClean="0"/>
              <a:t>        return </a:t>
            </a:r>
            <a:r>
              <a:rPr lang="en-GB" dirty="0" err="1" smtClean="0"/>
              <a:t>min_index</a:t>
            </a:r>
            <a:endParaRPr lang="en-GB" dirty="0" smtClean="0"/>
          </a:p>
          <a:p>
            <a:pPr>
              <a:buNone/>
            </a:pPr>
            <a:endParaRPr lang="en-GB" dirty="0" smtClean="0"/>
          </a:p>
          <a:p>
            <a:pPr>
              <a:buNone/>
            </a:pPr>
            <a:r>
              <a:rPr lang="en-GB" dirty="0" smtClean="0"/>
              <a:t>    def </a:t>
            </a:r>
            <a:r>
              <a:rPr lang="en-GB" dirty="0" err="1" smtClean="0"/>
              <a:t>primMST</a:t>
            </a:r>
            <a:r>
              <a:rPr lang="en-GB" dirty="0" smtClean="0"/>
              <a:t>(self):</a:t>
            </a:r>
          </a:p>
          <a:p>
            <a:pPr>
              <a:buNone/>
            </a:pPr>
            <a:r>
              <a:rPr lang="en-GB" dirty="0" smtClean="0"/>
              <a:t>        key = [</a:t>
            </a:r>
            <a:r>
              <a:rPr lang="en-GB" dirty="0" err="1" smtClean="0"/>
              <a:t>sys.maxsize</a:t>
            </a:r>
            <a:r>
              <a:rPr lang="en-GB" dirty="0" smtClean="0"/>
              <a:t>] * </a:t>
            </a:r>
            <a:r>
              <a:rPr lang="en-GB" dirty="0" err="1" smtClean="0"/>
              <a:t>self.vertices</a:t>
            </a:r>
            <a:endParaRPr lang="en-GB" dirty="0" smtClean="0"/>
          </a:p>
          <a:p>
            <a:pPr>
              <a:buNone/>
            </a:pPr>
            <a:r>
              <a:rPr lang="en-GB" dirty="0" smtClean="0"/>
              <a:t>        parent = [None] * </a:t>
            </a:r>
            <a:r>
              <a:rPr lang="en-GB" dirty="0" err="1" smtClean="0"/>
              <a:t>self.vertices</a:t>
            </a:r>
            <a:endParaRPr lang="en-GB" dirty="0" smtClean="0"/>
          </a:p>
          <a:p>
            <a:pPr>
              <a:buNone/>
            </a:pPr>
            <a:r>
              <a:rPr lang="en-GB" dirty="0" smtClean="0"/>
              <a:t>        </a:t>
            </a:r>
            <a:r>
              <a:rPr lang="en-GB" dirty="0" err="1" smtClean="0"/>
              <a:t>mstSet</a:t>
            </a:r>
            <a:r>
              <a:rPr lang="en-GB" dirty="0" smtClean="0"/>
              <a:t> = [False] * </a:t>
            </a:r>
            <a:r>
              <a:rPr lang="en-GB" dirty="0" err="1" smtClean="0"/>
              <a:t>self.vertices</a:t>
            </a:r>
            <a:endParaRPr lang="en-GB" dirty="0" smtClean="0"/>
          </a:p>
          <a:p>
            <a:pPr>
              <a:buNone/>
            </a:pPr>
            <a:endParaRPr lang="en-GB" dirty="0" smtClean="0"/>
          </a:p>
          <a:p>
            <a:pPr>
              <a:buNone/>
            </a:pPr>
            <a:r>
              <a:rPr lang="en-GB" dirty="0" smtClean="0"/>
              <a:t>        key[0] = 0</a:t>
            </a:r>
          </a:p>
          <a:p>
            <a:pPr>
              <a:buNone/>
            </a:pPr>
            <a:r>
              <a:rPr lang="en-GB" dirty="0" smtClean="0"/>
              <a:t>        parent[0] = -1</a:t>
            </a:r>
          </a:p>
          <a:p>
            <a:pPr>
              <a:buNone/>
            </a:pPr>
            <a:endParaRPr lang="en-GB" dirty="0" smtClean="0"/>
          </a:p>
          <a:p>
            <a:pPr>
              <a:buNone/>
            </a:pPr>
            <a:r>
              <a:rPr lang="en-GB" dirty="0" smtClean="0"/>
              <a:t>        for _ in range(</a:t>
            </a:r>
            <a:r>
              <a:rPr lang="en-GB" dirty="0" err="1" smtClean="0"/>
              <a:t>self.vertices</a:t>
            </a:r>
            <a:r>
              <a:rPr lang="en-GB" dirty="0" smtClean="0"/>
              <a:t>):</a:t>
            </a:r>
          </a:p>
          <a:p>
            <a:pPr>
              <a:buNone/>
            </a:pPr>
            <a:r>
              <a:rPr lang="en-GB" dirty="0" smtClean="0"/>
              <a:t>            u = </a:t>
            </a:r>
            <a:r>
              <a:rPr lang="en-GB" dirty="0" err="1" smtClean="0"/>
              <a:t>self.minKey</a:t>
            </a:r>
            <a:r>
              <a:rPr lang="en-GB" dirty="0" smtClean="0"/>
              <a:t>(key, </a:t>
            </a:r>
            <a:r>
              <a:rPr lang="en-GB" dirty="0" err="1" smtClean="0"/>
              <a:t>mstSet</a:t>
            </a:r>
            <a:r>
              <a:rPr lang="en-GB" dirty="0" smtClean="0"/>
              <a:t>)</a:t>
            </a:r>
          </a:p>
          <a:p>
            <a:pPr>
              <a:buNone/>
            </a:pPr>
            <a:r>
              <a:rPr lang="en-GB" dirty="0" smtClean="0"/>
              <a:t>            </a:t>
            </a:r>
            <a:r>
              <a:rPr lang="en-GB" dirty="0" err="1" smtClean="0"/>
              <a:t>mstSet</a:t>
            </a:r>
            <a:r>
              <a:rPr lang="en-GB" dirty="0" smtClean="0"/>
              <a:t>[u] = True</a:t>
            </a:r>
          </a:p>
          <a:p>
            <a:pPr>
              <a:buNone/>
            </a:pPr>
            <a:endParaRPr lang="en-GB" dirty="0" smtClean="0"/>
          </a:p>
          <a:p>
            <a:pPr>
              <a:buNone/>
            </a:pPr>
            <a:r>
              <a:rPr lang="en-GB" dirty="0" smtClean="0"/>
              <a:t>            for v in range(</a:t>
            </a:r>
            <a:r>
              <a:rPr lang="en-GB" dirty="0" err="1" smtClean="0"/>
              <a:t>self.vertices</a:t>
            </a:r>
            <a:r>
              <a:rPr lang="en-GB" dirty="0" smtClean="0"/>
              <a:t>):</a:t>
            </a:r>
          </a:p>
          <a:p>
            <a:pPr>
              <a:buNone/>
            </a:pPr>
            <a:r>
              <a:rPr lang="en-GB" dirty="0" smtClean="0"/>
              <a:t>                if </a:t>
            </a:r>
            <a:r>
              <a:rPr lang="en-GB" dirty="0" err="1" smtClean="0"/>
              <a:t>self.graph</a:t>
            </a:r>
            <a:r>
              <a:rPr lang="en-GB" dirty="0" smtClean="0"/>
              <a:t>[u][v] &gt; 0 and not </a:t>
            </a:r>
            <a:r>
              <a:rPr lang="en-GB" dirty="0" err="1" smtClean="0"/>
              <a:t>mstSet</a:t>
            </a:r>
            <a:r>
              <a:rPr lang="en-GB" dirty="0" smtClean="0"/>
              <a:t>[v] and key[v] &gt; </a:t>
            </a:r>
            <a:r>
              <a:rPr lang="en-GB" dirty="0" err="1" smtClean="0"/>
              <a:t>self.graph</a:t>
            </a:r>
            <a:r>
              <a:rPr lang="en-GB" dirty="0" smtClean="0"/>
              <a:t>[u][v]:</a:t>
            </a:r>
          </a:p>
          <a:p>
            <a:pPr>
              <a:buNone/>
            </a:pPr>
            <a:r>
              <a:rPr lang="en-GB" dirty="0" smtClean="0"/>
              <a:t>                    key[v] = </a:t>
            </a:r>
            <a:r>
              <a:rPr lang="en-GB" dirty="0" err="1" smtClean="0"/>
              <a:t>self.graph</a:t>
            </a:r>
            <a:r>
              <a:rPr lang="en-GB" dirty="0" smtClean="0"/>
              <a:t>[u][v]</a:t>
            </a:r>
          </a:p>
          <a:p>
            <a:pPr>
              <a:buNone/>
            </a:pPr>
            <a:r>
              <a:rPr lang="en-GB" dirty="0" smtClean="0"/>
              <a:t>                    parent[v] = u</a:t>
            </a:r>
          </a:p>
          <a:p>
            <a:pPr>
              <a:buNone/>
            </a:pPr>
            <a:endParaRPr lang="en-GB" dirty="0" smtClean="0"/>
          </a:p>
          <a:p>
            <a:pPr>
              <a:buNone/>
            </a:pPr>
            <a:r>
              <a:rPr lang="en-GB" dirty="0" smtClean="0"/>
              <a:t>        </a:t>
            </a:r>
            <a:r>
              <a:rPr lang="en-GB" dirty="0" err="1" smtClean="0"/>
              <a:t>self.printMST</a:t>
            </a:r>
            <a:r>
              <a:rPr lang="en-GB" dirty="0" smtClean="0"/>
              <a:t>(parent)</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Fibonacci</a:t>
            </a:r>
            <a:endParaRPr lang="en-GB" dirty="0"/>
          </a:p>
        </p:txBody>
      </p:sp>
      <p:sp>
        <p:nvSpPr>
          <p:cNvPr id="3" name="Content Placeholder 2"/>
          <p:cNvSpPr>
            <a:spLocks noGrp="1"/>
          </p:cNvSpPr>
          <p:nvPr>
            <p:ph sz="quarter" idx="1"/>
          </p:nvPr>
        </p:nvSpPr>
        <p:spPr>
          <a:xfrm>
            <a:off x="301752" y="1527048"/>
            <a:ext cx="8503920" cy="4759472"/>
          </a:xfrm>
        </p:spPr>
        <p:txBody>
          <a:bodyPr>
            <a:normAutofit fontScale="62500" lnSpcReduction="20000"/>
          </a:bodyPr>
          <a:lstStyle/>
          <a:p>
            <a:pPr>
              <a:buNone/>
            </a:pPr>
            <a:r>
              <a:rPr lang="en-GB" dirty="0" smtClean="0"/>
              <a:t># Iterative:</a:t>
            </a:r>
          </a:p>
          <a:p>
            <a:pPr>
              <a:buNone/>
            </a:pPr>
            <a:r>
              <a:rPr lang="en-GB" dirty="0" smtClean="0"/>
              <a:t>def </a:t>
            </a:r>
            <a:r>
              <a:rPr lang="en-GB" dirty="0" err="1" smtClean="0"/>
              <a:t>fibonacci_iterative</a:t>
            </a:r>
            <a:r>
              <a:rPr lang="en-GB" dirty="0" smtClean="0"/>
              <a:t>(n):</a:t>
            </a:r>
          </a:p>
          <a:p>
            <a:pPr>
              <a:buNone/>
            </a:pPr>
            <a:r>
              <a:rPr lang="en-GB" dirty="0" smtClean="0"/>
              <a:t>    if n &lt;= 1:</a:t>
            </a:r>
          </a:p>
          <a:p>
            <a:pPr>
              <a:buNone/>
            </a:pPr>
            <a:r>
              <a:rPr lang="en-GB" dirty="0" smtClean="0"/>
              <a:t>        return n</a:t>
            </a:r>
          </a:p>
          <a:p>
            <a:pPr>
              <a:buNone/>
            </a:pPr>
            <a:r>
              <a:rPr lang="en-GB" dirty="0" smtClean="0"/>
              <a:t>    </a:t>
            </a:r>
          </a:p>
          <a:p>
            <a:pPr>
              <a:buNone/>
            </a:pPr>
            <a:r>
              <a:rPr lang="en-GB" dirty="0" smtClean="0"/>
              <a:t>    fib = [0, 1]</a:t>
            </a:r>
          </a:p>
          <a:p>
            <a:pPr>
              <a:buNone/>
            </a:pPr>
            <a:r>
              <a:rPr lang="en-GB" dirty="0" smtClean="0"/>
              <a:t>    </a:t>
            </a:r>
          </a:p>
          <a:p>
            <a:pPr>
              <a:buNone/>
            </a:pPr>
            <a:r>
              <a:rPr lang="en-GB" dirty="0" smtClean="0"/>
              <a:t>    for </a:t>
            </a:r>
            <a:r>
              <a:rPr lang="en-GB" dirty="0" err="1" smtClean="0"/>
              <a:t>i</a:t>
            </a:r>
            <a:r>
              <a:rPr lang="en-GB" dirty="0" smtClean="0"/>
              <a:t> in range(2, n+1):</a:t>
            </a:r>
          </a:p>
          <a:p>
            <a:pPr>
              <a:buNone/>
            </a:pPr>
            <a:r>
              <a:rPr lang="en-GB" dirty="0" smtClean="0"/>
              <a:t>        </a:t>
            </a:r>
            <a:r>
              <a:rPr lang="en-GB" dirty="0" err="1" smtClean="0"/>
              <a:t>fib.append</a:t>
            </a:r>
            <a:r>
              <a:rPr lang="en-GB" dirty="0" smtClean="0"/>
              <a:t>(fib[i-1] + fib[i-2])</a:t>
            </a:r>
          </a:p>
          <a:p>
            <a:pPr>
              <a:buNone/>
            </a:pPr>
            <a:r>
              <a:rPr lang="en-GB" dirty="0" smtClean="0"/>
              <a:t>    </a:t>
            </a:r>
          </a:p>
          <a:p>
            <a:pPr>
              <a:buNone/>
            </a:pPr>
            <a:r>
              <a:rPr lang="en-GB" dirty="0" smtClean="0"/>
              <a:t>    return fib[n]</a:t>
            </a:r>
          </a:p>
          <a:p>
            <a:pPr>
              <a:buNone/>
            </a:pPr>
            <a:r>
              <a:rPr lang="en-GB" dirty="0" smtClean="0"/>
              <a:t># Recursive:</a:t>
            </a:r>
          </a:p>
          <a:p>
            <a:pPr>
              <a:buNone/>
            </a:pPr>
            <a:r>
              <a:rPr lang="en-GB" dirty="0" smtClean="0"/>
              <a:t>def </a:t>
            </a:r>
            <a:r>
              <a:rPr lang="en-GB" dirty="0" err="1" smtClean="0"/>
              <a:t>fibonacci_recursive</a:t>
            </a:r>
            <a:r>
              <a:rPr lang="en-GB" dirty="0" smtClean="0"/>
              <a:t>(n):</a:t>
            </a:r>
          </a:p>
          <a:p>
            <a:pPr>
              <a:buNone/>
            </a:pPr>
            <a:r>
              <a:rPr lang="en-GB" dirty="0" smtClean="0"/>
              <a:t>    if n &lt;= 1:</a:t>
            </a:r>
          </a:p>
          <a:p>
            <a:pPr>
              <a:buNone/>
            </a:pPr>
            <a:r>
              <a:rPr lang="en-GB" dirty="0" smtClean="0"/>
              <a:t>        return n</a:t>
            </a:r>
          </a:p>
          <a:p>
            <a:pPr>
              <a:buNone/>
            </a:pPr>
            <a:r>
              <a:rPr lang="en-GB" dirty="0" smtClean="0"/>
              <a:t>    </a:t>
            </a:r>
          </a:p>
          <a:p>
            <a:pPr>
              <a:buNone/>
            </a:pPr>
            <a:r>
              <a:rPr lang="en-GB" dirty="0" smtClean="0"/>
              <a:t>    return </a:t>
            </a:r>
            <a:r>
              <a:rPr lang="en-GB" dirty="0" err="1" smtClean="0"/>
              <a:t>fibonacci_recursive</a:t>
            </a:r>
            <a:r>
              <a:rPr lang="en-GB" dirty="0" smtClean="0"/>
              <a:t>(n-1) + </a:t>
            </a:r>
            <a:r>
              <a:rPr lang="en-GB" dirty="0" err="1" smtClean="0"/>
              <a:t>fibonacci_recursive</a:t>
            </a:r>
            <a:r>
              <a:rPr lang="en-GB" dirty="0" smtClean="0"/>
              <a:t>(n-2)</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Fibonacci</a:t>
            </a:r>
            <a:endParaRPr lang="en-GB" dirty="0"/>
          </a:p>
        </p:txBody>
      </p:sp>
      <p:sp>
        <p:nvSpPr>
          <p:cNvPr id="3" name="Content Placeholder 2"/>
          <p:cNvSpPr>
            <a:spLocks noGrp="1"/>
          </p:cNvSpPr>
          <p:nvPr>
            <p:ph sz="quarter" idx="1"/>
          </p:nvPr>
        </p:nvSpPr>
        <p:spPr>
          <a:xfrm>
            <a:off x="301752" y="1527048"/>
            <a:ext cx="8503920" cy="5116662"/>
          </a:xfrm>
        </p:spPr>
        <p:txBody>
          <a:bodyPr>
            <a:normAutofit fontScale="77500" lnSpcReduction="20000"/>
          </a:bodyPr>
          <a:lstStyle/>
          <a:p>
            <a:pPr>
              <a:buNone/>
            </a:pPr>
            <a:r>
              <a:rPr lang="en-GB" dirty="0" smtClean="0"/>
              <a:t>The recursive algorithm for computing Fibonacci numbers has an exponential time complexity of O(2^n), where n is the input number.</a:t>
            </a:r>
          </a:p>
          <a:p>
            <a:pPr>
              <a:buNone/>
            </a:pPr>
            <a:r>
              <a:rPr lang="en-GB" dirty="0" smtClean="0"/>
              <a:t>This is because each recursive call branches into two more recursive calls, resulting in an exponentially increasing number of function calls.</a:t>
            </a:r>
          </a:p>
          <a:p>
            <a:pPr>
              <a:buNone/>
            </a:pPr>
            <a:endParaRPr lang="en-GB" dirty="0" smtClean="0"/>
          </a:p>
          <a:p>
            <a:pPr>
              <a:buNone/>
            </a:pPr>
            <a:r>
              <a:rPr lang="en-GB" dirty="0" smtClean="0"/>
              <a:t>On the other hand, the iterative algorithm has a linear time complexity of O(n), where n is the input number. </a:t>
            </a:r>
          </a:p>
          <a:p>
            <a:pPr>
              <a:buNone/>
            </a:pPr>
            <a:r>
              <a:rPr lang="en-GB" dirty="0" smtClean="0"/>
              <a:t>This is because each iteration of the loop involves only a few basic arithmetic operations, resulting in a linear number of operations.</a:t>
            </a:r>
          </a:p>
          <a:p>
            <a:pPr>
              <a:buNone/>
            </a:pPr>
            <a:endParaRPr lang="en-GB" dirty="0" smtClean="0"/>
          </a:p>
          <a:p>
            <a:pPr>
              <a:buNone/>
            </a:pPr>
            <a:r>
              <a:rPr lang="en-GB" dirty="0" smtClean="0"/>
              <a:t>Therefore, the iterative algorithm is much more efficient than the recursive algorithm for large values of n, </a:t>
            </a:r>
          </a:p>
          <a:p>
            <a:pPr>
              <a:buNone/>
            </a:pPr>
            <a:r>
              <a:rPr lang="en-GB" dirty="0" smtClean="0"/>
              <a:t>as the latter quickly becomes unfeasible due to the large number of function calls required.</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a:xfrm>
            <a:off x="301752" y="1527048"/>
            <a:ext cx="8503920" cy="5116662"/>
          </a:xfrm>
        </p:spPr>
        <p:txBody>
          <a:bodyPr/>
          <a:lstStyle/>
          <a:p>
            <a:pPr fontAlgn="base"/>
            <a:r>
              <a:rPr lang="en-GB" b="1" dirty="0" smtClean="0"/>
              <a:t>Explanation</a:t>
            </a:r>
            <a:endParaRPr lang="en-GB" dirty="0" smtClean="0"/>
          </a:p>
          <a:p>
            <a:r>
              <a:rPr lang="en-GB" dirty="0" smtClean="0"/>
              <a:t>lets T(n) be total time taken then for average we will consider random element as pivot lets index </a:t>
            </a:r>
            <a:r>
              <a:rPr lang="en-GB" dirty="0" err="1" smtClean="0"/>
              <a:t>i</a:t>
            </a:r>
            <a:r>
              <a:rPr lang="en-GB" dirty="0" smtClean="0"/>
              <a:t> be pivot then time complexity will be T(n) = T(</a:t>
            </a:r>
            <a:r>
              <a:rPr lang="en-GB" dirty="0" err="1" smtClean="0"/>
              <a:t>i</a:t>
            </a:r>
            <a:r>
              <a:rPr lang="en-GB" dirty="0" smtClean="0"/>
              <a:t>) + T(n-</a:t>
            </a:r>
            <a:r>
              <a:rPr lang="en-GB" dirty="0" err="1" smtClean="0"/>
              <a:t>i</a:t>
            </a:r>
            <a:r>
              <a:rPr lang="en-GB" dirty="0" smtClean="0"/>
              <a:t>) T(n) = 1/n *[\sum_{</a:t>
            </a:r>
            <a:r>
              <a:rPr lang="en-GB" dirty="0" err="1" smtClean="0"/>
              <a:t>i</a:t>
            </a:r>
            <a:r>
              <a:rPr lang="en-GB" dirty="0" smtClean="0"/>
              <a:t>=1}^{n-1} T(</a:t>
            </a:r>
            <a:r>
              <a:rPr lang="en-GB" dirty="0" err="1" smtClean="0"/>
              <a:t>i</a:t>
            </a:r>
            <a:r>
              <a:rPr lang="en-GB" dirty="0" smtClean="0"/>
              <a:t>)] + 1/n*[\sum_{</a:t>
            </a:r>
            <a:r>
              <a:rPr lang="en-GB" dirty="0" err="1" smtClean="0"/>
              <a:t>i</a:t>
            </a:r>
            <a:r>
              <a:rPr lang="en-GB" dirty="0" smtClean="0"/>
              <a:t>=1}^{n-1} T(n-</a:t>
            </a:r>
            <a:r>
              <a:rPr lang="en-GB" dirty="0" err="1" smtClean="0"/>
              <a:t>i</a:t>
            </a:r>
            <a:r>
              <a:rPr lang="en-GB" dirty="0" smtClean="0"/>
              <a:t>)] As [\sum_{</a:t>
            </a:r>
            <a:r>
              <a:rPr lang="en-GB" dirty="0" err="1" smtClean="0"/>
              <a:t>i</a:t>
            </a:r>
            <a:r>
              <a:rPr lang="en-GB" dirty="0" smtClean="0"/>
              <a:t>=1}^{n-1} T(</a:t>
            </a:r>
            <a:r>
              <a:rPr lang="en-GB" dirty="0" err="1" smtClean="0"/>
              <a:t>i</a:t>
            </a:r>
            <a:r>
              <a:rPr lang="en-GB" dirty="0" smtClean="0"/>
              <a:t>)] and [\sum_{</a:t>
            </a:r>
            <a:r>
              <a:rPr lang="en-GB" dirty="0" err="1" smtClean="0"/>
              <a:t>i</a:t>
            </a:r>
            <a:r>
              <a:rPr lang="en-GB" dirty="0" smtClean="0"/>
              <a:t>=1}^{n-1} T(n-</a:t>
            </a:r>
            <a:r>
              <a:rPr lang="en-GB" dirty="0" err="1" smtClean="0"/>
              <a:t>i</a:t>
            </a:r>
            <a:r>
              <a:rPr lang="en-GB" dirty="0" smtClean="0"/>
              <a:t>)] equal likely functions therefore T(n) = 2/n*[\sum_{</a:t>
            </a:r>
            <a:r>
              <a:rPr lang="en-GB" dirty="0" err="1" smtClean="0"/>
              <a:t>i</a:t>
            </a:r>
            <a:r>
              <a:rPr lang="en-GB" dirty="0" smtClean="0"/>
              <a:t>=1}^{n-1} T(</a:t>
            </a:r>
            <a:r>
              <a:rPr lang="en-GB" dirty="0" err="1" smtClean="0"/>
              <a:t>i</a:t>
            </a:r>
            <a:r>
              <a:rPr lang="en-GB" dirty="0" smtClean="0"/>
              <a: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a:xfrm>
            <a:off x="301752" y="1527048"/>
            <a:ext cx="8503920" cy="4973786"/>
          </a:xfrm>
        </p:spPr>
        <p:txBody>
          <a:bodyPr>
            <a:normAutofit/>
          </a:bodyPr>
          <a:lstStyle/>
          <a:p>
            <a:pPr>
              <a:buNone/>
            </a:pPr>
            <a:r>
              <a:rPr lang="pt-BR" dirty="0" smtClean="0"/>
              <a:t>multiply both side by n n*T(n) = 2*[\sum_{i=1}^{n-1} T(i)] ............(1) put n = n-1 (n-1)*T(n-1) = 2*[\sum_{i=1}^{n-2} T(i)] ............(2) substract 1 and 2 then we will get n*T(n) - (n-1)*T(n-1) = 2*T(n-1) + c*n^2 + c*(n-1)^2 n*T(n) = T(n-1)[2+n-1] + 2*c*n - c n*T(n) = T(n-1)*(n+1) + 2*c*n [removed c as it was constant] divide both side by n*(n+1), T(n)/(n+1) = T(n-1)/n + 2*c/(n+1) .............(3) put n = n-1, T(n-1)/n = T(n-2)/(n-1) + 2*c/n ............(4) put n = n-2, T(n-2)/n = T(n-3)/(n-2) + 2*c/(n-1) ............(5)</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p:txBody>
          <a:bodyPr/>
          <a:lstStyle/>
          <a:p>
            <a:pPr>
              <a:buNone/>
            </a:pPr>
            <a:r>
              <a:rPr lang="en-GB" dirty="0" smtClean="0"/>
              <a:t>by putting 4 in 3 and then 3 in 2 we will get T(n)/(n+1) = T(n-2)/(n-1) + 2*c/(n-1) + 2*</a:t>
            </a:r>
            <a:r>
              <a:rPr lang="en-GB" dirty="0" err="1" smtClean="0"/>
              <a:t>c/n</a:t>
            </a:r>
            <a:r>
              <a:rPr lang="en-GB" dirty="0" smtClean="0"/>
              <a:t> + 2*c/(n+1) also we can find equation for T(n-2) by putting n = n-2 in (3) at last we will get T(n)/(n+1) = T(1)/2 + 2*c * [1/(n-1) + 1/n + 1/(n+1) + .....] T(n)/(n+1) = T(1)/2 + 2*c*log(n) + C T(n) = 2*c*log(n) * (n+1) now by removing constants, T(n) = log(n)*(n+1) </a:t>
            </a:r>
            <a:br>
              <a:rPr lang="en-GB" dirty="0" smtClean="0"/>
            </a:br>
            <a:r>
              <a:rPr lang="en-GB" dirty="0" smtClean="0"/>
              <a:t>therefore</a:t>
            </a:r>
          </a:p>
          <a:p>
            <a:pPr>
              <a:buNone/>
            </a:pPr>
            <a:r>
              <a:rPr lang="en-GB" dirty="0" smtClean="0"/>
              <a:t> </a:t>
            </a:r>
            <a:r>
              <a:rPr lang="en-GB" dirty="0" smtClean="0"/>
              <a:t>T(n) = O(n*log(n))</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a:xfrm>
            <a:off x="301752" y="1527048"/>
            <a:ext cx="8503920" cy="4902348"/>
          </a:xfrm>
        </p:spPr>
        <p:txBody>
          <a:bodyPr>
            <a:normAutofit fontScale="70000" lnSpcReduction="20000"/>
          </a:bodyPr>
          <a:lstStyle/>
          <a:p>
            <a:r>
              <a:rPr lang="af-ZA" b="1" dirty="0" smtClean="0"/>
              <a:t>Step by step explanation of quick sort:-</a:t>
            </a:r>
            <a:endParaRPr lang="en-GB" b="1" dirty="0" smtClean="0"/>
          </a:p>
          <a:p>
            <a:pPr>
              <a:buNone/>
            </a:pPr>
            <a:r>
              <a:rPr lang="en-GB" b="1" dirty="0" smtClean="0"/>
              <a:t>1</a:t>
            </a:r>
            <a:r>
              <a:rPr lang="en-GB" b="1" dirty="0" smtClean="0"/>
              <a:t>). Selecting Pivot</a:t>
            </a:r>
          </a:p>
          <a:p>
            <a:pPr>
              <a:buNone/>
            </a:pPr>
            <a:r>
              <a:rPr lang="en-GB" dirty="0" smtClean="0"/>
              <a:t>The process starts by selecting </a:t>
            </a:r>
            <a:r>
              <a:rPr lang="en-GB" b="1" dirty="0" smtClean="0"/>
              <a:t>one element (known as the pivot) </a:t>
            </a:r>
            <a:r>
              <a:rPr lang="en-GB" dirty="0" smtClean="0"/>
              <a:t>from the list; this can be any element. A pivot can be:</a:t>
            </a:r>
          </a:p>
          <a:p>
            <a:pPr>
              <a:buNone/>
            </a:pPr>
            <a:r>
              <a:rPr lang="en-GB" dirty="0" smtClean="0"/>
              <a:t>Any element at random</a:t>
            </a:r>
          </a:p>
          <a:p>
            <a:pPr>
              <a:buNone/>
            </a:pPr>
            <a:r>
              <a:rPr lang="en-GB" dirty="0" smtClean="0"/>
              <a:t>The first or last element</a:t>
            </a:r>
          </a:p>
          <a:p>
            <a:pPr>
              <a:buNone/>
            </a:pPr>
            <a:r>
              <a:rPr lang="en-GB" dirty="0" smtClean="0"/>
              <a:t>Middle element</a:t>
            </a:r>
          </a:p>
          <a:p>
            <a:pPr>
              <a:buNone/>
            </a:pPr>
            <a:r>
              <a:rPr lang="en-GB" dirty="0" smtClean="0"/>
              <a:t>For this example, we’ll use the last element, 4, as our pivot.</a:t>
            </a:r>
          </a:p>
          <a:p>
            <a:pPr>
              <a:buNone/>
            </a:pPr>
            <a:r>
              <a:rPr lang="en-GB" b="1" dirty="0" smtClean="0"/>
              <a:t>2). Rearranging the Array</a:t>
            </a:r>
          </a:p>
          <a:p>
            <a:pPr>
              <a:buNone/>
            </a:pPr>
            <a:r>
              <a:rPr lang="en-GB" dirty="0" smtClean="0"/>
              <a:t>Now, the goal here is to rearrange the list such that all the elements </a:t>
            </a:r>
            <a:r>
              <a:rPr lang="en-GB" b="1" dirty="0" smtClean="0"/>
              <a:t>less than the pivot are towards the left</a:t>
            </a:r>
            <a:r>
              <a:rPr lang="en-GB" dirty="0" smtClean="0"/>
              <a:t> of it, and all the</a:t>
            </a:r>
            <a:r>
              <a:rPr lang="en-GB" b="1" dirty="0" smtClean="0"/>
              <a:t> elements greater than the pivot are towards the right</a:t>
            </a:r>
            <a:r>
              <a:rPr lang="en-GB" dirty="0" smtClean="0"/>
              <a:t> of it.</a:t>
            </a:r>
          </a:p>
          <a:p>
            <a:pPr>
              <a:buNone/>
            </a:pPr>
            <a:r>
              <a:rPr lang="en-GB" dirty="0" smtClean="0"/>
              <a:t>The </a:t>
            </a:r>
            <a:r>
              <a:rPr lang="en-GB" b="1" dirty="0" smtClean="0"/>
              <a:t>pivot element is compared to all of the items </a:t>
            </a:r>
            <a:r>
              <a:rPr lang="en-GB" dirty="0" smtClean="0"/>
              <a:t>starting with the first index. If the element is greater than the pivot element, a second pointer is appended.</a:t>
            </a:r>
          </a:p>
          <a:p>
            <a:pPr>
              <a:buNone/>
            </a:pPr>
            <a:r>
              <a:rPr lang="en-GB" dirty="0" smtClean="0"/>
              <a:t>When compared to other elements, </a:t>
            </a:r>
            <a:r>
              <a:rPr lang="en-GB" b="1" dirty="0" smtClean="0"/>
              <a:t>if a smaller element than the pivot element is found, the smaller element is swapped with the larger element identified before.</a:t>
            </a:r>
            <a:endParaRPr lang="en-GB" dirty="0" smtClean="0"/>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pic>
        <p:nvPicPr>
          <p:cNvPr id="4" name="Content Placeholder 3" descr="photo1684155843.jpeg"/>
          <p:cNvPicPr>
            <a:picLocks noGrp="1" noChangeAspect="1"/>
          </p:cNvPicPr>
          <p:nvPr>
            <p:ph sz="quarter" idx="1"/>
          </p:nvPr>
        </p:nvPicPr>
        <p:blipFill>
          <a:blip r:embed="rId2"/>
          <a:stretch>
            <a:fillRect/>
          </a:stretch>
        </p:blipFill>
        <p:spPr>
          <a:xfrm>
            <a:off x="301625" y="2271782"/>
            <a:ext cx="8504238" cy="308278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sp>
        <p:nvSpPr>
          <p:cNvPr id="3" name="Content Placeholder 2"/>
          <p:cNvSpPr>
            <a:spLocks noGrp="1"/>
          </p:cNvSpPr>
          <p:nvPr>
            <p:ph sz="quarter" idx="1"/>
          </p:nvPr>
        </p:nvSpPr>
        <p:spPr>
          <a:xfrm>
            <a:off x="301752" y="1527048"/>
            <a:ext cx="8503920" cy="4830910"/>
          </a:xfrm>
        </p:spPr>
        <p:txBody>
          <a:bodyPr>
            <a:normAutofit fontScale="85000" lnSpcReduction="20000"/>
          </a:bodyPr>
          <a:lstStyle/>
          <a:p>
            <a:r>
              <a:rPr lang="en-GB" dirty="0" smtClean="0"/>
              <a:t>Let’s simplify the above example,</a:t>
            </a:r>
          </a:p>
          <a:p>
            <a:r>
              <a:rPr lang="en-GB" dirty="0" smtClean="0"/>
              <a:t>Every element, starting with 7, will be compared to the pivot(4). A second pointer will be placed at 7 because 7 is bigger than 4.</a:t>
            </a:r>
          </a:p>
          <a:p>
            <a:r>
              <a:rPr lang="en-GB" dirty="0" smtClean="0"/>
              <a:t>The next element, element 2 will now be compared to the pivot. As 2 is less than 4, it will be replaced by the bigger figure 7 which was found earlier.</a:t>
            </a:r>
          </a:p>
          <a:p>
            <a:r>
              <a:rPr lang="en-GB" dirty="0" smtClean="0"/>
              <a:t>The numbers 7 and 2 are swapped. Now, pivot will be compared to the next element, 1 which is smaller than 4.</a:t>
            </a:r>
          </a:p>
          <a:p>
            <a:r>
              <a:rPr lang="en-GB" dirty="0" smtClean="0"/>
              <a:t>So once again, 7 will be swapped with 1.</a:t>
            </a:r>
          </a:p>
          <a:p>
            <a:r>
              <a:rPr lang="en-GB" b="1" dirty="0" smtClean="0"/>
              <a:t>The procedure continues until the next-to-last element is reached, </a:t>
            </a:r>
            <a:r>
              <a:rPr lang="en-GB" dirty="0" smtClean="0"/>
              <a:t>and at the end the pivot element is then replaced with the second pointer. Here, number 4(pivot) will be replaced with number 6.</a:t>
            </a:r>
          </a:p>
          <a:p>
            <a:pPr>
              <a:buNone/>
            </a:pP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dirty="0" smtClean="0"/>
              <a:t>Quick sort</a:t>
            </a:r>
            <a:endParaRPr lang="en-GB" dirty="0"/>
          </a:p>
        </p:txBody>
      </p:sp>
      <p:pic>
        <p:nvPicPr>
          <p:cNvPr id="4" name="Content Placeholder 3" descr="photo1684155908.jpeg"/>
          <p:cNvPicPr>
            <a:picLocks noGrp="1" noChangeAspect="1"/>
          </p:cNvPicPr>
          <p:nvPr>
            <p:ph sz="quarter" idx="1"/>
          </p:nvPr>
        </p:nvPicPr>
        <p:blipFill>
          <a:blip r:embed="rId2"/>
          <a:stretch>
            <a:fillRect/>
          </a:stretch>
        </p:blipFill>
        <p:spPr>
          <a:xfrm>
            <a:off x="301625" y="2070987"/>
            <a:ext cx="8504238" cy="3484375"/>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53</TotalTime>
  <Words>1571</Words>
  <Application>Microsoft Office PowerPoint</Application>
  <PresentationFormat>On-screen Show (4:3)</PresentationFormat>
  <Paragraphs>164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Analysis And Design Of Algorithms</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Strassen’s matrix multiplication</vt:lpstr>
      <vt:lpstr>Strasssen’s matrix multiplication</vt:lpstr>
      <vt:lpstr>Strassen’s matrix multiplication</vt:lpstr>
      <vt:lpstr>Strassens’s matrix multiplication</vt:lpstr>
      <vt:lpstr>Hamiltonian Cycle</vt:lpstr>
      <vt:lpstr>Hamiltonian Cycle</vt:lpstr>
      <vt:lpstr>Prims Algorithm</vt:lpstr>
      <vt:lpstr>Prims Algorithm</vt:lpstr>
      <vt:lpstr>Fibonacci</vt:lpstr>
      <vt:lpstr>Fibonacci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Design Of Algorithms</dc:title>
  <dc:creator>Kashis</dc:creator>
  <cp:lastModifiedBy>Kashis</cp:lastModifiedBy>
  <cp:revision>8</cp:revision>
  <dcterms:created xsi:type="dcterms:W3CDTF">2023-05-14T15:48:28Z</dcterms:created>
  <dcterms:modified xsi:type="dcterms:W3CDTF">2023-05-15T13:37:39Z</dcterms:modified>
</cp:coreProperties>
</file>