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57F8D96-F2F4-4004-A130-3B1133A272E3}" type="datetimeFigureOut">
              <a:rPr lang="en-US" smtClean="0"/>
              <a:t>5/12/2023</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80124B7-B92F-4247-A161-D71BC946BB41}"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7F8D96-F2F4-4004-A130-3B1133A272E3}" type="datetimeFigureOut">
              <a:rPr lang="en-US" smtClean="0"/>
              <a:t>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0124B7-B92F-4247-A161-D71BC946BB41}"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80124B7-B92F-4247-A161-D71BC946BB41}"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7F8D96-F2F4-4004-A130-3B1133A272E3}" type="datetimeFigureOut">
              <a:rPr lang="en-US" smtClean="0"/>
              <a:t>5/12/2023</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57F8D96-F2F4-4004-A130-3B1133A272E3}" type="datetimeFigureOut">
              <a:rPr lang="en-US" smtClean="0"/>
              <a:t>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080124B7-B92F-4247-A161-D71BC946BB41}"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657F8D96-F2F4-4004-A130-3B1133A272E3}" type="datetimeFigureOut">
              <a:rPr lang="en-US" smtClean="0"/>
              <a:t>5/12/2023</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80124B7-B92F-4247-A161-D71BC946BB41}"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57F8D96-F2F4-4004-A130-3B1133A272E3}" type="datetimeFigureOut">
              <a:rPr lang="en-US" smtClean="0"/>
              <a:t>5/12/2023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0124B7-B92F-4247-A161-D71BC946BB41}"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57F8D96-F2F4-4004-A130-3B1133A272E3}" type="datetimeFigureOut">
              <a:rPr lang="en-US" smtClean="0"/>
              <a:t>5/12/2023</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80124B7-B92F-4247-A161-D71BC946BB41}"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7F8D96-F2F4-4004-A130-3B1133A272E3}" type="datetimeFigureOut">
              <a:rPr lang="en-US" smtClean="0"/>
              <a:t>5/12/2023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080124B7-B92F-4247-A161-D71BC946BB4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57F8D96-F2F4-4004-A130-3B1133A272E3}" type="datetimeFigureOut">
              <a:rPr lang="en-US" smtClean="0"/>
              <a:t>5/12/2023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80124B7-B92F-4247-A161-D71BC946BB4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80124B7-B92F-4247-A161-D71BC946BB41}"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57F8D96-F2F4-4004-A130-3B1133A272E3}" type="datetimeFigureOut">
              <a:rPr lang="en-US" smtClean="0"/>
              <a:t>5/12/2023</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80124B7-B92F-4247-A161-D71BC946BB41}"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57F8D96-F2F4-4004-A130-3B1133A272E3}" type="datetimeFigureOut">
              <a:rPr lang="en-US" smtClean="0"/>
              <a:t>5/12/2023</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57F8D96-F2F4-4004-A130-3B1133A272E3}" type="datetimeFigureOut">
              <a:rPr lang="en-US" smtClean="0"/>
              <a:t>5/12/2023</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80124B7-B92F-4247-A161-D71BC946BB41}"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af-ZA" sz="5400" b="0" dirty="0" smtClean="0">
                <a:solidFill>
                  <a:schemeClr val="accent2">
                    <a:lumMod val="75000"/>
                  </a:schemeClr>
                </a:solidFill>
              </a:rPr>
              <a:t>TEST -1</a:t>
            </a:r>
            <a:endParaRPr lang="en-GB" sz="5400" b="0" dirty="0">
              <a:solidFill>
                <a:schemeClr val="accent2">
                  <a:lumMod val="75000"/>
                </a:schemeClr>
              </a:solidFill>
            </a:endParaRPr>
          </a:p>
        </p:txBody>
      </p:sp>
      <p:sp>
        <p:nvSpPr>
          <p:cNvPr id="2" name="Title 1"/>
          <p:cNvSpPr>
            <a:spLocks noGrp="1"/>
          </p:cNvSpPr>
          <p:nvPr>
            <p:ph type="ctrTitle"/>
          </p:nvPr>
        </p:nvSpPr>
        <p:spPr/>
        <p:txBody>
          <a:bodyPr/>
          <a:lstStyle/>
          <a:p>
            <a:r>
              <a:rPr lang="af-ZA" b="1" dirty="0" smtClean="0"/>
              <a:t>Analysis And Design Of Algorithms</a:t>
            </a:r>
            <a:endParaRPr lang="en-GB"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400" b="1" dirty="0" smtClean="0"/>
              <a:t>binary tree traversal (in-order, pre-order or post-order)</a:t>
            </a:r>
            <a:endParaRPr lang="en-GB" sz="2400" dirty="0"/>
          </a:p>
        </p:txBody>
      </p:sp>
      <p:sp>
        <p:nvSpPr>
          <p:cNvPr id="3" name="Content Placeholder 2"/>
          <p:cNvSpPr>
            <a:spLocks noGrp="1"/>
          </p:cNvSpPr>
          <p:nvPr>
            <p:ph sz="quarter" idx="1"/>
          </p:nvPr>
        </p:nvSpPr>
        <p:spPr>
          <a:xfrm>
            <a:off x="301752" y="1527048"/>
            <a:ext cx="8503920" cy="5045224"/>
          </a:xfrm>
        </p:spPr>
        <p:txBody>
          <a:bodyPr>
            <a:normAutofit fontScale="40000" lnSpcReduction="20000"/>
          </a:bodyPr>
          <a:lstStyle/>
          <a:p>
            <a:r>
              <a:rPr lang="en-GB" dirty="0" smtClean="0"/>
              <a:t>T(n) = 2T(n/2) + O(1)</a:t>
            </a:r>
          </a:p>
          <a:p>
            <a:r>
              <a:rPr lang="en-GB" dirty="0" smtClean="0"/>
              <a:t>where n is the number of nodes in the binary tree, and O(1) is the constant time taken to process a node.</a:t>
            </a:r>
          </a:p>
          <a:p>
            <a:r>
              <a:rPr lang="en-GB" dirty="0" smtClean="0"/>
              <a:t/>
            </a:r>
            <a:br>
              <a:rPr lang="en-GB" dirty="0" smtClean="0"/>
            </a:br>
            <a:r>
              <a:rPr lang="en-GB" dirty="0" smtClean="0"/>
              <a:t>To solve this recurrence relation, we can use the master theorem. The master theorem states that if a recurrence relation has the form:</a:t>
            </a:r>
          </a:p>
          <a:p>
            <a:r>
              <a:rPr lang="en-GB" dirty="0" smtClean="0"/>
              <a:t/>
            </a:r>
            <a:br>
              <a:rPr lang="en-GB" dirty="0" smtClean="0"/>
            </a:br>
            <a:r>
              <a:rPr lang="en-GB" dirty="0" smtClean="0"/>
              <a:t>T(n) = </a:t>
            </a:r>
            <a:r>
              <a:rPr lang="en-GB" dirty="0" err="1" smtClean="0"/>
              <a:t>aT</a:t>
            </a:r>
            <a:r>
              <a:rPr lang="en-GB" dirty="0" smtClean="0"/>
              <a:t>(n/b) + f(n)</a:t>
            </a:r>
          </a:p>
          <a:p>
            <a:r>
              <a:rPr lang="en-GB" dirty="0" smtClean="0"/>
              <a:t>where a &gt;= 1 and b &gt; 1 are constants, and f(n) is an asymptotically positive function, then:</a:t>
            </a:r>
          </a:p>
          <a:p>
            <a:r>
              <a:rPr lang="en-GB" dirty="0" smtClean="0"/>
              <a:t/>
            </a:r>
            <a:br>
              <a:rPr lang="en-GB" dirty="0" smtClean="0"/>
            </a:br>
            <a:r>
              <a:rPr lang="en-GB" dirty="0" smtClean="0"/>
              <a:t>If f(n) = O(</a:t>
            </a:r>
            <a:r>
              <a:rPr lang="en-GB" dirty="0" err="1" smtClean="0"/>
              <a:t>n^log_b</a:t>
            </a:r>
            <a:r>
              <a:rPr lang="en-GB" dirty="0" smtClean="0"/>
              <a:t>(a - ε)) for some constant ε &gt; 0, then T(n) = Θ(</a:t>
            </a:r>
            <a:r>
              <a:rPr lang="en-GB" dirty="0" err="1" smtClean="0"/>
              <a:t>n^log_b</a:t>
            </a:r>
            <a:r>
              <a:rPr lang="en-GB" dirty="0" smtClean="0"/>
              <a:t>(a)).</a:t>
            </a:r>
          </a:p>
          <a:p>
            <a:r>
              <a:rPr lang="en-GB" dirty="0" smtClean="0"/>
              <a:t>If f(n) = Θ(</a:t>
            </a:r>
            <a:r>
              <a:rPr lang="en-GB" dirty="0" err="1" smtClean="0"/>
              <a:t>n^log_b</a:t>
            </a:r>
            <a:r>
              <a:rPr lang="en-GB" dirty="0" smtClean="0"/>
              <a:t>(a)), then T(n) = Θ(</a:t>
            </a:r>
            <a:r>
              <a:rPr lang="en-GB" dirty="0" err="1" smtClean="0"/>
              <a:t>n^log_b</a:t>
            </a:r>
            <a:r>
              <a:rPr lang="en-GB" dirty="0" smtClean="0"/>
              <a:t>(a) log n).</a:t>
            </a:r>
          </a:p>
          <a:p>
            <a:r>
              <a:rPr lang="en-GB" dirty="0" smtClean="0"/>
              <a:t>If f(n) = Ω(</a:t>
            </a:r>
            <a:r>
              <a:rPr lang="en-GB" dirty="0" err="1" smtClean="0"/>
              <a:t>n^log_b</a:t>
            </a:r>
            <a:r>
              <a:rPr lang="en-GB" dirty="0" smtClean="0"/>
              <a:t>(a + ε)) for some constant ε &gt; 0, and if a f(n/b) &lt;= c f(n) for some constant c &lt; 1 and all sufficiently large n, then T(n) = Θ(f(n)).</a:t>
            </a:r>
          </a:p>
          <a:p>
            <a:r>
              <a:rPr lang="en-GB" dirty="0" smtClean="0"/>
              <a:t>In the case of binary tree traversal, we have a = 2, b = 2, and f(n) = O(1). Therefore, we can apply case 2 of the master theorem:</a:t>
            </a:r>
          </a:p>
          <a:p>
            <a:r>
              <a:rPr lang="en-GB" dirty="0" smtClean="0"/>
              <a:t/>
            </a:r>
            <a:br>
              <a:rPr lang="en-GB" dirty="0" smtClean="0"/>
            </a:br>
            <a:r>
              <a:rPr lang="en-GB" dirty="0" smtClean="0"/>
              <a:t>T(n) = Θ(n^log_2(2)) * log n = Θ(n log n)</a:t>
            </a:r>
          </a:p>
          <a:p>
            <a:r>
              <a:rPr lang="en-GB" b="1" dirty="0" smtClean="0"/>
              <a:t>Therefore, the time complexity of binary tree traversal is O(n log n).</a:t>
            </a:r>
            <a:endParaRPr lang="en-GB" dirty="0" smtClean="0"/>
          </a:p>
          <a:p>
            <a:r>
              <a:rPr lang="en-GB" dirty="0" smtClean="0"/>
              <a:t/>
            </a:r>
            <a:br>
              <a:rPr lang="en-GB" dirty="0" smtClean="0"/>
            </a:br>
            <a:r>
              <a:rPr lang="en-GB" dirty="0" smtClean="0"/>
              <a:t>The space complexity of binary tree traversal depends on the implementation of the traversal algorithm. If </a:t>
            </a:r>
            <a:r>
              <a:rPr lang="en-GB" b="1" dirty="0" smtClean="0"/>
              <a:t>the algorithm uses an explicit stack to maintain the traversal order, then the space complexity is O(h), </a:t>
            </a:r>
            <a:r>
              <a:rPr lang="en-GB" dirty="0" smtClean="0"/>
              <a:t>where h is the height of the binary tree. This is because the maximum number of nodes that can be stored on the stack at any given time is h, which is the height of the binary tree.</a:t>
            </a:r>
          </a:p>
          <a:p>
            <a:r>
              <a:rPr lang="en-GB" dirty="0" smtClean="0"/>
              <a:t/>
            </a:r>
            <a:br>
              <a:rPr lang="en-GB" dirty="0" smtClean="0"/>
            </a:br>
            <a:r>
              <a:rPr lang="en-GB" b="1" dirty="0" smtClean="0"/>
              <a:t>If the algorithm uses the call stack for recursion, then the space complexity is O(log n), </a:t>
            </a:r>
            <a:r>
              <a:rPr lang="en-GB" dirty="0" smtClean="0"/>
              <a:t>where n is the</a:t>
            </a:r>
            <a:r>
              <a:rPr lang="en-GB" b="1" dirty="0" smtClean="0"/>
              <a:t> </a:t>
            </a:r>
            <a:r>
              <a:rPr lang="en-GB" dirty="0" smtClean="0"/>
              <a:t>number of nodes in the binary tree. This is because the maximum depth of the call stack is log n, which is the height of a balanced binary tree.</a:t>
            </a:r>
          </a:p>
          <a:p>
            <a:r>
              <a:rPr lang="en-GB" dirty="0" smtClean="0"/>
              <a:t/>
            </a:r>
            <a:br>
              <a:rPr lang="en-GB" dirty="0" smtClean="0"/>
            </a:br>
            <a:r>
              <a:rPr lang="en-GB" b="1" dirty="0" smtClean="0"/>
              <a:t>The power complexity of binary tree traversal is O(n^1) = O(n)</a:t>
            </a:r>
            <a:r>
              <a:rPr lang="en-GB" dirty="0" smtClean="0"/>
              <a:t>, because the algorithm needs to process each node in the binary tree once.</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merge sort</a:t>
            </a:r>
            <a:endParaRPr lang="en-GB" dirty="0"/>
          </a:p>
        </p:txBody>
      </p:sp>
      <p:sp>
        <p:nvSpPr>
          <p:cNvPr id="3" name="Content Placeholder 2"/>
          <p:cNvSpPr>
            <a:spLocks noGrp="1"/>
          </p:cNvSpPr>
          <p:nvPr>
            <p:ph sz="quarter" idx="1"/>
          </p:nvPr>
        </p:nvSpPr>
        <p:spPr>
          <a:xfrm>
            <a:off x="301752" y="1527048"/>
            <a:ext cx="8503920" cy="4830910"/>
          </a:xfrm>
        </p:spPr>
        <p:txBody>
          <a:bodyPr>
            <a:normAutofit fontScale="47500" lnSpcReduction="20000"/>
          </a:bodyPr>
          <a:lstStyle/>
          <a:p>
            <a:r>
              <a:rPr lang="en-GB" dirty="0" smtClean="0"/>
              <a:t>T(n) = 2T(n/2) + O(n)</a:t>
            </a:r>
          </a:p>
          <a:p>
            <a:r>
              <a:rPr lang="en-GB" dirty="0" smtClean="0"/>
              <a:t>where n is the number of elements to be sorted, and O(n) is the time taken to merge two sorted arrays of size n/2.</a:t>
            </a:r>
          </a:p>
          <a:p>
            <a:r>
              <a:rPr lang="en-GB" dirty="0" smtClean="0"/>
              <a:t/>
            </a:r>
            <a:br>
              <a:rPr lang="en-GB" dirty="0" smtClean="0"/>
            </a:br>
            <a:r>
              <a:rPr lang="en-GB" dirty="0" smtClean="0"/>
              <a:t>To solve this recurrence relation, we can use the master theorem. The master theorem states that if a recurrence relation has the form:</a:t>
            </a:r>
          </a:p>
          <a:p>
            <a:r>
              <a:rPr lang="en-GB" dirty="0" smtClean="0"/>
              <a:t>T(n) = </a:t>
            </a:r>
            <a:r>
              <a:rPr lang="en-GB" dirty="0" err="1" smtClean="0"/>
              <a:t>aT</a:t>
            </a:r>
            <a:r>
              <a:rPr lang="en-GB" dirty="0" smtClean="0"/>
              <a:t>(n/b) + f(n)</a:t>
            </a:r>
          </a:p>
          <a:p>
            <a:r>
              <a:rPr lang="en-GB" dirty="0" smtClean="0"/>
              <a:t>where a &gt;= 1 and b &gt; 1 are constants, and f(n) is an asymptotically positive function, then:</a:t>
            </a:r>
          </a:p>
          <a:p>
            <a:r>
              <a:rPr lang="en-GB" dirty="0" smtClean="0"/>
              <a:t/>
            </a:r>
            <a:br>
              <a:rPr lang="en-GB" dirty="0" smtClean="0"/>
            </a:br>
            <a:r>
              <a:rPr lang="en-GB" dirty="0" smtClean="0"/>
              <a:t>If f(n) = O(</a:t>
            </a:r>
            <a:r>
              <a:rPr lang="en-GB" dirty="0" err="1" smtClean="0"/>
              <a:t>n^log_b</a:t>
            </a:r>
            <a:r>
              <a:rPr lang="en-GB" dirty="0" smtClean="0"/>
              <a:t>(a - ε)) for some constant ε &gt; 0, then T(n) = Θ(</a:t>
            </a:r>
            <a:r>
              <a:rPr lang="en-GB" dirty="0" err="1" smtClean="0"/>
              <a:t>n^log_b</a:t>
            </a:r>
            <a:r>
              <a:rPr lang="en-GB" dirty="0" smtClean="0"/>
              <a:t>(a)).</a:t>
            </a:r>
          </a:p>
          <a:p>
            <a:r>
              <a:rPr lang="en-GB" dirty="0" smtClean="0"/>
              <a:t>If f(n) = Θ(</a:t>
            </a:r>
            <a:r>
              <a:rPr lang="en-GB" dirty="0" err="1" smtClean="0"/>
              <a:t>n^log_b</a:t>
            </a:r>
            <a:r>
              <a:rPr lang="en-GB" dirty="0" smtClean="0"/>
              <a:t>(a)), then T(n) = Θ(</a:t>
            </a:r>
            <a:r>
              <a:rPr lang="en-GB" dirty="0" err="1" smtClean="0"/>
              <a:t>n^log_b</a:t>
            </a:r>
            <a:r>
              <a:rPr lang="en-GB" dirty="0" smtClean="0"/>
              <a:t>(a) log n).</a:t>
            </a:r>
          </a:p>
          <a:p>
            <a:r>
              <a:rPr lang="en-GB" dirty="0" smtClean="0"/>
              <a:t>If f(n) = Ω(</a:t>
            </a:r>
            <a:r>
              <a:rPr lang="en-GB" dirty="0" err="1" smtClean="0"/>
              <a:t>n^log_b</a:t>
            </a:r>
            <a:r>
              <a:rPr lang="en-GB" dirty="0" smtClean="0"/>
              <a:t>(a + ε)) for some constant ε &gt; 0, and if a f(n/b) &lt;= c f(n) for some constant c &lt; 1 and all sufficiently large n, then T(n) = Θ(f(n)).</a:t>
            </a:r>
          </a:p>
          <a:p>
            <a:r>
              <a:rPr lang="en-GB" dirty="0" smtClean="0"/>
              <a:t>In the case of merge sort, we have a = 2, b = 2, and f(n) = O(n). Therefore, we can apply case 2 of the master theorem:</a:t>
            </a:r>
          </a:p>
          <a:p>
            <a:r>
              <a:rPr lang="en-GB" dirty="0" smtClean="0"/>
              <a:t>T(n) = Θ(n^log_2(2)) * log n = Θ(n log n)</a:t>
            </a:r>
          </a:p>
          <a:p>
            <a:r>
              <a:rPr lang="en-GB" b="1" dirty="0" smtClean="0"/>
              <a:t>Therefore, the time complexity of merge sort is O(n log n).</a:t>
            </a:r>
            <a:endParaRPr lang="en-GB" dirty="0" smtClean="0"/>
          </a:p>
          <a:p>
            <a:r>
              <a:rPr lang="en-GB" dirty="0" smtClean="0"/>
              <a:t/>
            </a:r>
            <a:br>
              <a:rPr lang="en-GB" dirty="0" smtClean="0"/>
            </a:br>
            <a:r>
              <a:rPr lang="en-GB" b="1" dirty="0" smtClean="0"/>
              <a:t>The space complexity of merge sort is O(n)</a:t>
            </a:r>
            <a:r>
              <a:rPr lang="en-GB" dirty="0" smtClean="0"/>
              <a:t>, because the algorithm needs to create temporary arrays to store the elements being merged during the merge phase of the algorithm. The size of each temporary array is n, which gives a total space complexity of O(n).</a:t>
            </a:r>
          </a:p>
          <a:p>
            <a:r>
              <a:rPr lang="en-GB" dirty="0" smtClean="0"/>
              <a:t/>
            </a:r>
            <a:br>
              <a:rPr lang="en-GB" dirty="0" smtClean="0"/>
            </a:br>
            <a:r>
              <a:rPr lang="en-GB" b="1" dirty="0" smtClean="0"/>
              <a:t>The power complexity of merge sort is O(n^1 log n) = O(n log n), </a:t>
            </a:r>
            <a:r>
              <a:rPr lang="en-GB" dirty="0" smtClean="0"/>
              <a:t>because the algorithm needs to perform n log n comparisons and swaps in the worst case.</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Quick Sort</a:t>
            </a:r>
            <a:endParaRPr lang="en-GB" dirty="0"/>
          </a:p>
        </p:txBody>
      </p:sp>
      <p:sp>
        <p:nvSpPr>
          <p:cNvPr id="3" name="Content Placeholder 2"/>
          <p:cNvSpPr>
            <a:spLocks noGrp="1"/>
          </p:cNvSpPr>
          <p:nvPr>
            <p:ph sz="quarter" idx="1"/>
          </p:nvPr>
        </p:nvSpPr>
        <p:spPr>
          <a:xfrm>
            <a:off x="301752" y="1527048"/>
            <a:ext cx="8503920" cy="4973786"/>
          </a:xfrm>
        </p:spPr>
        <p:txBody>
          <a:bodyPr>
            <a:normAutofit fontScale="25000" lnSpcReduction="20000"/>
          </a:bodyPr>
          <a:lstStyle/>
          <a:p>
            <a:r>
              <a:rPr lang="en-GB" b="1" dirty="0" smtClean="0"/>
              <a:t>Best Case: T(n)=2 T(n/2)+O(n) Time space and power complexity</a:t>
            </a:r>
            <a:endParaRPr lang="en-GB" dirty="0" smtClean="0"/>
          </a:p>
          <a:p>
            <a:r>
              <a:rPr lang="en-GB" dirty="0" smtClean="0"/>
              <a:t>The recurrence relation for Quick Sort in its best case is:</a:t>
            </a:r>
          </a:p>
          <a:p>
            <a:r>
              <a:rPr lang="en-GB" dirty="0" smtClean="0"/>
              <a:t/>
            </a:r>
            <a:br>
              <a:rPr lang="en-GB" dirty="0" smtClean="0"/>
            </a:br>
            <a:r>
              <a:rPr lang="en-GB" dirty="0" smtClean="0"/>
              <a:t>T(n) = 2T(n/2) + O(n)</a:t>
            </a:r>
          </a:p>
          <a:p>
            <a:r>
              <a:rPr lang="en-GB" dirty="0" smtClean="0"/>
              <a:t>where n is the number of elements to be sorted, and O(n) is the time taken to partition the array into two parts.</a:t>
            </a:r>
          </a:p>
          <a:p>
            <a:r>
              <a:rPr lang="en-GB" dirty="0" smtClean="0"/>
              <a:t/>
            </a:r>
            <a:br>
              <a:rPr lang="en-GB" dirty="0" smtClean="0"/>
            </a:br>
            <a:r>
              <a:rPr lang="en-GB" dirty="0" smtClean="0"/>
              <a:t>To solve this recurrence relation, we can use the master theorem. The master theorem states that if a recurrence relation has the form:</a:t>
            </a:r>
          </a:p>
          <a:p>
            <a:r>
              <a:rPr lang="en-GB" dirty="0" smtClean="0"/>
              <a:t/>
            </a:r>
            <a:br>
              <a:rPr lang="en-GB" dirty="0" smtClean="0"/>
            </a:br>
            <a:r>
              <a:rPr lang="en-GB" dirty="0" smtClean="0"/>
              <a:t/>
            </a:r>
            <a:br>
              <a:rPr lang="en-GB" dirty="0" smtClean="0"/>
            </a:br>
            <a:r>
              <a:rPr lang="en-GB" dirty="0" smtClean="0"/>
              <a:t>T(n) = </a:t>
            </a:r>
            <a:r>
              <a:rPr lang="en-GB" dirty="0" err="1" smtClean="0"/>
              <a:t>aT</a:t>
            </a:r>
            <a:r>
              <a:rPr lang="en-GB" dirty="0" smtClean="0"/>
              <a:t>(n/b) + f(n)</a:t>
            </a:r>
          </a:p>
          <a:p>
            <a:r>
              <a:rPr lang="en-GB" dirty="0" smtClean="0"/>
              <a:t>where a &gt;= 1 and b &gt; 1 are constants, and f(n) is an asymptotically positive function, then:</a:t>
            </a:r>
          </a:p>
          <a:p>
            <a:r>
              <a:rPr lang="en-GB" dirty="0" smtClean="0"/>
              <a:t/>
            </a:r>
            <a:br>
              <a:rPr lang="en-GB" dirty="0" smtClean="0"/>
            </a:br>
            <a:r>
              <a:rPr lang="en-GB" dirty="0" smtClean="0"/>
              <a:t>If f(n) = O(</a:t>
            </a:r>
            <a:r>
              <a:rPr lang="en-GB" dirty="0" err="1" smtClean="0"/>
              <a:t>n^log_b</a:t>
            </a:r>
            <a:r>
              <a:rPr lang="en-GB" dirty="0" smtClean="0"/>
              <a:t>(a - ε)) for some constant ε &gt; 0, then T(n) = Θ(</a:t>
            </a:r>
            <a:r>
              <a:rPr lang="en-GB" dirty="0" err="1" smtClean="0"/>
              <a:t>n^log_b</a:t>
            </a:r>
            <a:r>
              <a:rPr lang="en-GB" dirty="0" smtClean="0"/>
              <a:t>(a)).</a:t>
            </a:r>
          </a:p>
          <a:p>
            <a:r>
              <a:rPr lang="en-GB" dirty="0" smtClean="0"/>
              <a:t>If f(n) = Θ(</a:t>
            </a:r>
            <a:r>
              <a:rPr lang="en-GB" dirty="0" err="1" smtClean="0"/>
              <a:t>n^log_b</a:t>
            </a:r>
            <a:r>
              <a:rPr lang="en-GB" dirty="0" smtClean="0"/>
              <a:t>(a)), then T(n) = Θ(</a:t>
            </a:r>
            <a:r>
              <a:rPr lang="en-GB" dirty="0" err="1" smtClean="0"/>
              <a:t>n^log_b</a:t>
            </a:r>
            <a:r>
              <a:rPr lang="en-GB" dirty="0" smtClean="0"/>
              <a:t>(a) log n).</a:t>
            </a:r>
          </a:p>
          <a:p>
            <a:r>
              <a:rPr lang="en-GB" dirty="0" smtClean="0"/>
              <a:t>If f(n) = Ω(</a:t>
            </a:r>
            <a:r>
              <a:rPr lang="en-GB" dirty="0" err="1" smtClean="0"/>
              <a:t>n^log_b</a:t>
            </a:r>
            <a:r>
              <a:rPr lang="en-GB" dirty="0" smtClean="0"/>
              <a:t>(a + ε)) for some constant ε &gt; 0, and if a f(n/b) &lt;= c f(n) for some constant c &lt; 1 and all sufficiently large n, then T(n) = Θ(f(n)).</a:t>
            </a:r>
          </a:p>
          <a:p>
            <a:r>
              <a:rPr lang="en-GB" dirty="0" smtClean="0"/>
              <a:t>In the case of Quick Sort in its best case, we have a = 2, b = 2, and f(n) = O(n). Therefore, we can apply case 2 of the master theorem:</a:t>
            </a:r>
          </a:p>
          <a:p>
            <a:r>
              <a:rPr lang="en-GB" dirty="0" smtClean="0"/>
              <a:t/>
            </a:r>
            <a:br>
              <a:rPr lang="en-GB" dirty="0" smtClean="0"/>
            </a:br>
            <a:r>
              <a:rPr lang="en-GB" dirty="0" smtClean="0"/>
              <a:t>T(n) = Θ(n^log_2(2)) * log n = Θ(n log n)</a:t>
            </a:r>
          </a:p>
          <a:p>
            <a:r>
              <a:rPr lang="en-GB" dirty="0" smtClean="0"/>
              <a:t>Therefore, the time complexity of Quick Sort in its best case is O(n log n).</a:t>
            </a:r>
          </a:p>
          <a:p>
            <a:r>
              <a:rPr lang="en-GB" dirty="0" smtClean="0"/>
              <a:t/>
            </a:r>
            <a:br>
              <a:rPr lang="en-GB" dirty="0" smtClean="0"/>
            </a:br>
            <a:r>
              <a:rPr lang="en-GB" dirty="0" smtClean="0"/>
              <a:t>The space complexity of Quick Sort depends on the implementation. In the simplest implementation, the space complexity is O(log n) due to the recursive calls, but in the worst case it can be O(n) due to the stack space used by the recursion. However, in the best case, the space complexity is O(log n).</a:t>
            </a:r>
          </a:p>
          <a:p>
            <a:r>
              <a:rPr lang="en-GB" dirty="0" smtClean="0"/>
              <a:t/>
            </a:r>
            <a:br>
              <a:rPr lang="en-GB" dirty="0" smtClean="0"/>
            </a:br>
            <a:r>
              <a:rPr lang="en-GB" dirty="0" smtClean="0"/>
              <a:t>The power complexity of Quick Sort in its best case is O(n^1 log n) = O(n log n), because the algorithm needs to perform n log n comparisons and swaps in the best case.</a:t>
            </a:r>
          </a:p>
          <a:p>
            <a:r>
              <a:rPr lang="en-GB" dirty="0" smtClean="0"/>
              <a:t/>
            </a:r>
            <a:br>
              <a:rPr lang="en-GB" dirty="0" smtClean="0"/>
            </a:br>
            <a:r>
              <a:rPr lang="en-GB" dirty="0" smtClean="0"/>
              <a:t/>
            </a:r>
            <a:br>
              <a:rPr lang="en-GB" dirty="0" smtClean="0"/>
            </a:br>
            <a:r>
              <a:rPr lang="en-GB" b="1" dirty="0" smtClean="0"/>
              <a:t>The recurrence relation for Quick Sort in its worst case is:</a:t>
            </a:r>
            <a:endParaRPr lang="en-GB" dirty="0" smtClean="0"/>
          </a:p>
          <a:p>
            <a:r>
              <a:rPr lang="en-GB" dirty="0" smtClean="0"/>
              <a:t/>
            </a:r>
            <a:br>
              <a:rPr lang="en-GB" dirty="0" smtClean="0"/>
            </a:br>
            <a:r>
              <a:rPr lang="en-GB" dirty="0" smtClean="0"/>
              <a:t>T(n) = T(n-1) + O(n^2)</a:t>
            </a:r>
          </a:p>
          <a:p>
            <a:r>
              <a:rPr lang="en-GB" dirty="0" smtClean="0"/>
              <a:t>where n is the number of elements to be sorted, and O(n^2) is the time taken to partition the array into two parts.</a:t>
            </a:r>
          </a:p>
          <a:p>
            <a:r>
              <a:rPr lang="en-GB" dirty="0" smtClean="0"/>
              <a:t/>
            </a:r>
            <a:br>
              <a:rPr lang="en-GB" dirty="0" smtClean="0"/>
            </a:br>
            <a:r>
              <a:rPr lang="en-GB" dirty="0" smtClean="0"/>
              <a:t>To solve this recurrence relation, we can use the iterative method. In the worst case, the partition operation always selects the largest or smallest element as the pivot, and the array is not divided into two equal parts. In this case, the depth of the recursion tree is n, and at each level </a:t>
            </a:r>
            <a:r>
              <a:rPr lang="en-GB" dirty="0" err="1" smtClean="0"/>
              <a:t>i</a:t>
            </a:r>
            <a:r>
              <a:rPr lang="en-GB" dirty="0" smtClean="0"/>
              <a:t>, the partition operation takes O(n-</a:t>
            </a:r>
            <a:r>
              <a:rPr lang="en-GB" dirty="0" err="1" smtClean="0"/>
              <a:t>i</a:t>
            </a:r>
            <a:r>
              <a:rPr lang="en-GB" dirty="0" smtClean="0"/>
              <a:t>) time. Therefore, the total time taken by the algorithm is:</a:t>
            </a:r>
          </a:p>
          <a:p>
            <a:r>
              <a:rPr lang="en-GB" dirty="0" smtClean="0"/>
              <a:t>T(n) = O(n) + O(n-1) + O(n-2) + ... + O(1)</a:t>
            </a:r>
          </a:p>
          <a:p>
            <a:r>
              <a:rPr lang="en-GB" dirty="0" smtClean="0"/>
              <a:t>     = O(n^2)</a:t>
            </a:r>
          </a:p>
          <a:p>
            <a:r>
              <a:rPr lang="en-GB" b="1" dirty="0" smtClean="0"/>
              <a:t>Therefore, the time complexity of Quick Sort in its worst case is O(n^2).</a:t>
            </a:r>
            <a:endParaRPr lang="en-GB" dirty="0" smtClean="0"/>
          </a:p>
          <a:p>
            <a:r>
              <a:rPr lang="en-GB" dirty="0" smtClean="0"/>
              <a:t/>
            </a:r>
            <a:br>
              <a:rPr lang="en-GB" dirty="0" smtClean="0"/>
            </a:br>
            <a:r>
              <a:rPr lang="en-GB" b="1" dirty="0" smtClean="0"/>
              <a:t>The space complexity of Quick Sort in its worst case is O(n) </a:t>
            </a:r>
            <a:r>
              <a:rPr lang="en-GB" dirty="0" smtClean="0"/>
              <a:t>due to the recursive calls, since the depth of the recursion tree is n.</a:t>
            </a:r>
          </a:p>
          <a:p>
            <a:r>
              <a:rPr lang="en-GB" dirty="0" smtClean="0"/>
              <a:t/>
            </a:r>
            <a:br>
              <a:rPr lang="en-GB" dirty="0" smtClean="0"/>
            </a:br>
            <a:r>
              <a:rPr lang="en-GB" b="1" dirty="0" smtClean="0"/>
              <a:t>The power complexity of Quick Sort in its worst case is O(n^3),</a:t>
            </a:r>
            <a:r>
              <a:rPr lang="en-GB" dirty="0" smtClean="0"/>
              <a:t> since the algorithm needs to perform n^2 comparisons and swaps, and the recursion tree has depth n.</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Strassen’s</a:t>
            </a:r>
            <a:r>
              <a:rPr lang="en-GB" b="1" dirty="0" smtClean="0"/>
              <a:t> Matrix Multiplication</a:t>
            </a:r>
            <a:endParaRPr lang="en-GB" dirty="0"/>
          </a:p>
        </p:txBody>
      </p:sp>
      <p:sp>
        <p:nvSpPr>
          <p:cNvPr id="3" name="Content Placeholder 2"/>
          <p:cNvSpPr>
            <a:spLocks noGrp="1"/>
          </p:cNvSpPr>
          <p:nvPr>
            <p:ph sz="quarter" idx="1"/>
          </p:nvPr>
        </p:nvSpPr>
        <p:spPr>
          <a:xfrm>
            <a:off x="301752" y="1527048"/>
            <a:ext cx="8503920" cy="5045224"/>
          </a:xfrm>
        </p:spPr>
        <p:txBody>
          <a:bodyPr>
            <a:normAutofit fontScale="32500" lnSpcReduction="20000"/>
          </a:bodyPr>
          <a:lstStyle/>
          <a:p>
            <a:r>
              <a:rPr lang="en-GB" dirty="0" err="1" smtClean="0"/>
              <a:t>Strassen’s</a:t>
            </a:r>
            <a:r>
              <a:rPr lang="en-GB" dirty="0" smtClean="0"/>
              <a:t> Matrix Multiplication is a matrix multiplication algorithm that uses a divide and conquer approach. The recurrence relation for the algorithm is given by:</a:t>
            </a:r>
          </a:p>
          <a:p>
            <a:r>
              <a:rPr lang="en-GB" dirty="0" smtClean="0"/>
              <a:t/>
            </a:r>
            <a:br>
              <a:rPr lang="en-GB" dirty="0" smtClean="0"/>
            </a:br>
            <a:r>
              <a:rPr lang="en-GB" dirty="0" smtClean="0"/>
              <a:t>T(n) = 7T(n/2) + O(n^2)</a:t>
            </a:r>
          </a:p>
          <a:p>
            <a:r>
              <a:rPr lang="en-GB" dirty="0" smtClean="0"/>
              <a:t>where n is the size of the matrices to be multiplied, and O(n^2) is the time taken to add or subtract the matrices.</a:t>
            </a:r>
          </a:p>
          <a:p>
            <a:r>
              <a:rPr lang="en-GB" dirty="0" smtClean="0"/>
              <a:t/>
            </a:r>
            <a:br>
              <a:rPr lang="en-GB" dirty="0" smtClean="0"/>
            </a:br>
            <a:r>
              <a:rPr lang="en-GB" dirty="0" smtClean="0"/>
              <a:t>To solve this recurrence relation, we can use the master theorem. The master theorem states that if a recurrence relation has the form:</a:t>
            </a:r>
          </a:p>
          <a:p>
            <a:r>
              <a:rPr lang="en-GB" dirty="0" smtClean="0"/>
              <a:t/>
            </a:r>
            <a:br>
              <a:rPr lang="en-GB" dirty="0" smtClean="0"/>
            </a:br>
            <a:r>
              <a:rPr lang="en-GB" dirty="0" smtClean="0"/>
              <a:t>T(n) = </a:t>
            </a:r>
            <a:r>
              <a:rPr lang="en-GB" dirty="0" err="1" smtClean="0"/>
              <a:t>aT</a:t>
            </a:r>
            <a:r>
              <a:rPr lang="en-GB" dirty="0" smtClean="0"/>
              <a:t>(n/b) + f(n)</a:t>
            </a:r>
          </a:p>
          <a:p>
            <a:r>
              <a:rPr lang="en-GB" dirty="0" smtClean="0"/>
              <a:t>where a &gt;= 1 and b &gt; 1 are constants, and f(n) is an asymptotically positive function, then:</a:t>
            </a:r>
          </a:p>
          <a:p>
            <a:r>
              <a:rPr lang="en-GB" dirty="0" smtClean="0"/>
              <a:t/>
            </a:r>
            <a:br>
              <a:rPr lang="en-GB" dirty="0" smtClean="0"/>
            </a:br>
            <a:r>
              <a:rPr lang="en-GB" dirty="0" smtClean="0"/>
              <a:t>If f(n) = O(</a:t>
            </a:r>
            <a:r>
              <a:rPr lang="en-GB" dirty="0" err="1" smtClean="0"/>
              <a:t>n^log_b</a:t>
            </a:r>
            <a:r>
              <a:rPr lang="en-GB" dirty="0" smtClean="0"/>
              <a:t>(a - ε)) for some constant ε &gt; 0, then T(n) = Θ(</a:t>
            </a:r>
            <a:r>
              <a:rPr lang="en-GB" dirty="0" err="1" smtClean="0"/>
              <a:t>n^log_b</a:t>
            </a:r>
            <a:r>
              <a:rPr lang="en-GB" dirty="0" smtClean="0"/>
              <a:t>(a)).</a:t>
            </a:r>
          </a:p>
          <a:p>
            <a:r>
              <a:rPr lang="en-GB" dirty="0" smtClean="0"/>
              <a:t>If f(n) = Θ(</a:t>
            </a:r>
            <a:r>
              <a:rPr lang="en-GB" dirty="0" err="1" smtClean="0"/>
              <a:t>n^log_b</a:t>
            </a:r>
            <a:r>
              <a:rPr lang="en-GB" dirty="0" smtClean="0"/>
              <a:t>(a)), then T(n) = Θ(</a:t>
            </a:r>
            <a:r>
              <a:rPr lang="en-GB" dirty="0" err="1" smtClean="0"/>
              <a:t>n^log_b</a:t>
            </a:r>
            <a:r>
              <a:rPr lang="en-GB" dirty="0" smtClean="0"/>
              <a:t>(a) log n).</a:t>
            </a:r>
          </a:p>
          <a:p>
            <a:r>
              <a:rPr lang="en-GB" dirty="0" smtClean="0"/>
              <a:t>If f(n) = Ω(</a:t>
            </a:r>
            <a:r>
              <a:rPr lang="en-GB" dirty="0" err="1" smtClean="0"/>
              <a:t>n^log_b</a:t>
            </a:r>
            <a:r>
              <a:rPr lang="en-GB" dirty="0" smtClean="0"/>
              <a:t>(a + ε)) for some constant ε &gt; 0, and if a f(n/b) &lt;= c f(n) for some constant c &lt; 1 and all sufficiently large n, then T(n) = Θ(f(n)).</a:t>
            </a:r>
          </a:p>
          <a:p>
            <a:r>
              <a:rPr lang="en-GB" dirty="0" smtClean="0"/>
              <a:t>In the case of </a:t>
            </a:r>
            <a:r>
              <a:rPr lang="en-GB" dirty="0" err="1" smtClean="0"/>
              <a:t>Strassen’s</a:t>
            </a:r>
            <a:r>
              <a:rPr lang="en-GB" dirty="0" smtClean="0"/>
              <a:t> Matrix Multiplication, we have a = 7, b = 2, and f(n) = O(n^2). Therefore, we can apply case 3 of the master theorem:</a:t>
            </a:r>
          </a:p>
          <a:p>
            <a:r>
              <a:rPr lang="en-GB" dirty="0" smtClean="0"/>
              <a:t/>
            </a:r>
            <a:br>
              <a:rPr lang="en-GB" dirty="0" smtClean="0"/>
            </a:br>
            <a:r>
              <a:rPr lang="en-GB" dirty="0" smtClean="0"/>
              <a:t>f(n) = O(</a:t>
            </a:r>
            <a:r>
              <a:rPr lang="en-GB" dirty="0" err="1" smtClean="0"/>
              <a:t>n^log_b</a:t>
            </a:r>
            <a:r>
              <a:rPr lang="en-GB" dirty="0" smtClean="0"/>
              <a:t>(a + ε)) = O(n^log_2(7 + ε))</a:t>
            </a:r>
          </a:p>
          <a:p>
            <a:r>
              <a:rPr lang="en-GB" dirty="0" smtClean="0"/>
              <a:t>where we can choose ε such that log_2(7 + ε) &gt; 2. Therefore, we have:</a:t>
            </a:r>
          </a:p>
          <a:p>
            <a:r>
              <a:rPr lang="en-GB" dirty="0" smtClean="0"/>
              <a:t/>
            </a:r>
            <a:br>
              <a:rPr lang="en-GB" dirty="0" smtClean="0"/>
            </a:br>
            <a:r>
              <a:rPr lang="en-GB" dirty="0" smtClean="0"/>
              <a:t>a f(n/b) = 7 O((n/2)^2) = (7/4) O(n^2)</a:t>
            </a:r>
          </a:p>
          <a:p>
            <a:r>
              <a:rPr lang="en-GB" dirty="0" smtClean="0"/>
              <a:t>and:</a:t>
            </a:r>
          </a:p>
          <a:p>
            <a:r>
              <a:rPr lang="en-GB" dirty="0" smtClean="0"/>
              <a:t>a f(n/b) &lt;= c f(n)</a:t>
            </a:r>
          </a:p>
          <a:p>
            <a:r>
              <a:rPr lang="en-GB" dirty="0" smtClean="0"/>
              <a:t>for some constant c &lt; 1 and all sufficiently large n. Therefore, by case 3 of the master theorem, we have:</a:t>
            </a:r>
          </a:p>
          <a:p>
            <a:r>
              <a:rPr lang="en-GB" dirty="0" smtClean="0"/>
              <a:t/>
            </a:r>
            <a:br>
              <a:rPr lang="en-GB" dirty="0" smtClean="0"/>
            </a:br>
            <a:r>
              <a:rPr lang="en-GB" dirty="0" smtClean="0"/>
              <a:t>T(n) = Θ(n^log_2(7))</a:t>
            </a:r>
          </a:p>
          <a:p>
            <a:r>
              <a:rPr lang="en-GB" b="1" dirty="0" smtClean="0"/>
              <a:t>Therefore, the time complexity of </a:t>
            </a:r>
            <a:r>
              <a:rPr lang="en-GB" b="1" dirty="0" err="1" smtClean="0"/>
              <a:t>Strassen’s</a:t>
            </a:r>
            <a:r>
              <a:rPr lang="en-GB" b="1" dirty="0" smtClean="0"/>
              <a:t> Matrix Multiplication is O(n^log_2(7))</a:t>
            </a:r>
            <a:r>
              <a:rPr lang="en-GB" dirty="0" smtClean="0"/>
              <a:t>, which is approximately </a:t>
            </a:r>
            <a:r>
              <a:rPr lang="en-GB" b="1" dirty="0" smtClean="0"/>
              <a:t>O(n^2.81).</a:t>
            </a:r>
            <a:endParaRPr lang="en-GB" dirty="0" smtClean="0"/>
          </a:p>
          <a:p>
            <a:r>
              <a:rPr lang="en-GB" dirty="0" smtClean="0"/>
              <a:t/>
            </a:r>
            <a:br>
              <a:rPr lang="en-GB" dirty="0" smtClean="0"/>
            </a:br>
            <a:r>
              <a:rPr lang="en-GB" b="1" dirty="0" smtClean="0"/>
              <a:t>The space complexity of </a:t>
            </a:r>
            <a:r>
              <a:rPr lang="en-GB" b="1" dirty="0" err="1" smtClean="0"/>
              <a:t>Strassen’s</a:t>
            </a:r>
            <a:r>
              <a:rPr lang="en-GB" b="1" dirty="0" smtClean="0"/>
              <a:t> Matrix Multiplication is O(n^log_2(7)),</a:t>
            </a:r>
            <a:r>
              <a:rPr lang="en-GB" dirty="0" smtClean="0"/>
              <a:t> which is the same as the time complexity, since the algorithm uses a recursive approach that requires the creation of new matrices.</a:t>
            </a:r>
          </a:p>
          <a:p>
            <a:r>
              <a:rPr lang="en-GB" dirty="0" smtClean="0"/>
              <a:t/>
            </a:r>
            <a:br>
              <a:rPr lang="en-GB" dirty="0" smtClean="0"/>
            </a:br>
            <a:r>
              <a:rPr lang="en-GB" b="1" dirty="0" smtClean="0"/>
              <a:t>The power complexity of </a:t>
            </a:r>
            <a:r>
              <a:rPr lang="en-GB" b="1" dirty="0" err="1" smtClean="0"/>
              <a:t>Strassen’s</a:t>
            </a:r>
            <a:r>
              <a:rPr lang="en-GB" b="1" dirty="0" smtClean="0"/>
              <a:t> Matrix Multiplication is O(n^log_2(7) log n)</a:t>
            </a:r>
            <a:r>
              <a:rPr lang="en-GB" dirty="0" smtClean="0"/>
              <a:t>, since the algorithm performs O(n^log_2(7)) scalar multiplications at each level of the recursion tree, and the depth of the recursion tree is log n.</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Karatsuba</a:t>
            </a:r>
            <a:r>
              <a:rPr lang="en-GB" b="1" dirty="0" smtClean="0"/>
              <a:t> Integer Multiplication</a:t>
            </a:r>
            <a:endParaRPr lang="en-GB" dirty="0"/>
          </a:p>
        </p:txBody>
      </p:sp>
      <p:sp>
        <p:nvSpPr>
          <p:cNvPr id="3" name="Content Placeholder 2"/>
          <p:cNvSpPr>
            <a:spLocks noGrp="1"/>
          </p:cNvSpPr>
          <p:nvPr>
            <p:ph sz="quarter" idx="1"/>
          </p:nvPr>
        </p:nvSpPr>
        <p:spPr>
          <a:xfrm>
            <a:off x="301752" y="1527048"/>
            <a:ext cx="8503920" cy="5330952"/>
          </a:xfrm>
        </p:spPr>
        <p:txBody>
          <a:bodyPr>
            <a:normAutofit fontScale="40000" lnSpcReduction="20000"/>
          </a:bodyPr>
          <a:lstStyle/>
          <a:p>
            <a:r>
              <a:rPr lang="en-GB" dirty="0" err="1" smtClean="0"/>
              <a:t>Karatsuba</a:t>
            </a:r>
            <a:r>
              <a:rPr lang="en-GB" dirty="0" smtClean="0"/>
              <a:t> Integer Multiplication is a divide and conquer algorithm for multiplying two integers. The recurrence relation for the algorithm is given by:</a:t>
            </a:r>
          </a:p>
          <a:p>
            <a:r>
              <a:rPr lang="en-GB" dirty="0" smtClean="0"/>
              <a:t/>
            </a:r>
            <a:br>
              <a:rPr lang="en-GB" dirty="0" smtClean="0"/>
            </a:br>
            <a:r>
              <a:rPr lang="en-GB" dirty="0" smtClean="0"/>
              <a:t/>
            </a:r>
            <a:br>
              <a:rPr lang="en-GB" dirty="0" smtClean="0"/>
            </a:br>
            <a:r>
              <a:rPr lang="en-GB" dirty="0" smtClean="0"/>
              <a:t>T(n) = 3T(n/2) + O(n^2)</a:t>
            </a:r>
          </a:p>
          <a:p>
            <a:r>
              <a:rPr lang="en-GB" dirty="0" smtClean="0"/>
              <a:t>where n is the number of digits in the integers being multiplied, and O(n^2) is the time taken to add or subtract the integers.</a:t>
            </a:r>
          </a:p>
          <a:p>
            <a:r>
              <a:rPr lang="en-GB" dirty="0" smtClean="0"/>
              <a:t/>
            </a:r>
            <a:br>
              <a:rPr lang="en-GB" dirty="0" smtClean="0"/>
            </a:br>
            <a:r>
              <a:rPr lang="en-GB" dirty="0" smtClean="0"/>
              <a:t>To solve this recurrence relation, we can use the master theorem. The master theorem states that if a recurrence relation has the form:</a:t>
            </a:r>
          </a:p>
          <a:p>
            <a:r>
              <a:rPr lang="en-GB" dirty="0" smtClean="0"/>
              <a:t/>
            </a:r>
            <a:br>
              <a:rPr lang="en-GB" dirty="0" smtClean="0"/>
            </a:br>
            <a:r>
              <a:rPr lang="en-GB" dirty="0" smtClean="0"/>
              <a:t/>
            </a:r>
            <a:br>
              <a:rPr lang="en-GB" dirty="0" smtClean="0"/>
            </a:br>
            <a:r>
              <a:rPr lang="en-GB" dirty="0" smtClean="0"/>
              <a:t>T(n) = </a:t>
            </a:r>
            <a:r>
              <a:rPr lang="en-GB" dirty="0" err="1" smtClean="0"/>
              <a:t>aT</a:t>
            </a:r>
            <a:r>
              <a:rPr lang="en-GB" dirty="0" smtClean="0"/>
              <a:t>(n/b) + f(n)</a:t>
            </a:r>
          </a:p>
          <a:p>
            <a:r>
              <a:rPr lang="en-GB" dirty="0" smtClean="0"/>
              <a:t>where a &gt;= 1 and b &gt; 1 are constants, and f(n) is an asymptotically positive function, then:</a:t>
            </a:r>
          </a:p>
          <a:p>
            <a:r>
              <a:rPr lang="en-GB" dirty="0" smtClean="0"/>
              <a:t/>
            </a:r>
            <a:br>
              <a:rPr lang="en-GB" dirty="0" smtClean="0"/>
            </a:br>
            <a:r>
              <a:rPr lang="en-GB" dirty="0" smtClean="0"/>
              <a:t>If f(n) = O(</a:t>
            </a:r>
            <a:r>
              <a:rPr lang="en-GB" dirty="0" err="1" smtClean="0"/>
              <a:t>n^log_b</a:t>
            </a:r>
            <a:r>
              <a:rPr lang="en-GB" dirty="0" smtClean="0"/>
              <a:t>(a - ε)) for some constant ε &gt; 0, then T(n) = Θ(</a:t>
            </a:r>
            <a:r>
              <a:rPr lang="en-GB" dirty="0" err="1" smtClean="0"/>
              <a:t>n^log_b</a:t>
            </a:r>
            <a:r>
              <a:rPr lang="en-GB" dirty="0" smtClean="0"/>
              <a:t>(a)).</a:t>
            </a:r>
          </a:p>
          <a:p>
            <a:r>
              <a:rPr lang="en-GB" dirty="0" smtClean="0"/>
              <a:t>If f(n) = Θ(</a:t>
            </a:r>
            <a:r>
              <a:rPr lang="en-GB" dirty="0" err="1" smtClean="0"/>
              <a:t>n^log_b</a:t>
            </a:r>
            <a:r>
              <a:rPr lang="en-GB" dirty="0" smtClean="0"/>
              <a:t>(a)), then T(n) = Θ(</a:t>
            </a:r>
            <a:r>
              <a:rPr lang="en-GB" dirty="0" err="1" smtClean="0"/>
              <a:t>n^log_b</a:t>
            </a:r>
            <a:r>
              <a:rPr lang="en-GB" dirty="0" smtClean="0"/>
              <a:t>(a) log n).</a:t>
            </a:r>
          </a:p>
          <a:p>
            <a:r>
              <a:rPr lang="en-GB" dirty="0" smtClean="0"/>
              <a:t>If f(n) = Ω(</a:t>
            </a:r>
            <a:r>
              <a:rPr lang="en-GB" dirty="0" err="1" smtClean="0"/>
              <a:t>n^log_b</a:t>
            </a:r>
            <a:r>
              <a:rPr lang="en-GB" dirty="0" smtClean="0"/>
              <a:t>(a + ε)) for some constant ε &gt; 0, and if a f(n/b) &lt;= c f(n) for some constant c &lt; 1 and all sufficiently large n, then T(n) = Θ(f(n)).</a:t>
            </a:r>
          </a:p>
          <a:p>
            <a:r>
              <a:rPr lang="en-GB" dirty="0" smtClean="0"/>
              <a:t>In the case of </a:t>
            </a:r>
            <a:r>
              <a:rPr lang="en-GB" dirty="0" err="1" smtClean="0"/>
              <a:t>Karatsuba</a:t>
            </a:r>
            <a:r>
              <a:rPr lang="en-GB" dirty="0" smtClean="0"/>
              <a:t> Integer Multiplication, we have a = 3, b = 2, and f(n) = O(n^2). Therefore, we can apply case 1 of the master theorem:</a:t>
            </a:r>
          </a:p>
          <a:p>
            <a:r>
              <a:rPr lang="en-GB" dirty="0" smtClean="0"/>
              <a:t/>
            </a:r>
            <a:br>
              <a:rPr lang="en-GB" dirty="0" smtClean="0"/>
            </a:br>
            <a:r>
              <a:rPr lang="en-GB" dirty="0" smtClean="0"/>
              <a:t>f(n) = O(</a:t>
            </a:r>
            <a:r>
              <a:rPr lang="en-GB" dirty="0" err="1" smtClean="0"/>
              <a:t>n^log_b</a:t>
            </a:r>
            <a:r>
              <a:rPr lang="en-GB" dirty="0" smtClean="0"/>
              <a:t>(a - ε)) = O(n^log_2(3 - ε))</a:t>
            </a:r>
          </a:p>
          <a:p>
            <a:r>
              <a:rPr lang="en-GB" dirty="0" smtClean="0"/>
              <a:t>where we can choose ε such that log_2(3 - ε) &lt; 2. Therefore, we have:</a:t>
            </a:r>
          </a:p>
          <a:p>
            <a:r>
              <a:rPr lang="en-GB" dirty="0" smtClean="0"/>
              <a:t/>
            </a:r>
            <a:br>
              <a:rPr lang="en-GB" dirty="0" smtClean="0"/>
            </a:br>
            <a:r>
              <a:rPr lang="en-GB" dirty="0" smtClean="0"/>
              <a:t/>
            </a:r>
            <a:br>
              <a:rPr lang="en-GB" dirty="0" smtClean="0"/>
            </a:br>
            <a:r>
              <a:rPr lang="en-GB" dirty="0" smtClean="0"/>
              <a:t>T(n) = Θ(n^log_2(3))</a:t>
            </a:r>
          </a:p>
          <a:p>
            <a:r>
              <a:rPr lang="en-GB" dirty="0" smtClean="0"/>
              <a:t>Therefore, the</a:t>
            </a:r>
            <a:r>
              <a:rPr lang="en-GB" b="1" dirty="0" smtClean="0"/>
              <a:t> time complexity of </a:t>
            </a:r>
            <a:r>
              <a:rPr lang="en-GB" b="1" dirty="0" err="1" smtClean="0"/>
              <a:t>Karatsuba</a:t>
            </a:r>
            <a:r>
              <a:rPr lang="en-GB" b="1" dirty="0" smtClean="0"/>
              <a:t> Integer Multiplication is O(n^log_2(3)), which is approximately O(n^1.585).</a:t>
            </a:r>
            <a:endParaRPr lang="en-GB" dirty="0" smtClean="0"/>
          </a:p>
          <a:p>
            <a:r>
              <a:rPr lang="en-GB" dirty="0" smtClean="0"/>
              <a:t/>
            </a:r>
            <a:br>
              <a:rPr lang="en-GB" dirty="0" smtClean="0"/>
            </a:br>
            <a:r>
              <a:rPr lang="en-GB" b="1" dirty="0" smtClean="0"/>
              <a:t>The space complexity of </a:t>
            </a:r>
            <a:r>
              <a:rPr lang="en-GB" b="1" dirty="0" err="1" smtClean="0"/>
              <a:t>Karatsuba</a:t>
            </a:r>
            <a:r>
              <a:rPr lang="en-GB" b="1" dirty="0" smtClean="0"/>
              <a:t> Integer Multiplication is O(n^log_2(3))</a:t>
            </a:r>
            <a:r>
              <a:rPr lang="en-GB" dirty="0" smtClean="0"/>
              <a:t>, which is the same as the time complexity, since the algorithm uses a recursive approach that requires the creation of new integers.</a:t>
            </a:r>
          </a:p>
          <a:p>
            <a:r>
              <a:rPr lang="en-GB" dirty="0" smtClean="0"/>
              <a:t/>
            </a:r>
            <a:br>
              <a:rPr lang="en-GB" dirty="0" smtClean="0"/>
            </a:br>
            <a:r>
              <a:rPr lang="en-GB" b="1" dirty="0" smtClean="0"/>
              <a:t>The power complexity of </a:t>
            </a:r>
            <a:r>
              <a:rPr lang="en-GB" b="1" dirty="0" err="1" smtClean="0"/>
              <a:t>Karatsuba</a:t>
            </a:r>
            <a:r>
              <a:rPr lang="en-GB" b="1" dirty="0" smtClean="0"/>
              <a:t> Integer Multiplication is O(n^log_2(3) log n</a:t>
            </a:r>
            <a:r>
              <a:rPr lang="en-GB" dirty="0" smtClean="0"/>
              <a:t>), since the algorithm performs O(n^log_2(3)) multiplications at each level of the recursion tree, and the depth of the recursion tree is log n.</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200" b="1" dirty="0" smtClean="0"/>
              <a:t>.</a:t>
            </a:r>
            <a:r>
              <a:rPr lang="en-GB" dirty="0" smtClean="0"/>
              <a:t/>
            </a:r>
            <a:br>
              <a:rPr lang="en-GB" dirty="0" smtClean="0"/>
            </a:br>
            <a:r>
              <a:rPr lang="en-GB" dirty="0" smtClean="0"/>
              <a:t/>
            </a:r>
            <a:br>
              <a:rPr lang="en-GB" dirty="0" smtClean="0"/>
            </a:br>
            <a:r>
              <a:rPr lang="en-GB" sz="2700" b="1" dirty="0" smtClean="0">
                <a:solidFill>
                  <a:schemeClr val="accent1">
                    <a:lumMod val="75000"/>
                  </a:schemeClr>
                </a:solidFill>
              </a:rPr>
              <a:t>Q.2 Write recursive algorithm for polynomial representation</a:t>
            </a:r>
            <a:endParaRPr lang="en-GB" sz="2700" dirty="0">
              <a:solidFill>
                <a:schemeClr val="accent1">
                  <a:lumMod val="75000"/>
                </a:schemeClr>
              </a:solidFill>
            </a:endParaRPr>
          </a:p>
        </p:txBody>
      </p:sp>
      <p:sp>
        <p:nvSpPr>
          <p:cNvPr id="3" name="Content Placeholder 2"/>
          <p:cNvSpPr>
            <a:spLocks noGrp="1"/>
          </p:cNvSpPr>
          <p:nvPr>
            <p:ph sz="quarter" idx="1"/>
          </p:nvPr>
        </p:nvSpPr>
        <p:spPr/>
        <p:txBody>
          <a:bodyPr>
            <a:normAutofit fontScale="62500" lnSpcReduction="20000"/>
          </a:bodyPr>
          <a:lstStyle/>
          <a:p>
            <a:r>
              <a:rPr lang="en-GB" dirty="0" smtClean="0"/>
              <a:t>This algorithm defines a class Polynomial with a constructor that takes a list of coefficients. The evaluate method evaluates the polynomial for a given value of x.</a:t>
            </a:r>
          </a:p>
          <a:p>
            <a:r>
              <a:rPr lang="en-GB" dirty="0" smtClean="0"/>
              <a:t/>
            </a:r>
            <a:br>
              <a:rPr lang="en-GB" dirty="0" smtClean="0"/>
            </a:br>
            <a:r>
              <a:rPr lang="en-GB" dirty="0" smtClean="0"/>
              <a:t>The base case of the recursion is when the polynomial has degree 0, i.e., it is a constant polynomial. In this case, the method simply returns the single coefficient.</a:t>
            </a:r>
          </a:p>
          <a:p>
            <a:r>
              <a:rPr lang="en-GB" dirty="0" smtClean="0"/>
              <a:t/>
            </a:r>
            <a:br>
              <a:rPr lang="en-GB" dirty="0" smtClean="0"/>
            </a:br>
            <a:r>
              <a:rPr lang="en-GB" dirty="0" smtClean="0"/>
              <a:t>In the recursive case, the method creates a new polynomial p of degree n-1 by removing the highest degree coefficient from the list of coefficients. It then recursively evaluates p for the given value of x, and multiplies the result by x. Finally, it adds the highest degree coefficient to obtain the value of the polynomial for the given value of x.</a:t>
            </a:r>
          </a:p>
          <a:p>
            <a:r>
              <a:rPr lang="en-GB" dirty="0" smtClean="0"/>
              <a:t/>
            </a:r>
            <a:br>
              <a:rPr lang="en-GB" dirty="0" smtClean="0"/>
            </a:br>
            <a:r>
              <a:rPr lang="en-GB" dirty="0" smtClean="0"/>
              <a:t>The algorithm works by breaking down the problem of evaluating a polynomial of degree n into the problem of evaluating a polynomial of degree n-1. It uses the fact that a polynomial of degree n can be expressed as p(x) = x * q(x) + c, where q(x) is a polynomial of degree n-1 and c is the highest degree coefficient. This allows the evaluation to be performed recursively by computing q(x) and multiplying by x, and then adding the highest degree coefficient.</a:t>
            </a:r>
          </a:p>
          <a:p>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700" b="1" dirty="0" smtClean="0">
                <a:solidFill>
                  <a:schemeClr val="accent1">
                    <a:lumMod val="75000"/>
                  </a:schemeClr>
                </a:solidFill>
              </a:rPr>
              <a:t>Q.2 Write recursive algorithm for polynomial representation</a:t>
            </a:r>
            <a:endParaRPr lang="en-GB" dirty="0">
              <a:solidFill>
                <a:schemeClr val="accent1">
                  <a:lumMod val="75000"/>
                </a:schemeClr>
              </a:solidFill>
            </a:endParaRPr>
          </a:p>
        </p:txBody>
      </p:sp>
      <p:sp>
        <p:nvSpPr>
          <p:cNvPr id="3" name="Content Placeholder 2"/>
          <p:cNvSpPr>
            <a:spLocks noGrp="1"/>
          </p:cNvSpPr>
          <p:nvPr>
            <p:ph sz="quarter" idx="1"/>
          </p:nvPr>
        </p:nvSpPr>
        <p:spPr>
          <a:xfrm>
            <a:off x="301752" y="1527048"/>
            <a:ext cx="8503920" cy="4973786"/>
          </a:xfrm>
        </p:spPr>
        <p:txBody>
          <a:bodyPr>
            <a:normAutofit fontScale="47500" lnSpcReduction="20000"/>
          </a:bodyPr>
          <a:lstStyle/>
          <a:p>
            <a:pPr>
              <a:buNone/>
            </a:pPr>
            <a:r>
              <a:rPr lang="en-GB" dirty="0" smtClean="0"/>
              <a:t>class Polynomial:</a:t>
            </a:r>
          </a:p>
          <a:p>
            <a:pPr>
              <a:buNone/>
            </a:pPr>
            <a:r>
              <a:rPr lang="en-GB" dirty="0" smtClean="0"/>
              <a:t>    def __init__(self, coefficients):</a:t>
            </a:r>
          </a:p>
          <a:p>
            <a:pPr>
              <a:buNone/>
            </a:pPr>
            <a:r>
              <a:rPr lang="en-GB" dirty="0" smtClean="0"/>
              <a:t>        </a:t>
            </a:r>
            <a:r>
              <a:rPr lang="en-GB" dirty="0" err="1" smtClean="0"/>
              <a:t>self.coefficients</a:t>
            </a:r>
            <a:r>
              <a:rPr lang="en-GB" dirty="0" smtClean="0"/>
              <a:t> = coefficients</a:t>
            </a:r>
          </a:p>
          <a:p>
            <a:pPr>
              <a:buNone/>
            </a:pPr>
            <a:r>
              <a:rPr lang="en-GB" dirty="0" smtClean="0"/>
              <a:t/>
            </a:r>
            <a:br>
              <a:rPr lang="en-GB" dirty="0" smtClean="0"/>
            </a:br>
            <a:r>
              <a:rPr lang="en-GB" dirty="0" smtClean="0"/>
              <a:t>    def evaluate(self, x):</a:t>
            </a:r>
          </a:p>
          <a:p>
            <a:pPr>
              <a:buNone/>
            </a:pPr>
            <a:r>
              <a:rPr lang="en-GB" dirty="0" smtClean="0"/>
              <a:t>        """</a:t>
            </a:r>
          </a:p>
          <a:p>
            <a:pPr>
              <a:buNone/>
            </a:pPr>
            <a:r>
              <a:rPr lang="en-GB" dirty="0" smtClean="0"/>
              <a:t>        Evaluates the polynomial for a given value of x.</a:t>
            </a:r>
          </a:p>
          <a:p>
            <a:pPr>
              <a:buNone/>
            </a:pPr>
            <a:r>
              <a:rPr lang="en-GB" dirty="0" smtClean="0"/>
              <a:t>        """</a:t>
            </a:r>
          </a:p>
          <a:p>
            <a:pPr>
              <a:buNone/>
            </a:pPr>
            <a:r>
              <a:rPr lang="en-GB" dirty="0" smtClean="0"/>
              <a:t>        n = </a:t>
            </a:r>
            <a:r>
              <a:rPr lang="en-GB" dirty="0" err="1" smtClean="0"/>
              <a:t>len</a:t>
            </a:r>
            <a:r>
              <a:rPr lang="en-GB" dirty="0" smtClean="0"/>
              <a:t>(</a:t>
            </a:r>
            <a:r>
              <a:rPr lang="en-GB" dirty="0" err="1" smtClean="0"/>
              <a:t>self.coefficients</a:t>
            </a:r>
            <a:r>
              <a:rPr lang="en-GB" dirty="0" smtClean="0"/>
              <a:t>)</a:t>
            </a:r>
          </a:p>
          <a:p>
            <a:pPr>
              <a:buNone/>
            </a:pPr>
            <a:r>
              <a:rPr lang="en-GB" dirty="0" smtClean="0"/>
              <a:t/>
            </a:r>
            <a:br>
              <a:rPr lang="en-GB" dirty="0" smtClean="0"/>
            </a:br>
            <a:r>
              <a:rPr lang="en-GB" dirty="0" smtClean="0"/>
              <a:t>        # Base case: constant polynomial</a:t>
            </a:r>
          </a:p>
          <a:p>
            <a:pPr>
              <a:buNone/>
            </a:pPr>
            <a:r>
              <a:rPr lang="en-GB" dirty="0" smtClean="0"/>
              <a:t>        if n == 1:</a:t>
            </a:r>
          </a:p>
          <a:p>
            <a:pPr>
              <a:buNone/>
            </a:pPr>
            <a:r>
              <a:rPr lang="en-GB" dirty="0" smtClean="0"/>
              <a:t>            return </a:t>
            </a:r>
            <a:r>
              <a:rPr lang="en-GB" dirty="0" err="1" smtClean="0"/>
              <a:t>self.coefficients</a:t>
            </a:r>
            <a:r>
              <a:rPr lang="en-GB" dirty="0" smtClean="0"/>
              <a:t>[0]</a:t>
            </a:r>
          </a:p>
          <a:p>
            <a:pPr>
              <a:buNone/>
            </a:pPr>
            <a:r>
              <a:rPr lang="en-GB" dirty="0" smtClean="0"/>
              <a:t/>
            </a:r>
            <a:br>
              <a:rPr lang="en-GB" dirty="0" smtClean="0"/>
            </a:br>
            <a:r>
              <a:rPr lang="en-GB" dirty="0" smtClean="0"/>
              <a:t>        # Recursive case: evaluate recursively for smaller degree</a:t>
            </a:r>
          </a:p>
          <a:p>
            <a:pPr>
              <a:buNone/>
            </a:pPr>
            <a:r>
              <a:rPr lang="en-GB" dirty="0" smtClean="0"/>
              <a:t>        else:</a:t>
            </a:r>
          </a:p>
          <a:p>
            <a:pPr>
              <a:buNone/>
            </a:pPr>
            <a:r>
              <a:rPr lang="en-GB" dirty="0" smtClean="0"/>
              <a:t>            # Compute the value of the polynomial of degree n-1</a:t>
            </a:r>
          </a:p>
          <a:p>
            <a:pPr>
              <a:buNone/>
            </a:pPr>
            <a:r>
              <a:rPr lang="en-GB" dirty="0" smtClean="0"/>
              <a:t>            p = Polynomial(</a:t>
            </a:r>
            <a:r>
              <a:rPr lang="en-GB" dirty="0" err="1" smtClean="0"/>
              <a:t>self.coefficients</a:t>
            </a:r>
            <a:r>
              <a:rPr lang="en-GB" dirty="0" smtClean="0"/>
              <a:t>[:-1])</a:t>
            </a:r>
          </a:p>
          <a:p>
            <a:pPr>
              <a:buNone/>
            </a:pPr>
            <a:r>
              <a:rPr lang="en-GB" dirty="0" smtClean="0"/>
              <a:t>            result = </a:t>
            </a:r>
            <a:r>
              <a:rPr lang="en-GB" dirty="0" err="1" smtClean="0"/>
              <a:t>p.evaluate</a:t>
            </a:r>
            <a:r>
              <a:rPr lang="en-GB" dirty="0" smtClean="0"/>
              <a:t>(x)</a:t>
            </a:r>
          </a:p>
          <a:p>
            <a:pPr>
              <a:buNone/>
            </a:pPr>
            <a:r>
              <a:rPr lang="en-GB" dirty="0" smtClean="0"/>
              <a:t/>
            </a:r>
            <a:br>
              <a:rPr lang="en-GB" dirty="0" smtClean="0"/>
            </a:br>
            <a:r>
              <a:rPr lang="en-GB" dirty="0" smtClean="0"/>
              <a:t>            # Add the term for the highest degree</a:t>
            </a:r>
          </a:p>
          <a:p>
            <a:pPr>
              <a:buNone/>
            </a:pPr>
            <a:r>
              <a:rPr lang="en-GB" dirty="0" smtClean="0"/>
              <a:t>            result = result*x + </a:t>
            </a:r>
            <a:r>
              <a:rPr lang="en-GB" dirty="0" err="1" smtClean="0"/>
              <a:t>self.coefficients</a:t>
            </a:r>
            <a:r>
              <a:rPr lang="en-GB" dirty="0" smtClean="0"/>
              <a:t>[-1]</a:t>
            </a:r>
          </a:p>
          <a:p>
            <a:pPr>
              <a:buNone/>
            </a:pPr>
            <a:r>
              <a:rPr lang="en-GB" dirty="0" smtClean="0"/>
              <a:t/>
            </a:r>
            <a:br>
              <a:rPr lang="en-GB" dirty="0" smtClean="0"/>
            </a:br>
            <a:r>
              <a:rPr lang="en-GB" dirty="0" smtClean="0"/>
              <a:t>            return result</a:t>
            </a:r>
          </a:p>
          <a:p>
            <a:pPr>
              <a:buNone/>
            </a:pP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b="1" dirty="0" smtClean="0">
                <a:solidFill>
                  <a:schemeClr val="accent1">
                    <a:lumMod val="75000"/>
                  </a:schemeClr>
                </a:solidFill>
              </a:rPr>
              <a:t>Q.3 Write iterative version of Tower of Hanoi Problem.</a:t>
            </a:r>
            <a:endParaRPr lang="en-GB" sz="2400" dirty="0">
              <a:solidFill>
                <a:schemeClr val="accent1">
                  <a:lumMod val="75000"/>
                </a:schemeClr>
              </a:solidFill>
            </a:endParaRPr>
          </a:p>
        </p:txBody>
      </p:sp>
      <p:sp>
        <p:nvSpPr>
          <p:cNvPr id="3" name="Content Placeholder 2"/>
          <p:cNvSpPr>
            <a:spLocks noGrp="1"/>
          </p:cNvSpPr>
          <p:nvPr>
            <p:ph sz="quarter" idx="1"/>
          </p:nvPr>
        </p:nvSpPr>
        <p:spPr/>
        <p:txBody>
          <a:bodyPr>
            <a:normAutofit fontScale="70000" lnSpcReduction="20000"/>
          </a:bodyPr>
          <a:lstStyle/>
          <a:p>
            <a:r>
              <a:rPr lang="en-GB" dirty="0" smtClean="0"/>
              <a:t>This implementation uses a stack to keep track of the recursive calls that would be made in the recursive version. The stack starts with the initial call to move n disks from the </a:t>
            </a:r>
            <a:r>
              <a:rPr lang="en-GB" dirty="0" err="1" smtClean="0"/>
              <a:t>from_rod</a:t>
            </a:r>
            <a:r>
              <a:rPr lang="en-GB" dirty="0" smtClean="0"/>
              <a:t> to the </a:t>
            </a:r>
            <a:r>
              <a:rPr lang="en-GB" dirty="0" err="1" smtClean="0"/>
              <a:t>to_rod</a:t>
            </a:r>
            <a:r>
              <a:rPr lang="en-GB" dirty="0" smtClean="0"/>
              <a:t>, using the </a:t>
            </a:r>
            <a:r>
              <a:rPr lang="en-GB" dirty="0" err="1" smtClean="0"/>
              <a:t>aux_rod</a:t>
            </a:r>
            <a:r>
              <a:rPr lang="en-GB" dirty="0" smtClean="0"/>
              <a:t> as an intermediary.</a:t>
            </a:r>
          </a:p>
          <a:p>
            <a:r>
              <a:rPr lang="en-GB" dirty="0" smtClean="0"/>
              <a:t/>
            </a:r>
            <a:br>
              <a:rPr lang="en-GB" dirty="0" smtClean="0"/>
            </a:br>
            <a:r>
              <a:rPr lang="en-GB" dirty="0" smtClean="0"/>
              <a:t>In each iteration of the loop, the top call is popped from the stack and executed. If there is only one disk to move, it is moved and the loop continues. Otherwise, two recursive calls are pushed onto the stack: one to move n-1 disks from </a:t>
            </a:r>
            <a:r>
              <a:rPr lang="en-GB" dirty="0" err="1" smtClean="0"/>
              <a:t>from_rod</a:t>
            </a:r>
            <a:r>
              <a:rPr lang="en-GB" dirty="0" smtClean="0"/>
              <a:t> to </a:t>
            </a:r>
            <a:r>
              <a:rPr lang="en-GB" dirty="0" err="1" smtClean="0"/>
              <a:t>aux_rod</a:t>
            </a:r>
            <a:r>
              <a:rPr lang="en-GB" dirty="0" smtClean="0"/>
              <a:t> (using </a:t>
            </a:r>
            <a:r>
              <a:rPr lang="en-GB" dirty="0" err="1" smtClean="0"/>
              <a:t>to_rod</a:t>
            </a:r>
            <a:r>
              <a:rPr lang="en-GB" dirty="0" smtClean="0"/>
              <a:t> as intermediary), and another to move n-1 disks from </a:t>
            </a:r>
            <a:r>
              <a:rPr lang="en-GB" dirty="0" err="1" smtClean="0"/>
              <a:t>aux_rod</a:t>
            </a:r>
            <a:r>
              <a:rPr lang="en-GB" dirty="0" smtClean="0"/>
              <a:t> to </a:t>
            </a:r>
            <a:r>
              <a:rPr lang="en-GB" dirty="0" err="1" smtClean="0"/>
              <a:t>to_rod</a:t>
            </a:r>
            <a:r>
              <a:rPr lang="en-GB" dirty="0" smtClean="0"/>
              <a:t> (using </a:t>
            </a:r>
            <a:r>
              <a:rPr lang="en-GB" dirty="0" err="1" smtClean="0"/>
              <a:t>from_rod</a:t>
            </a:r>
            <a:r>
              <a:rPr lang="en-GB" dirty="0" smtClean="0"/>
              <a:t> as intermediary). Finally, the call to move the remaining disk from </a:t>
            </a:r>
            <a:r>
              <a:rPr lang="en-GB" dirty="0" err="1" smtClean="0"/>
              <a:t>from_rod</a:t>
            </a:r>
            <a:r>
              <a:rPr lang="en-GB" dirty="0" smtClean="0"/>
              <a:t> to </a:t>
            </a:r>
            <a:r>
              <a:rPr lang="en-GB" dirty="0" err="1" smtClean="0"/>
              <a:t>to_rod</a:t>
            </a:r>
            <a:r>
              <a:rPr lang="en-GB" dirty="0" smtClean="0"/>
              <a:t> is also pushed onto the stack.</a:t>
            </a:r>
          </a:p>
          <a:p>
            <a:r>
              <a:rPr lang="en-GB" dirty="0" smtClean="0"/>
              <a:t/>
            </a:r>
            <a:br>
              <a:rPr lang="en-GB" dirty="0" smtClean="0"/>
            </a:br>
            <a:r>
              <a:rPr lang="en-GB" dirty="0" smtClean="0"/>
              <a:t>This process continues until the stack is empty, at which point all the necessary moves have been made to solve the Tower of Hanoi problem</a:t>
            </a:r>
          </a:p>
          <a:p>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b="1" dirty="0" smtClean="0">
                <a:solidFill>
                  <a:schemeClr val="accent1">
                    <a:lumMod val="75000"/>
                  </a:schemeClr>
                </a:solidFill>
              </a:rPr>
              <a:t>Q.3 Write iterative version of Tower of Hanoi Problem.</a:t>
            </a:r>
            <a:endParaRPr lang="en-GB" sz="2400" dirty="0">
              <a:solidFill>
                <a:schemeClr val="accent1">
                  <a:lumMod val="75000"/>
                </a:schemeClr>
              </a:solidFill>
            </a:endParaRPr>
          </a:p>
        </p:txBody>
      </p:sp>
      <p:sp>
        <p:nvSpPr>
          <p:cNvPr id="3" name="Content Placeholder 2"/>
          <p:cNvSpPr>
            <a:spLocks noGrp="1"/>
          </p:cNvSpPr>
          <p:nvPr>
            <p:ph sz="quarter" idx="1"/>
          </p:nvPr>
        </p:nvSpPr>
        <p:spPr/>
        <p:txBody>
          <a:bodyPr>
            <a:normAutofit fontScale="55000" lnSpcReduction="20000"/>
          </a:bodyPr>
          <a:lstStyle/>
          <a:p>
            <a:pPr>
              <a:buNone/>
            </a:pPr>
            <a:r>
              <a:rPr lang="en-GB" dirty="0" smtClean="0"/>
              <a:t>def </a:t>
            </a:r>
            <a:r>
              <a:rPr lang="en-GB" dirty="0" err="1" smtClean="0"/>
              <a:t>tower_of_hanoi</a:t>
            </a:r>
            <a:r>
              <a:rPr lang="en-GB" dirty="0" smtClean="0"/>
              <a:t>(n: </a:t>
            </a:r>
            <a:r>
              <a:rPr lang="en-GB" dirty="0" err="1" smtClean="0"/>
              <a:t>int</a:t>
            </a:r>
            <a:r>
              <a:rPr lang="en-GB" dirty="0" smtClean="0"/>
              <a:t>, </a:t>
            </a:r>
            <a:r>
              <a:rPr lang="en-GB" dirty="0" err="1" smtClean="0"/>
              <a:t>from_rod</a:t>
            </a:r>
            <a:r>
              <a:rPr lang="en-GB" dirty="0" smtClean="0"/>
              <a:t>: </a:t>
            </a:r>
            <a:r>
              <a:rPr lang="en-GB" dirty="0" err="1" smtClean="0"/>
              <a:t>str</a:t>
            </a:r>
            <a:r>
              <a:rPr lang="en-GB" dirty="0" smtClean="0"/>
              <a:t>, </a:t>
            </a:r>
            <a:r>
              <a:rPr lang="en-GB" dirty="0" err="1" smtClean="0"/>
              <a:t>to_rod</a:t>
            </a:r>
            <a:r>
              <a:rPr lang="en-GB" dirty="0" smtClean="0"/>
              <a:t>: </a:t>
            </a:r>
            <a:r>
              <a:rPr lang="en-GB" dirty="0" err="1" smtClean="0"/>
              <a:t>str</a:t>
            </a:r>
            <a:r>
              <a:rPr lang="en-GB" dirty="0" smtClean="0"/>
              <a:t>, </a:t>
            </a:r>
            <a:r>
              <a:rPr lang="en-GB" dirty="0" err="1" smtClean="0"/>
              <a:t>aux_rod</a:t>
            </a:r>
            <a:r>
              <a:rPr lang="en-GB" dirty="0" smtClean="0"/>
              <a:t>: </a:t>
            </a:r>
            <a:r>
              <a:rPr lang="en-GB" dirty="0" err="1" smtClean="0"/>
              <a:t>str</a:t>
            </a:r>
            <a:r>
              <a:rPr lang="en-GB" dirty="0" smtClean="0"/>
              <a:t>) -&gt; None:</a:t>
            </a:r>
          </a:p>
          <a:p>
            <a:pPr>
              <a:buNone/>
            </a:pPr>
            <a:r>
              <a:rPr lang="en-GB" dirty="0" smtClean="0"/>
              <a:t>    # Create a stack and push the initial values</a:t>
            </a:r>
          </a:p>
          <a:p>
            <a:pPr>
              <a:buNone/>
            </a:pPr>
            <a:r>
              <a:rPr lang="en-GB" dirty="0" smtClean="0"/>
              <a:t>    stack = [(n, </a:t>
            </a:r>
            <a:r>
              <a:rPr lang="en-GB" dirty="0" err="1" smtClean="0"/>
              <a:t>from_rod</a:t>
            </a:r>
            <a:r>
              <a:rPr lang="en-GB" dirty="0" smtClean="0"/>
              <a:t>, </a:t>
            </a:r>
            <a:r>
              <a:rPr lang="en-GB" dirty="0" err="1" smtClean="0"/>
              <a:t>to_rod</a:t>
            </a:r>
            <a:r>
              <a:rPr lang="en-GB" dirty="0" smtClean="0"/>
              <a:t>, </a:t>
            </a:r>
            <a:r>
              <a:rPr lang="en-GB" dirty="0" err="1" smtClean="0"/>
              <a:t>aux_rod</a:t>
            </a:r>
            <a:r>
              <a:rPr lang="en-GB" dirty="0" smtClean="0"/>
              <a:t>)]</a:t>
            </a:r>
          </a:p>
          <a:p>
            <a:pPr>
              <a:buNone/>
            </a:pPr>
            <a:r>
              <a:rPr lang="en-GB" dirty="0" smtClean="0"/>
              <a:t/>
            </a:r>
            <a:br>
              <a:rPr lang="en-GB" dirty="0" smtClean="0"/>
            </a:br>
            <a:r>
              <a:rPr lang="en-GB" dirty="0" smtClean="0"/>
              <a:t>    # Loop until the stack is empty</a:t>
            </a:r>
          </a:p>
          <a:p>
            <a:pPr>
              <a:buNone/>
            </a:pPr>
            <a:r>
              <a:rPr lang="en-GB" dirty="0" smtClean="0"/>
              <a:t>    while stack:</a:t>
            </a:r>
          </a:p>
          <a:p>
            <a:pPr>
              <a:buNone/>
            </a:pPr>
            <a:r>
              <a:rPr lang="en-GB" dirty="0" smtClean="0"/>
              <a:t>        n, </a:t>
            </a:r>
            <a:r>
              <a:rPr lang="en-GB" dirty="0" err="1" smtClean="0"/>
              <a:t>from_rod</a:t>
            </a:r>
            <a:r>
              <a:rPr lang="en-GB" dirty="0" smtClean="0"/>
              <a:t>, </a:t>
            </a:r>
            <a:r>
              <a:rPr lang="en-GB" dirty="0" err="1" smtClean="0"/>
              <a:t>to_rod</a:t>
            </a:r>
            <a:r>
              <a:rPr lang="en-GB" dirty="0" smtClean="0"/>
              <a:t>, </a:t>
            </a:r>
            <a:r>
              <a:rPr lang="en-GB" dirty="0" err="1" smtClean="0"/>
              <a:t>aux_rod</a:t>
            </a:r>
            <a:r>
              <a:rPr lang="en-GB" dirty="0" smtClean="0"/>
              <a:t> = stack.pop()</a:t>
            </a:r>
          </a:p>
          <a:p>
            <a:pPr>
              <a:buNone/>
            </a:pPr>
            <a:r>
              <a:rPr lang="en-GB" dirty="0" smtClean="0"/>
              <a:t/>
            </a:r>
            <a:br>
              <a:rPr lang="en-GB" dirty="0" smtClean="0"/>
            </a:br>
            <a:r>
              <a:rPr lang="en-GB" dirty="0" smtClean="0"/>
              <a:t>        # If there is only one disk to move, move it and continue</a:t>
            </a:r>
          </a:p>
          <a:p>
            <a:pPr>
              <a:buNone/>
            </a:pPr>
            <a:r>
              <a:rPr lang="en-GB" dirty="0" smtClean="0"/>
              <a:t>        if n == 1:</a:t>
            </a:r>
          </a:p>
          <a:p>
            <a:pPr>
              <a:buNone/>
            </a:pPr>
            <a:r>
              <a:rPr lang="en-GB" dirty="0" smtClean="0"/>
              <a:t>            print(</a:t>
            </a:r>
            <a:r>
              <a:rPr lang="en-GB" dirty="0" err="1" smtClean="0"/>
              <a:t>f"Move</a:t>
            </a:r>
            <a:r>
              <a:rPr lang="en-GB" dirty="0" smtClean="0"/>
              <a:t> disk 1 from {</a:t>
            </a:r>
            <a:r>
              <a:rPr lang="en-GB" dirty="0" err="1" smtClean="0"/>
              <a:t>from_rod</a:t>
            </a:r>
            <a:r>
              <a:rPr lang="en-GB" dirty="0" smtClean="0"/>
              <a:t>} to {</a:t>
            </a:r>
            <a:r>
              <a:rPr lang="en-GB" dirty="0" err="1" smtClean="0"/>
              <a:t>to_rod</a:t>
            </a:r>
            <a:r>
              <a:rPr lang="en-GB" dirty="0" smtClean="0"/>
              <a:t>}")</a:t>
            </a:r>
          </a:p>
          <a:p>
            <a:pPr>
              <a:buNone/>
            </a:pPr>
            <a:r>
              <a:rPr lang="en-GB" dirty="0" smtClean="0"/>
              <a:t>            continue</a:t>
            </a:r>
          </a:p>
          <a:p>
            <a:pPr>
              <a:buNone/>
            </a:pPr>
            <a:r>
              <a:rPr lang="en-GB" dirty="0" smtClean="0"/>
              <a:t/>
            </a:r>
            <a:br>
              <a:rPr lang="en-GB" dirty="0" smtClean="0"/>
            </a:br>
            <a:r>
              <a:rPr lang="en-GB" dirty="0" smtClean="0"/>
              <a:t>        # Otherwise, push the two recursive calls onto the stack</a:t>
            </a:r>
          </a:p>
          <a:p>
            <a:pPr>
              <a:buNone/>
            </a:pPr>
            <a:r>
              <a:rPr lang="en-GB" dirty="0" smtClean="0"/>
              <a:t>        </a:t>
            </a:r>
            <a:r>
              <a:rPr lang="en-GB" dirty="0" err="1" smtClean="0"/>
              <a:t>stack.append</a:t>
            </a:r>
            <a:r>
              <a:rPr lang="en-GB" dirty="0" smtClean="0"/>
              <a:t>((n - 1, </a:t>
            </a:r>
            <a:r>
              <a:rPr lang="en-GB" dirty="0" err="1" smtClean="0"/>
              <a:t>aux_rod</a:t>
            </a:r>
            <a:r>
              <a:rPr lang="en-GB" dirty="0" smtClean="0"/>
              <a:t>, </a:t>
            </a:r>
            <a:r>
              <a:rPr lang="en-GB" dirty="0" err="1" smtClean="0"/>
              <a:t>to_rod</a:t>
            </a:r>
            <a:r>
              <a:rPr lang="en-GB" dirty="0" smtClean="0"/>
              <a:t>, </a:t>
            </a:r>
            <a:r>
              <a:rPr lang="en-GB" dirty="0" err="1" smtClean="0"/>
              <a:t>from_rod</a:t>
            </a:r>
            <a:r>
              <a:rPr lang="en-GB" dirty="0" smtClean="0"/>
              <a:t>))</a:t>
            </a:r>
          </a:p>
          <a:p>
            <a:pPr>
              <a:buNone/>
            </a:pPr>
            <a:r>
              <a:rPr lang="en-GB" dirty="0" smtClean="0"/>
              <a:t>        </a:t>
            </a:r>
            <a:r>
              <a:rPr lang="en-GB" dirty="0" err="1" smtClean="0"/>
              <a:t>stack.append</a:t>
            </a:r>
            <a:r>
              <a:rPr lang="en-GB" dirty="0" smtClean="0"/>
              <a:t>((1, </a:t>
            </a:r>
            <a:r>
              <a:rPr lang="en-GB" dirty="0" err="1" smtClean="0"/>
              <a:t>from_rod</a:t>
            </a:r>
            <a:r>
              <a:rPr lang="en-GB" dirty="0" smtClean="0"/>
              <a:t>, </a:t>
            </a:r>
            <a:r>
              <a:rPr lang="en-GB" dirty="0" err="1" smtClean="0"/>
              <a:t>to_rod</a:t>
            </a:r>
            <a:r>
              <a:rPr lang="en-GB" dirty="0" smtClean="0"/>
              <a:t>, </a:t>
            </a:r>
            <a:r>
              <a:rPr lang="en-GB" dirty="0" err="1" smtClean="0"/>
              <a:t>aux_rod</a:t>
            </a:r>
            <a:r>
              <a:rPr lang="en-GB" dirty="0" smtClean="0"/>
              <a:t>))</a:t>
            </a:r>
          </a:p>
          <a:p>
            <a:pPr>
              <a:buNone/>
            </a:pPr>
            <a:r>
              <a:rPr lang="en-GB" dirty="0" smtClean="0"/>
              <a:t>        </a:t>
            </a:r>
            <a:r>
              <a:rPr lang="en-GB" dirty="0" err="1" smtClean="0"/>
              <a:t>stack.append</a:t>
            </a:r>
            <a:r>
              <a:rPr lang="en-GB" dirty="0" smtClean="0"/>
              <a:t>((n - 1, </a:t>
            </a:r>
            <a:r>
              <a:rPr lang="en-GB" dirty="0" err="1" smtClean="0"/>
              <a:t>from_rod</a:t>
            </a:r>
            <a:r>
              <a:rPr lang="en-GB" dirty="0" smtClean="0"/>
              <a:t>, </a:t>
            </a:r>
            <a:r>
              <a:rPr lang="en-GB" dirty="0" err="1" smtClean="0"/>
              <a:t>aux_rod</a:t>
            </a:r>
            <a:r>
              <a:rPr lang="en-GB" dirty="0" smtClean="0"/>
              <a:t>, </a:t>
            </a:r>
            <a:r>
              <a:rPr lang="en-GB" dirty="0" err="1" smtClean="0"/>
              <a:t>to_rod</a:t>
            </a:r>
            <a:r>
              <a:rPr lang="en-GB" dirty="0" smtClean="0"/>
              <a:t>))</a:t>
            </a:r>
          </a:p>
          <a:p>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57260"/>
          </a:xfrm>
        </p:spPr>
        <p:txBody>
          <a:bodyPr>
            <a:normAutofit fontScale="90000"/>
          </a:bodyPr>
          <a:lstStyle/>
          <a:p>
            <a:r>
              <a:rPr lang="en-GB" sz="2400" b="1" dirty="0" smtClean="0">
                <a:solidFill>
                  <a:schemeClr val="accent1">
                    <a:lumMod val="75000"/>
                  </a:schemeClr>
                </a:solidFill>
              </a:rPr>
              <a:t>Q.1: Complete the table1.0 after simplification of corresponding recurrence relation</a:t>
            </a:r>
            <a:r>
              <a:rPr lang="en-GB" sz="1000" dirty="0" smtClean="0"/>
              <a:t/>
            </a:r>
            <a:br>
              <a:rPr lang="en-GB" sz="1000" dirty="0" smtClean="0"/>
            </a:br>
            <a:r>
              <a:rPr lang="en-GB" sz="1000" dirty="0" smtClean="0"/>
              <a:t/>
            </a:r>
            <a:br>
              <a:rPr lang="en-GB" sz="1000" dirty="0" smtClean="0"/>
            </a:br>
            <a:endParaRPr lang="en-GB" sz="1000" dirty="0"/>
          </a:p>
        </p:txBody>
      </p:sp>
      <p:graphicFrame>
        <p:nvGraphicFramePr>
          <p:cNvPr id="4" name="Content Placeholder 3"/>
          <p:cNvGraphicFramePr>
            <a:graphicFrameLocks noGrp="1"/>
          </p:cNvGraphicFramePr>
          <p:nvPr>
            <p:ph sz="quarter" idx="1"/>
          </p:nvPr>
        </p:nvGraphicFramePr>
        <p:xfrm>
          <a:off x="285719" y="1428737"/>
          <a:ext cx="8604000" cy="7162800"/>
        </p:xfrm>
        <a:graphic>
          <a:graphicData uri="http://schemas.openxmlformats.org/drawingml/2006/table">
            <a:tbl>
              <a:tblPr firstRow="1" bandRow="1">
                <a:tableStyleId>{5C22544A-7EE6-4342-B048-85BDC9FD1C3A}</a:tableStyleId>
              </a:tblPr>
              <a:tblGrid>
                <a:gridCol w="1720800"/>
                <a:gridCol w="1720800"/>
                <a:gridCol w="1720800"/>
                <a:gridCol w="1720800"/>
                <a:gridCol w="1720800"/>
              </a:tblGrid>
              <a:tr h="714379">
                <a:tc>
                  <a:txBody>
                    <a:bodyPr/>
                    <a:lstStyle/>
                    <a:p>
                      <a:r>
                        <a:rPr kumimoji="0" lang="en-GB" sz="1800" b="0" i="0" u="none" strike="noStrike" kern="1200" dirty="0" smtClean="0">
                          <a:solidFill>
                            <a:schemeClr val="lt1"/>
                          </a:solidFill>
                          <a:latin typeface="+mn-lt"/>
                          <a:ea typeface="+mn-ea"/>
                          <a:cs typeface="+mn-cs"/>
                        </a:rPr>
                        <a:t>Algorithm</a:t>
                      </a:r>
                      <a:endParaRPr lang="en-GB" dirty="0"/>
                    </a:p>
                  </a:txBody>
                  <a:tcPr/>
                </a:tc>
                <a:tc>
                  <a:txBody>
                    <a:bodyPr/>
                    <a:lstStyle/>
                    <a:p>
                      <a:r>
                        <a:rPr kumimoji="0" lang="en-GB" sz="1800" b="0" i="0" u="none" strike="noStrike" kern="1200" dirty="0" smtClean="0">
                          <a:solidFill>
                            <a:schemeClr val="lt1"/>
                          </a:solidFill>
                          <a:latin typeface="+mn-lt"/>
                          <a:ea typeface="+mn-ea"/>
                          <a:cs typeface="+mn-cs"/>
                        </a:rPr>
                        <a:t>Relation</a:t>
                      </a:r>
                      <a:endParaRPr lang="en-GB" dirty="0"/>
                    </a:p>
                  </a:txBody>
                  <a:tcPr/>
                </a:tc>
                <a:tc>
                  <a:txBody>
                    <a:bodyPr/>
                    <a:lstStyle/>
                    <a:p>
                      <a:pPr rtl="0"/>
                      <a:r>
                        <a:rPr kumimoji="0" lang="en-GB" sz="1600" b="0" i="0" u="none" strike="noStrike" kern="1200" dirty="0" smtClean="0">
                          <a:solidFill>
                            <a:schemeClr val="lt1"/>
                          </a:solidFill>
                          <a:latin typeface="+mn-lt"/>
                          <a:ea typeface="+mn-ea"/>
                          <a:cs typeface="+mn-cs"/>
                        </a:rPr>
                        <a:t>Time</a:t>
                      </a:r>
                      <a:r>
                        <a:rPr kumimoji="0" lang="en-GB" sz="1600" b="0" i="0" u="none" strike="noStrike" kern="1200" baseline="0" dirty="0" smtClean="0">
                          <a:solidFill>
                            <a:schemeClr val="lt1"/>
                          </a:solidFill>
                          <a:latin typeface="+mn-lt"/>
                          <a:ea typeface="+mn-ea"/>
                          <a:cs typeface="+mn-cs"/>
                        </a:rPr>
                        <a:t> complexity</a:t>
                      </a:r>
                      <a:endParaRPr lang="en-GB" sz="1600" b="0" dirty="0" smtClean="0"/>
                    </a:p>
                    <a:p>
                      <a:r>
                        <a:rPr lang="en-GB" dirty="0" smtClean="0"/>
                        <a:t/>
                      </a:r>
                      <a:br>
                        <a:rPr lang="en-GB" dirty="0" smtClean="0"/>
                      </a:br>
                      <a:endParaRPr lang="en-GB" dirty="0"/>
                    </a:p>
                  </a:txBody>
                  <a:tcPr/>
                </a:tc>
                <a:tc>
                  <a:txBody>
                    <a:bodyPr/>
                    <a:lstStyle/>
                    <a:p>
                      <a:r>
                        <a:rPr kumimoji="0" lang="en-GB" sz="1400" b="0" i="0" u="none" strike="noStrike" kern="1200" dirty="0" smtClean="0">
                          <a:solidFill>
                            <a:schemeClr val="lt1"/>
                          </a:solidFill>
                          <a:latin typeface="+mn-lt"/>
                          <a:ea typeface="+mn-ea"/>
                          <a:cs typeface="+mn-cs"/>
                        </a:rPr>
                        <a:t>Space</a:t>
                      </a:r>
                      <a:r>
                        <a:rPr kumimoji="0" lang="en-GB" sz="1400" b="0" i="0" u="none" strike="noStrike" kern="1200" baseline="0" dirty="0" smtClean="0">
                          <a:solidFill>
                            <a:schemeClr val="lt1"/>
                          </a:solidFill>
                          <a:latin typeface="+mn-lt"/>
                          <a:ea typeface="+mn-ea"/>
                          <a:cs typeface="+mn-cs"/>
                        </a:rPr>
                        <a:t> </a:t>
                      </a:r>
                      <a:r>
                        <a:rPr kumimoji="0" lang="en-GB" sz="1400" b="0" i="0" u="none" strike="noStrike" kern="1200" dirty="0" smtClean="0">
                          <a:solidFill>
                            <a:schemeClr val="lt1"/>
                          </a:solidFill>
                          <a:latin typeface="+mn-lt"/>
                          <a:ea typeface="+mn-ea"/>
                          <a:cs typeface="+mn-cs"/>
                        </a:rPr>
                        <a:t>Complexity</a:t>
                      </a:r>
                      <a:endParaRPr lang="en-GB" sz="1400" dirty="0"/>
                    </a:p>
                  </a:txBody>
                  <a:tcPr/>
                </a:tc>
                <a:tc>
                  <a:txBody>
                    <a:bodyPr/>
                    <a:lstStyle/>
                    <a:p>
                      <a:r>
                        <a:rPr kumimoji="0" lang="en-GB" sz="1400" b="0" i="0" u="none" strike="noStrike" kern="1200" dirty="0" smtClean="0">
                          <a:solidFill>
                            <a:schemeClr val="lt1"/>
                          </a:solidFill>
                          <a:latin typeface="+mn-lt"/>
                          <a:ea typeface="+mn-ea"/>
                          <a:cs typeface="+mn-cs"/>
                        </a:rPr>
                        <a:t>Power</a:t>
                      </a:r>
                      <a:r>
                        <a:rPr kumimoji="0" lang="en-GB" sz="1400" b="0" i="0" u="none" strike="noStrike" kern="1200" baseline="0" dirty="0" smtClean="0">
                          <a:solidFill>
                            <a:schemeClr val="lt1"/>
                          </a:solidFill>
                          <a:latin typeface="+mn-lt"/>
                          <a:ea typeface="+mn-ea"/>
                          <a:cs typeface="+mn-cs"/>
                        </a:rPr>
                        <a:t> </a:t>
                      </a:r>
                      <a:r>
                        <a:rPr kumimoji="0" lang="en-GB" sz="1400" b="0" i="0" u="none" strike="noStrike" kern="1200" dirty="0" smtClean="0">
                          <a:solidFill>
                            <a:schemeClr val="lt1"/>
                          </a:solidFill>
                          <a:latin typeface="+mn-lt"/>
                          <a:ea typeface="+mn-ea"/>
                          <a:cs typeface="+mn-cs"/>
                        </a:rPr>
                        <a:t>Complexity</a:t>
                      </a:r>
                      <a:endParaRPr lang="en-GB" sz="1400" dirty="0"/>
                    </a:p>
                  </a:txBody>
                  <a:tcPr/>
                </a:tc>
              </a:tr>
              <a:tr h="364535">
                <a:tc>
                  <a:txBody>
                    <a:bodyPr/>
                    <a:lstStyle/>
                    <a:p>
                      <a:r>
                        <a:rPr kumimoji="0" lang="en-GB" sz="1800" b="0" i="0" u="none" strike="noStrike" kern="1200" dirty="0" smtClean="0">
                          <a:solidFill>
                            <a:schemeClr val="dk1"/>
                          </a:solidFill>
                          <a:latin typeface="+mn-lt"/>
                          <a:ea typeface="+mn-ea"/>
                          <a:cs typeface="+mn-cs"/>
                        </a:rPr>
                        <a:t>Linear Search</a:t>
                      </a:r>
                      <a:endParaRPr lang="en-GB" dirty="0"/>
                    </a:p>
                  </a:txBody>
                  <a:tcPr/>
                </a:tc>
                <a:tc>
                  <a:txBody>
                    <a:bodyPr/>
                    <a:lstStyle/>
                    <a:p>
                      <a:pPr rtl="0" fontAlgn="t">
                        <a:spcBef>
                          <a:spcPts val="0"/>
                        </a:spcBef>
                        <a:spcAft>
                          <a:spcPts val="0"/>
                        </a:spcAft>
                      </a:pPr>
                      <a:r>
                        <a:rPr lang="en-GB" sz="1400" b="0" i="0" u="none" strike="noStrike" dirty="0">
                          <a:solidFill>
                            <a:srgbClr val="000000"/>
                          </a:solidFill>
                          <a:latin typeface="Century Schoolbook"/>
                        </a:rPr>
                        <a:t>T(n)= T(n-1)+O(c)</a:t>
                      </a:r>
                      <a:endParaRPr lang="en-GB" sz="1400" dirty="0"/>
                    </a:p>
                  </a:txBody>
                  <a:tcPr marL="63500" marR="63500" marT="63500" marB="63500"/>
                </a:tc>
                <a:tc>
                  <a:txBody>
                    <a:bodyPr/>
                    <a:lstStyle/>
                    <a:p>
                      <a:endParaRPr lang="en-GB" dirty="0"/>
                    </a:p>
                  </a:txBody>
                  <a:tcPr/>
                </a:tc>
                <a:tc>
                  <a:txBody>
                    <a:bodyPr/>
                    <a:lstStyle/>
                    <a:p>
                      <a:endParaRPr lang="en-GB"/>
                    </a:p>
                  </a:txBody>
                  <a:tcPr/>
                </a:tc>
                <a:tc>
                  <a:txBody>
                    <a:bodyPr/>
                    <a:lstStyle/>
                    <a:p>
                      <a:endParaRPr lang="en-GB"/>
                    </a:p>
                  </a:txBody>
                  <a:tcPr/>
                </a:tc>
              </a:tr>
              <a:tr h="364535">
                <a:tc>
                  <a:txBody>
                    <a:bodyPr/>
                    <a:lstStyle/>
                    <a:p>
                      <a:r>
                        <a:rPr kumimoji="0" lang="en-GB" sz="1800" b="0" i="0" u="none" strike="noStrike" kern="1200" dirty="0" smtClean="0">
                          <a:solidFill>
                            <a:schemeClr val="dk1"/>
                          </a:solidFill>
                          <a:latin typeface="+mn-lt"/>
                          <a:ea typeface="+mn-ea"/>
                          <a:cs typeface="+mn-cs"/>
                        </a:rPr>
                        <a:t>Binary Search</a:t>
                      </a:r>
                      <a:endParaRPr lang="en-GB" dirty="0"/>
                    </a:p>
                  </a:txBody>
                  <a:tcPr/>
                </a:tc>
                <a:tc>
                  <a:txBody>
                    <a:bodyPr/>
                    <a:lstStyle/>
                    <a:p>
                      <a:r>
                        <a:rPr kumimoji="0" lang="en-GB" sz="1400" b="0" i="0" u="none" strike="noStrike" kern="1200" dirty="0" smtClean="0">
                          <a:solidFill>
                            <a:schemeClr val="dk1"/>
                          </a:solidFill>
                          <a:latin typeface="+mn-lt"/>
                          <a:ea typeface="+mn-ea"/>
                          <a:cs typeface="+mn-cs"/>
                        </a:rPr>
                        <a:t>T(n)= T(n/2)+O(c)</a:t>
                      </a:r>
                      <a:endParaRPr lang="en-GB" sz="1400" dirty="0"/>
                    </a:p>
                  </a:txBody>
                  <a:tcPr/>
                </a:tc>
                <a:tc>
                  <a:txBody>
                    <a:bodyPr/>
                    <a:lstStyle/>
                    <a:p>
                      <a:endParaRPr lang="en-GB" dirty="0"/>
                    </a:p>
                  </a:txBody>
                  <a:tcPr/>
                </a:tc>
                <a:tc>
                  <a:txBody>
                    <a:bodyPr/>
                    <a:lstStyle/>
                    <a:p>
                      <a:endParaRPr lang="en-GB"/>
                    </a:p>
                  </a:txBody>
                  <a:tcPr/>
                </a:tc>
                <a:tc>
                  <a:txBody>
                    <a:bodyPr/>
                    <a:lstStyle/>
                    <a:p>
                      <a:endParaRPr lang="en-GB"/>
                    </a:p>
                  </a:txBody>
                  <a:tcPr/>
                </a:tc>
              </a:tr>
              <a:tr h="364535">
                <a:tc>
                  <a:txBody>
                    <a:bodyPr/>
                    <a:lstStyle/>
                    <a:p>
                      <a:r>
                        <a:rPr kumimoji="0" lang="en-GB" sz="1800" b="0" i="0" u="none" strike="noStrike" kern="1200" dirty="0" smtClean="0">
                          <a:solidFill>
                            <a:schemeClr val="dk1"/>
                          </a:solidFill>
                          <a:latin typeface="+mn-lt"/>
                          <a:ea typeface="+mn-ea"/>
                          <a:cs typeface="+mn-cs"/>
                        </a:rPr>
                        <a:t>Factorial</a:t>
                      </a:r>
                      <a:endParaRPr lang="en-GB" dirty="0"/>
                    </a:p>
                  </a:txBody>
                  <a:tcPr/>
                </a:tc>
                <a:tc>
                  <a:txBody>
                    <a:bodyPr/>
                    <a:lstStyle/>
                    <a:p>
                      <a:r>
                        <a:rPr kumimoji="0" lang="en-GB" sz="1400" b="0" i="0" u="none" strike="noStrike" kern="1200" dirty="0" smtClean="0">
                          <a:solidFill>
                            <a:schemeClr val="dk1"/>
                          </a:solidFill>
                          <a:latin typeface="+mn-lt"/>
                          <a:ea typeface="+mn-ea"/>
                          <a:cs typeface="+mn-cs"/>
                        </a:rPr>
                        <a:t>T(n)= T(n-1)+O(c)</a:t>
                      </a:r>
                      <a:endParaRPr lang="en-GB" sz="1400" dirty="0"/>
                    </a:p>
                  </a:txBody>
                  <a:tcPr/>
                </a:tc>
                <a:tc>
                  <a:txBody>
                    <a:bodyPr/>
                    <a:lstStyle/>
                    <a:p>
                      <a:endParaRPr lang="en-GB" dirty="0"/>
                    </a:p>
                  </a:txBody>
                  <a:tcPr/>
                </a:tc>
                <a:tc>
                  <a:txBody>
                    <a:bodyPr/>
                    <a:lstStyle/>
                    <a:p>
                      <a:endParaRPr lang="en-GB"/>
                    </a:p>
                  </a:txBody>
                  <a:tcPr/>
                </a:tc>
                <a:tc>
                  <a:txBody>
                    <a:bodyPr/>
                    <a:lstStyle/>
                    <a:p>
                      <a:endParaRPr lang="en-GB"/>
                    </a:p>
                  </a:txBody>
                  <a:tcPr/>
                </a:tc>
              </a:tr>
              <a:tr h="637936">
                <a:tc>
                  <a:txBody>
                    <a:bodyPr/>
                    <a:lstStyle/>
                    <a:p>
                      <a:r>
                        <a:rPr kumimoji="0" lang="en-GB" sz="1800" b="0" i="0" u="none" strike="noStrike" kern="1200" dirty="0" smtClean="0">
                          <a:solidFill>
                            <a:schemeClr val="dk1"/>
                          </a:solidFill>
                          <a:latin typeface="+mn-lt"/>
                          <a:ea typeface="+mn-ea"/>
                          <a:cs typeface="+mn-cs"/>
                        </a:rPr>
                        <a:t>Tower of Hanoi</a:t>
                      </a:r>
                      <a:endParaRPr lang="en-GB" dirty="0"/>
                    </a:p>
                  </a:txBody>
                  <a:tcPr/>
                </a:tc>
                <a:tc>
                  <a:txBody>
                    <a:bodyPr/>
                    <a:lstStyle/>
                    <a:p>
                      <a:r>
                        <a:rPr kumimoji="0" lang="en-GB" sz="1600" b="0" i="0" u="none" strike="noStrike" kern="1200" dirty="0" smtClean="0">
                          <a:solidFill>
                            <a:schemeClr val="dk1"/>
                          </a:solidFill>
                          <a:latin typeface="+mn-lt"/>
                          <a:ea typeface="+mn-ea"/>
                          <a:cs typeface="+mn-cs"/>
                        </a:rPr>
                        <a:t>T(n)=2 T(n-1)+O(c)</a:t>
                      </a:r>
                      <a:endParaRPr lang="en-GB" sz="1600" dirty="0"/>
                    </a:p>
                  </a:txBody>
                  <a:tcPr/>
                </a:tc>
                <a:tc>
                  <a:txBody>
                    <a:bodyPr/>
                    <a:lstStyle/>
                    <a:p>
                      <a:endParaRPr lang="en-GB" dirty="0"/>
                    </a:p>
                  </a:txBody>
                  <a:tcPr/>
                </a:tc>
                <a:tc>
                  <a:txBody>
                    <a:bodyPr/>
                    <a:lstStyle/>
                    <a:p>
                      <a:endParaRPr lang="en-GB"/>
                    </a:p>
                  </a:txBody>
                  <a:tcPr/>
                </a:tc>
                <a:tc>
                  <a:txBody>
                    <a:bodyPr/>
                    <a:lstStyle/>
                    <a:p>
                      <a:endParaRPr lang="en-GB"/>
                    </a:p>
                  </a:txBody>
                  <a:tcPr/>
                </a:tc>
              </a:tr>
              <a:tr h="637936">
                <a:tc>
                  <a:txBody>
                    <a:bodyPr/>
                    <a:lstStyle/>
                    <a:p>
                      <a:r>
                        <a:rPr kumimoji="0" lang="en-GB" sz="1800" b="0" i="0" u="none" strike="noStrike" kern="1200" dirty="0" smtClean="0">
                          <a:solidFill>
                            <a:schemeClr val="dk1"/>
                          </a:solidFill>
                          <a:latin typeface="+mn-lt"/>
                          <a:ea typeface="+mn-ea"/>
                          <a:cs typeface="+mn-cs"/>
                        </a:rPr>
                        <a:t>Binary Tree Traversal</a:t>
                      </a:r>
                      <a:endParaRPr lang="en-GB" dirty="0"/>
                    </a:p>
                  </a:txBody>
                  <a:tcPr/>
                </a:tc>
                <a:tc>
                  <a:txBody>
                    <a:bodyPr/>
                    <a:lstStyle/>
                    <a:p>
                      <a:r>
                        <a:rPr kumimoji="0" lang="en-GB" sz="1800" b="0" i="0" u="none" strike="noStrike" kern="1200" dirty="0" smtClean="0">
                          <a:solidFill>
                            <a:schemeClr val="dk1"/>
                          </a:solidFill>
                          <a:latin typeface="+mn-lt"/>
                          <a:ea typeface="+mn-ea"/>
                          <a:cs typeface="+mn-cs"/>
                        </a:rPr>
                        <a:t>T(n)=2 T(n/2)+O(1)</a:t>
                      </a:r>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r>
              <a:tr h="364535">
                <a:tc>
                  <a:txBody>
                    <a:bodyPr/>
                    <a:lstStyle/>
                    <a:p>
                      <a:r>
                        <a:rPr kumimoji="0" lang="en-GB" sz="1800" b="0" i="0" u="none" strike="noStrike" kern="1200" dirty="0" smtClean="0">
                          <a:solidFill>
                            <a:schemeClr val="dk1"/>
                          </a:solidFill>
                          <a:latin typeface="+mn-lt"/>
                          <a:ea typeface="+mn-ea"/>
                          <a:cs typeface="+mn-cs"/>
                        </a:rPr>
                        <a:t>Merge Sort</a:t>
                      </a:r>
                      <a:endParaRPr lang="en-GB" dirty="0"/>
                    </a:p>
                  </a:txBody>
                  <a:tcPr/>
                </a:tc>
                <a:tc>
                  <a:txBody>
                    <a:bodyPr/>
                    <a:lstStyle/>
                    <a:p>
                      <a:r>
                        <a:rPr kumimoji="0" lang="en-GB" sz="1200" b="0" i="0" u="none" strike="noStrike" kern="1200" dirty="0" smtClean="0">
                          <a:solidFill>
                            <a:schemeClr val="dk1"/>
                          </a:solidFill>
                          <a:latin typeface="+mn-lt"/>
                          <a:ea typeface="+mn-ea"/>
                          <a:cs typeface="+mn-cs"/>
                        </a:rPr>
                        <a:t>T(n)=2 T(n/2)+O(n)</a:t>
                      </a:r>
                      <a:endParaRPr lang="en-GB" sz="1200" dirty="0"/>
                    </a:p>
                  </a:txBody>
                  <a:tcPr/>
                </a:tc>
                <a:tc>
                  <a:txBody>
                    <a:bodyPr/>
                    <a:lstStyle/>
                    <a:p>
                      <a:endParaRPr lang="en-GB"/>
                    </a:p>
                  </a:txBody>
                  <a:tcPr/>
                </a:tc>
                <a:tc>
                  <a:txBody>
                    <a:bodyPr/>
                    <a:lstStyle/>
                    <a:p>
                      <a:endParaRPr lang="en-GB"/>
                    </a:p>
                  </a:txBody>
                  <a:tcPr/>
                </a:tc>
                <a:tc>
                  <a:txBody>
                    <a:bodyPr/>
                    <a:lstStyle/>
                    <a:p>
                      <a:endParaRPr lang="en-GB"/>
                    </a:p>
                  </a:txBody>
                  <a:tcPr/>
                </a:tc>
              </a:tr>
              <a:tr h="364535">
                <a:tc>
                  <a:txBody>
                    <a:bodyPr/>
                    <a:lstStyle/>
                    <a:p>
                      <a:r>
                        <a:rPr kumimoji="0" lang="en-GB" sz="1800" b="0" i="0" u="none" strike="noStrike" kern="1200" dirty="0" smtClean="0">
                          <a:solidFill>
                            <a:schemeClr val="dk1"/>
                          </a:solidFill>
                          <a:latin typeface="+mn-lt"/>
                          <a:ea typeface="+mn-ea"/>
                          <a:cs typeface="+mn-cs"/>
                        </a:rPr>
                        <a:t>Quick Sort</a:t>
                      </a:r>
                      <a:endParaRPr lang="en-GB" dirty="0"/>
                    </a:p>
                  </a:txBody>
                  <a:tcPr/>
                </a:tc>
                <a:tc>
                  <a:txBody>
                    <a:bodyPr/>
                    <a:lstStyle/>
                    <a:p>
                      <a:pPr rtl="0"/>
                      <a:r>
                        <a:rPr kumimoji="0" lang="pt-BR" sz="1400" b="0" i="0" u="none" strike="noStrike" kern="1200" dirty="0" smtClean="0">
                          <a:solidFill>
                            <a:schemeClr val="dk1"/>
                          </a:solidFill>
                          <a:latin typeface="+mn-lt"/>
                          <a:ea typeface="+mn-ea"/>
                          <a:cs typeface="+mn-cs"/>
                        </a:rPr>
                        <a:t>Best Case: T(n)=2 T(n/2)+O(n)</a:t>
                      </a:r>
                      <a:endParaRPr lang="pt-BR" sz="1400" b="0" dirty="0" smtClean="0"/>
                    </a:p>
                    <a:p>
                      <a:pPr rtl="0"/>
                      <a:r>
                        <a:rPr kumimoji="0" lang="pt-BR" sz="1400" b="0" i="0" u="none" strike="noStrike" kern="1200" dirty="0" smtClean="0">
                          <a:solidFill>
                            <a:schemeClr val="dk1"/>
                          </a:solidFill>
                          <a:latin typeface="+mn-lt"/>
                          <a:ea typeface="+mn-ea"/>
                          <a:cs typeface="+mn-cs"/>
                        </a:rPr>
                        <a:t>Worst Case: T(n)= T(n-1)+O(n*n)</a:t>
                      </a:r>
                      <a:endParaRPr lang="pt-BR" sz="1400" b="0" dirty="0" smtClean="0"/>
                    </a:p>
                    <a:p>
                      <a:r>
                        <a:rPr lang="pt-BR" dirty="0" smtClean="0"/>
                        <a:t/>
                      </a:r>
                      <a:br>
                        <a:rPr lang="pt-BR" dirty="0" smtClean="0"/>
                      </a:br>
                      <a:endParaRPr lang="en-GB" dirty="0"/>
                    </a:p>
                  </a:txBody>
                  <a:tcPr/>
                </a:tc>
                <a:tc>
                  <a:txBody>
                    <a:bodyPr/>
                    <a:lstStyle/>
                    <a:p>
                      <a:endParaRPr lang="en-GB"/>
                    </a:p>
                  </a:txBody>
                  <a:tcPr/>
                </a:tc>
                <a:tc>
                  <a:txBody>
                    <a:bodyPr/>
                    <a:lstStyle/>
                    <a:p>
                      <a:endParaRPr lang="en-GB"/>
                    </a:p>
                  </a:txBody>
                  <a:tcPr/>
                </a:tc>
                <a:tc>
                  <a:txBody>
                    <a:bodyPr/>
                    <a:lstStyle/>
                    <a:p>
                      <a:endParaRPr lang="en-GB"/>
                    </a:p>
                  </a:txBody>
                  <a:tcPr/>
                </a:tc>
              </a:tr>
              <a:tr h="946778">
                <a:tc>
                  <a:txBody>
                    <a:bodyPr/>
                    <a:lstStyle/>
                    <a:p>
                      <a:pPr rtl="0" fontAlgn="t">
                        <a:spcBef>
                          <a:spcPts val="0"/>
                        </a:spcBef>
                        <a:spcAft>
                          <a:spcPts val="0"/>
                        </a:spcAft>
                      </a:pPr>
                      <a:r>
                        <a:rPr kumimoji="0" lang="en-GB" sz="1800" b="0" i="0" u="none" strike="noStrike" kern="1200" dirty="0" err="1" smtClean="0">
                          <a:solidFill>
                            <a:schemeClr val="dk1"/>
                          </a:solidFill>
                          <a:latin typeface="+mn-lt"/>
                          <a:ea typeface="+mn-ea"/>
                          <a:cs typeface="+mn-cs"/>
                        </a:rPr>
                        <a:t>Strassen’s</a:t>
                      </a:r>
                      <a:r>
                        <a:rPr kumimoji="0" lang="en-GB" sz="1800" b="0" i="0" u="none" strike="noStrike" kern="1200" dirty="0" smtClean="0">
                          <a:solidFill>
                            <a:schemeClr val="dk1"/>
                          </a:solidFill>
                          <a:latin typeface="+mn-lt"/>
                          <a:ea typeface="+mn-ea"/>
                          <a:cs typeface="+mn-cs"/>
                        </a:rPr>
                        <a:t> Matrix Multiplication</a:t>
                      </a:r>
                      <a:endParaRPr lang="en-GB" dirty="0"/>
                    </a:p>
                  </a:txBody>
                  <a:tcPr marL="63500" marR="63500" marT="63500" marB="63500"/>
                </a:tc>
                <a:tc>
                  <a:txBody>
                    <a:bodyPr/>
                    <a:lstStyle/>
                    <a:p>
                      <a:pPr rtl="0"/>
                      <a:r>
                        <a:rPr kumimoji="0" lang="en-GB" sz="1600" b="0" i="0" u="none" strike="noStrike" kern="1200" dirty="0" smtClean="0">
                          <a:solidFill>
                            <a:schemeClr val="dk1"/>
                          </a:solidFill>
                          <a:latin typeface="+mn-lt"/>
                          <a:ea typeface="+mn-ea"/>
                          <a:cs typeface="+mn-cs"/>
                        </a:rPr>
                        <a:t>T(n)=7T(n/2)+O(n*n)</a:t>
                      </a:r>
                      <a:endParaRPr lang="en-GB" sz="1600" b="0" dirty="0" smtClean="0"/>
                    </a:p>
                    <a:p>
                      <a:r>
                        <a:rPr lang="en-GB" dirty="0" smtClean="0"/>
                        <a:t/>
                      </a:r>
                      <a:br>
                        <a:rPr lang="en-GB" dirty="0" smtClean="0"/>
                      </a:br>
                      <a:endParaRPr lang="en-GB" dirty="0"/>
                    </a:p>
                  </a:txBody>
                  <a:tcPr/>
                </a:tc>
                <a:tc>
                  <a:txBody>
                    <a:bodyPr/>
                    <a:lstStyle/>
                    <a:p>
                      <a:endParaRPr lang="en-GB"/>
                    </a:p>
                  </a:txBody>
                  <a:tcPr/>
                </a:tc>
                <a:tc>
                  <a:txBody>
                    <a:bodyPr/>
                    <a:lstStyle/>
                    <a:p>
                      <a:endParaRPr lang="en-GB"/>
                    </a:p>
                  </a:txBody>
                  <a:tcPr/>
                </a:tc>
                <a:tc>
                  <a:txBody>
                    <a:bodyPr/>
                    <a:lstStyle/>
                    <a:p>
                      <a:endParaRPr lang="en-GB"/>
                    </a:p>
                  </a:txBody>
                  <a:tcPr/>
                </a:tc>
              </a:tr>
              <a:tr h="911337">
                <a:tc>
                  <a:txBody>
                    <a:bodyPr/>
                    <a:lstStyle/>
                    <a:p>
                      <a:r>
                        <a:rPr kumimoji="0" lang="en-GB" sz="1800" b="0" i="0" u="none" strike="noStrike" kern="1200" dirty="0" err="1" smtClean="0">
                          <a:solidFill>
                            <a:schemeClr val="dk1"/>
                          </a:solidFill>
                          <a:latin typeface="+mn-lt"/>
                          <a:ea typeface="+mn-ea"/>
                          <a:cs typeface="+mn-cs"/>
                        </a:rPr>
                        <a:t>Karatsuba</a:t>
                      </a:r>
                      <a:r>
                        <a:rPr kumimoji="0" lang="en-GB" sz="1800" b="0" i="0" u="none" strike="noStrike" kern="1200" dirty="0" smtClean="0">
                          <a:solidFill>
                            <a:schemeClr val="dk1"/>
                          </a:solidFill>
                          <a:latin typeface="+mn-lt"/>
                          <a:ea typeface="+mn-ea"/>
                          <a:cs typeface="+mn-cs"/>
                        </a:rPr>
                        <a:t> Integer Multiplication</a:t>
                      </a:r>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b="1" dirty="0" smtClean="0">
                <a:solidFill>
                  <a:schemeClr val="accent1">
                    <a:lumMod val="75000"/>
                  </a:schemeClr>
                </a:solidFill>
              </a:rPr>
              <a:t>Q.1: Complete the table1.0 after simplification of corresponding recurrence relation</a:t>
            </a:r>
            <a:endParaRPr lang="en-GB" sz="2400" dirty="0"/>
          </a:p>
        </p:txBody>
      </p:sp>
      <p:sp>
        <p:nvSpPr>
          <p:cNvPr id="3" name="Content Placeholder 2"/>
          <p:cNvSpPr>
            <a:spLocks noGrp="1"/>
          </p:cNvSpPr>
          <p:nvPr>
            <p:ph sz="quarter" idx="1"/>
          </p:nvPr>
        </p:nvSpPr>
        <p:spPr/>
        <p:txBody>
          <a:bodyPr>
            <a:normAutofit fontScale="62500" lnSpcReduction="20000"/>
          </a:bodyPr>
          <a:lstStyle/>
          <a:p>
            <a:r>
              <a:rPr lang="en-GB" b="1" dirty="0" smtClean="0"/>
              <a:t>Time complexity</a:t>
            </a:r>
            <a:r>
              <a:rPr lang="en-GB" dirty="0" smtClean="0"/>
              <a:t> may depend on various factors, such as the specific inputs to the algorithm, the efficiency of the implementation, and the use of any auxiliary data structures or algorithms. In practice, the actual running time of an algorithm may also be affected by various external factors, such as hardware limitations, operating system overhead, and the size of the input data.</a:t>
            </a:r>
          </a:p>
          <a:p>
            <a:pPr fontAlgn="base"/>
            <a:r>
              <a:rPr lang="en-GB" dirty="0" smtClean="0"/>
              <a:t/>
            </a:r>
            <a:br>
              <a:rPr lang="en-GB" dirty="0" smtClean="0"/>
            </a:br>
            <a:r>
              <a:rPr lang="en-GB" dirty="0" smtClean="0"/>
              <a:t>Linear Search: O(n)</a:t>
            </a:r>
          </a:p>
          <a:p>
            <a:pPr fontAlgn="base"/>
            <a:r>
              <a:rPr lang="en-GB" dirty="0" smtClean="0"/>
              <a:t>Binary Search: O(log n)</a:t>
            </a:r>
          </a:p>
          <a:p>
            <a:pPr fontAlgn="base"/>
            <a:r>
              <a:rPr lang="en-GB" dirty="0" smtClean="0"/>
              <a:t>Factorial: O(n)</a:t>
            </a:r>
          </a:p>
          <a:p>
            <a:pPr fontAlgn="base"/>
            <a:r>
              <a:rPr lang="en-GB" dirty="0" smtClean="0"/>
              <a:t>Tower of Hanoi: O(2^n)</a:t>
            </a:r>
          </a:p>
          <a:p>
            <a:pPr fontAlgn="base"/>
            <a:r>
              <a:rPr lang="en-GB" dirty="0" smtClean="0"/>
              <a:t>Binary Tree Traversal: O(n)</a:t>
            </a:r>
          </a:p>
          <a:p>
            <a:pPr fontAlgn="base"/>
            <a:r>
              <a:rPr lang="en-GB" dirty="0" smtClean="0"/>
              <a:t>Merge Sort: O(n log n)</a:t>
            </a:r>
          </a:p>
          <a:p>
            <a:pPr fontAlgn="base"/>
            <a:r>
              <a:rPr lang="en-GB" dirty="0" smtClean="0"/>
              <a:t>Quick Sort (best case): O(n log n)</a:t>
            </a:r>
          </a:p>
          <a:p>
            <a:pPr fontAlgn="base"/>
            <a:r>
              <a:rPr lang="en-GB" dirty="0" smtClean="0"/>
              <a:t>Quick Sort (worst case): O(n^2)</a:t>
            </a:r>
          </a:p>
          <a:p>
            <a:pPr fontAlgn="base"/>
            <a:r>
              <a:rPr lang="en-GB" dirty="0" err="1" smtClean="0"/>
              <a:t>Strassen's</a:t>
            </a:r>
            <a:r>
              <a:rPr lang="en-GB" dirty="0" smtClean="0"/>
              <a:t> Matrix Multiplication: O(n^log2(7))</a:t>
            </a:r>
          </a:p>
          <a:p>
            <a:pPr fontAlgn="base"/>
            <a:r>
              <a:rPr lang="en-GB" dirty="0" err="1" smtClean="0"/>
              <a:t>Karatsuba</a:t>
            </a:r>
            <a:r>
              <a:rPr lang="en-GB" dirty="0" smtClean="0"/>
              <a:t> Integer Multiplication: O(n^log2(3))</a:t>
            </a:r>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400" b="1" dirty="0" smtClean="0">
                <a:solidFill>
                  <a:schemeClr val="accent1">
                    <a:lumMod val="75000"/>
                  </a:schemeClr>
                </a:solidFill>
              </a:rPr>
              <a:t>Q.1: Complete the table1.0 after simplification of corresponding recurrence relation</a:t>
            </a:r>
          </a:p>
        </p:txBody>
      </p:sp>
      <p:sp>
        <p:nvSpPr>
          <p:cNvPr id="3" name="Content Placeholder 2"/>
          <p:cNvSpPr>
            <a:spLocks noGrp="1"/>
          </p:cNvSpPr>
          <p:nvPr>
            <p:ph sz="quarter" idx="1"/>
          </p:nvPr>
        </p:nvSpPr>
        <p:spPr/>
        <p:txBody>
          <a:bodyPr>
            <a:normAutofit fontScale="77500" lnSpcReduction="20000"/>
          </a:bodyPr>
          <a:lstStyle/>
          <a:p>
            <a:r>
              <a:rPr lang="en-GB" b="1" dirty="0" smtClean="0"/>
              <a:t>Space complexity</a:t>
            </a:r>
            <a:r>
              <a:rPr lang="en-GB" dirty="0" smtClean="0"/>
              <a:t> may also depend on other factors, such as the implementation details and the specific inputs to the algorithm. In some cases, the space complexity may also be affected by the use of auxiliary data structures or temporary variables.</a:t>
            </a:r>
          </a:p>
          <a:p>
            <a:pPr fontAlgn="base"/>
            <a:r>
              <a:rPr lang="en-GB" dirty="0" smtClean="0"/>
              <a:t/>
            </a:r>
            <a:br>
              <a:rPr lang="en-GB" dirty="0" smtClean="0"/>
            </a:br>
            <a:r>
              <a:rPr lang="en-GB" dirty="0" smtClean="0"/>
              <a:t>Linear Search: O(1)</a:t>
            </a:r>
          </a:p>
          <a:p>
            <a:pPr fontAlgn="base"/>
            <a:r>
              <a:rPr lang="en-GB" dirty="0" smtClean="0"/>
              <a:t>Binary Search: O(1)</a:t>
            </a:r>
          </a:p>
          <a:p>
            <a:pPr fontAlgn="base"/>
            <a:r>
              <a:rPr lang="en-GB" dirty="0" smtClean="0"/>
              <a:t>Factorial: O(1)</a:t>
            </a:r>
          </a:p>
          <a:p>
            <a:pPr fontAlgn="base"/>
            <a:r>
              <a:rPr lang="en-GB" dirty="0" smtClean="0"/>
              <a:t>Tower of Hanoi: O(n)</a:t>
            </a:r>
          </a:p>
          <a:p>
            <a:pPr fontAlgn="base"/>
            <a:r>
              <a:rPr lang="en-GB" dirty="0" smtClean="0"/>
              <a:t>Binary Tree Traversal: O(h), where h is the height of the tree.</a:t>
            </a:r>
          </a:p>
          <a:p>
            <a:pPr fontAlgn="base"/>
            <a:r>
              <a:rPr lang="en-GB" dirty="0" smtClean="0"/>
              <a:t>Merge Sort: O(n)</a:t>
            </a:r>
          </a:p>
          <a:p>
            <a:pPr fontAlgn="base"/>
            <a:r>
              <a:rPr lang="en-GB" dirty="0" smtClean="0"/>
              <a:t>Quick Sort (best case): O(log n)</a:t>
            </a:r>
          </a:p>
          <a:p>
            <a:pPr fontAlgn="base"/>
            <a:r>
              <a:rPr lang="en-GB" dirty="0" smtClean="0"/>
              <a:t>Quick Sort (worst case): O(n)</a:t>
            </a:r>
          </a:p>
          <a:p>
            <a:pPr fontAlgn="base"/>
            <a:r>
              <a:rPr lang="en-GB" dirty="0" err="1" smtClean="0"/>
              <a:t>Strassen's</a:t>
            </a:r>
            <a:r>
              <a:rPr lang="en-GB" dirty="0" smtClean="0"/>
              <a:t> Matrix Multiplication: O(n^2)</a:t>
            </a:r>
          </a:p>
          <a:p>
            <a:pPr fontAlgn="base"/>
            <a:r>
              <a:rPr lang="en-GB" dirty="0" err="1" smtClean="0"/>
              <a:t>Karatsuba</a:t>
            </a:r>
            <a:r>
              <a:rPr lang="en-GB" dirty="0" smtClean="0"/>
              <a:t> Integer Multiplication: O(n^log2(3))</a:t>
            </a:r>
          </a:p>
          <a:p>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400" b="1" dirty="0" smtClean="0">
                <a:solidFill>
                  <a:srgbClr val="D16349">
                    <a:lumMod val="75000"/>
                  </a:srgbClr>
                </a:solidFill>
              </a:rPr>
              <a:t>Q.1: Complete the table1.0 after simplification of corresponding recurrence relation</a:t>
            </a:r>
            <a:endParaRPr lang="en-GB" dirty="0"/>
          </a:p>
        </p:txBody>
      </p:sp>
      <p:sp>
        <p:nvSpPr>
          <p:cNvPr id="3" name="Content Placeholder 2"/>
          <p:cNvSpPr>
            <a:spLocks noGrp="1"/>
          </p:cNvSpPr>
          <p:nvPr>
            <p:ph sz="quarter" idx="1"/>
          </p:nvPr>
        </p:nvSpPr>
        <p:spPr/>
        <p:txBody>
          <a:bodyPr>
            <a:normAutofit fontScale="62500" lnSpcReduction="20000"/>
          </a:bodyPr>
          <a:lstStyle/>
          <a:p>
            <a:r>
              <a:rPr lang="en-GB" b="1" dirty="0" smtClean="0"/>
              <a:t>Power Complexity:</a:t>
            </a:r>
            <a:r>
              <a:rPr lang="en-GB" dirty="0" smtClean="0"/>
              <a:t> The power complexity of an algorithm is a measure of how the algorithm's running time grows as the input size increases. It is typically expressed in terms of the exponent in the running time's big O </a:t>
            </a:r>
            <a:r>
              <a:rPr lang="en-GB" dirty="0" err="1" smtClean="0"/>
              <a:t>notation.Note</a:t>
            </a:r>
            <a:r>
              <a:rPr lang="en-GB" dirty="0" smtClean="0"/>
              <a:t> that the power complexities of the algorithms are not the same as their time or space complexities. The time and space complexities may have different constants or lower-order terms that affect the actual running time or memory usage of the algorithm.</a:t>
            </a:r>
          </a:p>
          <a:p>
            <a:pPr fontAlgn="base"/>
            <a:r>
              <a:rPr lang="en-GB" dirty="0" smtClean="0"/>
              <a:t/>
            </a:r>
            <a:br>
              <a:rPr lang="en-GB" dirty="0" smtClean="0"/>
            </a:br>
            <a:r>
              <a:rPr lang="en-GB" dirty="0" smtClean="0"/>
              <a:t>Linear Search: O(n)</a:t>
            </a:r>
          </a:p>
          <a:p>
            <a:pPr fontAlgn="base"/>
            <a:r>
              <a:rPr lang="en-GB" dirty="0" smtClean="0"/>
              <a:t>Binary Search: O(log n)</a:t>
            </a:r>
          </a:p>
          <a:p>
            <a:pPr fontAlgn="base"/>
            <a:r>
              <a:rPr lang="en-GB" dirty="0" smtClean="0"/>
              <a:t>Factorial: O(n)</a:t>
            </a:r>
          </a:p>
          <a:p>
            <a:pPr fontAlgn="base"/>
            <a:r>
              <a:rPr lang="en-GB" dirty="0" smtClean="0"/>
              <a:t>Tower of Hanoi: O(2^n)</a:t>
            </a:r>
          </a:p>
          <a:p>
            <a:pPr fontAlgn="base"/>
            <a:r>
              <a:rPr lang="en-GB" dirty="0" smtClean="0"/>
              <a:t>Binary Tree Traversal: O(n)</a:t>
            </a:r>
          </a:p>
          <a:p>
            <a:pPr fontAlgn="base"/>
            <a:r>
              <a:rPr lang="en-GB" dirty="0" smtClean="0"/>
              <a:t>Merge Sort: O(n log n)</a:t>
            </a:r>
          </a:p>
          <a:p>
            <a:pPr fontAlgn="base"/>
            <a:r>
              <a:rPr lang="en-GB" dirty="0" smtClean="0"/>
              <a:t>Quick Sort (best case): O(n log n)</a:t>
            </a:r>
          </a:p>
          <a:p>
            <a:pPr fontAlgn="base"/>
            <a:r>
              <a:rPr lang="en-GB" dirty="0" smtClean="0"/>
              <a:t>Quick Sort (worst case): O(n^2)</a:t>
            </a:r>
          </a:p>
          <a:p>
            <a:pPr fontAlgn="base"/>
            <a:r>
              <a:rPr lang="en-GB" dirty="0" err="1" smtClean="0"/>
              <a:t>Strassen's</a:t>
            </a:r>
            <a:r>
              <a:rPr lang="en-GB" dirty="0" smtClean="0"/>
              <a:t> Matrix Multiplication: O(n^log2(7))</a:t>
            </a:r>
          </a:p>
          <a:p>
            <a:pPr fontAlgn="base"/>
            <a:r>
              <a:rPr lang="en-GB" dirty="0" err="1" smtClean="0"/>
              <a:t>Karatsuba</a:t>
            </a:r>
            <a:r>
              <a:rPr lang="en-GB" dirty="0" smtClean="0"/>
              <a:t> Integer Multiplication: O(n^log2(3))</a:t>
            </a:r>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Linear Search</a:t>
            </a:r>
            <a:endParaRPr lang="en-GB" dirty="0"/>
          </a:p>
        </p:txBody>
      </p:sp>
      <p:sp>
        <p:nvSpPr>
          <p:cNvPr id="3" name="Content Placeholder 2"/>
          <p:cNvSpPr>
            <a:spLocks noGrp="1"/>
          </p:cNvSpPr>
          <p:nvPr>
            <p:ph sz="quarter" idx="1"/>
          </p:nvPr>
        </p:nvSpPr>
        <p:spPr>
          <a:xfrm>
            <a:off x="301752" y="1527048"/>
            <a:ext cx="8503920" cy="4973786"/>
          </a:xfrm>
        </p:spPr>
        <p:txBody>
          <a:bodyPr>
            <a:normAutofit fontScale="32500" lnSpcReduction="20000"/>
          </a:bodyPr>
          <a:lstStyle/>
          <a:p>
            <a:r>
              <a:rPr lang="en-GB" sz="3700" dirty="0" smtClean="0"/>
              <a:t>The recurrence relation for the linear search algorithm is:</a:t>
            </a:r>
          </a:p>
          <a:p>
            <a:r>
              <a:rPr lang="en-GB" sz="3700" dirty="0" smtClean="0"/>
              <a:t/>
            </a:r>
            <a:br>
              <a:rPr lang="en-GB" sz="3700" dirty="0" smtClean="0"/>
            </a:br>
            <a:r>
              <a:rPr lang="en-GB" sz="3700" dirty="0" smtClean="0"/>
              <a:t>T(n) = T(n-1) + O(c)</a:t>
            </a:r>
          </a:p>
          <a:p>
            <a:r>
              <a:rPr lang="en-GB" sz="3700" dirty="0" smtClean="0"/>
              <a:t>where n is the size of the input, and c is the constant time taken to compare an element in the list with the target element.</a:t>
            </a:r>
          </a:p>
          <a:p>
            <a:r>
              <a:rPr lang="en-GB" sz="3700" dirty="0" smtClean="0"/>
              <a:t/>
            </a:r>
            <a:br>
              <a:rPr lang="en-GB" sz="3700" dirty="0" smtClean="0"/>
            </a:br>
            <a:r>
              <a:rPr lang="en-GB" sz="3700" dirty="0" smtClean="0"/>
              <a:t>To solve this recurrence relation, we can use the recursive tree method. The recurrence relation can be written as:</a:t>
            </a:r>
          </a:p>
          <a:p>
            <a:r>
              <a:rPr lang="en-GB" sz="3700" dirty="0" smtClean="0"/>
              <a:t/>
            </a:r>
            <a:br>
              <a:rPr lang="en-GB" sz="3700" dirty="0" smtClean="0"/>
            </a:br>
            <a:r>
              <a:rPr lang="en-GB" sz="3700" dirty="0" smtClean="0"/>
              <a:t>T(n) = T(n-1) + c</a:t>
            </a:r>
          </a:p>
          <a:p>
            <a:r>
              <a:rPr lang="en-GB" sz="3700" dirty="0" smtClean="0"/>
              <a:t>     = T(n-2) + c + c</a:t>
            </a:r>
          </a:p>
          <a:p>
            <a:r>
              <a:rPr lang="en-GB" sz="3700" dirty="0" smtClean="0"/>
              <a:t>     = T(n-3) + c + c + c</a:t>
            </a:r>
          </a:p>
          <a:p>
            <a:r>
              <a:rPr lang="en-GB" sz="3700" dirty="0" smtClean="0"/>
              <a:t>     = ...</a:t>
            </a:r>
          </a:p>
          <a:p>
            <a:r>
              <a:rPr lang="en-GB" sz="3700" dirty="0" smtClean="0"/>
              <a:t>     = T(1) + c + c + ... + c    (n-1 times)</a:t>
            </a:r>
          </a:p>
          <a:p>
            <a:r>
              <a:rPr lang="en-GB" sz="3700" dirty="0" smtClean="0"/>
              <a:t>     = O(n)</a:t>
            </a:r>
          </a:p>
          <a:p>
            <a:r>
              <a:rPr lang="en-GB" sz="3700" b="1" dirty="0" smtClean="0"/>
              <a:t>Therefore, the time complexity of the linear search algorithm is O(n)</a:t>
            </a:r>
            <a:r>
              <a:rPr lang="en-GB" sz="3700" dirty="0" smtClean="0"/>
              <a:t>.</a:t>
            </a:r>
          </a:p>
          <a:p>
            <a:r>
              <a:rPr lang="en-GB" sz="3700" dirty="0" smtClean="0"/>
              <a:t> This is because in the worst case, the algorithm needs to compare every element in the list with the target element.</a:t>
            </a:r>
          </a:p>
          <a:p>
            <a:r>
              <a:rPr lang="en-GB" sz="3700" dirty="0" smtClean="0"/>
              <a:t/>
            </a:r>
            <a:br>
              <a:rPr lang="en-GB" sz="3700" dirty="0" smtClean="0"/>
            </a:br>
            <a:r>
              <a:rPr lang="en-GB" sz="3700" b="1" dirty="0" smtClean="0"/>
              <a:t>The space complexity of the linear search algorithm is O(1)</a:t>
            </a:r>
            <a:r>
              <a:rPr lang="en-GB" sz="3700" dirty="0" smtClean="0"/>
              <a:t>,</a:t>
            </a:r>
          </a:p>
          <a:p>
            <a:r>
              <a:rPr lang="en-GB" sz="3700" dirty="0" smtClean="0"/>
              <a:t> because it does not require any additional space beyond the input list and a few constant variables used for indexing and comparison.</a:t>
            </a:r>
          </a:p>
          <a:p>
            <a:r>
              <a:rPr lang="en-GB" sz="3700" b="1" dirty="0" smtClean="0"/>
              <a:t>The power complexity of linear search is O(n)</a:t>
            </a:r>
            <a:r>
              <a:rPr lang="en-GB" sz="3700" dirty="0" smtClean="0"/>
              <a:t>, which means that the running time of the algorithm grows linearly with the size of the input data. In other words, if the input size is doubled, the running time of the algorithm will also double. The power complexity is expressed as the exponent in the big O notation, which represents an upper bound on the growth rate of the running time as a function of the input size. The power complexity of linear search is relatively simple and easy to understand, but it may not be the most efficient algorithm for large datasets or complex search conditions.</a:t>
            </a:r>
          </a:p>
          <a:p>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Binary Search</a:t>
            </a:r>
            <a:endParaRPr lang="en-GB" dirty="0"/>
          </a:p>
        </p:txBody>
      </p:sp>
      <p:sp>
        <p:nvSpPr>
          <p:cNvPr id="3" name="Content Placeholder 2"/>
          <p:cNvSpPr>
            <a:spLocks noGrp="1"/>
          </p:cNvSpPr>
          <p:nvPr>
            <p:ph sz="quarter" idx="1"/>
          </p:nvPr>
        </p:nvSpPr>
        <p:spPr>
          <a:xfrm>
            <a:off x="301752" y="1527048"/>
            <a:ext cx="8503920" cy="4973786"/>
          </a:xfrm>
        </p:spPr>
        <p:txBody>
          <a:bodyPr>
            <a:normAutofit fontScale="40000" lnSpcReduction="20000"/>
          </a:bodyPr>
          <a:lstStyle/>
          <a:p>
            <a:r>
              <a:rPr lang="en-GB" dirty="0" smtClean="0"/>
              <a:t>The recurrence relation for the binary search algorithm is:</a:t>
            </a:r>
          </a:p>
          <a:p>
            <a:r>
              <a:rPr lang="en-GB" dirty="0" smtClean="0"/>
              <a:t>T(n) = T(n/2) + O(c)</a:t>
            </a:r>
          </a:p>
          <a:p>
            <a:r>
              <a:rPr lang="en-GB" dirty="0" smtClean="0"/>
              <a:t>where n is the size of the input, and c is the constant time taken to compare an element in the list with the target element.</a:t>
            </a:r>
          </a:p>
          <a:p>
            <a:r>
              <a:rPr lang="en-GB" dirty="0" smtClean="0"/>
              <a:t/>
            </a:r>
            <a:br>
              <a:rPr lang="en-GB" dirty="0" smtClean="0"/>
            </a:br>
            <a:r>
              <a:rPr lang="en-GB" dirty="0" smtClean="0"/>
              <a:t>To solve this recurrence relation, we can use the master theorem. The master theorem states that if a recurrence relation has the form:</a:t>
            </a:r>
          </a:p>
          <a:p>
            <a:r>
              <a:rPr lang="en-GB" dirty="0" smtClean="0"/>
              <a:t>T(n) = </a:t>
            </a:r>
            <a:r>
              <a:rPr lang="en-GB" dirty="0" err="1" smtClean="0"/>
              <a:t>aT</a:t>
            </a:r>
            <a:r>
              <a:rPr lang="en-GB" dirty="0" smtClean="0"/>
              <a:t>(n/b) + f(n)</a:t>
            </a:r>
          </a:p>
          <a:p>
            <a:r>
              <a:rPr lang="en-GB" dirty="0" smtClean="0"/>
              <a:t>where a &gt;= 1 and b &gt; 1 are constants, and f(n) is an asymptotically positive function, then:</a:t>
            </a:r>
          </a:p>
          <a:p>
            <a:r>
              <a:rPr lang="en-GB" dirty="0" smtClean="0"/>
              <a:t/>
            </a:r>
            <a:br>
              <a:rPr lang="en-GB" dirty="0" smtClean="0"/>
            </a:br>
            <a:r>
              <a:rPr lang="en-GB" dirty="0" smtClean="0"/>
              <a:t>If f(n) = O(</a:t>
            </a:r>
            <a:r>
              <a:rPr lang="en-GB" dirty="0" err="1" smtClean="0"/>
              <a:t>n^log_b</a:t>
            </a:r>
            <a:r>
              <a:rPr lang="en-GB" dirty="0" smtClean="0"/>
              <a:t>(a - ε)) for some constant ε &gt; 0, then T(n) = Θ(</a:t>
            </a:r>
            <a:r>
              <a:rPr lang="en-GB" dirty="0" err="1" smtClean="0"/>
              <a:t>n^log_b</a:t>
            </a:r>
            <a:r>
              <a:rPr lang="en-GB" dirty="0" smtClean="0"/>
              <a:t>(a)).</a:t>
            </a:r>
          </a:p>
          <a:p>
            <a:r>
              <a:rPr lang="en-GB" dirty="0" smtClean="0"/>
              <a:t>If f(n) = Θ(</a:t>
            </a:r>
            <a:r>
              <a:rPr lang="en-GB" dirty="0" err="1" smtClean="0"/>
              <a:t>n^log_b</a:t>
            </a:r>
            <a:r>
              <a:rPr lang="en-GB" dirty="0" smtClean="0"/>
              <a:t>(a)), then T(n) = Θ(</a:t>
            </a:r>
            <a:r>
              <a:rPr lang="en-GB" dirty="0" err="1" smtClean="0"/>
              <a:t>n^log_b</a:t>
            </a:r>
            <a:r>
              <a:rPr lang="en-GB" dirty="0" smtClean="0"/>
              <a:t>(a) log n).</a:t>
            </a:r>
          </a:p>
          <a:p>
            <a:r>
              <a:rPr lang="en-GB" dirty="0" smtClean="0"/>
              <a:t>If f(n) = Ω(</a:t>
            </a:r>
            <a:r>
              <a:rPr lang="en-GB" dirty="0" err="1" smtClean="0"/>
              <a:t>n^log_b</a:t>
            </a:r>
            <a:r>
              <a:rPr lang="en-GB" dirty="0" smtClean="0"/>
              <a:t>(a + ε)) for some constant ε &gt; 0, and if a f(n/b) &lt;= c f(n) for some constant c &lt; 1 and all sufficiently large n, then T(n) = Θ(f(n)).</a:t>
            </a:r>
          </a:p>
          <a:p>
            <a:r>
              <a:rPr lang="en-GB" dirty="0" smtClean="0"/>
              <a:t>In the case of the binary search algorithm, we have a = 1, b = 2, and f(n) = O(c). Therefore, we can apply case 1 of the master theorem:</a:t>
            </a:r>
          </a:p>
          <a:p>
            <a:r>
              <a:rPr lang="en-GB" dirty="0" smtClean="0"/>
              <a:t/>
            </a:r>
            <a:br>
              <a:rPr lang="en-GB" dirty="0" smtClean="0"/>
            </a:br>
            <a:r>
              <a:rPr lang="en-GB" dirty="0" smtClean="0"/>
              <a:t>T(n) = Θ(n^log_2(1)) = Θ(1)</a:t>
            </a:r>
          </a:p>
          <a:p>
            <a:r>
              <a:rPr lang="en-GB" dirty="0" smtClean="0"/>
              <a:t>Therefore, the time complexity of the binary search algorithm is O(1). This is because the algorithm divides the input size in half at each step, so the number of steps required is log n, which is a constant factor.</a:t>
            </a:r>
          </a:p>
          <a:p>
            <a:r>
              <a:rPr lang="en-GB" dirty="0" smtClean="0"/>
              <a:t/>
            </a:r>
            <a:br>
              <a:rPr lang="en-GB" dirty="0" smtClean="0"/>
            </a:br>
            <a:r>
              <a:rPr lang="en-GB" dirty="0" smtClean="0"/>
              <a:t>The space complexity of the binary search algorithm is O(1), because it does not require any additional space beyond the input list and a few constant variables used for indexing and comparison.</a:t>
            </a:r>
          </a:p>
          <a:p>
            <a:r>
              <a:rPr lang="en-GB" dirty="0" smtClean="0"/>
              <a:t>Power complexity of Binary search</a:t>
            </a:r>
          </a:p>
          <a:p>
            <a:r>
              <a:rPr lang="en-GB" dirty="0" smtClean="0"/>
              <a:t/>
            </a:r>
            <a:br>
              <a:rPr lang="en-GB" dirty="0" smtClean="0"/>
            </a:br>
            <a:r>
              <a:rPr lang="en-GB" b="1" dirty="0" smtClean="0"/>
              <a:t>The power complexity of binary search is O(log n),</a:t>
            </a:r>
            <a:r>
              <a:rPr lang="en-GB" dirty="0" smtClean="0"/>
              <a:t> which means that the running time of the algorithm grows logarithmically with the size of the input data. In other words, if the input size is doubled, the running time of the algorithm will increase by a constant factor (i.e., one additional comparison on average). The power complexity of binary search is much better than that of linear search for large datasets, as it enables the algorithm to quickly narrow down the search range by discarding half of the remaining items at each step. This makes binary search a highly efficient algorithm for searching sorted arrays and other ordered data structures.</a:t>
            </a:r>
          </a:p>
          <a:p>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factorial function</a:t>
            </a:r>
            <a:endParaRPr lang="en-GB" dirty="0"/>
          </a:p>
        </p:txBody>
      </p:sp>
      <p:sp>
        <p:nvSpPr>
          <p:cNvPr id="3" name="Content Placeholder 2"/>
          <p:cNvSpPr>
            <a:spLocks noGrp="1"/>
          </p:cNvSpPr>
          <p:nvPr>
            <p:ph sz="quarter" idx="1"/>
          </p:nvPr>
        </p:nvSpPr>
        <p:spPr>
          <a:xfrm>
            <a:off x="301752" y="1527048"/>
            <a:ext cx="8503920" cy="5330952"/>
          </a:xfrm>
        </p:spPr>
        <p:txBody>
          <a:bodyPr>
            <a:normAutofit fontScale="40000" lnSpcReduction="20000"/>
          </a:bodyPr>
          <a:lstStyle/>
          <a:p>
            <a:r>
              <a:rPr lang="en-GB" dirty="0" smtClean="0"/>
              <a:t>T(n) = T(n-1) + O(c)</a:t>
            </a:r>
          </a:p>
          <a:p>
            <a:r>
              <a:rPr lang="en-GB" dirty="0" smtClean="0"/>
              <a:t>where n is the input to the factorial function and c is the constant time taken to perform a multiplication operation.</a:t>
            </a:r>
          </a:p>
          <a:p>
            <a:r>
              <a:rPr lang="en-GB" dirty="0" smtClean="0"/>
              <a:t/>
            </a:r>
            <a:br>
              <a:rPr lang="en-GB" dirty="0" smtClean="0"/>
            </a:br>
            <a:r>
              <a:rPr lang="en-GB" dirty="0" smtClean="0"/>
              <a:t>To solve this recurrence relation, we can use the recursive tree method. The recurrence relation can be written as:</a:t>
            </a:r>
          </a:p>
          <a:p>
            <a:r>
              <a:rPr lang="en-GB" dirty="0" smtClean="0"/>
              <a:t/>
            </a:r>
            <a:br>
              <a:rPr lang="en-GB" dirty="0" smtClean="0"/>
            </a:br>
            <a:r>
              <a:rPr lang="en-GB" dirty="0" smtClean="0"/>
              <a:t>T(n) = T(n-1) + c</a:t>
            </a:r>
          </a:p>
          <a:p>
            <a:r>
              <a:rPr lang="en-GB" dirty="0" smtClean="0"/>
              <a:t>     = T(n-2) + c + c</a:t>
            </a:r>
          </a:p>
          <a:p>
            <a:r>
              <a:rPr lang="en-GB" dirty="0" smtClean="0"/>
              <a:t>     = T(n-3) + c + c + c</a:t>
            </a:r>
          </a:p>
          <a:p>
            <a:r>
              <a:rPr lang="en-GB" dirty="0" smtClean="0"/>
              <a:t>     = ...</a:t>
            </a:r>
          </a:p>
          <a:p>
            <a:r>
              <a:rPr lang="en-GB" dirty="0" smtClean="0"/>
              <a:t>     = T(1) + c + c + ... + c    (n-1 times)</a:t>
            </a:r>
          </a:p>
          <a:p>
            <a:r>
              <a:rPr lang="en-GB" dirty="0" smtClean="0"/>
              <a:t>     = O(n)</a:t>
            </a:r>
          </a:p>
          <a:p>
            <a:r>
              <a:rPr lang="en-GB" b="1" dirty="0" smtClean="0"/>
              <a:t>Therefore, the time complexity of the factorial function is O(n)</a:t>
            </a:r>
            <a:r>
              <a:rPr lang="en-GB" dirty="0" smtClean="0"/>
              <a:t>. This is because the function calls itself recursively n times, and performs a multiplication operation in each call.</a:t>
            </a:r>
          </a:p>
          <a:p>
            <a:r>
              <a:rPr lang="en-GB" dirty="0" smtClean="0"/>
              <a:t/>
            </a:r>
            <a:br>
              <a:rPr lang="en-GB" dirty="0" smtClean="0"/>
            </a:br>
            <a:r>
              <a:rPr lang="en-GB" b="1" dirty="0" smtClean="0"/>
              <a:t>The space complexity of the factorial function is O(n), </a:t>
            </a:r>
            <a:r>
              <a:rPr lang="en-GB" dirty="0" smtClean="0"/>
              <a:t>because the function calls itself recursively n times, and each call creates a new stack frame on the call stack. The call stack therefore has a maximum depth of n, which is the space required by the function.</a:t>
            </a:r>
          </a:p>
          <a:p>
            <a:r>
              <a:rPr lang="en-GB" dirty="0" smtClean="0"/>
              <a:t/>
            </a:r>
            <a:br>
              <a:rPr lang="en-GB" dirty="0" smtClean="0"/>
            </a:br>
            <a:r>
              <a:rPr lang="en-GB" dirty="0" smtClean="0"/>
              <a:t/>
            </a:r>
            <a:br>
              <a:rPr lang="en-GB" dirty="0" smtClean="0"/>
            </a:br>
            <a:r>
              <a:rPr lang="en-GB" b="1" dirty="0" smtClean="0"/>
              <a:t>The power complexity of the recursive factorial function is O(n)</a:t>
            </a:r>
            <a:r>
              <a:rPr lang="en-GB" dirty="0" smtClean="0"/>
              <a:t>, which means that the running time of the algorithm grows linearly with the size of the input data. In this case, the input data is the integer n that represents the number whose factorial is to be computed. The recursive factorial function works by repeatedly multiplying n by the factorial of (n-1), until it reaches the base case of n=1, which has a factorial of 1. The total number of recursive calls made by the algorithm is proportional to n, which gives it a power complexity of O(n). Note that there are more efficient algorithms for computing factorials, such as iterative algorithms that use a simple loop to perform the multiplication, which have a power complexity of O(1). However, the recursive factorial function is a simple and intuitive example of a recursive algorithm, and it can be used to illustrate the basic principles of recursion and function calls.</a:t>
            </a:r>
          </a:p>
          <a:p>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Tower of Hanoi</a:t>
            </a:r>
            <a:endParaRPr lang="en-GB" dirty="0"/>
          </a:p>
        </p:txBody>
      </p:sp>
      <p:sp>
        <p:nvSpPr>
          <p:cNvPr id="3" name="Content Placeholder 2"/>
          <p:cNvSpPr>
            <a:spLocks noGrp="1"/>
          </p:cNvSpPr>
          <p:nvPr>
            <p:ph sz="quarter" idx="1"/>
          </p:nvPr>
        </p:nvSpPr>
        <p:spPr>
          <a:xfrm>
            <a:off x="301752" y="1527048"/>
            <a:ext cx="8503920" cy="5330952"/>
          </a:xfrm>
        </p:spPr>
        <p:txBody>
          <a:bodyPr>
            <a:normAutofit fontScale="40000" lnSpcReduction="20000"/>
          </a:bodyPr>
          <a:lstStyle/>
          <a:p>
            <a:r>
              <a:rPr lang="en-GB" dirty="0" smtClean="0"/>
              <a:t>T(n) = 2T(n-1) + O(c)</a:t>
            </a:r>
          </a:p>
          <a:p>
            <a:r>
              <a:rPr lang="en-GB" dirty="0" smtClean="0"/>
              <a:t>where n is the number of disks to be moved, and c is the constant time taken to perform a disk move.</a:t>
            </a:r>
          </a:p>
          <a:p>
            <a:r>
              <a:rPr lang="en-GB" dirty="0" smtClean="0"/>
              <a:t/>
            </a:r>
            <a:br>
              <a:rPr lang="en-GB" dirty="0" smtClean="0"/>
            </a:br>
            <a:r>
              <a:rPr lang="en-GB" dirty="0" smtClean="0"/>
              <a:t>To solve this recurrence relation, we can use the recursive tree method. The recurrence relation can be written as:</a:t>
            </a:r>
          </a:p>
          <a:p>
            <a:r>
              <a:rPr lang="en-GB" dirty="0" smtClean="0"/>
              <a:t>T(n) = 2T(n-1) + c</a:t>
            </a:r>
          </a:p>
          <a:p>
            <a:r>
              <a:rPr lang="en-GB" dirty="0" smtClean="0"/>
              <a:t>     = 2(2T(n-2) + c) + c</a:t>
            </a:r>
          </a:p>
          <a:p>
            <a:r>
              <a:rPr lang="en-GB" dirty="0" smtClean="0"/>
              <a:t>     = 2^2 T(n-2) + 2c + c</a:t>
            </a:r>
          </a:p>
          <a:p>
            <a:r>
              <a:rPr lang="en-GB" dirty="0" smtClean="0"/>
              <a:t>     = 2^3 T(n-3) + 2^2 c + 2c + c</a:t>
            </a:r>
          </a:p>
          <a:p>
            <a:r>
              <a:rPr lang="en-GB" dirty="0" smtClean="0"/>
              <a:t>     = ...</a:t>
            </a:r>
          </a:p>
          <a:p>
            <a:r>
              <a:rPr lang="en-GB" dirty="0" smtClean="0"/>
              <a:t>     = 2^n T(0) + c(2^(n-1) + 2^(n-2) + ... + 1)</a:t>
            </a:r>
          </a:p>
          <a:p>
            <a:r>
              <a:rPr lang="en-GB" dirty="0" smtClean="0"/>
              <a:t>     = 2^n + c(2^n - 1)</a:t>
            </a:r>
          </a:p>
          <a:p>
            <a:r>
              <a:rPr lang="en-GB" dirty="0" smtClean="0"/>
              <a:t>     = O(2^n)</a:t>
            </a:r>
          </a:p>
          <a:p>
            <a:r>
              <a:rPr lang="en-GB" dirty="0" smtClean="0"/>
              <a:t>Therefore, the time complexity of the Tower of Hanoi problem is O(2^n). This is because in the worst case, the algorithm needs to make 2^n - 1 disk moves to complete the problem.</a:t>
            </a:r>
          </a:p>
          <a:p>
            <a:r>
              <a:rPr lang="en-GB" dirty="0" smtClean="0"/>
              <a:t/>
            </a:r>
            <a:br>
              <a:rPr lang="en-GB" dirty="0" smtClean="0"/>
            </a:br>
            <a:r>
              <a:rPr lang="en-GB" dirty="0" smtClean="0"/>
              <a:t>The space complexity of the Tower of Hanoi problem is O(n), because the function calls itself recursively n times, and each call creates a new stack frame on the call stack. The call stack therefore has a maximum depth of n, which is the space required by the function.</a:t>
            </a:r>
          </a:p>
          <a:p>
            <a:r>
              <a:rPr lang="en-GB" dirty="0" smtClean="0"/>
              <a:t/>
            </a:r>
            <a:br>
              <a:rPr lang="en-GB" dirty="0" smtClean="0"/>
            </a:br>
            <a:r>
              <a:rPr lang="en-GB" b="1" dirty="0" smtClean="0"/>
              <a:t>The power complexity of the Tower of Hanoi algorithm is O(2^n)</a:t>
            </a:r>
            <a:r>
              <a:rPr lang="en-GB" dirty="0" smtClean="0"/>
              <a:t>, which means that the running time of the algorithm grows exponentially with the size of the input data. In this case, the input data is the number of disks that need to be moved from the source peg to the destination peg, and the algorithm works by recursively moving smaller disks from the source peg to a temporary peg, and then moving larger disks from the source peg to the destination peg, and finally moving the smaller disks from the temporary peg to the destination peg. The total number of moves required to solve the problem for n disks is 2^n - 1, which gives the algorithm a power complexity of O(2^n). Note that the Tower of Hanoi algorithm is a classic example of a recursive algorithm with an exponential time complexity, and it is often used to teach the principles of recursion and algorithm analysis. However, for large values of n, the algorithm can become computationally expensive and impractical to use.</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themeOverride>
</file>

<file path=docProps/app.xml><?xml version="1.0" encoding="utf-8"?>
<Properties xmlns="http://schemas.openxmlformats.org/officeDocument/2006/extended-properties" xmlns:vt="http://schemas.openxmlformats.org/officeDocument/2006/docPropsVTypes">
  <Template/>
  <TotalTime>97</TotalTime>
  <Words>759</Words>
  <Application>Microsoft Office PowerPoint</Application>
  <PresentationFormat>On-screen Show (4:3)</PresentationFormat>
  <Paragraphs>268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Analysis And Design Of Algorithms</vt:lpstr>
      <vt:lpstr>Q.1: Complete the table1.0 after simplification of corresponding recurrence relation  </vt:lpstr>
      <vt:lpstr>Q.1: Complete the table1.0 after simplification of corresponding recurrence relation</vt:lpstr>
      <vt:lpstr>Q.1: Complete the table1.0 after simplification of corresponding recurrence relation</vt:lpstr>
      <vt:lpstr>Q.1: Complete the table1.0 after simplification of corresponding recurrence relation</vt:lpstr>
      <vt:lpstr>Linear Search</vt:lpstr>
      <vt:lpstr> Binary Search</vt:lpstr>
      <vt:lpstr>factorial function</vt:lpstr>
      <vt:lpstr>Tower of Hanoi</vt:lpstr>
      <vt:lpstr>binary tree traversal (in-order, pre-order or post-order)</vt:lpstr>
      <vt:lpstr>merge sort</vt:lpstr>
      <vt:lpstr>Quick Sort</vt:lpstr>
      <vt:lpstr>Strassen’s Matrix Multiplication</vt:lpstr>
      <vt:lpstr>Karatsuba Integer Multiplication</vt:lpstr>
      <vt:lpstr>.  Q.2 Write recursive algorithm for polynomial representation</vt:lpstr>
      <vt:lpstr>Q.2 Write recursive algorithm for polynomial representation</vt:lpstr>
      <vt:lpstr>Q.3 Write iterative version of Tower of Hanoi Problem.</vt:lpstr>
      <vt:lpstr>Q.3 Write iterative version of Tower of Hanoi Problem.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Design Of Algorithms</dc:title>
  <dc:creator>Kashis</dc:creator>
  <cp:lastModifiedBy>Kashis</cp:lastModifiedBy>
  <cp:revision>9</cp:revision>
  <dcterms:created xsi:type="dcterms:W3CDTF">2023-05-12T17:10:57Z</dcterms:created>
  <dcterms:modified xsi:type="dcterms:W3CDTF">2023-05-12T18:48:43Z</dcterms:modified>
</cp:coreProperties>
</file>