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70C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70C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70C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70C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70C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838200"/>
          </a:xfrm>
          <a:custGeom>
            <a:avLst/>
            <a:gdLst/>
            <a:ahLst/>
            <a:cxnLst/>
            <a:rect l="l" t="t" r="r" b="b"/>
            <a:pathLst>
              <a:path w="9144000" h="838200">
                <a:moveTo>
                  <a:pt x="9144000" y="0"/>
                </a:moveTo>
                <a:lnTo>
                  <a:pt x="0" y="0"/>
                </a:lnTo>
                <a:lnTo>
                  <a:pt x="0" y="838200"/>
                </a:lnTo>
                <a:lnTo>
                  <a:pt x="9144000" y="8382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705600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0"/>
                </a:move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553200" y="228599"/>
            <a:ext cx="2057400" cy="634998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6146800" y="0"/>
            <a:ext cx="2997200" cy="838200"/>
          </a:xfrm>
          <a:custGeom>
            <a:avLst/>
            <a:gdLst/>
            <a:ahLst/>
            <a:cxnLst/>
            <a:rect l="l" t="t" r="r" b="b"/>
            <a:pathLst>
              <a:path w="2997200" h="838200">
                <a:moveTo>
                  <a:pt x="2997200" y="0"/>
                </a:moveTo>
                <a:lnTo>
                  <a:pt x="0" y="0"/>
                </a:lnTo>
                <a:lnTo>
                  <a:pt x="0" y="838200"/>
                </a:lnTo>
                <a:lnTo>
                  <a:pt x="2997200" y="838200"/>
                </a:lnTo>
                <a:lnTo>
                  <a:pt x="2997200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553200" y="228599"/>
            <a:ext cx="2057400" cy="634998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6527800" y="190500"/>
            <a:ext cx="2076450" cy="685800"/>
          </a:xfrm>
          <a:custGeom>
            <a:avLst/>
            <a:gdLst/>
            <a:ahLst/>
            <a:cxnLst/>
            <a:rect l="l" t="t" r="r" b="b"/>
            <a:pathLst>
              <a:path w="2076450" h="685800">
                <a:moveTo>
                  <a:pt x="2076450" y="0"/>
                </a:moveTo>
                <a:lnTo>
                  <a:pt x="0" y="0"/>
                </a:lnTo>
                <a:lnTo>
                  <a:pt x="0" y="685800"/>
                </a:lnTo>
                <a:lnTo>
                  <a:pt x="2076450" y="685800"/>
                </a:lnTo>
                <a:lnTo>
                  <a:pt x="20764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553200" y="228600"/>
            <a:ext cx="1920875" cy="6096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0165" y="80227"/>
            <a:ext cx="3566160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5523" y="1176015"/>
            <a:ext cx="7938134" cy="38277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26800" y="6443188"/>
            <a:ext cx="228600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0070C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eksgorgeeks.org/redux-css/" TargetMode="External"/><Relationship Id="rId2" Type="http://schemas.openxmlformats.org/officeDocument/2006/relationships/hyperlink" Target="http://www.mongodb.com/resources/languages/mern-stack-tutoria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4034" y="1123313"/>
            <a:ext cx="303466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/>
              <a:t>Presentation</a:t>
            </a:r>
            <a:r>
              <a:rPr sz="2400" spc="-75" dirty="0"/>
              <a:t> </a:t>
            </a:r>
            <a:r>
              <a:rPr sz="2400" dirty="0"/>
              <a:t>on</a:t>
            </a:r>
            <a:r>
              <a:rPr sz="2400" spc="-35" dirty="0"/>
              <a:t> </a:t>
            </a:r>
            <a:r>
              <a:rPr lang="en-IN" sz="2400" spc="-10" dirty="0"/>
              <a:t>p</a:t>
            </a:r>
            <a:r>
              <a:rPr sz="2400" spc="-10" dirty="0" err="1"/>
              <a:t>roject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3804531" y="1636975"/>
            <a:ext cx="1246505" cy="106108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sz="3150" i="1" spc="-50" dirty="0">
                <a:latin typeface="Times New Roman"/>
                <a:cs typeface="Times New Roman"/>
              </a:rPr>
              <a:t>Job</a:t>
            </a:r>
            <a:r>
              <a:rPr sz="3150" i="1" spc="-145" dirty="0">
                <a:latin typeface="Times New Roman"/>
                <a:cs typeface="Times New Roman"/>
              </a:rPr>
              <a:t> </a:t>
            </a:r>
            <a:r>
              <a:rPr sz="3150" i="1" spc="-25" dirty="0">
                <a:latin typeface="Times New Roman"/>
                <a:cs typeface="Times New Roman"/>
              </a:rPr>
              <a:t>Era</a:t>
            </a:r>
            <a:endParaRPr sz="315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  <a:spcBef>
                <a:spcPts val="1955"/>
              </a:spcBef>
            </a:pPr>
            <a:r>
              <a:rPr sz="2000" spc="-25" dirty="0">
                <a:latin typeface="Times New Roman"/>
                <a:cs typeface="Times New Roman"/>
              </a:rPr>
              <a:t>By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26505" y="2971800"/>
            <a:ext cx="5202555" cy="35209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21205">
              <a:lnSpc>
                <a:spcPts val="2130"/>
              </a:lnSpc>
              <a:spcBef>
                <a:spcPts val="100"/>
              </a:spcBef>
            </a:pPr>
            <a:r>
              <a:rPr sz="1800" spc="-55" dirty="0">
                <a:latin typeface="Times New Roman"/>
                <a:cs typeface="Times New Roman"/>
              </a:rPr>
              <a:t>Team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No: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13</a:t>
            </a:r>
            <a:endParaRPr sz="1800" dirty="0">
              <a:latin typeface="Times New Roman"/>
              <a:cs typeface="Times New Roman"/>
            </a:endParaRPr>
          </a:p>
          <a:p>
            <a:pPr marL="1387475">
              <a:lnSpc>
                <a:spcPts val="2130"/>
              </a:lnSpc>
            </a:pPr>
            <a:r>
              <a:rPr sz="1800" dirty="0">
                <a:latin typeface="Times New Roman"/>
                <a:cs typeface="Times New Roman"/>
              </a:rPr>
              <a:t>Lovish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Bhateja: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2210991857</a:t>
            </a:r>
            <a:endParaRPr sz="1800" dirty="0">
              <a:latin typeface="Times New Roman"/>
              <a:cs typeface="Times New Roman"/>
            </a:endParaRPr>
          </a:p>
          <a:p>
            <a:pPr marL="1367790" marR="1132840">
              <a:lnSpc>
                <a:spcPct val="111900"/>
              </a:lnSpc>
            </a:pPr>
            <a:r>
              <a:rPr sz="1800" dirty="0">
                <a:latin typeface="Times New Roman"/>
                <a:cs typeface="Times New Roman"/>
              </a:rPr>
              <a:t>Madhav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Garg:2210991863 </a:t>
            </a:r>
            <a:r>
              <a:rPr sz="1800" dirty="0">
                <a:latin typeface="Times New Roman"/>
                <a:cs typeface="Times New Roman"/>
              </a:rPr>
              <a:t>Kashish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Gupta: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2210991768</a:t>
            </a:r>
            <a:endParaRPr sz="1800" dirty="0">
              <a:latin typeface="Times New Roman"/>
              <a:cs typeface="Times New Roman"/>
            </a:endParaRPr>
          </a:p>
          <a:p>
            <a:pPr marL="140652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Times New Roman"/>
                <a:cs typeface="Times New Roman"/>
              </a:rPr>
              <a:t>Kavita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Trivedi: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2210991774</a:t>
            </a:r>
            <a:endParaRPr lang="en-IN" sz="1800" spc="-10" dirty="0">
              <a:latin typeface="Times New Roman"/>
              <a:cs typeface="Times New Roman"/>
            </a:endParaRPr>
          </a:p>
          <a:p>
            <a:pPr marL="1406525">
              <a:lnSpc>
                <a:spcPct val="100000"/>
              </a:lnSpc>
              <a:spcBef>
                <a:spcPts val="240"/>
              </a:spcBef>
            </a:pPr>
            <a:r>
              <a:rPr lang="en-IN" sz="1800" dirty="0">
                <a:latin typeface="Times New Roman"/>
                <a:cs typeface="Times New Roman"/>
              </a:rPr>
              <a:t>Khushi Rana: 2210991793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682114" marR="1666239" algn="ctr">
              <a:lnSpc>
                <a:spcPct val="111900"/>
              </a:lnSpc>
            </a:pPr>
            <a:r>
              <a:rPr sz="1800" spc="-10" dirty="0">
                <a:latin typeface="Times New Roman"/>
                <a:cs typeface="Times New Roman"/>
              </a:rPr>
              <a:t>Supervised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by: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Prof. </a:t>
            </a:r>
            <a:endParaRPr lang="en-IN" spc="-35" dirty="0">
              <a:latin typeface="Times New Roman"/>
              <a:cs typeface="Times New Roman"/>
            </a:endParaRPr>
          </a:p>
          <a:p>
            <a:pPr marL="1682114" marR="1666239" algn="ctr">
              <a:lnSpc>
                <a:spcPct val="111900"/>
              </a:lnSpc>
            </a:pPr>
            <a:r>
              <a:rPr lang="en-IN" sz="1800" spc="-35" dirty="0">
                <a:latin typeface="Times New Roman"/>
                <a:cs typeface="Times New Roman"/>
              </a:rPr>
              <a:t>M</a:t>
            </a:r>
            <a:r>
              <a:rPr lang="en-IN" spc="-35" dirty="0">
                <a:latin typeface="Times New Roman"/>
                <a:cs typeface="Times New Roman"/>
              </a:rPr>
              <a:t>r. Rahul</a:t>
            </a:r>
            <a:endParaRPr sz="18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2000" dirty="0">
                <a:latin typeface="Times New Roman"/>
                <a:cs typeface="Times New Roman"/>
              </a:rPr>
              <a:t>Department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Computer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Science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Engineering,</a:t>
            </a:r>
            <a:endParaRPr sz="2000" dirty="0">
              <a:latin typeface="Times New Roman"/>
              <a:cs typeface="Times New Roman"/>
            </a:endParaRPr>
          </a:p>
          <a:p>
            <a:pPr marR="21590" algn="ctr">
              <a:lnSpc>
                <a:spcPct val="100000"/>
              </a:lnSpc>
              <a:spcBef>
                <a:spcPts val="1255"/>
              </a:spcBef>
            </a:pPr>
            <a:r>
              <a:rPr sz="2000" dirty="0">
                <a:latin typeface="Times New Roman"/>
                <a:cs typeface="Times New Roman"/>
              </a:rPr>
              <a:t>Chitkara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University,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Punjab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39500" y="6431520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0070C0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284" y="1235824"/>
            <a:ext cx="3350226" cy="248387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03821" y="2780264"/>
            <a:ext cx="4752959" cy="358699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0985" y="80227"/>
            <a:ext cx="22440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Future</a:t>
            </a:r>
            <a:r>
              <a:rPr spc="-150" dirty="0"/>
              <a:t> </a:t>
            </a:r>
            <a:r>
              <a:rPr spc="-85" dirty="0"/>
              <a:t>Scope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08224" y="1170726"/>
            <a:ext cx="7690484" cy="43078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28930" marR="213360" indent="-316865">
              <a:lnSpc>
                <a:spcPts val="1800"/>
              </a:lnSpc>
              <a:spcBef>
                <a:spcPts val="260"/>
              </a:spcBef>
              <a:buChar char="•"/>
              <a:tabLst>
                <a:tab pos="328930" algn="l"/>
              </a:tabLst>
            </a:pPr>
            <a:r>
              <a:rPr sz="1600" b="1" spc="-10" dirty="0">
                <a:latin typeface="Times New Roman"/>
                <a:cs typeface="Times New Roman"/>
              </a:rPr>
              <a:t>AI-</a:t>
            </a:r>
            <a:r>
              <a:rPr sz="1600" b="1" dirty="0">
                <a:latin typeface="Times New Roman"/>
                <a:cs typeface="Times New Roman"/>
              </a:rPr>
              <a:t>driven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Job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Matching: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Intelligent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algorithms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can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match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candidates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jobs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based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on </a:t>
            </a:r>
            <a:r>
              <a:rPr sz="1600" dirty="0">
                <a:latin typeface="Times New Roman"/>
                <a:cs typeface="Times New Roman"/>
              </a:rPr>
              <a:t>skills,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experience,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preferences.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0"/>
              </a:spcBef>
              <a:buFont typeface="Times New Roman"/>
              <a:buChar char="•"/>
            </a:pPr>
            <a:endParaRPr sz="1600">
              <a:latin typeface="Times New Roman"/>
              <a:cs typeface="Times New Roman"/>
            </a:endParaRPr>
          </a:p>
          <a:p>
            <a:pPr marL="328930" marR="561975" indent="-316865">
              <a:lnSpc>
                <a:spcPts val="1800"/>
              </a:lnSpc>
              <a:buChar char="•"/>
              <a:tabLst>
                <a:tab pos="328930" algn="l"/>
              </a:tabLst>
            </a:pPr>
            <a:r>
              <a:rPr sz="1600" b="1" dirty="0">
                <a:latin typeface="Times New Roman"/>
                <a:cs typeface="Times New Roman"/>
              </a:rPr>
              <a:t>Resume</a:t>
            </a:r>
            <a:r>
              <a:rPr sz="1600" b="1" spc="-50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Times New Roman"/>
                <a:cs typeface="Times New Roman"/>
              </a:rPr>
              <a:t>Screening</a:t>
            </a:r>
            <a:r>
              <a:rPr sz="1600" spc="-20" dirty="0">
                <a:latin typeface="Times New Roman"/>
                <a:cs typeface="Times New Roman"/>
              </a:rPr>
              <a:t>:</a:t>
            </a:r>
            <a:r>
              <a:rPr sz="1600" spc="-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AI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can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automatically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analyze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resumes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shortlist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candidates, </a:t>
            </a:r>
            <a:r>
              <a:rPr sz="1600" dirty="0">
                <a:latin typeface="Times New Roman"/>
                <a:cs typeface="Times New Roman"/>
              </a:rPr>
              <a:t>reducing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recruiter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workload.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Char char="•"/>
            </a:pPr>
            <a:endParaRPr sz="1600">
              <a:latin typeface="Times New Roman"/>
              <a:cs typeface="Times New Roman"/>
            </a:endParaRPr>
          </a:p>
          <a:p>
            <a:pPr marL="328930" indent="-316230">
              <a:lnSpc>
                <a:spcPct val="100000"/>
              </a:lnSpc>
              <a:buChar char="•"/>
              <a:tabLst>
                <a:tab pos="328930" algn="l"/>
              </a:tabLst>
            </a:pPr>
            <a:r>
              <a:rPr sz="1600" dirty="0">
                <a:latin typeface="Times New Roman"/>
                <a:cs typeface="Times New Roman"/>
              </a:rPr>
              <a:t>More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users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prefer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mobile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applications,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so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mobile-</a:t>
            </a:r>
            <a:r>
              <a:rPr sz="1600" dirty="0">
                <a:latin typeface="Times New Roman"/>
                <a:cs typeface="Times New Roman"/>
              </a:rPr>
              <a:t>optimized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job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portals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will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demand.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Font typeface="Times New Roman"/>
              <a:buChar char="•"/>
            </a:pPr>
            <a:endParaRPr sz="1600">
              <a:latin typeface="Times New Roman"/>
              <a:cs typeface="Times New Roman"/>
            </a:endParaRPr>
          </a:p>
          <a:p>
            <a:pPr marL="328930" marR="212090" indent="-316865">
              <a:lnSpc>
                <a:spcPts val="1800"/>
              </a:lnSpc>
              <a:buChar char="•"/>
              <a:tabLst>
                <a:tab pos="328930" algn="l"/>
              </a:tabLst>
            </a:pPr>
            <a:r>
              <a:rPr sz="1600" b="1" spc="-10" dirty="0">
                <a:latin typeface="Times New Roman"/>
                <a:cs typeface="Times New Roman"/>
              </a:rPr>
              <a:t>Freemium</a:t>
            </a:r>
            <a:r>
              <a:rPr sz="1600" b="1" spc="-7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model</a:t>
            </a:r>
            <a:r>
              <a:rPr sz="1600" dirty="0">
                <a:latin typeface="Times New Roman"/>
                <a:cs typeface="Times New Roman"/>
              </a:rPr>
              <a:t>: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Free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access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job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listings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but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paid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services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resume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boosting,</a:t>
            </a:r>
            <a:r>
              <a:rPr sz="1600" spc="-9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AI- </a:t>
            </a:r>
            <a:r>
              <a:rPr sz="1600" dirty="0">
                <a:latin typeface="Times New Roman"/>
                <a:cs typeface="Times New Roman"/>
              </a:rPr>
              <a:t>powered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job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matching,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priority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applications.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0"/>
              </a:spcBef>
              <a:buFont typeface="Times New Roman"/>
              <a:buChar char="•"/>
            </a:pPr>
            <a:endParaRPr sz="1600">
              <a:latin typeface="Times New Roman"/>
              <a:cs typeface="Times New Roman"/>
            </a:endParaRPr>
          </a:p>
          <a:p>
            <a:pPr marL="328930" marR="702945" indent="-316865">
              <a:lnSpc>
                <a:spcPts val="1800"/>
              </a:lnSpc>
              <a:buChar char="•"/>
              <a:tabLst>
                <a:tab pos="328930" algn="l"/>
              </a:tabLst>
            </a:pPr>
            <a:r>
              <a:rPr sz="1600" b="1" spc="-10" dirty="0">
                <a:latin typeface="Times New Roman"/>
                <a:cs typeface="Times New Roman"/>
              </a:rPr>
              <a:t>Recruiter</a:t>
            </a:r>
            <a:r>
              <a:rPr sz="1600" b="1" spc="-8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subscriptions</a:t>
            </a:r>
            <a:r>
              <a:rPr sz="1600" spc="-10" dirty="0">
                <a:latin typeface="Times New Roman"/>
                <a:cs typeface="Times New Roman"/>
              </a:rPr>
              <a:t>: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Paid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access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recruiters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advanced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filters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and</a:t>
            </a:r>
            <a:r>
              <a:rPr sz="1600" spc="-9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AI </a:t>
            </a:r>
            <a:r>
              <a:rPr sz="1600" spc="-10" dirty="0">
                <a:latin typeface="Times New Roman"/>
                <a:cs typeface="Times New Roman"/>
              </a:rPr>
              <a:t>recommendations.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0"/>
              </a:spcBef>
              <a:buFont typeface="Times New Roman"/>
              <a:buChar char="•"/>
            </a:pPr>
            <a:endParaRPr sz="1600">
              <a:latin typeface="Times New Roman"/>
              <a:cs typeface="Times New Roman"/>
            </a:endParaRPr>
          </a:p>
          <a:p>
            <a:pPr marL="328930" marR="117475" indent="-316865">
              <a:lnSpc>
                <a:spcPts val="1800"/>
              </a:lnSpc>
              <a:buChar char="•"/>
              <a:tabLst>
                <a:tab pos="328930" algn="l"/>
              </a:tabLst>
            </a:pPr>
            <a:r>
              <a:rPr sz="1600" dirty="0">
                <a:latin typeface="Times New Roman"/>
                <a:cs typeface="Times New Roman"/>
              </a:rPr>
              <a:t>Detailed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company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profiles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with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work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culture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insights,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employee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testimonials,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virtual </a:t>
            </a:r>
            <a:r>
              <a:rPr sz="1600" dirty="0">
                <a:latin typeface="Times New Roman"/>
                <a:cs typeface="Times New Roman"/>
              </a:rPr>
              <a:t>office</a:t>
            </a:r>
            <a:r>
              <a:rPr sz="1600" spc="-9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tours.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Char char="•"/>
            </a:pPr>
            <a:endParaRPr sz="1600">
              <a:latin typeface="Times New Roman"/>
              <a:cs typeface="Times New Roman"/>
            </a:endParaRPr>
          </a:p>
          <a:p>
            <a:pPr marL="328930" indent="-316230">
              <a:lnSpc>
                <a:spcPct val="100000"/>
              </a:lnSpc>
              <a:buChar char="•"/>
              <a:tabLst>
                <a:tab pos="328930" algn="l"/>
              </a:tabLst>
            </a:pPr>
            <a:r>
              <a:rPr sz="1600" dirty="0">
                <a:latin typeface="Times New Roman"/>
                <a:cs typeface="Times New Roman"/>
              </a:rPr>
              <a:t>AI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can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suggest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peer-</a:t>
            </a:r>
            <a:r>
              <a:rPr sz="1600" spc="-10" dirty="0">
                <a:latin typeface="Times New Roman"/>
                <a:cs typeface="Times New Roman"/>
              </a:rPr>
              <a:t>recommended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jobs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based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mutual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connections.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5125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Conclusion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" marR="5080">
              <a:lnSpc>
                <a:spcPct val="138900"/>
              </a:lnSpc>
              <a:spcBef>
                <a:spcPts val="100"/>
              </a:spcBef>
            </a:pPr>
            <a:r>
              <a:rPr dirty="0"/>
              <a:t>Job</a:t>
            </a:r>
            <a:r>
              <a:rPr spc="-65" dirty="0"/>
              <a:t> </a:t>
            </a:r>
            <a:r>
              <a:rPr dirty="0"/>
              <a:t>Portal</a:t>
            </a:r>
            <a:r>
              <a:rPr spc="-40" dirty="0"/>
              <a:t> </a:t>
            </a:r>
            <a:r>
              <a:rPr dirty="0"/>
              <a:t>websites</a:t>
            </a:r>
            <a:r>
              <a:rPr spc="-35" dirty="0"/>
              <a:t> </a:t>
            </a:r>
            <a:r>
              <a:rPr dirty="0"/>
              <a:t>are</a:t>
            </a:r>
            <a:r>
              <a:rPr spc="-40" dirty="0"/>
              <a:t> </a:t>
            </a:r>
            <a:r>
              <a:rPr dirty="0"/>
              <a:t>evolving</a:t>
            </a:r>
            <a:r>
              <a:rPr spc="-40" dirty="0"/>
              <a:t> </a:t>
            </a:r>
            <a:r>
              <a:rPr dirty="0"/>
              <a:t>rapidly</a:t>
            </a:r>
            <a:r>
              <a:rPr spc="-35" dirty="0"/>
              <a:t> </a:t>
            </a:r>
            <a:r>
              <a:rPr dirty="0"/>
              <a:t>with</a:t>
            </a:r>
            <a:r>
              <a:rPr spc="-35" dirty="0"/>
              <a:t> </a:t>
            </a:r>
            <a:r>
              <a:rPr spc="-10" dirty="0"/>
              <a:t>advancements</a:t>
            </a:r>
            <a:r>
              <a:rPr spc="-35" dirty="0"/>
              <a:t> </a:t>
            </a:r>
            <a:r>
              <a:rPr spc="-10" dirty="0"/>
              <a:t>in</a:t>
            </a:r>
            <a:r>
              <a:rPr spc="-90" dirty="0"/>
              <a:t> </a:t>
            </a:r>
            <a:r>
              <a:rPr dirty="0"/>
              <a:t>AI.</a:t>
            </a:r>
            <a:r>
              <a:rPr spc="-65" dirty="0"/>
              <a:t> </a:t>
            </a:r>
            <a:r>
              <a:rPr dirty="0"/>
              <a:t>These</a:t>
            </a:r>
            <a:r>
              <a:rPr spc="-40" dirty="0"/>
              <a:t> </a:t>
            </a:r>
            <a:r>
              <a:rPr dirty="0"/>
              <a:t>platforms</a:t>
            </a:r>
            <a:r>
              <a:rPr spc="-35" dirty="0"/>
              <a:t> </a:t>
            </a:r>
            <a:r>
              <a:rPr dirty="0"/>
              <a:t>play</a:t>
            </a:r>
            <a:r>
              <a:rPr spc="-35" dirty="0"/>
              <a:t> </a:t>
            </a:r>
            <a:r>
              <a:rPr spc="-50" dirty="0"/>
              <a:t>a </a:t>
            </a:r>
            <a:r>
              <a:rPr dirty="0"/>
              <a:t>crucial</a:t>
            </a:r>
            <a:r>
              <a:rPr spc="-50" dirty="0"/>
              <a:t> </a:t>
            </a:r>
            <a:r>
              <a:rPr dirty="0"/>
              <a:t>role</a:t>
            </a:r>
            <a:r>
              <a:rPr spc="-50" dirty="0"/>
              <a:t> </a:t>
            </a:r>
            <a:r>
              <a:rPr dirty="0"/>
              <a:t>in</a:t>
            </a:r>
            <a:r>
              <a:rPr spc="-40" dirty="0"/>
              <a:t> </a:t>
            </a:r>
            <a:r>
              <a:rPr dirty="0"/>
              <a:t>connecting</a:t>
            </a:r>
            <a:r>
              <a:rPr spc="-45" dirty="0"/>
              <a:t> </a:t>
            </a:r>
            <a:r>
              <a:rPr dirty="0"/>
              <a:t>job</a:t>
            </a:r>
            <a:r>
              <a:rPr spc="-45" dirty="0"/>
              <a:t> </a:t>
            </a:r>
            <a:r>
              <a:rPr dirty="0"/>
              <a:t>seekers</a:t>
            </a:r>
            <a:r>
              <a:rPr spc="-40" dirty="0"/>
              <a:t> </a:t>
            </a:r>
            <a:r>
              <a:rPr dirty="0"/>
              <a:t>with</a:t>
            </a:r>
            <a:r>
              <a:rPr spc="-45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dirty="0"/>
              <a:t>right</a:t>
            </a:r>
            <a:r>
              <a:rPr spc="-50" dirty="0"/>
              <a:t> </a:t>
            </a:r>
            <a:r>
              <a:rPr spc="-10" dirty="0"/>
              <a:t>opportunities</a:t>
            </a:r>
            <a:r>
              <a:rPr spc="-45" dirty="0"/>
              <a:t> </a:t>
            </a:r>
            <a:r>
              <a:rPr dirty="0"/>
              <a:t>while</a:t>
            </a:r>
            <a:r>
              <a:rPr spc="-45" dirty="0"/>
              <a:t> </a:t>
            </a:r>
            <a:r>
              <a:rPr dirty="0"/>
              <a:t>helping</a:t>
            </a:r>
            <a:r>
              <a:rPr spc="-45" dirty="0"/>
              <a:t> </a:t>
            </a:r>
            <a:r>
              <a:rPr dirty="0"/>
              <a:t>employers</a:t>
            </a:r>
            <a:r>
              <a:rPr spc="-40" dirty="0"/>
              <a:t> </a:t>
            </a:r>
            <a:r>
              <a:rPr spc="-20" dirty="0"/>
              <a:t>find </a:t>
            </a:r>
            <a:r>
              <a:rPr dirty="0"/>
              <a:t>the</a:t>
            </a:r>
            <a:r>
              <a:rPr spc="-65" dirty="0"/>
              <a:t> </a:t>
            </a:r>
            <a:r>
              <a:rPr dirty="0"/>
              <a:t>best</a:t>
            </a:r>
            <a:r>
              <a:rPr spc="-40" dirty="0"/>
              <a:t> </a:t>
            </a:r>
            <a:r>
              <a:rPr dirty="0"/>
              <a:t>talent</a:t>
            </a:r>
            <a:r>
              <a:rPr spc="-40" dirty="0"/>
              <a:t> </a:t>
            </a:r>
            <a:r>
              <a:rPr spc="-20" dirty="0"/>
              <a:t>efficiently.</a:t>
            </a:r>
            <a:r>
              <a:rPr spc="-30" dirty="0"/>
              <a:t> </a:t>
            </a:r>
            <a:r>
              <a:rPr dirty="0"/>
              <a:t>Features</a:t>
            </a:r>
            <a:r>
              <a:rPr spc="-35" dirty="0"/>
              <a:t> </a:t>
            </a:r>
            <a:r>
              <a:rPr spc="-20" dirty="0"/>
              <a:t>like</a:t>
            </a:r>
            <a:r>
              <a:rPr spc="-90" dirty="0"/>
              <a:t> </a:t>
            </a:r>
            <a:r>
              <a:rPr spc="-10" dirty="0"/>
              <a:t>AI-</a:t>
            </a:r>
            <a:r>
              <a:rPr dirty="0"/>
              <a:t>powered</a:t>
            </a:r>
            <a:r>
              <a:rPr spc="-35" dirty="0"/>
              <a:t> </a:t>
            </a:r>
            <a:r>
              <a:rPr dirty="0"/>
              <a:t>job</a:t>
            </a:r>
            <a:r>
              <a:rPr spc="-35" dirty="0"/>
              <a:t> </a:t>
            </a:r>
            <a:r>
              <a:rPr dirty="0"/>
              <a:t>matching</a:t>
            </a:r>
            <a:r>
              <a:rPr spc="-30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skill-</a:t>
            </a:r>
            <a:r>
              <a:rPr dirty="0"/>
              <a:t>based</a:t>
            </a:r>
            <a:r>
              <a:rPr spc="-35" dirty="0"/>
              <a:t> </a:t>
            </a:r>
            <a:r>
              <a:rPr spc="-10" dirty="0"/>
              <a:t>assessments </a:t>
            </a:r>
            <a:r>
              <a:rPr dirty="0"/>
              <a:t>are</a:t>
            </a:r>
            <a:r>
              <a:rPr spc="-15" dirty="0"/>
              <a:t> </a:t>
            </a:r>
            <a:r>
              <a:rPr spc="-10" dirty="0"/>
              <a:t>transforming </a:t>
            </a:r>
            <a:r>
              <a:rPr dirty="0"/>
              <a:t>the</a:t>
            </a:r>
            <a:r>
              <a:rPr spc="-15" dirty="0"/>
              <a:t> </a:t>
            </a:r>
            <a:r>
              <a:rPr spc="-10" dirty="0"/>
              <a:t>recruitment process.</a:t>
            </a:r>
          </a:p>
          <a:p>
            <a:pPr marL="210185" marR="58419">
              <a:lnSpc>
                <a:spcPct val="138900"/>
              </a:lnSpc>
            </a:pPr>
            <a:r>
              <a:rPr spc="-10" dirty="0"/>
              <a:t>With</a:t>
            </a:r>
            <a:r>
              <a:rPr spc="-35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dirty="0"/>
              <a:t>rise</a:t>
            </a:r>
            <a:r>
              <a:rPr spc="-3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remote</a:t>
            </a:r>
            <a:r>
              <a:rPr spc="-35" dirty="0"/>
              <a:t> </a:t>
            </a:r>
            <a:r>
              <a:rPr dirty="0"/>
              <a:t>work</a:t>
            </a:r>
            <a:r>
              <a:rPr spc="-35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spc="-10" dirty="0"/>
              <a:t>personalized</a:t>
            </a:r>
            <a:r>
              <a:rPr spc="-30" dirty="0"/>
              <a:t> </a:t>
            </a:r>
            <a:r>
              <a:rPr dirty="0"/>
              <a:t>job</a:t>
            </a:r>
            <a:r>
              <a:rPr spc="-30" dirty="0"/>
              <a:t> </a:t>
            </a:r>
            <a:r>
              <a:rPr spc="-10" dirty="0"/>
              <a:t>recommendations,</a:t>
            </a:r>
            <a:r>
              <a:rPr spc="-35" dirty="0"/>
              <a:t> </a:t>
            </a:r>
            <a:r>
              <a:rPr dirty="0"/>
              <a:t>job</a:t>
            </a:r>
            <a:r>
              <a:rPr spc="-30" dirty="0"/>
              <a:t> </a:t>
            </a:r>
            <a:r>
              <a:rPr dirty="0"/>
              <a:t>portals</a:t>
            </a:r>
            <a:r>
              <a:rPr spc="-30" dirty="0"/>
              <a:t> </a:t>
            </a:r>
            <a:r>
              <a:rPr dirty="0"/>
              <a:t>must</a:t>
            </a:r>
            <a:r>
              <a:rPr spc="-35" dirty="0"/>
              <a:t> </a:t>
            </a:r>
            <a:r>
              <a:rPr dirty="0"/>
              <a:t>adapt</a:t>
            </a:r>
            <a:r>
              <a:rPr spc="-35" dirty="0"/>
              <a:t> </a:t>
            </a:r>
            <a:r>
              <a:rPr spc="-25" dirty="0"/>
              <a:t>to </a:t>
            </a:r>
            <a:r>
              <a:rPr dirty="0"/>
              <a:t>changing</a:t>
            </a:r>
            <a:r>
              <a:rPr spc="-40" dirty="0"/>
              <a:t> </a:t>
            </a:r>
            <a:r>
              <a:rPr dirty="0"/>
              <a:t>market</a:t>
            </a:r>
            <a:r>
              <a:rPr spc="-40" dirty="0"/>
              <a:t> </a:t>
            </a:r>
            <a:r>
              <a:rPr dirty="0"/>
              <a:t>trends.</a:t>
            </a:r>
            <a:r>
              <a:rPr spc="-40" dirty="0"/>
              <a:t> </a:t>
            </a:r>
            <a:r>
              <a:rPr dirty="0"/>
              <a:t>Ensuring</a:t>
            </a:r>
            <a:r>
              <a:rPr spc="-35" dirty="0"/>
              <a:t> </a:t>
            </a:r>
            <a:r>
              <a:rPr spc="-25" dirty="0"/>
              <a:t>user-</a:t>
            </a:r>
            <a:r>
              <a:rPr dirty="0"/>
              <a:t>friendly</a:t>
            </a:r>
            <a:r>
              <a:rPr spc="-35" dirty="0"/>
              <a:t> </a:t>
            </a:r>
            <a:r>
              <a:rPr spc="-10" dirty="0"/>
              <a:t>experiences</a:t>
            </a:r>
            <a:r>
              <a:rPr spc="-40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dirty="0"/>
              <a:t>data</a:t>
            </a:r>
            <a:r>
              <a:rPr spc="-40" dirty="0"/>
              <a:t> </a:t>
            </a:r>
            <a:r>
              <a:rPr dirty="0"/>
              <a:t>security</a:t>
            </a:r>
            <a:r>
              <a:rPr spc="-40" dirty="0"/>
              <a:t> </a:t>
            </a:r>
            <a:r>
              <a:rPr dirty="0"/>
              <a:t>will</a:t>
            </a:r>
            <a:r>
              <a:rPr spc="-40" dirty="0"/>
              <a:t> </a:t>
            </a:r>
            <a:r>
              <a:rPr dirty="0"/>
              <a:t>be</a:t>
            </a:r>
            <a:r>
              <a:rPr spc="-40" dirty="0"/>
              <a:t> </a:t>
            </a:r>
            <a:r>
              <a:rPr dirty="0"/>
              <a:t>key</a:t>
            </a:r>
            <a:r>
              <a:rPr spc="-40" dirty="0"/>
              <a:t> </a:t>
            </a:r>
            <a:r>
              <a:rPr spc="-25" dirty="0"/>
              <a:t>to </a:t>
            </a:r>
            <a:r>
              <a:rPr dirty="0"/>
              <a:t>their</a:t>
            </a:r>
            <a:r>
              <a:rPr spc="-80" dirty="0"/>
              <a:t> </a:t>
            </a:r>
            <a:r>
              <a:rPr spc="-10" dirty="0"/>
              <a:t>long-</a:t>
            </a:r>
            <a:r>
              <a:rPr dirty="0"/>
              <a:t>term</a:t>
            </a:r>
            <a:r>
              <a:rPr spc="-45" dirty="0"/>
              <a:t> </a:t>
            </a:r>
            <a:r>
              <a:rPr spc="-10" dirty="0"/>
              <a:t>success.</a:t>
            </a:r>
            <a:r>
              <a:rPr spc="-90" dirty="0"/>
              <a:t> </a:t>
            </a:r>
            <a:r>
              <a:rPr dirty="0"/>
              <a:t>As</a:t>
            </a:r>
            <a:r>
              <a:rPr spc="-40" dirty="0"/>
              <a:t> </a:t>
            </a:r>
            <a:r>
              <a:rPr dirty="0"/>
              <a:t>technology</a:t>
            </a:r>
            <a:r>
              <a:rPr spc="-45" dirty="0"/>
              <a:t> </a:t>
            </a:r>
            <a:r>
              <a:rPr dirty="0"/>
              <a:t>continues</a:t>
            </a:r>
            <a:r>
              <a:rPr spc="-40" dirty="0"/>
              <a:t> </a:t>
            </a:r>
            <a:r>
              <a:rPr dirty="0"/>
              <a:t>to</a:t>
            </a:r>
            <a:r>
              <a:rPr spc="-45" dirty="0"/>
              <a:t> </a:t>
            </a:r>
            <a:r>
              <a:rPr dirty="0"/>
              <a:t>advance,</a:t>
            </a:r>
            <a:r>
              <a:rPr spc="-45" dirty="0"/>
              <a:t> </a:t>
            </a:r>
            <a:r>
              <a:rPr dirty="0"/>
              <a:t>job</a:t>
            </a:r>
            <a:r>
              <a:rPr spc="-40" dirty="0"/>
              <a:t> </a:t>
            </a:r>
            <a:r>
              <a:rPr dirty="0"/>
              <a:t>portals</a:t>
            </a:r>
            <a:r>
              <a:rPr spc="-45" dirty="0"/>
              <a:t> </a:t>
            </a:r>
            <a:r>
              <a:rPr dirty="0"/>
              <a:t>will</a:t>
            </a:r>
            <a:r>
              <a:rPr spc="-45" dirty="0"/>
              <a:t> </a:t>
            </a:r>
            <a:r>
              <a:rPr dirty="0"/>
              <a:t>become</a:t>
            </a:r>
            <a:r>
              <a:rPr spc="-45" dirty="0"/>
              <a:t> </a:t>
            </a:r>
            <a:r>
              <a:rPr spc="-20" dirty="0"/>
              <a:t>even </a:t>
            </a:r>
            <a:r>
              <a:rPr dirty="0"/>
              <a:t>more</a:t>
            </a:r>
            <a:r>
              <a:rPr spc="-40" dirty="0"/>
              <a:t> </a:t>
            </a:r>
            <a:r>
              <a:rPr spc="-10" dirty="0"/>
              <a:t>intelligent,</a:t>
            </a:r>
            <a:r>
              <a:rPr spc="-35" dirty="0"/>
              <a:t> </a:t>
            </a:r>
            <a:r>
              <a:rPr dirty="0"/>
              <a:t>making</a:t>
            </a:r>
            <a:r>
              <a:rPr spc="-30" dirty="0"/>
              <a:t> </a:t>
            </a:r>
            <a:r>
              <a:rPr dirty="0"/>
              <a:t>hiring</a:t>
            </a:r>
            <a:r>
              <a:rPr spc="-35" dirty="0"/>
              <a:t> </a:t>
            </a:r>
            <a:r>
              <a:rPr spc="-10" dirty="0"/>
              <a:t>faster,</a:t>
            </a:r>
            <a:r>
              <a:rPr spc="-30" dirty="0"/>
              <a:t> </a:t>
            </a:r>
            <a:r>
              <a:rPr spc="-10" dirty="0"/>
              <a:t>fairer,</a:t>
            </a:r>
            <a:r>
              <a:rPr spc="-3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dirty="0"/>
              <a:t>more</a:t>
            </a:r>
            <a:r>
              <a:rPr spc="-35" dirty="0"/>
              <a:t> </a:t>
            </a:r>
            <a:r>
              <a:rPr spc="-10" dirty="0"/>
              <a:t>effective</a:t>
            </a:r>
            <a:r>
              <a:rPr spc="-40" dirty="0"/>
              <a:t> </a:t>
            </a:r>
            <a:r>
              <a:rPr dirty="0"/>
              <a:t>for</a:t>
            </a:r>
            <a:r>
              <a:rPr spc="-30" dirty="0"/>
              <a:t> </a:t>
            </a:r>
            <a:r>
              <a:rPr spc="-10" dirty="0"/>
              <a:t>everyone.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5775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References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06100" y="1370839"/>
            <a:ext cx="6470015" cy="1811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8930" indent="-316230">
              <a:lnSpc>
                <a:spcPct val="100000"/>
              </a:lnSpc>
              <a:spcBef>
                <a:spcPts val="100"/>
              </a:spcBef>
              <a:buChar char="•"/>
              <a:tabLst>
                <a:tab pos="328930" algn="l"/>
              </a:tabLst>
            </a:pPr>
            <a:r>
              <a:rPr sz="1800" spc="-20" dirty="0">
                <a:latin typeface="Times New Roman"/>
                <a:cs typeface="Times New Roman"/>
                <a:hlinkClick r:id="rId2"/>
              </a:rPr>
              <a:t>https://www.mongodb.com/resources/languages/mern-</a:t>
            </a:r>
            <a:r>
              <a:rPr sz="1800" spc="-25" dirty="0">
                <a:latin typeface="Times New Roman"/>
                <a:cs typeface="Times New Roman"/>
                <a:hlinkClick r:id="rId2"/>
              </a:rPr>
              <a:t>stack-</a:t>
            </a:r>
            <a:r>
              <a:rPr sz="1800" spc="-10" dirty="0">
                <a:latin typeface="Times New Roman"/>
                <a:cs typeface="Times New Roman"/>
                <a:hlinkClick r:id="rId2"/>
              </a:rPr>
              <a:t>tutorial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70"/>
              </a:spcBef>
              <a:buFont typeface="Times New Roman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328930" indent="-316230">
              <a:lnSpc>
                <a:spcPct val="100000"/>
              </a:lnSpc>
              <a:buChar char="•"/>
              <a:tabLst>
                <a:tab pos="328930" algn="l"/>
              </a:tabLst>
            </a:pPr>
            <a:r>
              <a:rPr sz="1800" spc="-30" dirty="0">
                <a:latin typeface="Times New Roman"/>
                <a:cs typeface="Times New Roman"/>
              </a:rPr>
              <a:t>https://legacy.reactjs.org/docs/getting-</a:t>
            </a:r>
            <a:r>
              <a:rPr sz="1800" spc="-10" dirty="0">
                <a:latin typeface="Times New Roman"/>
                <a:cs typeface="Times New Roman"/>
              </a:rPr>
              <a:t>started.html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70"/>
              </a:spcBef>
              <a:buFont typeface="Times New Roman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328930" indent="-316230">
              <a:lnSpc>
                <a:spcPct val="100000"/>
              </a:lnSpc>
              <a:buChar char="•"/>
              <a:tabLst>
                <a:tab pos="328930" algn="l"/>
              </a:tabLst>
            </a:pPr>
            <a:r>
              <a:rPr sz="1800" spc="-30" dirty="0">
                <a:latin typeface="Times New Roman"/>
                <a:cs typeface="Times New Roman"/>
                <a:hlinkClick r:id="rId3"/>
              </a:rPr>
              <a:t>https://www.geeksgorgeeks.org/redux-</a:t>
            </a:r>
            <a:r>
              <a:rPr sz="1800" spc="-20" dirty="0">
                <a:latin typeface="Times New Roman"/>
                <a:cs typeface="Times New Roman"/>
                <a:hlinkClick r:id="rId3"/>
              </a:rPr>
              <a:t>css/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672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Q&amp;A</a:t>
            </a:r>
            <a:r>
              <a:rPr spc="-375" dirty="0"/>
              <a:t> </a:t>
            </a:r>
            <a:r>
              <a:rPr dirty="0"/>
              <a:t>/</a:t>
            </a:r>
            <a:r>
              <a:rPr spc="-90" dirty="0"/>
              <a:t> </a:t>
            </a:r>
            <a:r>
              <a:rPr spc="-100" dirty="0"/>
              <a:t>Discussion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3400" y="1409162"/>
            <a:ext cx="971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0" dirty="0">
                <a:latin typeface="Times New Roman"/>
                <a:cs typeface="Times New Roman"/>
              </a:rPr>
              <a:t>•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3600" y="1425037"/>
            <a:ext cx="13843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Any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Questions?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58698" y="1464923"/>
            <a:ext cx="254000" cy="254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06100" y="2012412"/>
            <a:ext cx="694435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8930" indent="-316230">
              <a:lnSpc>
                <a:spcPct val="100000"/>
              </a:lnSpc>
              <a:spcBef>
                <a:spcPts val="100"/>
              </a:spcBef>
              <a:buChar char="•"/>
              <a:tabLst>
                <a:tab pos="328930" algn="l"/>
              </a:tabLst>
            </a:pPr>
            <a:r>
              <a:rPr sz="1600" dirty="0">
                <a:latin typeface="Times New Roman"/>
                <a:cs typeface="Times New Roman"/>
              </a:rPr>
              <a:t>Open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discussions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feedback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Job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Era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implementation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improvements.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2865" y="80674"/>
            <a:ext cx="25088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45" dirty="0">
                <a:solidFill>
                  <a:srgbClr val="002D44"/>
                </a:solidFill>
              </a:rPr>
              <a:t>Table</a:t>
            </a:r>
            <a:r>
              <a:rPr sz="2800" spc="-195" dirty="0">
                <a:solidFill>
                  <a:srgbClr val="002D44"/>
                </a:solidFill>
              </a:rPr>
              <a:t> </a:t>
            </a:r>
            <a:r>
              <a:rPr sz="2800" dirty="0">
                <a:solidFill>
                  <a:srgbClr val="002D44"/>
                </a:solidFill>
              </a:rPr>
              <a:t>of</a:t>
            </a:r>
            <a:r>
              <a:rPr sz="2800" spc="-85" dirty="0">
                <a:solidFill>
                  <a:srgbClr val="002D44"/>
                </a:solidFill>
              </a:rPr>
              <a:t> </a:t>
            </a:r>
            <a:r>
              <a:rPr sz="2800" spc="-95" dirty="0">
                <a:solidFill>
                  <a:srgbClr val="002D44"/>
                </a:solidFill>
              </a:rPr>
              <a:t>Contents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33160" y="1006971"/>
            <a:ext cx="5355590" cy="4483100"/>
          </a:xfrm>
          <a:prstGeom prst="rect">
            <a:avLst/>
          </a:prstGeom>
        </p:spPr>
        <p:txBody>
          <a:bodyPr vert="horz" wrap="square" lIns="0" tIns="1295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20"/>
              </a:spcBef>
              <a:buAutoNum type="arabicPeriod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Problem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Statement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20"/>
              </a:spcBef>
              <a:buAutoNum type="arabicPeriod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Objective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/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Purpose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38900"/>
              </a:lnSpc>
              <a:spcBef>
                <a:spcPts val="120"/>
              </a:spcBef>
              <a:buAutoNum type="arabicPeriod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Main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Topics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/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Sections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(Depends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your </a:t>
            </a:r>
            <a:r>
              <a:rPr sz="2400" spc="-10" dirty="0">
                <a:latin typeface="Times New Roman"/>
                <a:cs typeface="Times New Roman"/>
              </a:rPr>
              <a:t>topic)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420"/>
              </a:spcBef>
              <a:buAutoNum type="arabicPeriod"/>
              <a:tabLst>
                <a:tab pos="355600" algn="l"/>
              </a:tabLst>
            </a:pPr>
            <a:r>
              <a:rPr sz="2400" spc="-10" dirty="0">
                <a:latin typeface="Times New Roman"/>
                <a:cs typeface="Times New Roman"/>
              </a:rPr>
              <a:t>Screenshots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AutoNum type="arabicPeriod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Future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Scope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20"/>
              </a:spcBef>
              <a:buAutoNum type="arabicPeriod"/>
              <a:tabLst>
                <a:tab pos="355600" algn="l"/>
              </a:tabLst>
            </a:pPr>
            <a:r>
              <a:rPr sz="2400" spc="-10" dirty="0">
                <a:latin typeface="Times New Roman"/>
                <a:cs typeface="Times New Roman"/>
              </a:rPr>
              <a:t>Conclusion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20"/>
              </a:spcBef>
              <a:buAutoNum type="arabicPeriod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References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(if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applicable)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20"/>
              </a:spcBef>
              <a:buAutoNum type="arabicPeriod"/>
              <a:tabLst>
                <a:tab pos="355600" algn="l"/>
              </a:tabLst>
            </a:pPr>
            <a:r>
              <a:rPr sz="2400" spc="-40" dirty="0">
                <a:latin typeface="Times New Roman"/>
                <a:cs typeface="Times New Roman"/>
              </a:rPr>
              <a:t>Q&amp;A</a:t>
            </a:r>
            <a:r>
              <a:rPr sz="2400" spc="-2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/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Discussion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82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Problem</a:t>
            </a:r>
            <a:r>
              <a:rPr spc="-135" dirty="0"/>
              <a:t> </a:t>
            </a:r>
            <a:r>
              <a:rPr spc="-95" dirty="0"/>
              <a:t>statement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667364" y="1017757"/>
            <a:ext cx="7499350" cy="3187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41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increasing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demand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efficient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accessible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employment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opportunities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has </a:t>
            </a:r>
            <a:r>
              <a:rPr sz="1800" dirty="0">
                <a:latin typeface="Times New Roman"/>
                <a:cs typeface="Times New Roman"/>
              </a:rPr>
              <a:t>highlighted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need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reliable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job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portal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ensures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seamless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hiring </a:t>
            </a:r>
            <a:r>
              <a:rPr sz="1800" dirty="0">
                <a:latin typeface="Times New Roman"/>
                <a:cs typeface="Times New Roman"/>
              </a:rPr>
              <a:t>experience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both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job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seekers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recruiters.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Traditional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job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search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methods </a:t>
            </a:r>
            <a:r>
              <a:rPr sz="1800" dirty="0">
                <a:latin typeface="Times New Roman"/>
                <a:cs typeface="Times New Roman"/>
              </a:rPr>
              <a:t>often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face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challenges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such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lack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transparency,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delayed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responses,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limited </a:t>
            </a:r>
            <a:r>
              <a:rPr sz="1800" spc="-20" dirty="0">
                <a:latin typeface="Times New Roman"/>
                <a:cs typeface="Times New Roman"/>
              </a:rPr>
              <a:t>accessibility.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user-</a:t>
            </a:r>
            <a:r>
              <a:rPr sz="1800" dirty="0">
                <a:latin typeface="Times New Roman"/>
                <a:cs typeface="Times New Roman"/>
              </a:rPr>
              <a:t>friendly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job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portal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provide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flexible,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real-</a:t>
            </a:r>
            <a:r>
              <a:rPr sz="1800" dirty="0">
                <a:latin typeface="Times New Roman"/>
                <a:cs typeface="Times New Roman"/>
              </a:rPr>
              <a:t>time,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secure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environment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job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searching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hiring,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offering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features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such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as </a:t>
            </a:r>
            <a:r>
              <a:rPr sz="1800" dirty="0">
                <a:latin typeface="Times New Roman"/>
                <a:cs typeface="Times New Roman"/>
              </a:rPr>
              <a:t>automated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job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recommendations,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real-</a:t>
            </a:r>
            <a:r>
              <a:rPr sz="1800" dirty="0">
                <a:latin typeface="Times New Roman"/>
                <a:cs typeface="Times New Roman"/>
              </a:rPr>
              <a:t>time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application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tracking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employer-</a:t>
            </a:r>
            <a:r>
              <a:rPr sz="1800" spc="-25" dirty="0">
                <a:latin typeface="Times New Roman"/>
                <a:cs typeface="Times New Roman"/>
              </a:rPr>
              <a:t>job </a:t>
            </a:r>
            <a:r>
              <a:rPr sz="1800" dirty="0">
                <a:latin typeface="Times New Roman"/>
                <a:cs typeface="Times New Roman"/>
              </a:rPr>
              <a:t>seeker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feedback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mechanisms.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8445">
              <a:lnSpc>
                <a:spcPct val="100000"/>
              </a:lnSpc>
              <a:spcBef>
                <a:spcPts val="100"/>
              </a:spcBef>
            </a:pPr>
            <a:r>
              <a:rPr dirty="0"/>
              <a:t>Objective</a:t>
            </a:r>
            <a:r>
              <a:rPr spc="-150" dirty="0"/>
              <a:t> </a:t>
            </a:r>
            <a:r>
              <a:rPr dirty="0"/>
              <a:t>/</a:t>
            </a:r>
            <a:r>
              <a:rPr spc="-150" dirty="0"/>
              <a:t> </a:t>
            </a:r>
            <a:r>
              <a:rPr spc="-85" dirty="0"/>
              <a:t>Purpose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50"/>
              </a:lnSpc>
              <a:spcBef>
                <a:spcPts val="100"/>
              </a:spcBef>
            </a:pPr>
            <a:r>
              <a:rPr sz="2000" b="1" spc="-10" dirty="0">
                <a:latin typeface="Times New Roman"/>
                <a:cs typeface="Times New Roman"/>
              </a:rPr>
              <a:t>Objective:</a:t>
            </a:r>
            <a:endParaRPr sz="2000">
              <a:latin typeface="Times New Roman"/>
              <a:cs typeface="Times New Roman"/>
            </a:endParaRPr>
          </a:p>
          <a:p>
            <a:pPr marL="12700" marR="202565">
              <a:lnSpc>
                <a:spcPts val="1800"/>
              </a:lnSpc>
              <a:spcBef>
                <a:spcPts val="110"/>
              </a:spcBef>
            </a:pPr>
            <a:r>
              <a:rPr dirty="0"/>
              <a:t>A</a:t>
            </a:r>
            <a:r>
              <a:rPr spc="-100" dirty="0"/>
              <a:t> </a:t>
            </a:r>
            <a:r>
              <a:rPr dirty="0"/>
              <a:t>job</a:t>
            </a:r>
            <a:r>
              <a:rPr spc="-55" dirty="0"/>
              <a:t> </a:t>
            </a:r>
            <a:r>
              <a:rPr dirty="0"/>
              <a:t>portal</a:t>
            </a:r>
            <a:r>
              <a:rPr spc="-40" dirty="0"/>
              <a:t> </a:t>
            </a:r>
            <a:r>
              <a:rPr dirty="0"/>
              <a:t>website</a:t>
            </a:r>
            <a:r>
              <a:rPr spc="-40" dirty="0"/>
              <a:t> </a:t>
            </a:r>
            <a:r>
              <a:rPr dirty="0"/>
              <a:t>aims</a:t>
            </a:r>
            <a:r>
              <a:rPr spc="-3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bridge</a:t>
            </a:r>
            <a:r>
              <a:rPr spc="-40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gap</a:t>
            </a:r>
            <a:r>
              <a:rPr spc="-35" dirty="0"/>
              <a:t> </a:t>
            </a:r>
            <a:r>
              <a:rPr dirty="0"/>
              <a:t>between</a:t>
            </a:r>
            <a:r>
              <a:rPr spc="-35" dirty="0"/>
              <a:t> </a:t>
            </a:r>
            <a:r>
              <a:rPr dirty="0"/>
              <a:t>job</a:t>
            </a:r>
            <a:r>
              <a:rPr spc="-35" dirty="0"/>
              <a:t> </a:t>
            </a:r>
            <a:r>
              <a:rPr dirty="0"/>
              <a:t>seekers</a:t>
            </a:r>
            <a:r>
              <a:rPr spc="-35" dirty="0"/>
              <a:t> </a:t>
            </a:r>
            <a:r>
              <a:rPr dirty="0"/>
              <a:t>and</a:t>
            </a:r>
            <a:r>
              <a:rPr spc="325" dirty="0"/>
              <a:t> </a:t>
            </a:r>
            <a:r>
              <a:rPr dirty="0"/>
              <a:t>employers</a:t>
            </a:r>
            <a:r>
              <a:rPr spc="-35" dirty="0"/>
              <a:t> </a:t>
            </a:r>
            <a:r>
              <a:rPr dirty="0"/>
              <a:t>by</a:t>
            </a:r>
            <a:r>
              <a:rPr spc="-35" dirty="0"/>
              <a:t> </a:t>
            </a:r>
            <a:r>
              <a:rPr dirty="0"/>
              <a:t>providing</a:t>
            </a:r>
            <a:r>
              <a:rPr spc="-35" dirty="0"/>
              <a:t> </a:t>
            </a:r>
            <a:r>
              <a:rPr spc="-50" dirty="0"/>
              <a:t>a </a:t>
            </a:r>
            <a:r>
              <a:rPr dirty="0"/>
              <a:t>digital</a:t>
            </a:r>
            <a:r>
              <a:rPr spc="-80" dirty="0"/>
              <a:t> </a:t>
            </a:r>
            <a:r>
              <a:rPr dirty="0"/>
              <a:t>platform</a:t>
            </a:r>
            <a:r>
              <a:rPr spc="-75" dirty="0"/>
              <a:t> </a:t>
            </a:r>
            <a:r>
              <a:rPr spc="-10" dirty="0"/>
              <a:t>where:</a:t>
            </a:r>
          </a:p>
          <a:p>
            <a:pPr marL="298450" marR="628015" indent="-285750">
              <a:lnSpc>
                <a:spcPts val="1789"/>
              </a:lnSpc>
              <a:spcBef>
                <a:spcPts val="25"/>
              </a:spcBef>
              <a:buFont typeface="Arial MT"/>
              <a:buChar char="•"/>
              <a:tabLst>
                <a:tab pos="298450" algn="l"/>
              </a:tabLst>
            </a:pPr>
            <a:r>
              <a:rPr dirty="0"/>
              <a:t>Job</a:t>
            </a:r>
            <a:r>
              <a:rPr spc="-35" dirty="0"/>
              <a:t> </a:t>
            </a:r>
            <a:r>
              <a:rPr dirty="0"/>
              <a:t>seekers</a:t>
            </a:r>
            <a:r>
              <a:rPr spc="-30" dirty="0"/>
              <a:t> </a:t>
            </a:r>
            <a:r>
              <a:rPr dirty="0"/>
              <a:t>can</a:t>
            </a:r>
            <a:r>
              <a:rPr spc="-30" dirty="0"/>
              <a:t> </a:t>
            </a:r>
            <a:r>
              <a:rPr dirty="0"/>
              <a:t>find</a:t>
            </a:r>
            <a:r>
              <a:rPr spc="-30" dirty="0"/>
              <a:t> </a:t>
            </a:r>
            <a:r>
              <a:rPr dirty="0"/>
              <a:t>relevant</a:t>
            </a:r>
            <a:r>
              <a:rPr spc="-35" dirty="0"/>
              <a:t> </a:t>
            </a:r>
            <a:r>
              <a:rPr dirty="0"/>
              <a:t>job</a:t>
            </a:r>
            <a:r>
              <a:rPr spc="-35" dirty="0"/>
              <a:t> </a:t>
            </a:r>
            <a:r>
              <a:rPr spc="-10" dirty="0"/>
              <a:t>opportunities,</a:t>
            </a:r>
            <a:r>
              <a:rPr spc="-30" dirty="0"/>
              <a:t> </a:t>
            </a:r>
            <a:r>
              <a:rPr dirty="0"/>
              <a:t>submit</a:t>
            </a:r>
            <a:r>
              <a:rPr spc="-35" dirty="0"/>
              <a:t> </a:t>
            </a:r>
            <a:r>
              <a:rPr spc="-10" dirty="0"/>
              <a:t>applications,</a:t>
            </a:r>
            <a:r>
              <a:rPr spc="-30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enhance</a:t>
            </a:r>
            <a:r>
              <a:rPr spc="-35" dirty="0"/>
              <a:t> </a:t>
            </a:r>
            <a:r>
              <a:rPr spc="-10" dirty="0"/>
              <a:t>their employability.</a:t>
            </a:r>
          </a:p>
          <a:p>
            <a:pPr marL="297815" indent="-285115">
              <a:lnSpc>
                <a:spcPts val="1770"/>
              </a:lnSpc>
              <a:buFont typeface="Arial MT"/>
              <a:buChar char="•"/>
              <a:tabLst>
                <a:tab pos="297815" algn="l"/>
              </a:tabLst>
            </a:pPr>
            <a:r>
              <a:rPr dirty="0"/>
              <a:t>Employers</a:t>
            </a:r>
            <a:r>
              <a:rPr spc="-45" dirty="0"/>
              <a:t> </a:t>
            </a:r>
            <a:r>
              <a:rPr dirty="0"/>
              <a:t>can</a:t>
            </a:r>
            <a:r>
              <a:rPr spc="-45" dirty="0"/>
              <a:t> </a:t>
            </a:r>
            <a:r>
              <a:rPr dirty="0"/>
              <a:t>post</a:t>
            </a:r>
            <a:r>
              <a:rPr spc="-50" dirty="0"/>
              <a:t> </a:t>
            </a:r>
            <a:r>
              <a:rPr dirty="0"/>
              <a:t>job</a:t>
            </a:r>
            <a:r>
              <a:rPr spc="-45" dirty="0"/>
              <a:t> </a:t>
            </a:r>
            <a:r>
              <a:rPr dirty="0"/>
              <a:t>openings,</a:t>
            </a:r>
            <a:r>
              <a:rPr spc="-45" dirty="0"/>
              <a:t> </a:t>
            </a:r>
            <a:r>
              <a:rPr dirty="0"/>
              <a:t>screen</a:t>
            </a:r>
            <a:r>
              <a:rPr spc="-45" dirty="0"/>
              <a:t> </a:t>
            </a:r>
            <a:r>
              <a:rPr spc="-10" dirty="0"/>
              <a:t>candidates,</a:t>
            </a:r>
            <a:r>
              <a:rPr spc="-45" dirty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dirty="0"/>
              <a:t>hire</a:t>
            </a:r>
            <a:r>
              <a:rPr spc="-50" dirty="0"/>
              <a:t> </a:t>
            </a:r>
            <a:r>
              <a:rPr dirty="0"/>
              <a:t>suitable</a:t>
            </a:r>
            <a:r>
              <a:rPr spc="-50" dirty="0"/>
              <a:t> </a:t>
            </a:r>
            <a:r>
              <a:rPr dirty="0"/>
              <a:t>employees</a:t>
            </a:r>
            <a:r>
              <a:rPr spc="-45" dirty="0"/>
              <a:t> </a:t>
            </a:r>
            <a:r>
              <a:rPr spc="-10" dirty="0"/>
              <a:t>efficiently.</a:t>
            </a:r>
          </a:p>
          <a:p>
            <a:pPr marL="12700">
              <a:lnSpc>
                <a:spcPts val="2360"/>
              </a:lnSpc>
              <a:spcBef>
                <a:spcPts val="1660"/>
              </a:spcBef>
            </a:pPr>
            <a:r>
              <a:rPr sz="2000" b="1" spc="-10" dirty="0">
                <a:latin typeface="Times New Roman"/>
                <a:cs typeface="Times New Roman"/>
              </a:rPr>
              <a:t>Purpose:</a:t>
            </a:r>
            <a:endParaRPr sz="2000">
              <a:latin typeface="Times New Roman"/>
              <a:cs typeface="Times New Roman"/>
            </a:endParaRPr>
          </a:p>
          <a:p>
            <a:pPr marL="297815" indent="-285115">
              <a:lnSpc>
                <a:spcPts val="1820"/>
              </a:lnSpc>
              <a:buFont typeface="Arial MT"/>
              <a:buChar char="•"/>
              <a:tabLst>
                <a:tab pos="297815" algn="l"/>
              </a:tabLst>
            </a:pPr>
            <a:r>
              <a:rPr b="1" dirty="0">
                <a:latin typeface="Times New Roman"/>
                <a:cs typeface="Times New Roman"/>
              </a:rPr>
              <a:t>Facilitate</a:t>
            </a:r>
            <a:r>
              <a:rPr b="1" spc="-4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Job</a:t>
            </a:r>
            <a:r>
              <a:rPr b="1" spc="-4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Search</a:t>
            </a:r>
            <a:r>
              <a:rPr b="1" spc="-45" dirty="0">
                <a:latin typeface="Times New Roman"/>
                <a:cs typeface="Times New Roman"/>
              </a:rPr>
              <a:t> </a:t>
            </a:r>
            <a:r>
              <a:rPr dirty="0"/>
              <a:t>–</a:t>
            </a:r>
            <a:r>
              <a:rPr spc="-40" dirty="0"/>
              <a:t> </a:t>
            </a:r>
            <a:r>
              <a:rPr dirty="0"/>
              <a:t>Helps</a:t>
            </a:r>
            <a:r>
              <a:rPr spc="-40" dirty="0"/>
              <a:t> </a:t>
            </a:r>
            <a:r>
              <a:rPr dirty="0"/>
              <a:t>job</a:t>
            </a:r>
            <a:r>
              <a:rPr spc="-40" dirty="0"/>
              <a:t> </a:t>
            </a:r>
            <a:r>
              <a:rPr dirty="0"/>
              <a:t>seekers</a:t>
            </a:r>
            <a:r>
              <a:rPr spc="-40" dirty="0"/>
              <a:t> </a:t>
            </a:r>
            <a:r>
              <a:rPr dirty="0"/>
              <a:t>find</a:t>
            </a:r>
            <a:r>
              <a:rPr spc="-40" dirty="0"/>
              <a:t> </a:t>
            </a:r>
            <a:r>
              <a:rPr dirty="0"/>
              <a:t>jobs</a:t>
            </a:r>
            <a:r>
              <a:rPr spc="-40" dirty="0"/>
              <a:t> </a:t>
            </a:r>
            <a:r>
              <a:rPr dirty="0"/>
              <a:t>based</a:t>
            </a:r>
            <a:r>
              <a:rPr spc="-35" dirty="0"/>
              <a:t> </a:t>
            </a:r>
            <a:r>
              <a:rPr dirty="0"/>
              <a:t>on</a:t>
            </a:r>
            <a:r>
              <a:rPr spc="-40" dirty="0"/>
              <a:t> </a:t>
            </a:r>
            <a:r>
              <a:rPr dirty="0"/>
              <a:t>skills,</a:t>
            </a:r>
            <a:r>
              <a:rPr spc="-40" dirty="0"/>
              <a:t> </a:t>
            </a:r>
            <a:r>
              <a:rPr dirty="0"/>
              <a:t>location,</a:t>
            </a:r>
            <a:r>
              <a:rPr spc="-40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spc="-10" dirty="0"/>
              <a:t>experience.</a:t>
            </a:r>
          </a:p>
          <a:p>
            <a:pPr marL="298450" marR="383540" indent="-285750">
              <a:lnSpc>
                <a:spcPts val="1789"/>
              </a:lnSpc>
              <a:spcBef>
                <a:spcPts val="110"/>
              </a:spcBef>
              <a:buFont typeface="Arial MT"/>
              <a:buChar char="•"/>
              <a:tabLst>
                <a:tab pos="298450" algn="l"/>
              </a:tabLst>
            </a:pPr>
            <a:r>
              <a:rPr b="1" spc="-10" dirty="0">
                <a:latin typeface="Times New Roman"/>
                <a:cs typeface="Times New Roman"/>
              </a:rPr>
              <a:t>Streamline</a:t>
            </a:r>
            <a:r>
              <a:rPr b="1" spc="-5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Recruitment</a:t>
            </a:r>
            <a:r>
              <a:rPr b="1" spc="-50" dirty="0">
                <a:latin typeface="Times New Roman"/>
                <a:cs typeface="Times New Roman"/>
              </a:rPr>
              <a:t> </a:t>
            </a:r>
            <a:r>
              <a:rPr dirty="0"/>
              <a:t>–</a:t>
            </a:r>
            <a:r>
              <a:rPr spc="-40" dirty="0"/>
              <a:t> </a:t>
            </a:r>
            <a:r>
              <a:rPr dirty="0"/>
              <a:t>Enables</a:t>
            </a:r>
            <a:r>
              <a:rPr spc="-45" dirty="0"/>
              <a:t> </a:t>
            </a:r>
            <a:r>
              <a:rPr dirty="0"/>
              <a:t>companies</a:t>
            </a:r>
            <a:r>
              <a:rPr spc="-45" dirty="0"/>
              <a:t> </a:t>
            </a:r>
            <a:r>
              <a:rPr dirty="0"/>
              <a:t>to</a:t>
            </a:r>
            <a:r>
              <a:rPr spc="-45" dirty="0"/>
              <a:t> </a:t>
            </a:r>
            <a:r>
              <a:rPr dirty="0"/>
              <a:t>post</a:t>
            </a:r>
            <a:r>
              <a:rPr spc="-45" dirty="0"/>
              <a:t> </a:t>
            </a:r>
            <a:r>
              <a:rPr dirty="0"/>
              <a:t>job</a:t>
            </a:r>
            <a:r>
              <a:rPr spc="-45" dirty="0"/>
              <a:t> </a:t>
            </a:r>
            <a:r>
              <a:rPr dirty="0"/>
              <a:t>openings</a:t>
            </a:r>
            <a:r>
              <a:rPr spc="-45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dirty="0"/>
              <a:t>filter</a:t>
            </a:r>
            <a:r>
              <a:rPr spc="-45" dirty="0"/>
              <a:t> </a:t>
            </a:r>
            <a:r>
              <a:rPr spc="-10" dirty="0"/>
              <a:t>candidates effectively.</a:t>
            </a:r>
          </a:p>
          <a:p>
            <a:pPr marL="298450" marR="132715" indent="-285750">
              <a:lnSpc>
                <a:spcPts val="1789"/>
              </a:lnSpc>
              <a:spcBef>
                <a:spcPts val="20"/>
              </a:spcBef>
              <a:buFont typeface="Arial MT"/>
              <a:buChar char="•"/>
              <a:tabLst>
                <a:tab pos="298450" algn="l"/>
              </a:tabLst>
            </a:pPr>
            <a:r>
              <a:rPr b="1" spc="-10" dirty="0">
                <a:latin typeface="Times New Roman"/>
                <a:cs typeface="Times New Roman"/>
              </a:rPr>
              <a:t>Career</a:t>
            </a:r>
            <a:r>
              <a:rPr b="1" spc="-7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Development</a:t>
            </a:r>
            <a:r>
              <a:rPr b="1" spc="-45" dirty="0">
                <a:latin typeface="Times New Roman"/>
                <a:cs typeface="Times New Roman"/>
              </a:rPr>
              <a:t> </a:t>
            </a:r>
            <a:r>
              <a:rPr dirty="0"/>
              <a:t>–</a:t>
            </a:r>
            <a:r>
              <a:rPr spc="-45" dirty="0"/>
              <a:t> </a:t>
            </a:r>
            <a:r>
              <a:rPr dirty="0"/>
              <a:t>Provides</a:t>
            </a:r>
            <a:r>
              <a:rPr spc="-45" dirty="0"/>
              <a:t> </a:t>
            </a:r>
            <a:r>
              <a:rPr spc="-10" dirty="0"/>
              <a:t>resume-</a:t>
            </a:r>
            <a:r>
              <a:rPr dirty="0"/>
              <a:t>building</a:t>
            </a:r>
            <a:r>
              <a:rPr spc="-45" dirty="0"/>
              <a:t> </a:t>
            </a:r>
            <a:r>
              <a:rPr dirty="0"/>
              <a:t>tools,</a:t>
            </a:r>
            <a:r>
              <a:rPr spc="-45" dirty="0"/>
              <a:t> </a:t>
            </a:r>
            <a:r>
              <a:rPr dirty="0"/>
              <a:t>interview</a:t>
            </a:r>
            <a:r>
              <a:rPr spc="-45" dirty="0"/>
              <a:t> </a:t>
            </a:r>
            <a:r>
              <a:rPr dirty="0"/>
              <a:t>tips,</a:t>
            </a:r>
            <a:r>
              <a:rPr spc="-45" dirty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dirty="0"/>
              <a:t>skill</a:t>
            </a:r>
            <a:r>
              <a:rPr spc="-50" dirty="0"/>
              <a:t> </a:t>
            </a:r>
            <a:r>
              <a:rPr spc="-10" dirty="0"/>
              <a:t>assessment features.</a:t>
            </a:r>
          </a:p>
          <a:p>
            <a:pPr marL="298450" marR="125095" indent="-285750">
              <a:lnSpc>
                <a:spcPts val="1789"/>
              </a:lnSpc>
              <a:spcBef>
                <a:spcPts val="20"/>
              </a:spcBef>
              <a:buFont typeface="Arial MT"/>
              <a:buChar char="•"/>
              <a:tabLst>
                <a:tab pos="298450" algn="l"/>
              </a:tabLst>
            </a:pPr>
            <a:r>
              <a:rPr b="1" dirty="0">
                <a:latin typeface="Times New Roman"/>
                <a:cs typeface="Times New Roman"/>
              </a:rPr>
              <a:t>Networking</a:t>
            </a:r>
            <a:r>
              <a:rPr b="1" spc="-4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Opportunities</a:t>
            </a:r>
            <a:r>
              <a:rPr b="1" spc="-45" dirty="0">
                <a:latin typeface="Times New Roman"/>
                <a:cs typeface="Times New Roman"/>
              </a:rPr>
              <a:t> </a:t>
            </a:r>
            <a:r>
              <a:rPr dirty="0"/>
              <a:t>–</a:t>
            </a:r>
            <a:r>
              <a:rPr spc="-35" dirty="0"/>
              <a:t> </a:t>
            </a:r>
            <a:r>
              <a:rPr dirty="0"/>
              <a:t>Connects</a:t>
            </a:r>
            <a:r>
              <a:rPr spc="-40" dirty="0"/>
              <a:t> </a:t>
            </a:r>
            <a:r>
              <a:rPr dirty="0"/>
              <a:t>job</a:t>
            </a:r>
            <a:r>
              <a:rPr spc="-40" dirty="0"/>
              <a:t> </a:t>
            </a:r>
            <a:r>
              <a:rPr dirty="0"/>
              <a:t>seekers</a:t>
            </a:r>
            <a:r>
              <a:rPr spc="-35" dirty="0"/>
              <a:t> </a:t>
            </a:r>
            <a:r>
              <a:rPr dirty="0"/>
              <a:t>with</a:t>
            </a:r>
            <a:r>
              <a:rPr spc="-40" dirty="0"/>
              <a:t> </a:t>
            </a:r>
            <a:r>
              <a:rPr dirty="0"/>
              <a:t>employers,</a:t>
            </a:r>
            <a:r>
              <a:rPr spc="-35" dirty="0"/>
              <a:t> </a:t>
            </a:r>
            <a:r>
              <a:rPr dirty="0"/>
              <a:t>recruiters,</a:t>
            </a:r>
            <a:r>
              <a:rPr spc="-40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spc="-10" dirty="0"/>
              <a:t>industry professionals.</a:t>
            </a:r>
          </a:p>
          <a:p>
            <a:pPr marL="297815" indent="-285115">
              <a:lnSpc>
                <a:spcPts val="1770"/>
              </a:lnSpc>
              <a:buFont typeface="Arial MT"/>
              <a:buChar char="•"/>
              <a:tabLst>
                <a:tab pos="297815" algn="l"/>
              </a:tabLst>
            </a:pPr>
            <a:r>
              <a:rPr b="1" dirty="0">
                <a:latin typeface="Times New Roman"/>
                <a:cs typeface="Times New Roman"/>
              </a:rPr>
              <a:t>Remote</a:t>
            </a:r>
            <a:r>
              <a:rPr b="1" spc="-4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&amp;</a:t>
            </a:r>
            <a:r>
              <a:rPr b="1" spc="-4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Global</a:t>
            </a:r>
            <a:r>
              <a:rPr b="1" spc="-4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Hiring</a:t>
            </a:r>
            <a:r>
              <a:rPr b="1" spc="-45" dirty="0">
                <a:latin typeface="Times New Roman"/>
                <a:cs typeface="Times New Roman"/>
              </a:rPr>
              <a:t> </a:t>
            </a:r>
            <a:r>
              <a:rPr dirty="0"/>
              <a:t>–</a:t>
            </a:r>
            <a:r>
              <a:rPr spc="-40" dirty="0"/>
              <a:t> </a:t>
            </a:r>
            <a:r>
              <a:rPr dirty="0"/>
              <a:t>Supports</a:t>
            </a:r>
            <a:r>
              <a:rPr spc="-40" dirty="0"/>
              <a:t> </a:t>
            </a:r>
            <a:r>
              <a:rPr dirty="0"/>
              <a:t>hiring</a:t>
            </a:r>
            <a:r>
              <a:rPr spc="-40" dirty="0"/>
              <a:t> </a:t>
            </a:r>
            <a:r>
              <a:rPr dirty="0"/>
              <a:t>across</a:t>
            </a:r>
            <a:r>
              <a:rPr spc="-35" dirty="0"/>
              <a:t> </a:t>
            </a:r>
            <a:r>
              <a:rPr spc="-10" dirty="0"/>
              <a:t>different</a:t>
            </a:r>
            <a:r>
              <a:rPr spc="-45" dirty="0"/>
              <a:t> </a:t>
            </a:r>
            <a:r>
              <a:rPr spc="-10" dirty="0"/>
              <a:t>locations,</a:t>
            </a:r>
            <a:r>
              <a:rPr spc="-40" dirty="0"/>
              <a:t> </a:t>
            </a:r>
            <a:r>
              <a:rPr dirty="0"/>
              <a:t>including</a:t>
            </a:r>
            <a:r>
              <a:rPr spc="-40" dirty="0"/>
              <a:t> </a:t>
            </a:r>
            <a:r>
              <a:rPr dirty="0"/>
              <a:t>remote</a:t>
            </a:r>
            <a:r>
              <a:rPr spc="-45" dirty="0"/>
              <a:t> </a:t>
            </a:r>
            <a:r>
              <a:rPr spc="-10" dirty="0"/>
              <a:t>jobs.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344" y="80227"/>
            <a:ext cx="19799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Main</a:t>
            </a:r>
            <a:r>
              <a:rPr spc="-150" dirty="0"/>
              <a:t> </a:t>
            </a:r>
            <a:r>
              <a:rPr spc="-90" dirty="0"/>
              <a:t>topics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684732" y="1190744"/>
            <a:ext cx="5950585" cy="443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indent="-254000">
              <a:lnSpc>
                <a:spcPts val="1889"/>
              </a:lnSpc>
              <a:spcBef>
                <a:spcPts val="100"/>
              </a:spcBef>
              <a:buAutoNum type="arabicPeriod"/>
              <a:tabLst>
                <a:tab pos="266700" algn="l"/>
              </a:tabLst>
            </a:pPr>
            <a:r>
              <a:rPr sz="1600" b="1" spc="-10" dirty="0">
                <a:latin typeface="Times New Roman"/>
                <a:cs typeface="Times New Roman"/>
              </a:rPr>
              <a:t>User</a:t>
            </a:r>
            <a:r>
              <a:rPr sz="1600" b="1" spc="-12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Authentication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&amp;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Security</a:t>
            </a:r>
            <a:endParaRPr sz="1600">
              <a:latin typeface="Times New Roman"/>
              <a:cs typeface="Times New Roman"/>
            </a:endParaRPr>
          </a:p>
          <a:p>
            <a:pPr marL="297815" lvl="1" indent="-285115">
              <a:lnSpc>
                <a:spcPts val="1610"/>
              </a:lnSpc>
              <a:buFont typeface="Arial MT"/>
              <a:buChar char="•"/>
              <a:tabLst>
                <a:tab pos="297815" algn="l"/>
              </a:tabLst>
            </a:pPr>
            <a:r>
              <a:rPr sz="1400" dirty="0">
                <a:latin typeface="Times New Roman"/>
                <a:cs typeface="Times New Roman"/>
              </a:rPr>
              <a:t>JWT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authentication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secure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user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login.</a:t>
            </a:r>
            <a:endParaRPr sz="1400">
              <a:latin typeface="Times New Roman"/>
              <a:cs typeface="Times New Roman"/>
            </a:endParaRPr>
          </a:p>
          <a:p>
            <a:pPr marL="297815" lvl="1" indent="-285115">
              <a:lnSpc>
                <a:spcPts val="1600"/>
              </a:lnSpc>
              <a:buFont typeface="Arial MT"/>
              <a:buChar char="•"/>
              <a:tabLst>
                <a:tab pos="297815" algn="l"/>
              </a:tabLst>
            </a:pPr>
            <a:r>
              <a:rPr sz="1400" spc="-10" dirty="0">
                <a:latin typeface="Times New Roman"/>
                <a:cs typeface="Times New Roman"/>
              </a:rPr>
              <a:t>Role-</a:t>
            </a:r>
            <a:r>
              <a:rPr sz="1400" dirty="0">
                <a:latin typeface="Times New Roman"/>
                <a:cs typeface="Times New Roman"/>
              </a:rPr>
              <a:t>based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access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employers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job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seekers.</a:t>
            </a:r>
            <a:endParaRPr sz="1400">
              <a:latin typeface="Times New Roman"/>
              <a:cs typeface="Times New Roman"/>
            </a:endParaRPr>
          </a:p>
          <a:p>
            <a:pPr marL="297815" lvl="1" indent="-285115">
              <a:lnSpc>
                <a:spcPts val="1639"/>
              </a:lnSpc>
              <a:buFont typeface="Arial MT"/>
              <a:buChar char="•"/>
              <a:tabLst>
                <a:tab pos="297815" algn="l"/>
              </a:tabLst>
            </a:pPr>
            <a:r>
              <a:rPr sz="1400" dirty="0">
                <a:latin typeface="Times New Roman"/>
                <a:cs typeface="Times New Roman"/>
              </a:rPr>
              <a:t>Data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encryption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protect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user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credentials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sensitive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information.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215900" indent="-203200">
              <a:lnSpc>
                <a:spcPts val="1889"/>
              </a:lnSpc>
              <a:buAutoNum type="arabicPeriod" startAt="2"/>
              <a:tabLst>
                <a:tab pos="215900" algn="l"/>
              </a:tabLst>
            </a:pPr>
            <a:r>
              <a:rPr sz="1600" b="1" dirty="0">
                <a:latin typeface="Times New Roman"/>
                <a:cs typeface="Times New Roman"/>
              </a:rPr>
              <a:t>Job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Posting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Times New Roman"/>
                <a:cs typeface="Times New Roman"/>
              </a:rPr>
              <a:t>&amp;</a:t>
            </a:r>
            <a:r>
              <a:rPr sz="1600" b="1" spc="-9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Application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Management</a:t>
            </a:r>
            <a:endParaRPr sz="1600">
              <a:latin typeface="Times New Roman"/>
              <a:cs typeface="Times New Roman"/>
            </a:endParaRPr>
          </a:p>
          <a:p>
            <a:pPr marL="297815" lvl="1" indent="-285115">
              <a:lnSpc>
                <a:spcPts val="1610"/>
              </a:lnSpc>
              <a:buFont typeface="Arial MT"/>
              <a:buChar char="•"/>
              <a:tabLst>
                <a:tab pos="297815" algn="l"/>
              </a:tabLst>
            </a:pPr>
            <a:r>
              <a:rPr sz="1400" dirty="0">
                <a:latin typeface="Times New Roman"/>
                <a:cs typeface="Times New Roman"/>
              </a:rPr>
              <a:t>Employers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can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post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jobs,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set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criteria,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manage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applications.</a:t>
            </a:r>
            <a:endParaRPr sz="1400">
              <a:latin typeface="Times New Roman"/>
              <a:cs typeface="Times New Roman"/>
            </a:endParaRPr>
          </a:p>
          <a:p>
            <a:pPr marL="297815" lvl="1" indent="-285115">
              <a:lnSpc>
                <a:spcPts val="1639"/>
              </a:lnSpc>
              <a:buFont typeface="Arial MT"/>
              <a:buChar char="•"/>
              <a:tabLst>
                <a:tab pos="297815" algn="l"/>
              </a:tabLst>
            </a:pPr>
            <a:r>
              <a:rPr sz="1400" dirty="0">
                <a:latin typeface="Times New Roman"/>
                <a:cs typeface="Times New Roman"/>
              </a:rPr>
              <a:t>Job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seekers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search,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apply,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track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applications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real-time.</a:t>
            </a:r>
            <a:endParaRPr sz="1400">
              <a:latin typeface="Times New Roman"/>
              <a:cs typeface="Times New Roman"/>
            </a:endParaRPr>
          </a:p>
          <a:p>
            <a:pPr marL="203200" indent="-190500">
              <a:lnSpc>
                <a:spcPts val="1889"/>
              </a:lnSpc>
              <a:spcBef>
                <a:spcPts val="1455"/>
              </a:spcBef>
              <a:buSzPct val="87500"/>
              <a:buAutoNum type="arabicPeriod" startAt="3"/>
              <a:tabLst>
                <a:tab pos="203200" algn="l"/>
              </a:tabLst>
            </a:pPr>
            <a:r>
              <a:rPr sz="1600" b="1" spc="-10" dirty="0">
                <a:latin typeface="Times New Roman"/>
                <a:cs typeface="Times New Roman"/>
              </a:rPr>
              <a:t>Real-</a:t>
            </a:r>
            <a:r>
              <a:rPr sz="1600" b="1" dirty="0">
                <a:latin typeface="Times New Roman"/>
                <a:cs typeface="Times New Roman"/>
              </a:rPr>
              <a:t>Time</a:t>
            </a:r>
            <a:r>
              <a:rPr sz="1600" b="1" spc="-9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Notifications</a:t>
            </a:r>
            <a:r>
              <a:rPr sz="1600" b="1" spc="-50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Times New Roman"/>
                <a:cs typeface="Times New Roman"/>
              </a:rPr>
              <a:t>&amp;</a:t>
            </a:r>
            <a:r>
              <a:rPr sz="1600" b="1" spc="-9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Alerts</a:t>
            </a:r>
            <a:endParaRPr sz="1600">
              <a:latin typeface="Times New Roman"/>
              <a:cs typeface="Times New Roman"/>
            </a:endParaRPr>
          </a:p>
          <a:p>
            <a:pPr marL="297815" lvl="1" indent="-285115">
              <a:lnSpc>
                <a:spcPts val="1610"/>
              </a:lnSpc>
              <a:buFont typeface="Arial MT"/>
              <a:buChar char="•"/>
              <a:tabLst>
                <a:tab pos="297815" algn="l"/>
              </a:tabLst>
            </a:pPr>
            <a:r>
              <a:rPr sz="1400" dirty="0">
                <a:latin typeface="Times New Roman"/>
                <a:cs typeface="Times New Roman"/>
              </a:rPr>
              <a:t>Email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&amp;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SMS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notifications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job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updates,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interview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calls,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status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changes.</a:t>
            </a:r>
            <a:endParaRPr sz="1400">
              <a:latin typeface="Times New Roman"/>
              <a:cs typeface="Times New Roman"/>
            </a:endParaRPr>
          </a:p>
          <a:p>
            <a:pPr marL="297815" lvl="1" indent="-285115">
              <a:lnSpc>
                <a:spcPts val="1639"/>
              </a:lnSpc>
              <a:buFont typeface="Arial MT"/>
              <a:buChar char="•"/>
              <a:tabLst>
                <a:tab pos="297815" algn="l"/>
              </a:tabLst>
            </a:pPr>
            <a:r>
              <a:rPr sz="1400" dirty="0">
                <a:latin typeface="Times New Roman"/>
                <a:cs typeface="Times New Roman"/>
              </a:rPr>
              <a:t>Push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notifications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job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recommendations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employer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messages.</a:t>
            </a:r>
            <a:endParaRPr sz="1400">
              <a:latin typeface="Times New Roman"/>
              <a:cs typeface="Times New Roman"/>
            </a:endParaRPr>
          </a:p>
          <a:p>
            <a:pPr marL="212090" indent="-199390">
              <a:lnSpc>
                <a:spcPts val="1889"/>
              </a:lnSpc>
              <a:spcBef>
                <a:spcPts val="1455"/>
              </a:spcBef>
              <a:buAutoNum type="arabicPeriod" startAt="4"/>
              <a:tabLst>
                <a:tab pos="212090" algn="l"/>
              </a:tabLst>
            </a:pPr>
            <a:r>
              <a:rPr sz="1600" b="1" spc="-25" dirty="0">
                <a:latin typeface="Times New Roman"/>
                <a:cs typeface="Times New Roman"/>
              </a:rPr>
              <a:t>Tech</a:t>
            </a:r>
            <a:r>
              <a:rPr sz="1600" b="1" spc="-5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Stack</a:t>
            </a:r>
            <a:r>
              <a:rPr sz="1600" b="1" spc="-50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Times New Roman"/>
                <a:cs typeface="Times New Roman"/>
              </a:rPr>
              <a:t>Used</a:t>
            </a:r>
            <a:endParaRPr sz="1600">
              <a:latin typeface="Times New Roman"/>
              <a:cs typeface="Times New Roman"/>
            </a:endParaRPr>
          </a:p>
          <a:p>
            <a:pPr marL="297815" lvl="1" indent="-285115">
              <a:lnSpc>
                <a:spcPts val="1610"/>
              </a:lnSpc>
              <a:buFont typeface="Arial MT"/>
              <a:buChar char="•"/>
              <a:tabLst>
                <a:tab pos="297815" algn="l"/>
              </a:tabLst>
            </a:pPr>
            <a:r>
              <a:rPr sz="1400" b="1" dirty="0">
                <a:latin typeface="Times New Roman"/>
                <a:cs typeface="Times New Roman"/>
              </a:rPr>
              <a:t>Frontend: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React.js,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JavaScript,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Redux,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CSS,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Bootstrap.</a:t>
            </a:r>
            <a:endParaRPr sz="1400">
              <a:latin typeface="Times New Roman"/>
              <a:cs typeface="Times New Roman"/>
            </a:endParaRPr>
          </a:p>
          <a:p>
            <a:pPr marL="297815" lvl="1" indent="-285115">
              <a:lnSpc>
                <a:spcPts val="1600"/>
              </a:lnSpc>
              <a:buFont typeface="Arial MT"/>
              <a:buChar char="•"/>
              <a:tabLst>
                <a:tab pos="297815" algn="l"/>
              </a:tabLst>
            </a:pPr>
            <a:r>
              <a:rPr sz="1400" b="1" dirty="0">
                <a:latin typeface="Times New Roman"/>
                <a:cs typeface="Times New Roman"/>
              </a:rPr>
              <a:t>Backend: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Node.js,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Express.js.</a:t>
            </a:r>
            <a:endParaRPr sz="1400">
              <a:latin typeface="Times New Roman"/>
              <a:cs typeface="Times New Roman"/>
            </a:endParaRPr>
          </a:p>
          <a:p>
            <a:pPr marL="297815" lvl="1" indent="-285115">
              <a:lnSpc>
                <a:spcPts val="1600"/>
              </a:lnSpc>
              <a:buFont typeface="Arial MT"/>
              <a:buChar char="•"/>
              <a:tabLst>
                <a:tab pos="297815" algn="l"/>
              </a:tabLst>
            </a:pPr>
            <a:r>
              <a:rPr sz="1400" b="1" dirty="0">
                <a:latin typeface="Times New Roman"/>
                <a:cs typeface="Times New Roman"/>
              </a:rPr>
              <a:t>Database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Management: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MongoDB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&amp;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Mongoose.</a:t>
            </a:r>
            <a:endParaRPr sz="1400">
              <a:latin typeface="Times New Roman"/>
              <a:cs typeface="Times New Roman"/>
            </a:endParaRPr>
          </a:p>
          <a:p>
            <a:pPr marL="297815" lvl="1" indent="-285115">
              <a:lnSpc>
                <a:spcPts val="1600"/>
              </a:lnSpc>
              <a:buFont typeface="Arial MT"/>
              <a:buChar char="•"/>
              <a:tabLst>
                <a:tab pos="297815" algn="l"/>
              </a:tabLst>
            </a:pPr>
            <a:r>
              <a:rPr sz="1400" b="1" dirty="0">
                <a:latin typeface="Times New Roman"/>
                <a:cs typeface="Times New Roman"/>
              </a:rPr>
              <a:t>Authentication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&amp;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Security: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JWT,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bcrypt.js,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OAuth</a:t>
            </a:r>
            <a:endParaRPr sz="1400">
              <a:latin typeface="Times New Roman"/>
              <a:cs typeface="Times New Roman"/>
            </a:endParaRPr>
          </a:p>
          <a:p>
            <a:pPr marL="297815" lvl="1" indent="-285115">
              <a:lnSpc>
                <a:spcPts val="1600"/>
              </a:lnSpc>
              <a:buFont typeface="Arial MT"/>
              <a:buChar char="•"/>
              <a:tabLst>
                <a:tab pos="297815" algn="l"/>
              </a:tabLst>
            </a:pPr>
            <a:r>
              <a:rPr sz="1400" b="1" dirty="0">
                <a:latin typeface="Times New Roman"/>
                <a:cs typeface="Times New Roman"/>
              </a:rPr>
              <a:t>API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Development: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RESTful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APIs,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CRUD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Operations</a:t>
            </a:r>
            <a:endParaRPr sz="1400">
              <a:latin typeface="Times New Roman"/>
              <a:cs typeface="Times New Roman"/>
            </a:endParaRPr>
          </a:p>
          <a:p>
            <a:pPr marL="297815" lvl="1" indent="-285115">
              <a:lnSpc>
                <a:spcPts val="1600"/>
              </a:lnSpc>
              <a:buFont typeface="Arial MT"/>
              <a:buChar char="•"/>
              <a:tabLst>
                <a:tab pos="297815" algn="l"/>
              </a:tabLst>
            </a:pPr>
            <a:r>
              <a:rPr sz="1400" b="1" dirty="0">
                <a:latin typeface="Times New Roman"/>
                <a:cs typeface="Times New Roman"/>
              </a:rPr>
              <a:t>Deployment</a:t>
            </a:r>
            <a:r>
              <a:rPr sz="1400" dirty="0">
                <a:latin typeface="Times New Roman"/>
                <a:cs typeface="Times New Roman"/>
              </a:rPr>
              <a:t>: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MongoDB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Atlas</a:t>
            </a:r>
            <a:endParaRPr sz="1400">
              <a:latin typeface="Times New Roman"/>
              <a:cs typeface="Times New Roman"/>
            </a:endParaRPr>
          </a:p>
          <a:p>
            <a:pPr marL="297815" lvl="1" indent="-285115">
              <a:lnSpc>
                <a:spcPts val="1639"/>
              </a:lnSpc>
              <a:buFont typeface="Arial MT"/>
              <a:buChar char="•"/>
              <a:tabLst>
                <a:tab pos="297815" algn="l"/>
              </a:tabLst>
            </a:pPr>
            <a:r>
              <a:rPr sz="1400" b="1" spc="-20" dirty="0">
                <a:latin typeface="Times New Roman"/>
                <a:cs typeface="Times New Roman"/>
              </a:rPr>
              <a:t>Version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Control: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Git,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GitHub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1175146"/>
            <a:ext cx="8382000" cy="45077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8351" y="1371598"/>
            <a:ext cx="8661241" cy="41140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ScreenShots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268729"/>
            <a:ext cx="8229600" cy="486060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2223" y="899663"/>
            <a:ext cx="6930424" cy="578257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754</Words>
  <Application>Microsoft Office PowerPoint</Application>
  <PresentationFormat>On-screen Show (4:3)</PresentationFormat>
  <Paragraphs>91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 MT</vt:lpstr>
      <vt:lpstr>Times New Roman</vt:lpstr>
      <vt:lpstr>Office Theme</vt:lpstr>
      <vt:lpstr>Presentation on project</vt:lpstr>
      <vt:lpstr>Table of Contents</vt:lpstr>
      <vt:lpstr>Problem statement</vt:lpstr>
      <vt:lpstr>Objective / Purpose</vt:lpstr>
      <vt:lpstr>Main topics</vt:lpstr>
      <vt:lpstr>PowerPoint Presentation</vt:lpstr>
      <vt:lpstr>PowerPoint Presentation</vt:lpstr>
      <vt:lpstr>ScreenShots</vt:lpstr>
      <vt:lpstr>PowerPoint Presentation</vt:lpstr>
      <vt:lpstr>PowerPoint Presentation</vt:lpstr>
      <vt:lpstr>Future Scope</vt:lpstr>
      <vt:lpstr>Conclusion</vt:lpstr>
      <vt:lpstr>References</vt:lpstr>
      <vt:lpstr>Q&amp;A /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2210991863(JobEra)</dc:title>
  <dc:creator>DELL</dc:creator>
  <cp:lastModifiedBy>kashish gupta</cp:lastModifiedBy>
  <cp:revision>3</cp:revision>
  <dcterms:created xsi:type="dcterms:W3CDTF">2025-03-06T14:40:57Z</dcterms:created>
  <dcterms:modified xsi:type="dcterms:W3CDTF">2025-03-08T07:23:46Z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2025-03-06T00:00:00Z</vt:filetime>
  </property>
  <property fmtid="{D5CDD505-2E9C-101B-9397-08002B2CF9AE}" pid="3" name="Creator">
    <vt:lpwstr>Keynote</vt:lpwstr>
  </property>
  <property fmtid="{D5CDD505-2E9C-101B-9397-08002B2CF9AE}" pid="4" name="LastSaved">
    <vt:filetime>2025-03-06T00:00:00Z</vt:filetime>
  </property>
  <property fmtid="{D5CDD505-2E9C-101B-9397-08002B2CF9AE}" pid="5" name="Producer">
    <vt:lpwstr>macOS Version 15.3 (Build 24D60) Quartz PDFContext</vt:lpwstr>
  </property>
</Properties>
</file>