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85" r:id="rId3"/>
    <p:sldId id="257" r:id="rId4"/>
    <p:sldId id="271" r:id="rId5"/>
    <p:sldId id="274" r:id="rId6"/>
    <p:sldId id="272" r:id="rId7"/>
    <p:sldId id="273" r:id="rId8"/>
    <p:sldId id="275" r:id="rId9"/>
    <p:sldId id="276" r:id="rId10"/>
    <p:sldId id="263" r:id="rId11"/>
    <p:sldId id="283" r:id="rId12"/>
    <p:sldId id="258" r:id="rId13"/>
    <p:sldId id="260" r:id="rId14"/>
    <p:sldId id="284" r:id="rId15"/>
    <p:sldId id="262" r:id="rId16"/>
    <p:sldId id="261" r:id="rId17"/>
    <p:sldId id="277" r:id="rId18"/>
    <p:sldId id="278" r:id="rId19"/>
    <p:sldId id="279" r:id="rId20"/>
    <p:sldId id="286" r:id="rId21"/>
    <p:sldId id="25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97" d="100"/>
          <a:sy n="97" d="100"/>
        </p:scale>
        <p:origin x="10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Sheet1!$B$6</c:f>
              <c:strCache>
                <c:ptCount val="1"/>
                <c:pt idx="0">
                  <c:v>% Revenue Share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8C7-4913-8E43-BC11DA4A0D7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8C7-4913-8E43-BC11DA4A0D7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8C7-4913-8E43-BC11DA4A0D7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8C7-4913-8E43-BC11DA4A0D7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8C7-4913-8E43-BC11DA4A0D7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Sheet1!$A$7:$A$11</c:f>
              <c:strCache>
                <c:ptCount val="5"/>
                <c:pt idx="0">
                  <c:v>TV Ads</c:v>
                </c:pt>
                <c:pt idx="1">
                  <c:v>Print Ads</c:v>
                </c:pt>
                <c:pt idx="2">
                  <c:v>Website Display</c:v>
                </c:pt>
                <c:pt idx="3">
                  <c:v>Social Media</c:v>
                </c:pt>
                <c:pt idx="4">
                  <c:v>Events </c:v>
                </c:pt>
              </c:strCache>
            </c:strRef>
          </c:cat>
          <c:val>
            <c:numRef>
              <c:f>Sheet1!$B$7:$B$11</c:f>
              <c:numCache>
                <c:formatCode>0.00</c:formatCode>
                <c:ptCount val="5"/>
                <c:pt idx="0">
                  <c:v>0.35</c:v>
                </c:pt>
                <c:pt idx="1">
                  <c:v>0.25</c:v>
                </c:pt>
                <c:pt idx="2">
                  <c:v>0.17</c:v>
                </c:pt>
                <c:pt idx="3">
                  <c:v>0.15</c:v>
                </c:pt>
                <c:pt idx="4">
                  <c:v>0.08</c:v>
                </c:pt>
              </c:numCache>
            </c:numRef>
          </c:val>
          <c:extLst>
            <c:ext xmlns:c16="http://schemas.microsoft.com/office/drawing/2014/chart" uri="{C3380CC4-5D6E-409C-BE32-E72D297353CC}">
              <c16:uniqueId val="{0000000A-98C7-4913-8E43-BC11DA4A0D7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Sheet1!$H$6</c:f>
              <c:strCache>
                <c:ptCount val="1"/>
                <c:pt idx="0">
                  <c:v>Income to Cost Ratio</c:v>
                </c:pt>
              </c:strCache>
            </c:strRef>
          </c:tx>
          <c:spPr>
            <a:solidFill>
              <a:schemeClr val="accent1"/>
            </a:solidFill>
            <a:ln>
              <a:noFill/>
            </a:ln>
            <a:effectLst/>
          </c:spPr>
          <c:invertIfNegative val="0"/>
          <c:cat>
            <c:strRef>
              <c:f>Sheet1!$A$7:$A$11</c:f>
              <c:strCache>
                <c:ptCount val="5"/>
                <c:pt idx="0">
                  <c:v>TV Ads</c:v>
                </c:pt>
                <c:pt idx="1">
                  <c:v>Print Ads</c:v>
                </c:pt>
                <c:pt idx="2">
                  <c:v>Website Display</c:v>
                </c:pt>
                <c:pt idx="3">
                  <c:v>Social Media</c:v>
                </c:pt>
                <c:pt idx="4">
                  <c:v>Events </c:v>
                </c:pt>
              </c:strCache>
            </c:strRef>
          </c:cat>
          <c:val>
            <c:numRef>
              <c:f>Sheet1!$H$7:$H$11</c:f>
              <c:numCache>
                <c:formatCode>_-[$$-409]* #,##0.00_ ;_-[$$-409]* \-#,##0.00\ ;_-[$$-409]* "-"??_ ;_-@_ </c:formatCode>
                <c:ptCount val="5"/>
                <c:pt idx="0">
                  <c:v>74.242424242424235</c:v>
                </c:pt>
                <c:pt idx="1">
                  <c:v>72.916666666666671</c:v>
                </c:pt>
                <c:pt idx="2">
                  <c:v>79.333333333333343</c:v>
                </c:pt>
                <c:pt idx="3">
                  <c:v>65.625</c:v>
                </c:pt>
                <c:pt idx="4">
                  <c:v>37.333333333333336</c:v>
                </c:pt>
              </c:numCache>
            </c:numRef>
          </c:val>
          <c:extLst>
            <c:ext xmlns:c16="http://schemas.microsoft.com/office/drawing/2014/chart" uri="{C3380CC4-5D6E-409C-BE32-E72D297353CC}">
              <c16:uniqueId val="{00000000-2ABC-4535-8F43-5F8EEE2D8873}"/>
            </c:ext>
          </c:extLst>
        </c:ser>
        <c:dLbls>
          <c:showLegendKey val="0"/>
          <c:showVal val="0"/>
          <c:showCatName val="0"/>
          <c:showSerName val="0"/>
          <c:showPercent val="0"/>
          <c:showBubbleSize val="0"/>
        </c:dLbls>
        <c:gapWidth val="219"/>
        <c:overlap val="-27"/>
        <c:axId val="1785164016"/>
        <c:axId val="1785164432"/>
      </c:barChart>
      <c:catAx>
        <c:axId val="178516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5164432"/>
        <c:crosses val="autoZero"/>
        <c:auto val="1"/>
        <c:lblAlgn val="ctr"/>
        <c:lblOffset val="100"/>
        <c:noMultiLvlLbl val="0"/>
      </c:catAx>
      <c:valAx>
        <c:axId val="1785164432"/>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5164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26548799402131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Sheet1!$K$6</c:f>
              <c:strCache>
                <c:ptCount val="1"/>
                <c:pt idx="0">
                  <c:v>Score</c:v>
                </c:pt>
              </c:strCache>
            </c:strRef>
          </c:tx>
          <c:spPr>
            <a:solidFill>
              <a:schemeClr val="accent1"/>
            </a:solidFill>
            <a:ln>
              <a:noFill/>
            </a:ln>
            <a:effectLst/>
          </c:spPr>
          <c:invertIfNegative val="0"/>
          <c:cat>
            <c:strRef>
              <c:f>Sheet1!$A$7:$A$11</c:f>
              <c:strCache>
                <c:ptCount val="5"/>
                <c:pt idx="0">
                  <c:v>TV Ads</c:v>
                </c:pt>
                <c:pt idx="1">
                  <c:v>Print Ads</c:v>
                </c:pt>
                <c:pt idx="2">
                  <c:v>Website Display</c:v>
                </c:pt>
                <c:pt idx="3">
                  <c:v>Social Media</c:v>
                </c:pt>
                <c:pt idx="4">
                  <c:v>Events </c:v>
                </c:pt>
              </c:strCache>
            </c:strRef>
          </c:cat>
          <c:val>
            <c:numRef>
              <c:f>Sheet1!$K$7:$K$11</c:f>
              <c:numCache>
                <c:formatCode>_-[$$-409]* #,##0.00_ ;_-[$$-409]* \-#,##0.00\ ;_-[$$-409]* "-"??_ ;_-@_ </c:formatCode>
                <c:ptCount val="5"/>
                <c:pt idx="0">
                  <c:v>40.871212121212118</c:v>
                </c:pt>
                <c:pt idx="1">
                  <c:v>39.208333333333336</c:v>
                </c:pt>
                <c:pt idx="2">
                  <c:v>42.916666666666671</c:v>
                </c:pt>
                <c:pt idx="3">
                  <c:v>37.5625</c:v>
                </c:pt>
                <c:pt idx="4">
                  <c:v>20.416666666666668</c:v>
                </c:pt>
              </c:numCache>
            </c:numRef>
          </c:val>
          <c:extLst>
            <c:ext xmlns:c16="http://schemas.microsoft.com/office/drawing/2014/chart" uri="{C3380CC4-5D6E-409C-BE32-E72D297353CC}">
              <c16:uniqueId val="{00000000-521F-4BB9-B853-E538FBCC737C}"/>
            </c:ext>
          </c:extLst>
        </c:ser>
        <c:dLbls>
          <c:showLegendKey val="0"/>
          <c:showVal val="0"/>
          <c:showCatName val="0"/>
          <c:showSerName val="0"/>
          <c:showPercent val="0"/>
          <c:showBubbleSize val="0"/>
        </c:dLbls>
        <c:gapWidth val="219"/>
        <c:overlap val="-27"/>
        <c:axId val="1844476640"/>
        <c:axId val="1844474976"/>
      </c:barChart>
      <c:catAx>
        <c:axId val="184447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74976"/>
        <c:crosses val="autoZero"/>
        <c:auto val="1"/>
        <c:lblAlgn val="ctr"/>
        <c:lblOffset val="100"/>
        <c:noMultiLvlLbl val="0"/>
      </c:catAx>
      <c:valAx>
        <c:axId val="1844474976"/>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76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F6BC8-622F-42CC-9764-146D44CEE3C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A24BB7A-6A1D-4DF8-A11F-0A61A8972ED5}">
      <dgm:prSet/>
      <dgm:spPr/>
      <dgm:t>
        <a:bodyPr/>
        <a:lstStyle/>
        <a:p>
          <a:pPr>
            <a:lnSpc>
              <a:spcPct val="100000"/>
            </a:lnSpc>
          </a:pPr>
          <a:r>
            <a:rPr lang="en-US" dirty="0"/>
            <a:t>After analyzing all the customer segments and all the ads aired on different channels, we can see the probability of customer segments watching different channels –</a:t>
          </a:r>
        </a:p>
      </dgm:t>
    </dgm:pt>
    <dgm:pt modelId="{34F438FB-E609-409A-9A39-D86560488BF8}" type="parTrans" cxnId="{444049F1-78B4-41B1-969C-3CC0E59CA69C}">
      <dgm:prSet/>
      <dgm:spPr/>
      <dgm:t>
        <a:bodyPr/>
        <a:lstStyle/>
        <a:p>
          <a:endParaRPr lang="en-US"/>
        </a:p>
      </dgm:t>
    </dgm:pt>
    <dgm:pt modelId="{354F8894-A13B-4632-9D29-81B900C85E53}" type="sibTrans" cxnId="{444049F1-78B4-41B1-969C-3CC0E59CA69C}">
      <dgm:prSet/>
      <dgm:spPr/>
      <dgm:t>
        <a:bodyPr/>
        <a:lstStyle/>
        <a:p>
          <a:endParaRPr lang="en-US"/>
        </a:p>
      </dgm:t>
    </dgm:pt>
    <dgm:pt modelId="{22FD0587-CCDE-47D5-B1F7-2D44187E0354}">
      <dgm:prSet custT="1"/>
      <dgm:spPr/>
      <dgm:t>
        <a:bodyPr/>
        <a:lstStyle/>
        <a:p>
          <a:pPr>
            <a:lnSpc>
              <a:spcPct val="100000"/>
            </a:lnSpc>
          </a:pPr>
          <a:r>
            <a:rPr lang="en-US" sz="1600" dirty="0"/>
            <a:t>Sports Event = 12/21 = 0.57</a:t>
          </a:r>
        </a:p>
      </dgm:t>
    </dgm:pt>
    <dgm:pt modelId="{B6511EA6-E8BF-498C-936B-3C904855851B}" type="parTrans" cxnId="{DCC82DCC-1814-418B-A079-480A9B028C0F}">
      <dgm:prSet/>
      <dgm:spPr/>
      <dgm:t>
        <a:bodyPr/>
        <a:lstStyle/>
        <a:p>
          <a:endParaRPr lang="en-US"/>
        </a:p>
      </dgm:t>
    </dgm:pt>
    <dgm:pt modelId="{EDBAE15D-6BC3-4BA0-952F-47EFC9DD7CDC}" type="sibTrans" cxnId="{DCC82DCC-1814-418B-A079-480A9B028C0F}">
      <dgm:prSet/>
      <dgm:spPr/>
      <dgm:t>
        <a:bodyPr/>
        <a:lstStyle/>
        <a:p>
          <a:endParaRPr lang="en-US"/>
        </a:p>
      </dgm:t>
    </dgm:pt>
    <dgm:pt modelId="{079220CA-CCEC-4149-A0C5-A82DD811EBCE}">
      <dgm:prSet custT="1"/>
      <dgm:spPr/>
      <dgm:t>
        <a:bodyPr/>
        <a:lstStyle/>
        <a:p>
          <a:pPr>
            <a:lnSpc>
              <a:spcPct val="100000"/>
            </a:lnSpc>
          </a:pPr>
          <a:r>
            <a:rPr lang="en-US" sz="1600"/>
            <a:t>TV series = 4/21 = 0.19</a:t>
          </a:r>
        </a:p>
      </dgm:t>
    </dgm:pt>
    <dgm:pt modelId="{4408BCD3-A6BD-4B77-8296-38B597DBDF90}" type="parTrans" cxnId="{E247E3C6-B7D9-43ED-9D48-916644DB92E3}">
      <dgm:prSet/>
      <dgm:spPr/>
      <dgm:t>
        <a:bodyPr/>
        <a:lstStyle/>
        <a:p>
          <a:endParaRPr lang="en-US"/>
        </a:p>
      </dgm:t>
    </dgm:pt>
    <dgm:pt modelId="{9236224C-3D78-4E02-A1A0-55FD1D9BCAC3}" type="sibTrans" cxnId="{E247E3C6-B7D9-43ED-9D48-916644DB92E3}">
      <dgm:prSet/>
      <dgm:spPr/>
      <dgm:t>
        <a:bodyPr/>
        <a:lstStyle/>
        <a:p>
          <a:endParaRPr lang="en-US"/>
        </a:p>
      </dgm:t>
    </dgm:pt>
    <dgm:pt modelId="{4579579A-AD79-4943-B0C8-131B0FC4225F}">
      <dgm:prSet custT="1"/>
      <dgm:spPr/>
      <dgm:t>
        <a:bodyPr/>
        <a:lstStyle/>
        <a:p>
          <a:pPr>
            <a:lnSpc>
              <a:spcPct val="100000"/>
            </a:lnSpc>
          </a:pPr>
          <a:r>
            <a:rPr lang="en-US" sz="1600" dirty="0"/>
            <a:t>Movie = 2/21 = 0.10</a:t>
          </a:r>
        </a:p>
      </dgm:t>
    </dgm:pt>
    <dgm:pt modelId="{51A5B77E-AD70-4088-8B10-82EFC8EE8E6F}" type="parTrans" cxnId="{CD6964E8-0B28-484D-BB75-0DF19B5FB766}">
      <dgm:prSet/>
      <dgm:spPr/>
      <dgm:t>
        <a:bodyPr/>
        <a:lstStyle/>
        <a:p>
          <a:endParaRPr lang="en-US"/>
        </a:p>
      </dgm:t>
    </dgm:pt>
    <dgm:pt modelId="{4A6D7FC3-1A84-4656-AC42-78ABD78B4AF7}" type="sibTrans" cxnId="{CD6964E8-0B28-484D-BB75-0DF19B5FB766}">
      <dgm:prSet/>
      <dgm:spPr/>
      <dgm:t>
        <a:bodyPr/>
        <a:lstStyle/>
        <a:p>
          <a:endParaRPr lang="en-US"/>
        </a:p>
      </dgm:t>
    </dgm:pt>
    <dgm:pt modelId="{AC5FE14B-2DF0-4CE8-9664-82CD0C94F5F5}">
      <dgm:prSet custT="1"/>
      <dgm:spPr/>
      <dgm:t>
        <a:bodyPr/>
        <a:lstStyle/>
        <a:p>
          <a:pPr>
            <a:lnSpc>
              <a:spcPct val="100000"/>
            </a:lnSpc>
          </a:pPr>
          <a:r>
            <a:rPr lang="en-US" sz="1600"/>
            <a:t>Cartoons = 3/21 = 0.14</a:t>
          </a:r>
        </a:p>
      </dgm:t>
    </dgm:pt>
    <dgm:pt modelId="{B7E33D7C-D799-44F5-88BB-6A37AB93125A}" type="parTrans" cxnId="{E7840AFF-751A-4B00-BCFC-FA342A081EA9}">
      <dgm:prSet/>
      <dgm:spPr/>
      <dgm:t>
        <a:bodyPr/>
        <a:lstStyle/>
        <a:p>
          <a:endParaRPr lang="en-US"/>
        </a:p>
      </dgm:t>
    </dgm:pt>
    <dgm:pt modelId="{2D4E11AF-E24E-4FBE-BC07-AFB08469C492}" type="sibTrans" cxnId="{E7840AFF-751A-4B00-BCFC-FA342A081EA9}">
      <dgm:prSet/>
      <dgm:spPr/>
      <dgm:t>
        <a:bodyPr/>
        <a:lstStyle/>
        <a:p>
          <a:endParaRPr lang="en-US"/>
        </a:p>
      </dgm:t>
    </dgm:pt>
    <dgm:pt modelId="{338F83CE-AA01-469F-8752-3AF5789F1C93}">
      <dgm:prSet/>
      <dgm:spPr/>
      <dgm:t>
        <a:bodyPr/>
        <a:lstStyle/>
        <a:p>
          <a:pPr>
            <a:lnSpc>
              <a:spcPct val="100000"/>
            </a:lnSpc>
          </a:pPr>
          <a:r>
            <a:rPr lang="en-US"/>
            <a:t>From above we can see that Sports Event is the best time to air an ad. Moreover, 9 segments out of 12 prefer to watch sports at time 7-10pm.</a:t>
          </a:r>
        </a:p>
      </dgm:t>
    </dgm:pt>
    <dgm:pt modelId="{67107B34-4A81-4184-850E-A4A19EA2B8BF}" type="parTrans" cxnId="{3DDF6540-F525-4C26-8D38-C3D1DCC16BA8}">
      <dgm:prSet/>
      <dgm:spPr/>
      <dgm:t>
        <a:bodyPr/>
        <a:lstStyle/>
        <a:p>
          <a:endParaRPr lang="en-US"/>
        </a:p>
      </dgm:t>
    </dgm:pt>
    <dgm:pt modelId="{32EFD264-CA1D-45A2-B7DB-E977A3B2BAA4}" type="sibTrans" cxnId="{3DDF6540-F525-4C26-8D38-C3D1DCC16BA8}">
      <dgm:prSet/>
      <dgm:spPr/>
      <dgm:t>
        <a:bodyPr/>
        <a:lstStyle/>
        <a:p>
          <a:endParaRPr lang="en-US"/>
        </a:p>
      </dgm:t>
    </dgm:pt>
    <dgm:pt modelId="{42CF9D8E-1678-4F39-9817-55CDC8F5FCD9}">
      <dgm:prSet/>
      <dgm:spPr/>
      <dgm:t>
        <a:bodyPr/>
        <a:lstStyle/>
        <a:p>
          <a:pPr>
            <a:lnSpc>
              <a:spcPct val="100000"/>
            </a:lnSpc>
          </a:pPr>
          <a:r>
            <a:rPr lang="en-US"/>
            <a:t>If we talk about each customer segment separately, then almost all 4 segments prefer or have a high chance to watch Sports Event at 7-10pm.</a:t>
          </a:r>
        </a:p>
      </dgm:t>
    </dgm:pt>
    <dgm:pt modelId="{2EC9320E-360F-44C8-AAFE-B86308CE935D}" type="parTrans" cxnId="{9790BE56-25D4-4D42-AFA6-D189D20AC18F}">
      <dgm:prSet/>
      <dgm:spPr/>
      <dgm:t>
        <a:bodyPr/>
        <a:lstStyle/>
        <a:p>
          <a:endParaRPr lang="en-US"/>
        </a:p>
      </dgm:t>
    </dgm:pt>
    <dgm:pt modelId="{BD143908-74B3-4DDE-9694-BE1EC15E4CD8}" type="sibTrans" cxnId="{9790BE56-25D4-4D42-AFA6-D189D20AC18F}">
      <dgm:prSet/>
      <dgm:spPr/>
      <dgm:t>
        <a:bodyPr/>
        <a:lstStyle/>
        <a:p>
          <a:endParaRPr lang="en-US"/>
        </a:p>
      </dgm:t>
    </dgm:pt>
    <dgm:pt modelId="{14C44087-08D3-4A5D-9C1E-5927BDA6D717}" type="pres">
      <dgm:prSet presAssocID="{25EF6BC8-622F-42CC-9764-146D44CEE3CA}" presName="root" presStyleCnt="0">
        <dgm:presLayoutVars>
          <dgm:dir/>
          <dgm:resizeHandles val="exact"/>
        </dgm:presLayoutVars>
      </dgm:prSet>
      <dgm:spPr/>
    </dgm:pt>
    <dgm:pt modelId="{00D76738-6E76-442F-AF61-852A550C9C66}" type="pres">
      <dgm:prSet presAssocID="{8A24BB7A-6A1D-4DF8-A11F-0A61A8972ED5}" presName="compNode" presStyleCnt="0"/>
      <dgm:spPr/>
    </dgm:pt>
    <dgm:pt modelId="{7C507CE9-97ED-47C9-ADF8-A8F52B159926}" type="pres">
      <dgm:prSet presAssocID="{8A24BB7A-6A1D-4DF8-A11F-0A61A8972ED5}" presName="bgRect" presStyleLbl="bgShp" presStyleIdx="0" presStyleCnt="3" custScaleY="148811"/>
      <dgm:spPr/>
    </dgm:pt>
    <dgm:pt modelId="{6E810739-030D-4552-9C7B-AA4648A4DF59}" type="pres">
      <dgm:prSet presAssocID="{8A24BB7A-6A1D-4DF8-A11F-0A61A8972E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vision"/>
        </a:ext>
      </dgm:extLst>
    </dgm:pt>
    <dgm:pt modelId="{3EEF6044-E881-48A6-BB80-7551B6ED8A0A}" type="pres">
      <dgm:prSet presAssocID="{8A24BB7A-6A1D-4DF8-A11F-0A61A8972ED5}" presName="spaceRect" presStyleCnt="0"/>
      <dgm:spPr/>
    </dgm:pt>
    <dgm:pt modelId="{D05279C4-554E-46A3-B408-FCD9709D42AF}" type="pres">
      <dgm:prSet presAssocID="{8A24BB7A-6A1D-4DF8-A11F-0A61A8972ED5}" presName="parTx" presStyleLbl="revTx" presStyleIdx="0" presStyleCnt="4">
        <dgm:presLayoutVars>
          <dgm:chMax val="0"/>
          <dgm:chPref val="0"/>
        </dgm:presLayoutVars>
      </dgm:prSet>
      <dgm:spPr/>
    </dgm:pt>
    <dgm:pt modelId="{E9C31B60-0AAA-40B8-95D5-BB15F7155C8F}" type="pres">
      <dgm:prSet presAssocID="{8A24BB7A-6A1D-4DF8-A11F-0A61A8972ED5}" presName="desTx" presStyleLbl="revTx" presStyleIdx="1" presStyleCnt="4">
        <dgm:presLayoutVars/>
      </dgm:prSet>
      <dgm:spPr/>
    </dgm:pt>
    <dgm:pt modelId="{3A18E0E4-56E0-4270-909E-0D97480E5AC0}" type="pres">
      <dgm:prSet presAssocID="{354F8894-A13B-4632-9D29-81B900C85E53}" presName="sibTrans" presStyleCnt="0"/>
      <dgm:spPr/>
    </dgm:pt>
    <dgm:pt modelId="{914F3864-F456-4E31-9BF2-711AB657D135}" type="pres">
      <dgm:prSet presAssocID="{338F83CE-AA01-469F-8752-3AF5789F1C93}" presName="compNode" presStyleCnt="0"/>
      <dgm:spPr/>
    </dgm:pt>
    <dgm:pt modelId="{11DFEAE4-72D3-4135-B436-4858A0BE02C8}" type="pres">
      <dgm:prSet presAssocID="{338F83CE-AA01-469F-8752-3AF5789F1C93}" presName="bgRect" presStyleLbl="bgShp" presStyleIdx="1" presStyleCnt="3"/>
      <dgm:spPr/>
    </dgm:pt>
    <dgm:pt modelId="{06AE33B4-4A65-4294-95EF-578E43DC01D9}" type="pres">
      <dgm:prSet presAssocID="{338F83CE-AA01-469F-8752-3AF5789F1C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icket bat and ball"/>
        </a:ext>
      </dgm:extLst>
    </dgm:pt>
    <dgm:pt modelId="{0BC8B7D9-ECE1-4917-BD8E-A811CFBF8919}" type="pres">
      <dgm:prSet presAssocID="{338F83CE-AA01-469F-8752-3AF5789F1C93}" presName="spaceRect" presStyleCnt="0"/>
      <dgm:spPr/>
    </dgm:pt>
    <dgm:pt modelId="{89B68A31-86E9-42D9-B7CE-1F63A0FA6D34}" type="pres">
      <dgm:prSet presAssocID="{338F83CE-AA01-469F-8752-3AF5789F1C93}" presName="parTx" presStyleLbl="revTx" presStyleIdx="2" presStyleCnt="4">
        <dgm:presLayoutVars>
          <dgm:chMax val="0"/>
          <dgm:chPref val="0"/>
        </dgm:presLayoutVars>
      </dgm:prSet>
      <dgm:spPr/>
    </dgm:pt>
    <dgm:pt modelId="{853FA9DB-F6CC-4D5B-86EB-A3AD7F23BFB5}" type="pres">
      <dgm:prSet presAssocID="{32EFD264-CA1D-45A2-B7DB-E977A3B2BAA4}" presName="sibTrans" presStyleCnt="0"/>
      <dgm:spPr/>
    </dgm:pt>
    <dgm:pt modelId="{1322AB3F-F828-4AE4-98DD-C2A919F2000B}" type="pres">
      <dgm:prSet presAssocID="{42CF9D8E-1678-4F39-9817-55CDC8F5FCD9}" presName="compNode" presStyleCnt="0"/>
      <dgm:spPr/>
    </dgm:pt>
    <dgm:pt modelId="{5C1E746C-7856-4222-B2D3-7ED4062794A6}" type="pres">
      <dgm:prSet presAssocID="{42CF9D8E-1678-4F39-9817-55CDC8F5FCD9}" presName="bgRect" presStyleLbl="bgShp" presStyleIdx="2" presStyleCnt="3"/>
      <dgm:spPr/>
    </dgm:pt>
    <dgm:pt modelId="{15025501-A2D2-47A2-B488-4EE416DE0CC8}" type="pres">
      <dgm:prSet presAssocID="{42CF9D8E-1678-4F39-9817-55CDC8F5FC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ort Balls"/>
        </a:ext>
      </dgm:extLst>
    </dgm:pt>
    <dgm:pt modelId="{ACFA93B0-67E6-49AC-AF72-14192BDD827D}" type="pres">
      <dgm:prSet presAssocID="{42CF9D8E-1678-4F39-9817-55CDC8F5FCD9}" presName="spaceRect" presStyleCnt="0"/>
      <dgm:spPr/>
    </dgm:pt>
    <dgm:pt modelId="{3FD47C09-90BA-4811-A1C1-2B1384EAB315}" type="pres">
      <dgm:prSet presAssocID="{42CF9D8E-1678-4F39-9817-55CDC8F5FCD9}" presName="parTx" presStyleLbl="revTx" presStyleIdx="3" presStyleCnt="4">
        <dgm:presLayoutVars>
          <dgm:chMax val="0"/>
          <dgm:chPref val="0"/>
        </dgm:presLayoutVars>
      </dgm:prSet>
      <dgm:spPr/>
    </dgm:pt>
  </dgm:ptLst>
  <dgm:cxnLst>
    <dgm:cxn modelId="{96780A13-5777-43B2-B6F8-DB54DA740B05}" type="presOf" srcId="{25EF6BC8-622F-42CC-9764-146D44CEE3CA}" destId="{14C44087-08D3-4A5D-9C1E-5927BDA6D717}" srcOrd="0" destOrd="0" presId="urn:microsoft.com/office/officeart/2018/2/layout/IconVerticalSolidList"/>
    <dgm:cxn modelId="{76AD7229-16AC-4369-A763-17ADEDE3576B}" type="presOf" srcId="{AC5FE14B-2DF0-4CE8-9664-82CD0C94F5F5}" destId="{E9C31B60-0AAA-40B8-95D5-BB15F7155C8F}" srcOrd="0" destOrd="3" presId="urn:microsoft.com/office/officeart/2018/2/layout/IconVerticalSolidList"/>
    <dgm:cxn modelId="{3DDF6540-F525-4C26-8D38-C3D1DCC16BA8}" srcId="{25EF6BC8-622F-42CC-9764-146D44CEE3CA}" destId="{338F83CE-AA01-469F-8752-3AF5789F1C93}" srcOrd="1" destOrd="0" parTransId="{67107B34-4A81-4184-850E-A4A19EA2B8BF}" sibTransId="{32EFD264-CA1D-45A2-B7DB-E977A3B2BAA4}"/>
    <dgm:cxn modelId="{E635F064-7836-4EF7-87EF-3CA7E922538A}" type="presOf" srcId="{42CF9D8E-1678-4F39-9817-55CDC8F5FCD9}" destId="{3FD47C09-90BA-4811-A1C1-2B1384EAB315}" srcOrd="0" destOrd="0" presId="urn:microsoft.com/office/officeart/2018/2/layout/IconVerticalSolidList"/>
    <dgm:cxn modelId="{B510044D-A2B1-4720-8795-64A28CE31C18}" type="presOf" srcId="{8A24BB7A-6A1D-4DF8-A11F-0A61A8972ED5}" destId="{D05279C4-554E-46A3-B408-FCD9709D42AF}" srcOrd="0" destOrd="0" presId="urn:microsoft.com/office/officeart/2018/2/layout/IconVerticalSolidList"/>
    <dgm:cxn modelId="{56D07C75-9E6D-40D9-A0BB-A71B33DCD097}" type="presOf" srcId="{4579579A-AD79-4943-B0C8-131B0FC4225F}" destId="{E9C31B60-0AAA-40B8-95D5-BB15F7155C8F}" srcOrd="0" destOrd="2" presId="urn:microsoft.com/office/officeart/2018/2/layout/IconVerticalSolidList"/>
    <dgm:cxn modelId="{9790BE56-25D4-4D42-AFA6-D189D20AC18F}" srcId="{25EF6BC8-622F-42CC-9764-146D44CEE3CA}" destId="{42CF9D8E-1678-4F39-9817-55CDC8F5FCD9}" srcOrd="2" destOrd="0" parTransId="{2EC9320E-360F-44C8-AAFE-B86308CE935D}" sibTransId="{BD143908-74B3-4DDE-9694-BE1EC15E4CD8}"/>
    <dgm:cxn modelId="{C64C4AA5-67B0-43E9-B88C-85C011D4FD7B}" type="presOf" srcId="{079220CA-CCEC-4149-A0C5-A82DD811EBCE}" destId="{E9C31B60-0AAA-40B8-95D5-BB15F7155C8F}" srcOrd="0" destOrd="1" presId="urn:microsoft.com/office/officeart/2018/2/layout/IconVerticalSolidList"/>
    <dgm:cxn modelId="{E247E3C6-B7D9-43ED-9D48-916644DB92E3}" srcId="{8A24BB7A-6A1D-4DF8-A11F-0A61A8972ED5}" destId="{079220CA-CCEC-4149-A0C5-A82DD811EBCE}" srcOrd="1" destOrd="0" parTransId="{4408BCD3-A6BD-4B77-8296-38B597DBDF90}" sibTransId="{9236224C-3D78-4E02-A1A0-55FD1D9BCAC3}"/>
    <dgm:cxn modelId="{DCC82DCC-1814-418B-A079-480A9B028C0F}" srcId="{8A24BB7A-6A1D-4DF8-A11F-0A61A8972ED5}" destId="{22FD0587-CCDE-47D5-B1F7-2D44187E0354}" srcOrd="0" destOrd="0" parTransId="{B6511EA6-E8BF-498C-936B-3C904855851B}" sibTransId="{EDBAE15D-6BC3-4BA0-952F-47EFC9DD7CDC}"/>
    <dgm:cxn modelId="{41D28BDF-AFA0-4742-A92C-EBF49BEFD0B6}" type="presOf" srcId="{22FD0587-CCDE-47D5-B1F7-2D44187E0354}" destId="{E9C31B60-0AAA-40B8-95D5-BB15F7155C8F}" srcOrd="0" destOrd="0" presId="urn:microsoft.com/office/officeart/2018/2/layout/IconVerticalSolidList"/>
    <dgm:cxn modelId="{CD6964E8-0B28-484D-BB75-0DF19B5FB766}" srcId="{8A24BB7A-6A1D-4DF8-A11F-0A61A8972ED5}" destId="{4579579A-AD79-4943-B0C8-131B0FC4225F}" srcOrd="2" destOrd="0" parTransId="{51A5B77E-AD70-4088-8B10-82EFC8EE8E6F}" sibTransId="{4A6D7FC3-1A84-4656-AC42-78ABD78B4AF7}"/>
    <dgm:cxn modelId="{444049F1-78B4-41B1-969C-3CC0E59CA69C}" srcId="{25EF6BC8-622F-42CC-9764-146D44CEE3CA}" destId="{8A24BB7A-6A1D-4DF8-A11F-0A61A8972ED5}" srcOrd="0" destOrd="0" parTransId="{34F438FB-E609-409A-9A39-D86560488BF8}" sibTransId="{354F8894-A13B-4632-9D29-81B900C85E53}"/>
    <dgm:cxn modelId="{3E77D9FD-CC2C-44CE-B517-705120B8610E}" type="presOf" srcId="{338F83CE-AA01-469F-8752-3AF5789F1C93}" destId="{89B68A31-86E9-42D9-B7CE-1F63A0FA6D34}" srcOrd="0" destOrd="0" presId="urn:microsoft.com/office/officeart/2018/2/layout/IconVerticalSolidList"/>
    <dgm:cxn modelId="{E7840AFF-751A-4B00-BCFC-FA342A081EA9}" srcId="{8A24BB7A-6A1D-4DF8-A11F-0A61A8972ED5}" destId="{AC5FE14B-2DF0-4CE8-9664-82CD0C94F5F5}" srcOrd="3" destOrd="0" parTransId="{B7E33D7C-D799-44F5-88BB-6A37AB93125A}" sibTransId="{2D4E11AF-E24E-4FBE-BC07-AFB08469C492}"/>
    <dgm:cxn modelId="{E75D9368-F624-4B7C-BF21-8C2A948466C4}" type="presParOf" srcId="{14C44087-08D3-4A5D-9C1E-5927BDA6D717}" destId="{00D76738-6E76-442F-AF61-852A550C9C66}" srcOrd="0" destOrd="0" presId="urn:microsoft.com/office/officeart/2018/2/layout/IconVerticalSolidList"/>
    <dgm:cxn modelId="{C16B03F1-3EE6-4A12-BAAB-88520BDDCA72}" type="presParOf" srcId="{00D76738-6E76-442F-AF61-852A550C9C66}" destId="{7C507CE9-97ED-47C9-ADF8-A8F52B159926}" srcOrd="0" destOrd="0" presId="urn:microsoft.com/office/officeart/2018/2/layout/IconVerticalSolidList"/>
    <dgm:cxn modelId="{135391B7-E8FA-4147-A2A9-B8C6DF6520CC}" type="presParOf" srcId="{00D76738-6E76-442F-AF61-852A550C9C66}" destId="{6E810739-030D-4552-9C7B-AA4648A4DF59}" srcOrd="1" destOrd="0" presId="urn:microsoft.com/office/officeart/2018/2/layout/IconVerticalSolidList"/>
    <dgm:cxn modelId="{19B8AEB8-B44C-49AD-ACAD-6FE4297A3487}" type="presParOf" srcId="{00D76738-6E76-442F-AF61-852A550C9C66}" destId="{3EEF6044-E881-48A6-BB80-7551B6ED8A0A}" srcOrd="2" destOrd="0" presId="urn:microsoft.com/office/officeart/2018/2/layout/IconVerticalSolidList"/>
    <dgm:cxn modelId="{BEB5476B-28E6-4AAA-96F4-F96B7A846A58}" type="presParOf" srcId="{00D76738-6E76-442F-AF61-852A550C9C66}" destId="{D05279C4-554E-46A3-B408-FCD9709D42AF}" srcOrd="3" destOrd="0" presId="urn:microsoft.com/office/officeart/2018/2/layout/IconVerticalSolidList"/>
    <dgm:cxn modelId="{2D236278-E9BA-41F9-999C-714750D6EAAB}" type="presParOf" srcId="{00D76738-6E76-442F-AF61-852A550C9C66}" destId="{E9C31B60-0AAA-40B8-95D5-BB15F7155C8F}" srcOrd="4" destOrd="0" presId="urn:microsoft.com/office/officeart/2018/2/layout/IconVerticalSolidList"/>
    <dgm:cxn modelId="{CFCC1F22-9881-4D45-81CD-B13B79C2E3CF}" type="presParOf" srcId="{14C44087-08D3-4A5D-9C1E-5927BDA6D717}" destId="{3A18E0E4-56E0-4270-909E-0D97480E5AC0}" srcOrd="1" destOrd="0" presId="urn:microsoft.com/office/officeart/2018/2/layout/IconVerticalSolidList"/>
    <dgm:cxn modelId="{0330A563-65C0-4406-8169-25FDC127C103}" type="presParOf" srcId="{14C44087-08D3-4A5D-9C1E-5927BDA6D717}" destId="{914F3864-F456-4E31-9BF2-711AB657D135}" srcOrd="2" destOrd="0" presId="urn:microsoft.com/office/officeart/2018/2/layout/IconVerticalSolidList"/>
    <dgm:cxn modelId="{75F799BC-5EEF-4268-A523-2CAADAE2FA2C}" type="presParOf" srcId="{914F3864-F456-4E31-9BF2-711AB657D135}" destId="{11DFEAE4-72D3-4135-B436-4858A0BE02C8}" srcOrd="0" destOrd="0" presId="urn:microsoft.com/office/officeart/2018/2/layout/IconVerticalSolidList"/>
    <dgm:cxn modelId="{E5066A0B-BFC6-40A4-9540-35847AAF3468}" type="presParOf" srcId="{914F3864-F456-4E31-9BF2-711AB657D135}" destId="{06AE33B4-4A65-4294-95EF-578E43DC01D9}" srcOrd="1" destOrd="0" presId="urn:microsoft.com/office/officeart/2018/2/layout/IconVerticalSolidList"/>
    <dgm:cxn modelId="{EDB709BB-CF04-46EB-813F-AC31606C1C5A}" type="presParOf" srcId="{914F3864-F456-4E31-9BF2-711AB657D135}" destId="{0BC8B7D9-ECE1-4917-BD8E-A811CFBF8919}" srcOrd="2" destOrd="0" presId="urn:microsoft.com/office/officeart/2018/2/layout/IconVerticalSolidList"/>
    <dgm:cxn modelId="{ADA61328-D387-48AD-92B3-483D004C9A37}" type="presParOf" srcId="{914F3864-F456-4E31-9BF2-711AB657D135}" destId="{89B68A31-86E9-42D9-B7CE-1F63A0FA6D34}" srcOrd="3" destOrd="0" presId="urn:microsoft.com/office/officeart/2018/2/layout/IconVerticalSolidList"/>
    <dgm:cxn modelId="{C578B257-4308-4C82-B270-83424204B2DC}" type="presParOf" srcId="{14C44087-08D3-4A5D-9C1E-5927BDA6D717}" destId="{853FA9DB-F6CC-4D5B-86EB-A3AD7F23BFB5}" srcOrd="3" destOrd="0" presId="urn:microsoft.com/office/officeart/2018/2/layout/IconVerticalSolidList"/>
    <dgm:cxn modelId="{EE7081A9-9227-4942-85D6-3E80D19B786B}" type="presParOf" srcId="{14C44087-08D3-4A5D-9C1E-5927BDA6D717}" destId="{1322AB3F-F828-4AE4-98DD-C2A919F2000B}" srcOrd="4" destOrd="0" presId="urn:microsoft.com/office/officeart/2018/2/layout/IconVerticalSolidList"/>
    <dgm:cxn modelId="{85E2C1D7-1AA1-43AB-9A6E-A6E677B7C72F}" type="presParOf" srcId="{1322AB3F-F828-4AE4-98DD-C2A919F2000B}" destId="{5C1E746C-7856-4222-B2D3-7ED4062794A6}" srcOrd="0" destOrd="0" presId="urn:microsoft.com/office/officeart/2018/2/layout/IconVerticalSolidList"/>
    <dgm:cxn modelId="{FBB9F9CE-53FF-4281-B2C5-F5C89DB119B7}" type="presParOf" srcId="{1322AB3F-F828-4AE4-98DD-C2A919F2000B}" destId="{15025501-A2D2-47A2-B488-4EE416DE0CC8}" srcOrd="1" destOrd="0" presId="urn:microsoft.com/office/officeart/2018/2/layout/IconVerticalSolidList"/>
    <dgm:cxn modelId="{F40E5628-1FBC-4A62-B4F6-12010D12149D}" type="presParOf" srcId="{1322AB3F-F828-4AE4-98DD-C2A919F2000B}" destId="{ACFA93B0-67E6-49AC-AF72-14192BDD827D}" srcOrd="2" destOrd="0" presId="urn:microsoft.com/office/officeart/2018/2/layout/IconVerticalSolidList"/>
    <dgm:cxn modelId="{6BC279A2-47A0-4AAE-8BCB-D49CB2BCFC78}" type="presParOf" srcId="{1322AB3F-F828-4AE4-98DD-C2A919F2000B}" destId="{3FD47C09-90BA-4811-A1C1-2B1384EAB3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07CE9-97ED-47C9-ADF8-A8F52B159926}">
      <dsp:nvSpPr>
        <dsp:cNvPr id="0" name=""/>
        <dsp:cNvSpPr/>
      </dsp:nvSpPr>
      <dsp:spPr>
        <a:xfrm>
          <a:off x="0" y="4352"/>
          <a:ext cx="10515600" cy="1620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10739-030D-4552-9C7B-AA4648A4DF59}">
      <dsp:nvSpPr>
        <dsp:cNvPr id="0" name=""/>
        <dsp:cNvSpPr/>
      </dsp:nvSpPr>
      <dsp:spPr>
        <a:xfrm>
          <a:off x="329390" y="515104"/>
          <a:ext cx="598892" cy="598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279C4-554E-46A3-B408-FCD9709D42AF}">
      <dsp:nvSpPr>
        <dsp:cNvPr id="0" name=""/>
        <dsp:cNvSpPr/>
      </dsp:nvSpPr>
      <dsp:spPr>
        <a:xfrm>
          <a:off x="1257673" y="270103"/>
          <a:ext cx="4732020" cy="108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1" tIns="115241" rIns="115241" bIns="115241" numCol="1" spcCol="1270" anchor="ctr" anchorCtr="0">
          <a:noAutofit/>
        </a:bodyPr>
        <a:lstStyle/>
        <a:p>
          <a:pPr marL="0" lvl="0" indent="0" algn="l" defTabSz="666750">
            <a:lnSpc>
              <a:spcPct val="100000"/>
            </a:lnSpc>
            <a:spcBef>
              <a:spcPct val="0"/>
            </a:spcBef>
            <a:spcAft>
              <a:spcPct val="35000"/>
            </a:spcAft>
            <a:buNone/>
          </a:pPr>
          <a:r>
            <a:rPr lang="en-US" sz="1500" kern="1200" dirty="0"/>
            <a:t>After analyzing all the customer segments and all the ads aired on different channels, we can see the probability of customer segments watching different channels –</a:t>
          </a:r>
        </a:p>
      </dsp:txBody>
      <dsp:txXfrm>
        <a:off x="1257673" y="270103"/>
        <a:ext cx="4732020" cy="1088894"/>
      </dsp:txXfrm>
    </dsp:sp>
    <dsp:sp modelId="{E9C31B60-0AAA-40B8-95D5-BB15F7155C8F}">
      <dsp:nvSpPr>
        <dsp:cNvPr id="0" name=""/>
        <dsp:cNvSpPr/>
      </dsp:nvSpPr>
      <dsp:spPr>
        <a:xfrm>
          <a:off x="5989693" y="270103"/>
          <a:ext cx="4524677" cy="108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1" tIns="115241" rIns="115241" bIns="115241" numCol="1" spcCol="1270" anchor="ctr" anchorCtr="0">
          <a:noAutofit/>
        </a:bodyPr>
        <a:lstStyle/>
        <a:p>
          <a:pPr marL="0" lvl="0" indent="0" algn="l" defTabSz="711200">
            <a:lnSpc>
              <a:spcPct val="100000"/>
            </a:lnSpc>
            <a:spcBef>
              <a:spcPct val="0"/>
            </a:spcBef>
            <a:spcAft>
              <a:spcPct val="35000"/>
            </a:spcAft>
            <a:buNone/>
          </a:pPr>
          <a:r>
            <a:rPr lang="en-US" sz="1600" kern="1200" dirty="0"/>
            <a:t>Sports Event = 12/21 = 0.57</a:t>
          </a:r>
        </a:p>
        <a:p>
          <a:pPr marL="0" lvl="0" indent="0" algn="l" defTabSz="711200">
            <a:lnSpc>
              <a:spcPct val="100000"/>
            </a:lnSpc>
            <a:spcBef>
              <a:spcPct val="0"/>
            </a:spcBef>
            <a:spcAft>
              <a:spcPct val="35000"/>
            </a:spcAft>
            <a:buNone/>
          </a:pPr>
          <a:r>
            <a:rPr lang="en-US" sz="1600" kern="1200"/>
            <a:t>TV series = 4/21 = 0.19</a:t>
          </a:r>
        </a:p>
        <a:p>
          <a:pPr marL="0" lvl="0" indent="0" algn="l" defTabSz="711200">
            <a:lnSpc>
              <a:spcPct val="100000"/>
            </a:lnSpc>
            <a:spcBef>
              <a:spcPct val="0"/>
            </a:spcBef>
            <a:spcAft>
              <a:spcPct val="35000"/>
            </a:spcAft>
            <a:buNone/>
          </a:pPr>
          <a:r>
            <a:rPr lang="en-US" sz="1600" kern="1200" dirty="0"/>
            <a:t>Movie = 2/21 = 0.10</a:t>
          </a:r>
        </a:p>
        <a:p>
          <a:pPr marL="0" lvl="0" indent="0" algn="l" defTabSz="711200">
            <a:lnSpc>
              <a:spcPct val="100000"/>
            </a:lnSpc>
            <a:spcBef>
              <a:spcPct val="0"/>
            </a:spcBef>
            <a:spcAft>
              <a:spcPct val="35000"/>
            </a:spcAft>
            <a:buNone/>
          </a:pPr>
          <a:r>
            <a:rPr lang="en-US" sz="1600" kern="1200"/>
            <a:t>Cartoons = 3/21 = 0.14</a:t>
          </a:r>
        </a:p>
      </dsp:txBody>
      <dsp:txXfrm>
        <a:off x="5989693" y="270103"/>
        <a:ext cx="4524677" cy="1088894"/>
      </dsp:txXfrm>
    </dsp:sp>
    <dsp:sp modelId="{11DFEAE4-72D3-4135-B436-4858A0BE02C8}">
      <dsp:nvSpPr>
        <dsp:cNvPr id="0" name=""/>
        <dsp:cNvSpPr/>
      </dsp:nvSpPr>
      <dsp:spPr>
        <a:xfrm>
          <a:off x="0" y="1896971"/>
          <a:ext cx="10515600" cy="10888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E33B4-4A65-4294-95EF-578E43DC01D9}">
      <dsp:nvSpPr>
        <dsp:cNvPr id="0" name=""/>
        <dsp:cNvSpPr/>
      </dsp:nvSpPr>
      <dsp:spPr>
        <a:xfrm>
          <a:off x="329390" y="2141973"/>
          <a:ext cx="598892" cy="598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B68A31-86E9-42D9-B7CE-1F63A0FA6D34}">
      <dsp:nvSpPr>
        <dsp:cNvPr id="0" name=""/>
        <dsp:cNvSpPr/>
      </dsp:nvSpPr>
      <dsp:spPr>
        <a:xfrm>
          <a:off x="1257673" y="1896971"/>
          <a:ext cx="9256697" cy="108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1" tIns="115241" rIns="115241" bIns="115241" numCol="1" spcCol="1270" anchor="ctr" anchorCtr="0">
          <a:noAutofit/>
        </a:bodyPr>
        <a:lstStyle/>
        <a:p>
          <a:pPr marL="0" lvl="0" indent="0" algn="l" defTabSz="666750">
            <a:lnSpc>
              <a:spcPct val="100000"/>
            </a:lnSpc>
            <a:spcBef>
              <a:spcPct val="0"/>
            </a:spcBef>
            <a:spcAft>
              <a:spcPct val="35000"/>
            </a:spcAft>
            <a:buNone/>
          </a:pPr>
          <a:r>
            <a:rPr lang="en-US" sz="1500" kern="1200"/>
            <a:t>From above we can see that Sports Event is the best time to air an ad. Moreover, 9 segments out of 12 prefer to watch sports at time 7-10pm.</a:t>
          </a:r>
        </a:p>
      </dsp:txBody>
      <dsp:txXfrm>
        <a:off x="1257673" y="1896971"/>
        <a:ext cx="9256697" cy="1088894"/>
      </dsp:txXfrm>
    </dsp:sp>
    <dsp:sp modelId="{5C1E746C-7856-4222-B2D3-7ED4062794A6}">
      <dsp:nvSpPr>
        <dsp:cNvPr id="0" name=""/>
        <dsp:cNvSpPr/>
      </dsp:nvSpPr>
      <dsp:spPr>
        <a:xfrm>
          <a:off x="0" y="3258090"/>
          <a:ext cx="10515600" cy="10888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25501-A2D2-47A2-B488-4EE416DE0CC8}">
      <dsp:nvSpPr>
        <dsp:cNvPr id="0" name=""/>
        <dsp:cNvSpPr/>
      </dsp:nvSpPr>
      <dsp:spPr>
        <a:xfrm>
          <a:off x="329390" y="3503091"/>
          <a:ext cx="598892" cy="5988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47C09-90BA-4811-A1C1-2B1384EAB315}">
      <dsp:nvSpPr>
        <dsp:cNvPr id="0" name=""/>
        <dsp:cNvSpPr/>
      </dsp:nvSpPr>
      <dsp:spPr>
        <a:xfrm>
          <a:off x="1257673" y="3258090"/>
          <a:ext cx="9256697" cy="108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1" tIns="115241" rIns="115241" bIns="115241" numCol="1" spcCol="1270" anchor="ctr" anchorCtr="0">
          <a:noAutofit/>
        </a:bodyPr>
        <a:lstStyle/>
        <a:p>
          <a:pPr marL="0" lvl="0" indent="0" algn="l" defTabSz="666750">
            <a:lnSpc>
              <a:spcPct val="100000"/>
            </a:lnSpc>
            <a:spcBef>
              <a:spcPct val="0"/>
            </a:spcBef>
            <a:spcAft>
              <a:spcPct val="35000"/>
            </a:spcAft>
            <a:buNone/>
          </a:pPr>
          <a:r>
            <a:rPr lang="en-US" sz="1500" kern="1200"/>
            <a:t>If we talk about each customer segment separately, then almost all 4 segments prefer or have a high chance to watch Sports Event at 7-10pm.</a:t>
          </a:r>
        </a:p>
      </dsp:txBody>
      <dsp:txXfrm>
        <a:off x="1257673" y="3258090"/>
        <a:ext cx="9256697" cy="10888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5FF7-6181-47AA-A544-EFA89C200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C96707-C2B8-49D6-9F37-BBFC5C3BA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582DBC-969C-42DD-BBE8-58DF62C1D9EE}"/>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38147AE2-D7E3-4E49-9F1D-2F31FB38A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D782E-B2E9-4782-B3E9-66DD6C264BF8}"/>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402231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F481-C456-48F0-876B-3A3A8FD2F9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BD9F59-2058-424A-A6BB-9D655582A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D0214-CB03-446C-9622-4D387D0BB3DA}"/>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8ECFC3D9-89D7-4CF8-818D-749A9D02E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B19AC-BCBF-4A70-BB97-D3B7523A79E4}"/>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84461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E069E-D0F1-40E2-9A25-92E0ABBC71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78C5BD-6CE9-42B1-BACB-DE42BA39A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61692-0A94-497C-993D-7C68881F365D}"/>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492372D2-DDE1-4DAD-BA16-A8BB90897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CDC94-BEC1-4E13-92E7-9323E3796E1C}"/>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87484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197D-19F5-4503-9671-32A90475F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2519C-44EA-4DDB-BA0F-728035C2D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AFCB2-B45C-48F3-8DD1-BC564D4D5E73}"/>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E4ADAEE1-6C45-4243-870E-2F5BDDC9A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31746-463B-49F1-B7A8-E151A0BE9558}"/>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16438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0F32-E153-4274-8868-689C59DF9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724AC5-28A2-4282-BBFC-FE8AB1B36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D3C66-8066-4B22-825C-991F52B7738A}"/>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5C42FB89-CE27-4EED-A7B6-F38C7ACAB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6ADE3-4A55-4AB1-B6E7-319B9E1C3D21}"/>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305874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009B-6BF2-4FE8-B679-BDF9EEEE98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8D65C-97BF-486E-A3E8-811E8649B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EF7A7A-498F-4152-991A-E71C8D9C4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3647D8-6FF7-4C1B-BE0C-9912BC7DA7AF}"/>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6" name="Footer Placeholder 5">
            <a:extLst>
              <a:ext uri="{FF2B5EF4-FFF2-40B4-BE49-F238E27FC236}">
                <a16:creationId xmlns:a16="http://schemas.microsoft.com/office/drawing/2014/main" id="{E4E48BEC-FCD1-432F-AAB6-7CCC6AA3F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0BC63-2B62-4F9E-B675-F6F375470727}"/>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401285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7333-7BB0-43CB-899E-C7961015EC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1DC9B-EA7E-4565-BF39-1E71BB62A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B2EC5-D1E4-4573-B8D8-5C1BF0BA3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7B0DE3-37CE-41A5-B794-49223BDEF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2DDA4E-D037-4FE2-884E-AC63D3632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6176AC-CA9A-4B0F-8910-A6544836207D}"/>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8" name="Footer Placeholder 7">
            <a:extLst>
              <a:ext uri="{FF2B5EF4-FFF2-40B4-BE49-F238E27FC236}">
                <a16:creationId xmlns:a16="http://schemas.microsoft.com/office/drawing/2014/main" id="{71C350D2-1DC0-4EEC-898C-91774D5E9E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630310-761C-46D7-AC32-1B6FC2ED3F00}"/>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111271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E9A9-7B4E-4DDB-BE0E-2BF381E6DB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7C1630-4CDE-4B21-AE02-0324425ED9D9}"/>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4" name="Footer Placeholder 3">
            <a:extLst>
              <a:ext uri="{FF2B5EF4-FFF2-40B4-BE49-F238E27FC236}">
                <a16:creationId xmlns:a16="http://schemas.microsoft.com/office/drawing/2014/main" id="{C053930F-E337-412B-A2AD-135851EE0B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83CF7E-0A7F-4BF9-BC3D-D1B52C284B67}"/>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15653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1EDE5-CC99-4BFB-A34F-FB92B3361D60}"/>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3" name="Footer Placeholder 2">
            <a:extLst>
              <a:ext uri="{FF2B5EF4-FFF2-40B4-BE49-F238E27FC236}">
                <a16:creationId xmlns:a16="http://schemas.microsoft.com/office/drawing/2014/main" id="{2EE640D4-5A7E-4C40-B1F7-26694C4B7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67DD71-71EE-4B16-801A-2E152F0E369E}"/>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52311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21F1-1E55-4E43-8DA1-E8453E963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53B386-D1D3-466E-8749-51DDD0AEB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001BD8-9CA2-4D43-8E05-A7B556E54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C50B5-2C1A-47F4-90B0-B29A12CA49A6}"/>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6" name="Footer Placeholder 5">
            <a:extLst>
              <a:ext uri="{FF2B5EF4-FFF2-40B4-BE49-F238E27FC236}">
                <a16:creationId xmlns:a16="http://schemas.microsoft.com/office/drawing/2014/main" id="{42794800-E7C4-4309-8340-E52B3A086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B4B61-5B51-44C1-9EF4-46DC53B060D7}"/>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411327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9FA4-5B4F-4EEC-B2AE-985757859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A9DFE3-8551-4DB3-97FC-546372C2E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73F824-5080-4D95-ADD5-4AA72BDD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A3577-1136-4730-A53C-3A3985D78307}"/>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6" name="Footer Placeholder 5">
            <a:extLst>
              <a:ext uri="{FF2B5EF4-FFF2-40B4-BE49-F238E27FC236}">
                <a16:creationId xmlns:a16="http://schemas.microsoft.com/office/drawing/2014/main" id="{3CCB6904-2E37-4654-BED6-A9544E3EC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41F43-F2AE-4676-B174-6ADDCCCFF44E}"/>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311355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6458AF-C698-4168-8E1B-26A945986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081EF-FCF8-435B-ABDA-97B911DDD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D5B95-3806-42C1-B484-62E1D480F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005BE612-3BC2-4F0E-B46D-3BD188140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32C9C3-1D15-4FBE-823D-965EED8A0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A8D94-03CC-4034-8699-850E72A80F6E}" type="slidenum">
              <a:rPr lang="en-IN" smtClean="0"/>
              <a:t>‹#›</a:t>
            </a:fld>
            <a:endParaRPr lang="en-IN"/>
          </a:p>
        </p:txBody>
      </p:sp>
    </p:spTree>
    <p:extLst>
      <p:ext uri="{BB962C8B-B14F-4D97-AF65-F5344CB8AC3E}">
        <p14:creationId xmlns:p14="http://schemas.microsoft.com/office/powerpoint/2010/main" val="1133522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B402-BFCC-4BB2-8DB8-19587B7D4A65}"/>
              </a:ext>
            </a:extLst>
          </p:cNvPr>
          <p:cNvSpPr>
            <a:spLocks noGrp="1"/>
          </p:cNvSpPr>
          <p:nvPr>
            <p:ph type="ctrTitle"/>
          </p:nvPr>
        </p:nvSpPr>
        <p:spPr/>
        <p:txBody>
          <a:bodyPr/>
          <a:lstStyle/>
          <a:p>
            <a:r>
              <a:rPr lang="en-IN" dirty="0"/>
              <a:t>Scenario 1</a:t>
            </a:r>
          </a:p>
        </p:txBody>
      </p:sp>
    </p:spTree>
    <p:extLst>
      <p:ext uri="{BB962C8B-B14F-4D97-AF65-F5344CB8AC3E}">
        <p14:creationId xmlns:p14="http://schemas.microsoft.com/office/powerpoint/2010/main" val="35944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6F65-8027-4E98-A5A3-676AC61F4759}"/>
              </a:ext>
            </a:extLst>
          </p:cNvPr>
          <p:cNvSpPr>
            <a:spLocks noGrp="1"/>
          </p:cNvSpPr>
          <p:nvPr>
            <p:ph type="title"/>
          </p:nvPr>
        </p:nvSpPr>
        <p:spPr/>
        <p:txBody>
          <a:bodyPr/>
          <a:lstStyle/>
          <a:p>
            <a:r>
              <a:rPr lang="en-IN" dirty="0"/>
              <a:t>Part 2/Question 1</a:t>
            </a:r>
          </a:p>
        </p:txBody>
      </p:sp>
      <p:graphicFrame>
        <p:nvGraphicFramePr>
          <p:cNvPr id="4" name="Content Placeholder 3">
            <a:extLst>
              <a:ext uri="{FF2B5EF4-FFF2-40B4-BE49-F238E27FC236}">
                <a16:creationId xmlns:a16="http://schemas.microsoft.com/office/drawing/2014/main" id="{F16F148E-4B68-4647-BDA4-923373AC20E4}"/>
              </a:ext>
            </a:extLst>
          </p:cNvPr>
          <p:cNvGraphicFramePr>
            <a:graphicFrameLocks noGrp="1"/>
          </p:cNvGraphicFramePr>
          <p:nvPr>
            <p:ph idx="1"/>
          </p:nvPr>
        </p:nvGraphicFramePr>
        <p:xfrm>
          <a:off x="987534" y="1438439"/>
          <a:ext cx="9728200" cy="128016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1022177729"/>
                    </a:ext>
                  </a:extLst>
                </a:gridCol>
                <a:gridCol w="1092200">
                  <a:extLst>
                    <a:ext uri="{9D8B030D-6E8A-4147-A177-3AD203B41FA5}">
                      <a16:colId xmlns:a16="http://schemas.microsoft.com/office/drawing/2014/main" val="1353363037"/>
                    </a:ext>
                  </a:extLst>
                </a:gridCol>
                <a:gridCol w="1092200">
                  <a:extLst>
                    <a:ext uri="{9D8B030D-6E8A-4147-A177-3AD203B41FA5}">
                      <a16:colId xmlns:a16="http://schemas.microsoft.com/office/drawing/2014/main" val="2726734017"/>
                    </a:ext>
                  </a:extLst>
                </a:gridCol>
                <a:gridCol w="825500">
                  <a:extLst>
                    <a:ext uri="{9D8B030D-6E8A-4147-A177-3AD203B41FA5}">
                      <a16:colId xmlns:a16="http://schemas.microsoft.com/office/drawing/2014/main" val="1359710031"/>
                    </a:ext>
                  </a:extLst>
                </a:gridCol>
                <a:gridCol w="1206500">
                  <a:extLst>
                    <a:ext uri="{9D8B030D-6E8A-4147-A177-3AD203B41FA5}">
                      <a16:colId xmlns:a16="http://schemas.microsoft.com/office/drawing/2014/main" val="341968445"/>
                    </a:ext>
                  </a:extLst>
                </a:gridCol>
                <a:gridCol w="1282700">
                  <a:extLst>
                    <a:ext uri="{9D8B030D-6E8A-4147-A177-3AD203B41FA5}">
                      <a16:colId xmlns:a16="http://schemas.microsoft.com/office/drawing/2014/main" val="2940462881"/>
                    </a:ext>
                  </a:extLst>
                </a:gridCol>
                <a:gridCol w="1612900">
                  <a:extLst>
                    <a:ext uri="{9D8B030D-6E8A-4147-A177-3AD203B41FA5}">
                      <a16:colId xmlns:a16="http://schemas.microsoft.com/office/drawing/2014/main" val="1052019100"/>
                    </a:ext>
                  </a:extLst>
                </a:gridCol>
                <a:gridCol w="762000">
                  <a:extLst>
                    <a:ext uri="{9D8B030D-6E8A-4147-A177-3AD203B41FA5}">
                      <a16:colId xmlns:a16="http://schemas.microsoft.com/office/drawing/2014/main" val="771639576"/>
                    </a:ext>
                  </a:extLst>
                </a:gridCol>
                <a:gridCol w="1206500">
                  <a:extLst>
                    <a:ext uri="{9D8B030D-6E8A-4147-A177-3AD203B41FA5}">
                      <a16:colId xmlns:a16="http://schemas.microsoft.com/office/drawing/2014/main" val="3250336857"/>
                    </a:ext>
                  </a:extLst>
                </a:gridCol>
              </a:tblGrid>
              <a:tr h="182880">
                <a:tc>
                  <a:txBody>
                    <a:bodyPr/>
                    <a:lstStyle/>
                    <a:p>
                      <a:pPr algn="l" fontAlgn="b"/>
                      <a:r>
                        <a:rPr lang="en-IN" sz="1100" u="none" strike="noStrike">
                          <a:effectLst/>
                        </a:rPr>
                        <a:t>Total 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2,00,00,00,000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3073919"/>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3425644"/>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8980241"/>
                  </a:ext>
                </a:extLst>
              </a:tr>
              <a:tr h="182880">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Yearly Sales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Yearly 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Market Share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Relevant Population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Current Customers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Customers Opportunity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Target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Sale per Customer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684297"/>
                  </a:ext>
                </a:extLst>
              </a:tr>
              <a:tr h="182880">
                <a:tc>
                  <a:txBody>
                    <a:bodyPr/>
                    <a:lstStyle/>
                    <a:p>
                      <a:pPr algn="ctr" fontAlgn="b"/>
                      <a:r>
                        <a:rPr lang="en-IN" sz="1100" u="none" strike="noStrike">
                          <a:effectLst/>
                        </a:rPr>
                        <a:t>Region1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80,00,00,000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54,230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34,707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19,523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23,050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0662945"/>
                  </a:ext>
                </a:extLst>
              </a:tr>
              <a:tr h="182880">
                <a:tc>
                  <a:txBody>
                    <a:bodyPr/>
                    <a:lstStyle/>
                    <a:p>
                      <a:pPr algn="ctr" fontAlgn="b"/>
                      <a:r>
                        <a:rPr lang="en-IN" sz="1100" u="none" strike="noStrike">
                          <a:effectLst/>
                        </a:rPr>
                        <a:t>Region2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56,00,00,000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92,800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36,192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56,608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15,473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4533813"/>
                  </a:ext>
                </a:extLst>
              </a:tr>
              <a:tr h="182880">
                <a:tc>
                  <a:txBody>
                    <a:bodyPr/>
                    <a:lstStyle/>
                    <a:p>
                      <a:pPr algn="ctr" fontAlgn="b"/>
                      <a:r>
                        <a:rPr lang="en-IN" sz="1100" u="none" strike="noStrike">
                          <a:effectLst/>
                        </a:rPr>
                        <a:t>Region3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64,00,00,000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86,400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29,376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57,024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21,786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4214376"/>
                  </a:ext>
                </a:extLst>
              </a:tr>
            </a:tbl>
          </a:graphicData>
        </a:graphic>
      </p:graphicFrame>
      <p:sp>
        <p:nvSpPr>
          <p:cNvPr id="5" name="TextBox 4">
            <a:extLst>
              <a:ext uri="{FF2B5EF4-FFF2-40B4-BE49-F238E27FC236}">
                <a16:creationId xmlns:a16="http://schemas.microsoft.com/office/drawing/2014/main" id="{07D75993-D500-42C3-BEC0-E84D817BAA95}"/>
              </a:ext>
            </a:extLst>
          </p:cNvPr>
          <p:cNvSpPr txBox="1"/>
          <p:nvPr/>
        </p:nvSpPr>
        <p:spPr>
          <a:xfrm>
            <a:off x="916589" y="2887682"/>
            <a:ext cx="9728200" cy="4247317"/>
          </a:xfrm>
          <a:prstGeom prst="rect">
            <a:avLst/>
          </a:prstGeom>
          <a:noFill/>
        </p:spPr>
        <p:txBody>
          <a:bodyPr wrap="square" rtlCol="0">
            <a:spAutoFit/>
          </a:bodyPr>
          <a:lstStyle/>
          <a:p>
            <a:r>
              <a:rPr lang="en-IN" dirty="0"/>
              <a:t>Among all the given data we can calculate the target customers opportunity by :</a:t>
            </a:r>
          </a:p>
          <a:p>
            <a:r>
              <a:rPr lang="en-IN" dirty="0"/>
              <a:t>     </a:t>
            </a:r>
            <a:r>
              <a:rPr lang="en-IN" b="1" dirty="0"/>
              <a:t>Customers Opportunity = Relevant Population – Current Customers</a:t>
            </a:r>
          </a:p>
          <a:p>
            <a:endParaRPr lang="en-IN" dirty="0"/>
          </a:p>
          <a:p>
            <a:r>
              <a:rPr lang="en-IN" dirty="0"/>
              <a:t>Further we can calculate the target % age:</a:t>
            </a:r>
          </a:p>
          <a:p>
            <a:r>
              <a:rPr lang="en-IN" dirty="0"/>
              <a:t>          </a:t>
            </a:r>
            <a:r>
              <a:rPr lang="en-IN" b="1" dirty="0"/>
              <a:t>Target % = (Customers Opportunity/Relevant Population)*100</a:t>
            </a:r>
          </a:p>
          <a:p>
            <a:endParaRPr lang="en-IN" dirty="0"/>
          </a:p>
          <a:p>
            <a:r>
              <a:rPr lang="en-IN" dirty="0"/>
              <a:t>Further Sales Per Customer can be calculated as:</a:t>
            </a:r>
          </a:p>
          <a:p>
            <a:r>
              <a:rPr lang="en-IN" dirty="0"/>
              <a:t>          </a:t>
            </a:r>
            <a:r>
              <a:rPr lang="en-IN" b="1" dirty="0"/>
              <a:t>Sales/Customer = Yearly Sales/Current Customers</a:t>
            </a:r>
          </a:p>
          <a:p>
            <a:endParaRPr lang="en-IN" dirty="0"/>
          </a:p>
          <a:p>
            <a:r>
              <a:rPr lang="en-IN" dirty="0"/>
              <a:t>OUTCOME:</a:t>
            </a:r>
          </a:p>
          <a:p>
            <a:endParaRPr lang="en-IN" dirty="0"/>
          </a:p>
          <a:p>
            <a:r>
              <a:rPr lang="en-IN" dirty="0">
                <a:solidFill>
                  <a:srgbClr val="FF0000"/>
                </a:solidFill>
                <a:highlight>
                  <a:srgbClr val="FFFF00"/>
                </a:highlight>
              </a:rPr>
              <a:t>Now by doing the calculations and from the table we can see that </a:t>
            </a:r>
            <a:r>
              <a:rPr lang="en-IN" sz="2000" b="1" u="sng" dirty="0">
                <a:solidFill>
                  <a:srgbClr val="FF0000"/>
                </a:solidFill>
                <a:highlight>
                  <a:srgbClr val="FFFF00"/>
                </a:highlight>
              </a:rPr>
              <a:t>Region 3</a:t>
            </a:r>
            <a:r>
              <a:rPr lang="en-IN" sz="2000" b="1" dirty="0">
                <a:solidFill>
                  <a:srgbClr val="FF0000"/>
                </a:solidFill>
                <a:highlight>
                  <a:srgbClr val="FFFF00"/>
                </a:highlight>
              </a:rPr>
              <a:t> </a:t>
            </a:r>
            <a:r>
              <a:rPr lang="en-IN" dirty="0">
                <a:solidFill>
                  <a:srgbClr val="FF0000"/>
                </a:solidFill>
                <a:highlight>
                  <a:srgbClr val="FFFF00"/>
                </a:highlight>
              </a:rPr>
              <a:t>has the maximum opportunity for doing TV campaign based on current sales.</a:t>
            </a:r>
          </a:p>
          <a:p>
            <a:endParaRPr lang="en-IN" dirty="0"/>
          </a:p>
          <a:p>
            <a:endParaRPr lang="en-IN" dirty="0"/>
          </a:p>
        </p:txBody>
      </p:sp>
    </p:spTree>
    <p:extLst>
      <p:ext uri="{BB962C8B-B14F-4D97-AF65-F5344CB8AC3E}">
        <p14:creationId xmlns:p14="http://schemas.microsoft.com/office/powerpoint/2010/main" val="178344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5F850-41C9-4925-92CA-4FD79588CCC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Part 2/ Question 2</a:t>
            </a:r>
          </a:p>
        </p:txBody>
      </p:sp>
      <p:sp>
        <p:nvSpPr>
          <p:cNvPr id="3" name="Content Placeholder 2">
            <a:extLst>
              <a:ext uri="{FF2B5EF4-FFF2-40B4-BE49-F238E27FC236}">
                <a16:creationId xmlns:a16="http://schemas.microsoft.com/office/drawing/2014/main" id="{EA7DDCFC-8D92-4B72-9E24-E1A379A7B65E}"/>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S1 =&gt; Customer segment 1 prefers to watch</a:t>
            </a:r>
          </a:p>
          <a:p>
            <a:pPr lvl="1"/>
            <a:r>
              <a:rPr lang="en-US" sz="2000"/>
              <a:t>TV-series =&gt; 5-10pm</a:t>
            </a:r>
          </a:p>
          <a:p>
            <a:pPr lvl="1"/>
            <a:r>
              <a:rPr lang="en-US" sz="2000"/>
              <a:t>Sports Event =&gt; 7-12pm</a:t>
            </a:r>
          </a:p>
          <a:p>
            <a:pPr lvl="1"/>
            <a:r>
              <a:rPr lang="en-US" sz="2000"/>
              <a:t>Movie =&gt; 10-12pm</a:t>
            </a:r>
          </a:p>
          <a:p>
            <a:pPr marL="457200" lvl="1"/>
            <a:r>
              <a:rPr lang="en-US" sz="2000">
                <a:sym typeface="Wingdings" panose="05000000000000000000" pitchFamily="2" charset="2"/>
              </a:rPr>
              <a:t> None of the add matches this group. Only closest Ad to this group is Ad 14 which airs during Sports at 5-7pm.</a:t>
            </a:r>
            <a:endParaRPr lang="en-US" sz="2000"/>
          </a:p>
          <a:p>
            <a:r>
              <a:rPr lang="en-US" sz="2000"/>
              <a:t>S2 =&gt; Customer segment 2 prefers to watch only Sports Event.</a:t>
            </a:r>
          </a:p>
          <a:p>
            <a:pPr marL="457200" lvl="1"/>
            <a:r>
              <a:rPr lang="en-US" sz="2000">
                <a:sym typeface="Wingdings" panose="05000000000000000000" pitchFamily="2" charset="2"/>
              </a:rPr>
              <a:t></a:t>
            </a:r>
            <a:r>
              <a:rPr lang="en-US" sz="2000"/>
              <a:t>Therefore, they will probably engage with advertisement 14.</a:t>
            </a:r>
          </a:p>
          <a:p>
            <a:endParaRPr lang="en-US" sz="2000">
              <a:sym typeface="Wingdings" panose="05000000000000000000" pitchFamily="2" charset="2"/>
            </a:endParaRPr>
          </a:p>
        </p:txBody>
      </p:sp>
      <p:sp>
        <p:nvSpPr>
          <p:cNvPr id="4" name="TextBox 3">
            <a:extLst>
              <a:ext uri="{FF2B5EF4-FFF2-40B4-BE49-F238E27FC236}">
                <a16:creationId xmlns:a16="http://schemas.microsoft.com/office/drawing/2014/main" id="{2545110D-CD5F-4F39-9E29-DAC301C27992}"/>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dirty="0"/>
          </a:p>
        </p:txBody>
      </p:sp>
    </p:spTree>
    <p:extLst>
      <p:ext uri="{BB962C8B-B14F-4D97-AF65-F5344CB8AC3E}">
        <p14:creationId xmlns:p14="http://schemas.microsoft.com/office/powerpoint/2010/main" val="177002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9BE839-AA37-4703-B68D-5E6E6A8A59B7}"/>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kern="1200">
                <a:solidFill>
                  <a:schemeClr val="bg1"/>
                </a:solidFill>
                <a:latin typeface="+mj-lt"/>
                <a:ea typeface="+mj-ea"/>
                <a:cs typeface="+mj-cs"/>
              </a:rPr>
              <a:t>Part 2/ Question 2</a:t>
            </a:r>
          </a:p>
        </p:txBody>
      </p:sp>
      <p:sp>
        <p:nvSpPr>
          <p:cNvPr id="3" name="Content Placeholder 2">
            <a:extLst>
              <a:ext uri="{FF2B5EF4-FFF2-40B4-BE49-F238E27FC236}">
                <a16:creationId xmlns:a16="http://schemas.microsoft.com/office/drawing/2014/main" id="{9B272800-55EA-495D-BC3A-07E4F431DA4B}"/>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200"/>
              <a:t>S3 =&gt; Customer segment 2 prefers to watch</a:t>
            </a:r>
          </a:p>
          <a:p>
            <a:pPr lvl="1"/>
            <a:r>
              <a:rPr lang="en-US" sz="2200"/>
              <a:t>Sports Event </a:t>
            </a:r>
            <a:r>
              <a:rPr lang="en-US" sz="2200">
                <a:sym typeface="Wingdings" panose="05000000000000000000" pitchFamily="2" charset="2"/>
              </a:rPr>
              <a:t>=&gt; 7-10pm</a:t>
            </a:r>
          </a:p>
          <a:p>
            <a:pPr lvl="1"/>
            <a:r>
              <a:rPr lang="en-US" sz="2200">
                <a:sym typeface="Wingdings" panose="05000000000000000000" pitchFamily="2" charset="2"/>
              </a:rPr>
              <a:t>Movie =&gt; 5-7pm</a:t>
            </a:r>
          </a:p>
          <a:p>
            <a:pPr lvl="1"/>
            <a:r>
              <a:rPr lang="en-US" sz="2200">
                <a:sym typeface="Wingdings" panose="05000000000000000000" pitchFamily="2" charset="2"/>
              </a:rPr>
              <a:t>TV Series =&gt; 5-10pm</a:t>
            </a:r>
          </a:p>
          <a:p>
            <a:pPr lvl="1"/>
            <a:r>
              <a:rPr lang="en-US" sz="2200">
                <a:sym typeface="Wingdings" panose="05000000000000000000" pitchFamily="2" charset="2"/>
              </a:rPr>
              <a:t>Cartoon =&gt;10-12pm</a:t>
            </a:r>
          </a:p>
          <a:p>
            <a:pPr lvl="1"/>
            <a:r>
              <a:rPr lang="en-US" sz="2200">
                <a:sym typeface="Wingdings" panose="05000000000000000000" pitchFamily="2" charset="2"/>
              </a:rPr>
              <a:t>They will prefer the Ad 15 which is aired during Cartoon at 10-12pm</a:t>
            </a:r>
          </a:p>
          <a:p>
            <a:pPr lvl="1"/>
            <a:r>
              <a:rPr lang="en-US" sz="2200">
                <a:sym typeface="Wingdings" panose="05000000000000000000" pitchFamily="2" charset="2"/>
              </a:rPr>
              <a:t>There is a chance they will also engage with Ad 13 which is aired during Movie at 5-7pm</a:t>
            </a:r>
            <a:endParaRPr lang="en-US" sz="2200"/>
          </a:p>
          <a:p>
            <a:r>
              <a:rPr lang="en-US" sz="2200"/>
              <a:t>S4 =&gt; Customer segment 4 prefers to watch</a:t>
            </a:r>
          </a:p>
          <a:p>
            <a:pPr lvl="1"/>
            <a:r>
              <a:rPr lang="en-US" sz="2200"/>
              <a:t>Sports Event =&gt;  7-10pm</a:t>
            </a:r>
          </a:p>
          <a:p>
            <a:pPr lvl="1"/>
            <a:r>
              <a:rPr lang="en-US" sz="2200"/>
              <a:t>Cartoon =&gt; 10-12pm</a:t>
            </a:r>
          </a:p>
          <a:p>
            <a:pPr marL="457200" lvl="1"/>
            <a:r>
              <a:rPr lang="en-US" sz="2200">
                <a:sym typeface="Wingdings" panose="05000000000000000000" pitchFamily="2" charset="2"/>
              </a:rPr>
              <a:t> Best advertisement for this group is Ad 15 which airs during Cartoon at 10-12pm </a:t>
            </a:r>
            <a:endParaRPr lang="en-US" sz="2200"/>
          </a:p>
        </p:txBody>
      </p:sp>
    </p:spTree>
    <p:extLst>
      <p:ext uri="{BB962C8B-B14F-4D97-AF65-F5344CB8AC3E}">
        <p14:creationId xmlns:p14="http://schemas.microsoft.com/office/powerpoint/2010/main" val="319725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198C8D-10D3-45D6-ADC6-65AFDD6C7072}"/>
              </a:ext>
            </a:extLst>
          </p:cNvPr>
          <p:cNvSpPr>
            <a:spLocks noGrp="1"/>
          </p:cNvSpPr>
          <p:nvPr>
            <p:ph type="title"/>
          </p:nvPr>
        </p:nvSpPr>
        <p:spPr>
          <a:xfrm>
            <a:off x="838199" y="365125"/>
            <a:ext cx="5529943" cy="1325563"/>
          </a:xfrm>
        </p:spPr>
        <p:txBody>
          <a:bodyPr>
            <a:normAutofit/>
          </a:bodyPr>
          <a:lstStyle/>
          <a:p>
            <a:r>
              <a:rPr lang="en-US"/>
              <a:t>Part 2/ Question 2</a:t>
            </a:r>
            <a:endParaRPr lang="en-IN"/>
          </a:p>
        </p:txBody>
      </p:sp>
      <p:sp>
        <p:nvSpPr>
          <p:cNvPr id="3" name="Content Placeholder 2">
            <a:extLst>
              <a:ext uri="{FF2B5EF4-FFF2-40B4-BE49-F238E27FC236}">
                <a16:creationId xmlns:a16="http://schemas.microsoft.com/office/drawing/2014/main" id="{A2AA2DA2-98A9-4183-8497-FA1B996BC0A3}"/>
              </a:ext>
            </a:extLst>
          </p:cNvPr>
          <p:cNvSpPr>
            <a:spLocks noGrp="1"/>
          </p:cNvSpPr>
          <p:nvPr>
            <p:ph idx="1"/>
          </p:nvPr>
        </p:nvSpPr>
        <p:spPr>
          <a:xfrm>
            <a:off x="838199" y="1825625"/>
            <a:ext cx="4128169" cy="3399518"/>
          </a:xfrm>
        </p:spPr>
        <p:txBody>
          <a:bodyPr>
            <a:normAutofit/>
          </a:bodyPr>
          <a:lstStyle/>
          <a:p>
            <a:endParaRPr lang="en-US" sz="2000"/>
          </a:p>
          <a:p>
            <a:pPr marL="0" indent="0">
              <a:buNone/>
            </a:pPr>
            <a:endParaRPr lang="en-IN" sz="2000"/>
          </a:p>
          <a:p>
            <a:pPr marL="0" indent="0">
              <a:buNone/>
            </a:pPr>
            <a:endParaRPr lang="en-IN" sz="2000"/>
          </a:p>
          <a:p>
            <a:r>
              <a:rPr lang="en-IN" sz="2000"/>
              <a:t>From Table we can see that Ad 15 which airs during Cartoon at 10-12pm is the ad with highest engagement.</a:t>
            </a:r>
          </a:p>
        </p:txBody>
      </p:sp>
      <p:graphicFrame>
        <p:nvGraphicFramePr>
          <p:cNvPr id="4" name="Table 4">
            <a:extLst>
              <a:ext uri="{FF2B5EF4-FFF2-40B4-BE49-F238E27FC236}">
                <a16:creationId xmlns:a16="http://schemas.microsoft.com/office/drawing/2014/main" id="{2693DDC6-A6C9-41A6-AE9C-CEC742786A26}"/>
              </a:ext>
            </a:extLst>
          </p:cNvPr>
          <p:cNvGraphicFramePr>
            <a:graphicFrameLocks/>
          </p:cNvGraphicFramePr>
          <p:nvPr>
            <p:extLst>
              <p:ext uri="{D42A27DB-BD31-4B8C-83A1-F6EECF244321}">
                <p14:modId xmlns:p14="http://schemas.microsoft.com/office/powerpoint/2010/main" val="4074993713"/>
              </p:ext>
            </p:extLst>
          </p:nvPr>
        </p:nvGraphicFramePr>
        <p:xfrm>
          <a:off x="7107026" y="1820333"/>
          <a:ext cx="4232733" cy="4036183"/>
        </p:xfrm>
        <a:graphic>
          <a:graphicData uri="http://schemas.openxmlformats.org/drawingml/2006/table">
            <a:tbl>
              <a:tblPr firstRow="1" bandRow="1">
                <a:solidFill>
                  <a:schemeClr val="bg1"/>
                </a:solidFill>
                <a:tableStyleId>{5C22544A-7EE6-4342-B048-85BDC9FD1C3A}</a:tableStyleId>
              </a:tblPr>
              <a:tblGrid>
                <a:gridCol w="1883076">
                  <a:extLst>
                    <a:ext uri="{9D8B030D-6E8A-4147-A177-3AD203B41FA5}">
                      <a16:colId xmlns:a16="http://schemas.microsoft.com/office/drawing/2014/main" val="1663194949"/>
                    </a:ext>
                  </a:extLst>
                </a:gridCol>
                <a:gridCol w="2349657">
                  <a:extLst>
                    <a:ext uri="{9D8B030D-6E8A-4147-A177-3AD203B41FA5}">
                      <a16:colId xmlns:a16="http://schemas.microsoft.com/office/drawing/2014/main" val="2971861872"/>
                    </a:ext>
                  </a:extLst>
                </a:gridCol>
              </a:tblGrid>
              <a:tr h="1104391">
                <a:tc>
                  <a:txBody>
                    <a:bodyPr/>
                    <a:lstStyle/>
                    <a:p>
                      <a:r>
                        <a:rPr lang="en-US" sz="2400" b="0" cap="none" spc="0">
                          <a:solidFill>
                            <a:schemeClr val="bg1"/>
                          </a:solidFill>
                        </a:rPr>
                        <a:t>Customer Segment</a:t>
                      </a:r>
                      <a:endParaRPr lang="en-IN" sz="2400" b="0" cap="none" spc="0">
                        <a:solidFill>
                          <a:schemeClr val="bg1"/>
                        </a:solidFill>
                      </a:endParaRPr>
                    </a:p>
                  </a:txBody>
                  <a:tcPr marL="200893" marR="154533" marT="154533" marB="15453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2400" b="0" cap="none" spc="0">
                          <a:solidFill>
                            <a:schemeClr val="bg1"/>
                          </a:solidFill>
                        </a:rPr>
                        <a:t>Preferred AD (13,14,15)</a:t>
                      </a:r>
                      <a:endParaRPr lang="en-IN" sz="2400" b="0" cap="none" spc="0">
                        <a:solidFill>
                          <a:schemeClr val="bg1"/>
                        </a:solidFill>
                      </a:endParaRPr>
                    </a:p>
                  </a:txBody>
                  <a:tcPr marL="200893" marR="154533" marT="154533" marB="15453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699278992"/>
                  </a:ext>
                </a:extLst>
              </a:tr>
              <a:tr h="732948">
                <a:tc>
                  <a:txBody>
                    <a:bodyPr/>
                    <a:lstStyle/>
                    <a:p>
                      <a:r>
                        <a:rPr lang="en-US" sz="2400" cap="none" spc="0">
                          <a:solidFill>
                            <a:schemeClr val="tx1"/>
                          </a:solidFill>
                        </a:rPr>
                        <a:t>S1</a:t>
                      </a:r>
                      <a:endParaRPr lang="en-IN" sz="2400" cap="none" spc="0">
                        <a:solidFill>
                          <a:schemeClr val="tx1"/>
                        </a:solidFill>
                      </a:endParaRPr>
                    </a:p>
                  </a:txBody>
                  <a:tcPr marL="200893" marR="154533" marT="154533" marB="15453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2400" cap="none" spc="0">
                          <a:solidFill>
                            <a:schemeClr val="tx1"/>
                          </a:solidFill>
                        </a:rPr>
                        <a:t>None</a:t>
                      </a:r>
                      <a:endParaRPr lang="en-IN" sz="2400" cap="none" spc="0">
                        <a:solidFill>
                          <a:schemeClr val="tx1"/>
                        </a:solidFill>
                      </a:endParaRPr>
                    </a:p>
                  </a:txBody>
                  <a:tcPr marL="200893" marR="154533" marT="154533" marB="154533">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726653058"/>
                  </a:ext>
                </a:extLst>
              </a:tr>
              <a:tr h="732948">
                <a:tc>
                  <a:txBody>
                    <a:bodyPr/>
                    <a:lstStyle/>
                    <a:p>
                      <a:r>
                        <a:rPr lang="en-US" sz="2400" cap="none" spc="0">
                          <a:solidFill>
                            <a:schemeClr val="tx1"/>
                          </a:solidFill>
                        </a:rPr>
                        <a:t>S2</a:t>
                      </a:r>
                      <a:endParaRPr lang="en-IN" sz="2400" cap="none" spc="0">
                        <a:solidFill>
                          <a:schemeClr val="tx1"/>
                        </a:solidFill>
                      </a:endParaRPr>
                    </a:p>
                  </a:txBody>
                  <a:tcPr marL="200893" marR="154533" marT="154533" marB="15453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2400" cap="none" spc="0">
                          <a:solidFill>
                            <a:schemeClr val="tx1"/>
                          </a:solidFill>
                        </a:rPr>
                        <a:t>14</a:t>
                      </a:r>
                      <a:endParaRPr lang="en-IN" sz="2400" cap="none" spc="0">
                        <a:solidFill>
                          <a:schemeClr val="tx1"/>
                        </a:solidFill>
                      </a:endParaRPr>
                    </a:p>
                  </a:txBody>
                  <a:tcPr marL="200893" marR="154533" marT="154533" marB="15453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37504106"/>
                  </a:ext>
                </a:extLst>
              </a:tr>
              <a:tr h="732948">
                <a:tc>
                  <a:txBody>
                    <a:bodyPr/>
                    <a:lstStyle/>
                    <a:p>
                      <a:r>
                        <a:rPr lang="en-US" sz="2400" cap="none" spc="0">
                          <a:solidFill>
                            <a:schemeClr val="tx1"/>
                          </a:solidFill>
                        </a:rPr>
                        <a:t>S3</a:t>
                      </a:r>
                      <a:endParaRPr lang="en-IN" sz="2400" cap="none" spc="0">
                        <a:solidFill>
                          <a:schemeClr val="tx1"/>
                        </a:solidFill>
                      </a:endParaRPr>
                    </a:p>
                  </a:txBody>
                  <a:tcPr marL="200893" marR="154533" marT="154533" marB="15453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2400" cap="none" spc="0">
                          <a:solidFill>
                            <a:schemeClr val="tx1"/>
                          </a:solidFill>
                        </a:rPr>
                        <a:t>15</a:t>
                      </a:r>
                      <a:endParaRPr lang="en-IN" sz="2400" cap="none" spc="0">
                        <a:solidFill>
                          <a:schemeClr val="tx1"/>
                        </a:solidFill>
                      </a:endParaRPr>
                    </a:p>
                  </a:txBody>
                  <a:tcPr marL="200893" marR="154533" marT="154533" marB="154533">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51040573"/>
                  </a:ext>
                </a:extLst>
              </a:tr>
              <a:tr h="732948">
                <a:tc>
                  <a:txBody>
                    <a:bodyPr/>
                    <a:lstStyle/>
                    <a:p>
                      <a:r>
                        <a:rPr lang="en-US" sz="2400" cap="none" spc="0">
                          <a:solidFill>
                            <a:schemeClr val="tx1"/>
                          </a:solidFill>
                        </a:rPr>
                        <a:t>S4</a:t>
                      </a:r>
                      <a:endParaRPr lang="en-IN" sz="2400" cap="none" spc="0">
                        <a:solidFill>
                          <a:schemeClr val="tx1"/>
                        </a:solidFill>
                      </a:endParaRPr>
                    </a:p>
                  </a:txBody>
                  <a:tcPr marL="200893" marR="154533" marT="154533" marB="154533">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2400" cap="none" spc="0">
                          <a:solidFill>
                            <a:schemeClr val="tx1"/>
                          </a:solidFill>
                        </a:rPr>
                        <a:t>15</a:t>
                      </a:r>
                      <a:endParaRPr lang="en-IN" sz="2400" cap="none" spc="0">
                        <a:solidFill>
                          <a:schemeClr val="tx1"/>
                        </a:solidFill>
                      </a:endParaRPr>
                    </a:p>
                  </a:txBody>
                  <a:tcPr marL="200893" marR="154533" marT="154533" marB="154533">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25458461"/>
                  </a:ext>
                </a:extLst>
              </a:tr>
            </a:tbl>
          </a:graphicData>
        </a:graphic>
      </p:graphicFrame>
    </p:spTree>
    <p:extLst>
      <p:ext uri="{BB962C8B-B14F-4D97-AF65-F5344CB8AC3E}">
        <p14:creationId xmlns:p14="http://schemas.microsoft.com/office/powerpoint/2010/main" val="5383084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C9CF-6623-432C-8EC6-6A1B79CD1C22}"/>
              </a:ext>
            </a:extLst>
          </p:cNvPr>
          <p:cNvSpPr>
            <a:spLocks noGrp="1"/>
          </p:cNvSpPr>
          <p:nvPr>
            <p:ph type="title"/>
          </p:nvPr>
        </p:nvSpPr>
        <p:spPr/>
        <p:txBody>
          <a:bodyPr/>
          <a:lstStyle/>
          <a:p>
            <a:r>
              <a:rPr lang="en-IN" dirty="0"/>
              <a:t>Part 2/ Question 3</a:t>
            </a:r>
          </a:p>
        </p:txBody>
      </p:sp>
      <p:graphicFrame>
        <p:nvGraphicFramePr>
          <p:cNvPr id="5" name="Content Placeholder 2">
            <a:extLst>
              <a:ext uri="{FF2B5EF4-FFF2-40B4-BE49-F238E27FC236}">
                <a16:creationId xmlns:a16="http://schemas.microsoft.com/office/drawing/2014/main" id="{73D1852E-8239-4846-8914-34C830BCE61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77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BCB4-BBEF-409E-873A-FD72F5B854B2}"/>
              </a:ext>
            </a:extLst>
          </p:cNvPr>
          <p:cNvSpPr>
            <a:spLocks noGrp="1"/>
          </p:cNvSpPr>
          <p:nvPr>
            <p:ph type="title"/>
          </p:nvPr>
        </p:nvSpPr>
        <p:spPr/>
        <p:txBody>
          <a:bodyPr/>
          <a:lstStyle/>
          <a:p>
            <a:r>
              <a:rPr lang="en-IN" dirty="0"/>
              <a:t>Part 2/ Question 3</a:t>
            </a:r>
          </a:p>
        </p:txBody>
      </p:sp>
      <p:sp>
        <p:nvSpPr>
          <p:cNvPr id="3" name="Content Placeholder 2">
            <a:extLst>
              <a:ext uri="{FF2B5EF4-FFF2-40B4-BE49-F238E27FC236}">
                <a16:creationId xmlns:a16="http://schemas.microsoft.com/office/drawing/2014/main" id="{D288F090-5005-4C1E-930D-D94A2675299C}"/>
              </a:ext>
            </a:extLst>
          </p:cNvPr>
          <p:cNvSpPr>
            <a:spLocks noGrp="1"/>
          </p:cNvSpPr>
          <p:nvPr>
            <p:ph idx="1"/>
          </p:nvPr>
        </p:nvSpPr>
        <p:spPr/>
        <p:txBody>
          <a:bodyPr/>
          <a:lstStyle/>
          <a:p>
            <a:r>
              <a:rPr lang="en-IN" dirty="0"/>
              <a:t>Since it’s a Sports Event, then it is preferred that the type of product is related to energy drink. Many sports enthusiast watch Sports Event and if they like the product they are most likely to buy it.</a:t>
            </a:r>
          </a:p>
          <a:p>
            <a:r>
              <a:rPr lang="en-IN" dirty="0"/>
              <a:t>For content &amp; messaging, I prefer to pick some famous Sports personality to perform the ad.</a:t>
            </a:r>
          </a:p>
          <a:p>
            <a:endParaRPr lang="en-IN" dirty="0"/>
          </a:p>
        </p:txBody>
      </p:sp>
    </p:spTree>
    <p:extLst>
      <p:ext uri="{BB962C8B-B14F-4D97-AF65-F5344CB8AC3E}">
        <p14:creationId xmlns:p14="http://schemas.microsoft.com/office/powerpoint/2010/main" val="324334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16E8B83-0700-4B88-8FCC-6BED9D125058}"/>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3 – Allocating promotional budget optimally</a:t>
            </a:r>
          </a:p>
        </p:txBody>
      </p:sp>
      <p:sp>
        <p:nvSpPr>
          <p:cNvPr id="5" name="TextBox 4">
            <a:extLst>
              <a:ext uri="{FF2B5EF4-FFF2-40B4-BE49-F238E27FC236}">
                <a16:creationId xmlns:a16="http://schemas.microsoft.com/office/drawing/2014/main" id="{33FA590A-3920-4B20-AEC7-D5B44F46CE8B}"/>
              </a:ext>
            </a:extLst>
          </p:cNvPr>
          <p:cNvSpPr txBox="1"/>
          <p:nvPr/>
        </p:nvSpPr>
        <p:spPr>
          <a:xfrm>
            <a:off x="3933496" y="2756583"/>
            <a:ext cx="4611414" cy="369332"/>
          </a:xfrm>
          <a:prstGeom prst="rect">
            <a:avLst/>
          </a:prstGeom>
          <a:noFill/>
        </p:spPr>
        <p:txBody>
          <a:bodyPr wrap="square" rtlCol="0">
            <a:spAutoFit/>
          </a:bodyPr>
          <a:lstStyle/>
          <a:p>
            <a:r>
              <a:rPr lang="en-IN" dirty="0"/>
              <a:t>Total Budget Assigned to us now : $50 Million</a:t>
            </a:r>
          </a:p>
        </p:txBody>
      </p:sp>
      <p:graphicFrame>
        <p:nvGraphicFramePr>
          <p:cNvPr id="9" name="Content Placeholder 8">
            <a:extLst>
              <a:ext uri="{FF2B5EF4-FFF2-40B4-BE49-F238E27FC236}">
                <a16:creationId xmlns:a16="http://schemas.microsoft.com/office/drawing/2014/main" id="{1918DF3B-6EDB-44D2-B1ED-0CF320A0F170}"/>
              </a:ext>
            </a:extLst>
          </p:cNvPr>
          <p:cNvGraphicFramePr>
            <a:graphicFrameLocks noGrp="1"/>
          </p:cNvGraphicFramePr>
          <p:nvPr>
            <p:ph idx="1"/>
            <p:extLst>
              <p:ext uri="{D42A27DB-BD31-4B8C-83A1-F6EECF244321}">
                <p14:modId xmlns:p14="http://schemas.microsoft.com/office/powerpoint/2010/main" val="468374994"/>
              </p:ext>
            </p:extLst>
          </p:nvPr>
        </p:nvGraphicFramePr>
        <p:xfrm>
          <a:off x="4069412" y="3183446"/>
          <a:ext cx="4203700" cy="109728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052151536"/>
                    </a:ext>
                  </a:extLst>
                </a:gridCol>
                <a:gridCol w="1054100">
                  <a:extLst>
                    <a:ext uri="{9D8B030D-6E8A-4147-A177-3AD203B41FA5}">
                      <a16:colId xmlns:a16="http://schemas.microsoft.com/office/drawing/2014/main" val="1726026894"/>
                    </a:ext>
                  </a:extLst>
                </a:gridCol>
                <a:gridCol w="1054100">
                  <a:extLst>
                    <a:ext uri="{9D8B030D-6E8A-4147-A177-3AD203B41FA5}">
                      <a16:colId xmlns:a16="http://schemas.microsoft.com/office/drawing/2014/main" val="1504012687"/>
                    </a:ext>
                  </a:extLst>
                </a:gridCol>
                <a:gridCol w="1054100">
                  <a:extLst>
                    <a:ext uri="{9D8B030D-6E8A-4147-A177-3AD203B41FA5}">
                      <a16:colId xmlns:a16="http://schemas.microsoft.com/office/drawing/2014/main" val="2188171095"/>
                    </a:ext>
                  </a:extLst>
                </a:gridCol>
              </a:tblGrid>
              <a:tr h="182880">
                <a:tc>
                  <a:txBody>
                    <a:bodyPr/>
                    <a:lstStyle/>
                    <a:p>
                      <a:pPr algn="l"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Cost/Activity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 of Activities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B*C</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2642257"/>
                  </a:ext>
                </a:extLst>
              </a:tr>
              <a:tr h="182880">
                <a:tc>
                  <a:txBody>
                    <a:bodyPr/>
                    <a:lstStyle/>
                    <a:p>
                      <a:pPr algn="l"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80,00,000.00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2187580"/>
                  </a:ext>
                </a:extLst>
              </a:tr>
              <a:tr h="182880">
                <a:tc>
                  <a:txBody>
                    <a:bodyPr/>
                    <a:lstStyle/>
                    <a:p>
                      <a:pPr algn="l"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70,00,000.00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2065853"/>
                  </a:ext>
                </a:extLst>
              </a:tr>
              <a:tr h="182880">
                <a:tc>
                  <a:txBody>
                    <a:bodyPr/>
                    <a:lstStyle/>
                    <a:p>
                      <a:pPr algn="l" fontAlgn="b"/>
                      <a:r>
                        <a:rPr lang="en-IN" sz="1100" u="none" strike="noStrike">
                          <a:effectLst/>
                        </a:rPr>
                        <a:t>Website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3,50,00,000.00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258846"/>
                  </a:ext>
                </a:extLst>
              </a:tr>
              <a:tr h="182880">
                <a:tc>
                  <a:txBody>
                    <a:bodyPr/>
                    <a:lstStyle/>
                    <a:p>
                      <a:pPr algn="l" fontAlgn="b"/>
                      <a:r>
                        <a:rPr lang="en-IN" sz="1100" u="none" strike="noStrike">
                          <a:effectLst/>
                        </a:rPr>
                        <a:t>Social Media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1,00,00,000.00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2679764"/>
                  </a:ext>
                </a:extLst>
              </a:tr>
              <a:tr h="182880">
                <a:tc>
                  <a:txBody>
                    <a:bodyPr/>
                    <a:lstStyle/>
                    <a:p>
                      <a:pPr algn="l" fontAlgn="b"/>
                      <a:r>
                        <a:rPr lang="en-IN" sz="1100" u="none" strike="noStrike">
                          <a:effectLst/>
                        </a:rPr>
                        <a:t>Events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2,10,00,000.00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8114512"/>
                  </a:ext>
                </a:extLst>
              </a:tr>
            </a:tbl>
          </a:graphicData>
        </a:graphic>
      </p:graphicFrame>
      <p:sp>
        <p:nvSpPr>
          <p:cNvPr id="11" name="TextBox 10">
            <a:extLst>
              <a:ext uri="{FF2B5EF4-FFF2-40B4-BE49-F238E27FC236}">
                <a16:creationId xmlns:a16="http://schemas.microsoft.com/office/drawing/2014/main" id="{220CCEDC-BBB5-47B2-B9EB-6EAE8DB46713}"/>
              </a:ext>
            </a:extLst>
          </p:cNvPr>
          <p:cNvSpPr txBox="1"/>
          <p:nvPr/>
        </p:nvSpPr>
        <p:spPr>
          <a:xfrm>
            <a:off x="3672428" y="2367908"/>
            <a:ext cx="4997669" cy="369332"/>
          </a:xfrm>
          <a:prstGeom prst="rect">
            <a:avLst/>
          </a:prstGeom>
          <a:noFill/>
        </p:spPr>
        <p:txBody>
          <a:bodyPr wrap="square" rtlCol="0">
            <a:spAutoFit/>
          </a:bodyPr>
          <a:lstStyle/>
          <a:p>
            <a:r>
              <a:rPr lang="en-IN" dirty="0"/>
              <a:t>Total Budget Assigned to Us last year : $100 Million</a:t>
            </a:r>
          </a:p>
        </p:txBody>
      </p:sp>
    </p:spTree>
    <p:extLst>
      <p:ext uri="{BB962C8B-B14F-4D97-AF65-F5344CB8AC3E}">
        <p14:creationId xmlns:p14="http://schemas.microsoft.com/office/powerpoint/2010/main" val="55329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AA5194-77C3-4D7D-BC56-06904ADB5F25}"/>
              </a:ext>
            </a:extLst>
          </p:cNvPr>
          <p:cNvSpPr>
            <a:spLocks noGrp="1"/>
          </p:cNvSpPr>
          <p:nvPr>
            <p:ph type="title"/>
          </p:nvPr>
        </p:nvSpPr>
        <p:spPr>
          <a:xfrm>
            <a:off x="1046746" y="586822"/>
            <a:ext cx="3560252" cy="1645920"/>
          </a:xfrm>
        </p:spPr>
        <p:txBody>
          <a:bodyPr>
            <a:normAutofit/>
          </a:bodyPr>
          <a:lstStyle/>
          <a:p>
            <a:r>
              <a:rPr lang="en-IN" sz="3200"/>
              <a:t>Q3.1</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679D53A-795D-48B3-9F85-B68F8CA80109}"/>
              </a:ext>
            </a:extLst>
          </p:cNvPr>
          <p:cNvSpPr>
            <a:spLocks noGrp="1"/>
          </p:cNvSpPr>
          <p:nvPr>
            <p:ph idx="1"/>
          </p:nvPr>
        </p:nvSpPr>
        <p:spPr>
          <a:xfrm>
            <a:off x="5351164" y="586822"/>
            <a:ext cx="6002636" cy="1645920"/>
          </a:xfrm>
        </p:spPr>
        <p:txBody>
          <a:bodyPr anchor="ctr">
            <a:normAutofit/>
          </a:bodyPr>
          <a:lstStyle/>
          <a:p>
            <a:r>
              <a:rPr lang="en-IN" sz="1800"/>
              <a:t>We now need to divide $50 million promotional spend on 3 out of 5 channels.</a:t>
            </a:r>
          </a:p>
          <a:p>
            <a:r>
              <a:rPr lang="en-IN" sz="1800"/>
              <a:t>By comparing different strategies this is the most optimal spend on various channels:</a:t>
            </a:r>
          </a:p>
          <a:p>
            <a:endParaRPr lang="en-IN" sz="1800"/>
          </a:p>
        </p:txBody>
      </p:sp>
      <p:graphicFrame>
        <p:nvGraphicFramePr>
          <p:cNvPr id="4" name="Table 3">
            <a:extLst>
              <a:ext uri="{FF2B5EF4-FFF2-40B4-BE49-F238E27FC236}">
                <a16:creationId xmlns:a16="http://schemas.microsoft.com/office/drawing/2014/main" id="{9197FD3C-ABA3-470B-9DA3-B1E8C5B133F1}"/>
              </a:ext>
            </a:extLst>
          </p:cNvPr>
          <p:cNvGraphicFramePr>
            <a:graphicFrameLocks noGrp="1"/>
          </p:cNvGraphicFramePr>
          <p:nvPr>
            <p:extLst>
              <p:ext uri="{D42A27DB-BD31-4B8C-83A1-F6EECF244321}">
                <p14:modId xmlns:p14="http://schemas.microsoft.com/office/powerpoint/2010/main" val="606196235"/>
              </p:ext>
            </p:extLst>
          </p:nvPr>
        </p:nvGraphicFramePr>
        <p:xfrm>
          <a:off x="736663" y="2887218"/>
          <a:ext cx="10807065" cy="3451860"/>
        </p:xfrm>
        <a:graphic>
          <a:graphicData uri="http://schemas.openxmlformats.org/drawingml/2006/table">
            <a:tbl>
              <a:tblPr/>
              <a:tblGrid>
                <a:gridCol w="1899285">
                  <a:extLst>
                    <a:ext uri="{9D8B030D-6E8A-4147-A177-3AD203B41FA5}">
                      <a16:colId xmlns:a16="http://schemas.microsoft.com/office/drawing/2014/main" val="2615743100"/>
                    </a:ext>
                  </a:extLst>
                </a:gridCol>
                <a:gridCol w="2537460">
                  <a:extLst>
                    <a:ext uri="{9D8B030D-6E8A-4147-A177-3AD203B41FA5}">
                      <a16:colId xmlns:a16="http://schemas.microsoft.com/office/drawing/2014/main" val="2235843459"/>
                    </a:ext>
                  </a:extLst>
                </a:gridCol>
                <a:gridCol w="2937510">
                  <a:extLst>
                    <a:ext uri="{9D8B030D-6E8A-4147-A177-3AD203B41FA5}">
                      <a16:colId xmlns:a16="http://schemas.microsoft.com/office/drawing/2014/main" val="1033080073"/>
                    </a:ext>
                  </a:extLst>
                </a:gridCol>
                <a:gridCol w="3432810">
                  <a:extLst>
                    <a:ext uri="{9D8B030D-6E8A-4147-A177-3AD203B41FA5}">
                      <a16:colId xmlns:a16="http://schemas.microsoft.com/office/drawing/2014/main" val="2199022460"/>
                    </a:ext>
                  </a:extLst>
                </a:gridCol>
              </a:tblGrid>
              <a:tr h="421256">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Channel</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Cost/Activity</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No of Activities</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dirty="0">
                          <a:solidFill>
                            <a:srgbClr val="000000"/>
                          </a:solidFill>
                          <a:effectLst/>
                          <a:latin typeface="Calibri" panose="020F0502020204030204" pitchFamily="34" charset="0"/>
                        </a:rPr>
                        <a:t>(Cost/Activity)*(No of Activities)</a:t>
                      </a:r>
                      <a:endParaRPr lang="en-IN" sz="5400" b="0" i="0" u="none" strike="noStrike" dirty="0">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4985517"/>
                  </a:ext>
                </a:extLst>
              </a:tr>
              <a:tr h="421256">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TV Ads</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25000</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320</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dirty="0">
                          <a:solidFill>
                            <a:srgbClr val="000000"/>
                          </a:solidFill>
                          <a:effectLst/>
                          <a:latin typeface="Calibri" panose="020F0502020204030204" pitchFamily="34" charset="0"/>
                        </a:rPr>
                        <a:t> $          80,00,000 </a:t>
                      </a:r>
                      <a:endParaRPr lang="en-IN" sz="5400" b="0" i="0" u="none" strike="noStrike" dirty="0">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076584"/>
                  </a:ext>
                </a:extLst>
              </a:tr>
              <a:tr h="421256">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Print Ads</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20000</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350</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dirty="0">
                          <a:solidFill>
                            <a:srgbClr val="000000"/>
                          </a:solidFill>
                          <a:effectLst/>
                          <a:latin typeface="Calibri" panose="020F0502020204030204" pitchFamily="34" charset="0"/>
                        </a:rPr>
                        <a:t> $          70,00,000 </a:t>
                      </a:r>
                      <a:endParaRPr lang="en-IN" sz="5400" b="0" i="0" u="none" strike="noStrike" dirty="0">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872134"/>
                  </a:ext>
                </a:extLst>
              </a:tr>
              <a:tr h="421256">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Website </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200</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a:solidFill>
                            <a:srgbClr val="000000"/>
                          </a:solidFill>
                          <a:effectLst/>
                          <a:latin typeface="Calibri" panose="020F0502020204030204" pitchFamily="34" charset="0"/>
                        </a:rPr>
                        <a:t>175000</a:t>
                      </a:r>
                      <a:endParaRPr lang="en-IN" sz="5400" b="0" i="0" u="none" strike="noStrike">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IN" sz="3300" b="0" i="0" u="none" strike="noStrike" dirty="0">
                          <a:solidFill>
                            <a:srgbClr val="000000"/>
                          </a:solidFill>
                          <a:effectLst/>
                          <a:latin typeface="Calibri" panose="020F0502020204030204" pitchFamily="34" charset="0"/>
                        </a:rPr>
                        <a:t> $       3,50,00,000 </a:t>
                      </a:r>
                      <a:endParaRPr lang="en-IN" sz="5400" b="0" i="0" u="none" strike="noStrike" dirty="0">
                        <a:effectLst/>
                        <a:latin typeface="Arial" panose="020B0604020202020204" pitchFamily="34" charset="0"/>
                      </a:endParaRPr>
                    </a:p>
                  </a:txBody>
                  <a:tcPr marL="22860" marR="22860" marT="228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368495"/>
                  </a:ext>
                </a:extLst>
              </a:tr>
              <a:tr h="677673">
                <a:tc>
                  <a:txBody>
                    <a:bodyPr/>
                    <a:lstStyle/>
                    <a:p>
                      <a:pPr algn="l" fontAlgn="b">
                        <a:spcBef>
                          <a:spcPts val="0"/>
                        </a:spcBef>
                        <a:spcAft>
                          <a:spcPts val="0"/>
                        </a:spcAft>
                      </a:pPr>
                      <a:endParaRPr lang="en-IN" sz="5400" b="0" i="0" u="none" strike="noStrike">
                        <a:effectLst/>
                        <a:latin typeface="Arial" panose="020B0604020202020204" pitchFamily="34" charset="0"/>
                      </a:endParaRPr>
                    </a:p>
                  </a:txBody>
                  <a:tcPr marL="22860" marR="22860" marT="228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IN" sz="5400" b="0" i="0" u="none" strike="noStrike">
                        <a:effectLst/>
                        <a:latin typeface="Arial" panose="020B0604020202020204" pitchFamily="34" charset="0"/>
                      </a:endParaRPr>
                    </a:p>
                  </a:txBody>
                  <a:tcPr marL="22860" marR="22860" marT="228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r>
                        <a:rPr lang="en-IN" sz="3200" b="0" i="0" u="none" strike="noStrike" dirty="0">
                          <a:effectLst/>
                          <a:latin typeface="Arial" panose="020B0604020202020204" pitchFamily="34" charset="0"/>
                        </a:rPr>
                        <a:t>Total Budget =</a:t>
                      </a:r>
                    </a:p>
                  </a:txBody>
                  <a:tcPr marL="22860" marR="22860" marT="2286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r>
                        <a:rPr lang="en-IN" sz="3300" b="0" i="0" u="none" strike="noStrike" dirty="0">
                          <a:solidFill>
                            <a:srgbClr val="000000"/>
                          </a:solidFill>
                          <a:effectLst/>
                          <a:latin typeface="Calibri" panose="020F0502020204030204" pitchFamily="34" charset="0"/>
                        </a:rPr>
                        <a:t> $     5,00,00,000 </a:t>
                      </a:r>
                      <a:endParaRPr lang="en-IN" sz="5400" b="0" i="0" u="none" strike="noStrike" dirty="0">
                        <a:effectLst/>
                        <a:latin typeface="Arial" panose="020B0604020202020204" pitchFamily="34" charset="0"/>
                      </a:endParaRPr>
                    </a:p>
                  </a:txBody>
                  <a:tcPr marL="22860" marR="22860" marT="2286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91632760"/>
                  </a:ext>
                </a:extLst>
              </a:tr>
            </a:tbl>
          </a:graphicData>
        </a:graphic>
      </p:graphicFrame>
    </p:spTree>
    <p:extLst>
      <p:ext uri="{BB962C8B-B14F-4D97-AF65-F5344CB8AC3E}">
        <p14:creationId xmlns:p14="http://schemas.microsoft.com/office/powerpoint/2010/main" val="95584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8F7F2-B2C8-49F1-88F3-9CBDCD3276FF}"/>
              </a:ext>
            </a:extLst>
          </p:cNvPr>
          <p:cNvSpPr>
            <a:spLocks noGrp="1"/>
          </p:cNvSpPr>
          <p:nvPr>
            <p:ph idx="1"/>
          </p:nvPr>
        </p:nvSpPr>
        <p:spPr/>
        <p:txBody>
          <a:bodyPr/>
          <a:lstStyle/>
          <a:p>
            <a:pPr marL="0" indent="0">
              <a:buNone/>
            </a:pPr>
            <a:r>
              <a:rPr lang="en-IN" dirty="0"/>
              <a:t>For promotional budget to be $50 million we need to spend:</a:t>
            </a:r>
          </a:p>
          <a:p>
            <a:r>
              <a:rPr lang="en-IN" dirty="0"/>
              <a:t>$8 Million on TV Ads.</a:t>
            </a:r>
          </a:p>
          <a:p>
            <a:r>
              <a:rPr lang="en-IN" dirty="0"/>
              <a:t>$7 Million on Print Ads.</a:t>
            </a:r>
          </a:p>
          <a:p>
            <a:r>
              <a:rPr lang="en-IN" dirty="0"/>
              <a:t>$35 Million on Website Displays.</a:t>
            </a:r>
          </a:p>
          <a:p>
            <a:pPr marL="0" indent="0">
              <a:buNone/>
            </a:pPr>
            <a:endParaRPr lang="en-IN" dirty="0"/>
          </a:p>
          <a:p>
            <a:endParaRPr lang="en-IN" dirty="0"/>
          </a:p>
          <a:p>
            <a:endParaRPr lang="en-IN" dirty="0"/>
          </a:p>
        </p:txBody>
      </p:sp>
      <p:sp>
        <p:nvSpPr>
          <p:cNvPr id="4" name="TextBox 3">
            <a:extLst>
              <a:ext uri="{FF2B5EF4-FFF2-40B4-BE49-F238E27FC236}">
                <a16:creationId xmlns:a16="http://schemas.microsoft.com/office/drawing/2014/main" id="{C824790A-9175-40C2-BC08-8DF4AB40EEBF}"/>
              </a:ext>
            </a:extLst>
          </p:cNvPr>
          <p:cNvSpPr txBox="1"/>
          <p:nvPr/>
        </p:nvSpPr>
        <p:spPr>
          <a:xfrm>
            <a:off x="1474076" y="402021"/>
            <a:ext cx="7819696" cy="769441"/>
          </a:xfrm>
          <a:prstGeom prst="rect">
            <a:avLst/>
          </a:prstGeom>
          <a:noFill/>
        </p:spPr>
        <p:txBody>
          <a:bodyPr wrap="square" rtlCol="0">
            <a:spAutoFit/>
          </a:bodyPr>
          <a:lstStyle/>
          <a:p>
            <a:r>
              <a:rPr lang="en-IN" sz="4400" b="1" dirty="0"/>
              <a:t>OUTCOME:</a:t>
            </a:r>
          </a:p>
        </p:txBody>
      </p:sp>
    </p:spTree>
    <p:extLst>
      <p:ext uri="{BB962C8B-B14F-4D97-AF65-F5344CB8AC3E}">
        <p14:creationId xmlns:p14="http://schemas.microsoft.com/office/powerpoint/2010/main" val="31914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7FBC-3E56-4CE1-926E-03D7934D9857}"/>
              </a:ext>
            </a:extLst>
          </p:cNvPr>
          <p:cNvSpPr>
            <a:spLocks noGrp="1"/>
          </p:cNvSpPr>
          <p:nvPr>
            <p:ph type="title"/>
          </p:nvPr>
        </p:nvSpPr>
        <p:spPr/>
        <p:txBody>
          <a:bodyPr/>
          <a:lstStyle/>
          <a:p>
            <a:r>
              <a:rPr lang="en-IN" dirty="0"/>
              <a:t>Q 3.2</a:t>
            </a:r>
          </a:p>
        </p:txBody>
      </p:sp>
      <p:graphicFrame>
        <p:nvGraphicFramePr>
          <p:cNvPr id="4" name="Content Placeholder 3">
            <a:extLst>
              <a:ext uri="{FF2B5EF4-FFF2-40B4-BE49-F238E27FC236}">
                <a16:creationId xmlns:a16="http://schemas.microsoft.com/office/drawing/2014/main" id="{C5447564-CA6D-4EEA-999A-07D84DA53D84}"/>
              </a:ext>
            </a:extLst>
          </p:cNvPr>
          <p:cNvGraphicFramePr>
            <a:graphicFrameLocks noGrp="1"/>
          </p:cNvGraphicFramePr>
          <p:nvPr>
            <p:ph idx="1"/>
            <p:extLst>
              <p:ext uri="{D42A27DB-BD31-4B8C-83A1-F6EECF244321}">
                <p14:modId xmlns:p14="http://schemas.microsoft.com/office/powerpoint/2010/main" val="733426889"/>
              </p:ext>
            </p:extLst>
          </p:nvPr>
        </p:nvGraphicFramePr>
        <p:xfrm>
          <a:off x="2510677" y="1521372"/>
          <a:ext cx="5207000" cy="1275604"/>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1831222371"/>
                    </a:ext>
                  </a:extLst>
                </a:gridCol>
                <a:gridCol w="1054100">
                  <a:extLst>
                    <a:ext uri="{9D8B030D-6E8A-4147-A177-3AD203B41FA5}">
                      <a16:colId xmlns:a16="http://schemas.microsoft.com/office/drawing/2014/main" val="1511949488"/>
                    </a:ext>
                  </a:extLst>
                </a:gridCol>
                <a:gridCol w="1054100">
                  <a:extLst>
                    <a:ext uri="{9D8B030D-6E8A-4147-A177-3AD203B41FA5}">
                      <a16:colId xmlns:a16="http://schemas.microsoft.com/office/drawing/2014/main" val="347398756"/>
                    </a:ext>
                  </a:extLst>
                </a:gridCol>
                <a:gridCol w="1054100">
                  <a:extLst>
                    <a:ext uri="{9D8B030D-6E8A-4147-A177-3AD203B41FA5}">
                      <a16:colId xmlns:a16="http://schemas.microsoft.com/office/drawing/2014/main" val="2647923770"/>
                    </a:ext>
                  </a:extLst>
                </a:gridCol>
                <a:gridCol w="1003300">
                  <a:extLst>
                    <a:ext uri="{9D8B030D-6E8A-4147-A177-3AD203B41FA5}">
                      <a16:colId xmlns:a16="http://schemas.microsoft.com/office/drawing/2014/main" val="659125655"/>
                    </a:ext>
                  </a:extLst>
                </a:gridCol>
              </a:tblGrid>
              <a:tr h="178324">
                <a:tc>
                  <a:txBody>
                    <a:bodyPr/>
                    <a:lstStyle/>
                    <a:p>
                      <a:pPr algn="l" fontAlgn="b"/>
                      <a:r>
                        <a:rPr lang="en-IN" sz="1100" u="none" strike="noStrike">
                          <a:effectLst/>
                        </a:rPr>
                        <a:t>Total Budget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5,00,00,000.00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7331338"/>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0446314"/>
                  </a:ext>
                </a:extLst>
              </a:tr>
              <a:tr h="182880">
                <a:tc>
                  <a:txBody>
                    <a:bodyPr/>
                    <a:lstStyle/>
                    <a:p>
                      <a:pPr algn="ctr"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Cost/Activity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 of Activities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Units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5646871"/>
                  </a:ext>
                </a:extLst>
              </a:tr>
              <a:tr h="182880">
                <a:tc>
                  <a:txBody>
                    <a:bodyPr/>
                    <a:lstStyle/>
                    <a:p>
                      <a:pPr algn="ctr"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80,00,000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40,00,000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1576995"/>
                  </a:ext>
                </a:extLst>
              </a:tr>
              <a:tr h="182880">
                <a:tc>
                  <a:txBody>
                    <a:bodyPr/>
                    <a:lstStyle/>
                    <a:p>
                      <a:pPr algn="ctr"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70,00,000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40,00,000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2278650"/>
                  </a:ext>
                </a:extLst>
              </a:tr>
              <a:tr h="182880">
                <a:tc>
                  <a:txBody>
                    <a:bodyPr/>
                    <a:lstStyle/>
                    <a:p>
                      <a:pPr algn="ctr" fontAlgn="b"/>
                      <a:r>
                        <a:rPr lang="en-IN" sz="1100" u="none" strike="noStrike">
                          <a:effectLst/>
                        </a:rPr>
                        <a:t>Website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3,50,00,000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1,50,00,000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3184858"/>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5,00,00,000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2,30,00,000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6271514"/>
                  </a:ext>
                </a:extLst>
              </a:tr>
            </a:tbl>
          </a:graphicData>
        </a:graphic>
      </p:graphicFrame>
      <p:sp>
        <p:nvSpPr>
          <p:cNvPr id="5" name="TextBox 4">
            <a:extLst>
              <a:ext uri="{FF2B5EF4-FFF2-40B4-BE49-F238E27FC236}">
                <a16:creationId xmlns:a16="http://schemas.microsoft.com/office/drawing/2014/main" id="{471C1383-9D6C-46D0-96C8-1B4837B5984B}"/>
              </a:ext>
            </a:extLst>
          </p:cNvPr>
          <p:cNvSpPr txBox="1"/>
          <p:nvPr/>
        </p:nvSpPr>
        <p:spPr>
          <a:xfrm>
            <a:off x="838200" y="3239814"/>
            <a:ext cx="10371083" cy="2400657"/>
          </a:xfrm>
          <a:prstGeom prst="rect">
            <a:avLst/>
          </a:prstGeom>
          <a:noFill/>
        </p:spPr>
        <p:txBody>
          <a:bodyPr wrap="square" rtlCol="0">
            <a:spAutoFit/>
          </a:bodyPr>
          <a:lstStyle/>
          <a:p>
            <a:r>
              <a:rPr lang="en-IN" dirty="0"/>
              <a:t>After trying various values of “Number of Activities” given in the data these values were the most suitable ones which lead to maximum Revenue generation. If we increase these values further there isn’t any change in the Revenue. Hence these are the best suited Number of Activities for each channel.</a:t>
            </a:r>
          </a:p>
          <a:p>
            <a:endParaRPr lang="en-IN" dirty="0"/>
          </a:p>
          <a:p>
            <a:r>
              <a:rPr lang="en-IN" dirty="0"/>
              <a:t>OUTCOME:</a:t>
            </a:r>
          </a:p>
          <a:p>
            <a:endParaRPr lang="en-IN" dirty="0"/>
          </a:p>
          <a:p>
            <a:r>
              <a:rPr lang="en-IN" dirty="0">
                <a:solidFill>
                  <a:srgbClr val="FF0000"/>
                </a:solidFill>
                <a:highlight>
                  <a:srgbClr val="FFFF00"/>
                </a:highlight>
              </a:rPr>
              <a:t>Therefore Maximum Revenue  Generated Using $50 million promotional budget = $ 23000000*10(Price Per Beverage) = </a:t>
            </a:r>
            <a:r>
              <a:rPr lang="en-IN" sz="2400" b="1" dirty="0">
                <a:solidFill>
                  <a:srgbClr val="FF0000"/>
                </a:solidFill>
                <a:highlight>
                  <a:srgbClr val="FFFF00"/>
                </a:highlight>
              </a:rPr>
              <a:t>$230 Million</a:t>
            </a:r>
            <a:r>
              <a:rPr lang="en-IN" dirty="0">
                <a:solidFill>
                  <a:srgbClr val="FF0000"/>
                </a:solidFill>
              </a:rPr>
              <a:t>.</a:t>
            </a:r>
          </a:p>
        </p:txBody>
      </p:sp>
    </p:spTree>
    <p:extLst>
      <p:ext uri="{BB962C8B-B14F-4D97-AF65-F5344CB8AC3E}">
        <p14:creationId xmlns:p14="http://schemas.microsoft.com/office/powerpoint/2010/main" val="172519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9123F8-AAEC-444F-99CD-2C2DA277AB2F}"/>
              </a:ext>
            </a:extLst>
          </p:cNvPr>
          <p:cNvGraphicFramePr>
            <a:graphicFrameLocks/>
          </p:cNvGraphicFramePr>
          <p:nvPr>
            <p:extLst>
              <p:ext uri="{D42A27DB-BD31-4B8C-83A1-F6EECF244321}">
                <p14:modId xmlns:p14="http://schemas.microsoft.com/office/powerpoint/2010/main" val="3979048843"/>
              </p:ext>
            </p:extLst>
          </p:nvPr>
        </p:nvGraphicFramePr>
        <p:xfrm>
          <a:off x="1413987" y="643466"/>
          <a:ext cx="9364026" cy="5571071"/>
        </p:xfrm>
        <a:graphic>
          <a:graphicData uri="http://schemas.openxmlformats.org/drawingml/2006/table">
            <a:tbl>
              <a:tblPr firstRow="1" bandRow="1">
                <a:solidFill>
                  <a:schemeClr val="tx1">
                    <a:lumMod val="75000"/>
                    <a:lumOff val="25000"/>
                  </a:schemeClr>
                </a:solidFill>
                <a:tableStyleId>{3B4B98B0-60AC-42C2-AFA5-B58CD77FA1E5}</a:tableStyleId>
              </a:tblPr>
              <a:tblGrid>
                <a:gridCol w="9364026">
                  <a:extLst>
                    <a:ext uri="{9D8B030D-6E8A-4147-A177-3AD203B41FA5}">
                      <a16:colId xmlns:a16="http://schemas.microsoft.com/office/drawing/2014/main" val="4013203534"/>
                    </a:ext>
                  </a:extLst>
                </a:gridCol>
              </a:tblGrid>
              <a:tr h="904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Team Name </a:t>
                      </a:r>
                    </a:p>
                  </a:txBody>
                  <a:tcPr marL="132795" marR="189707" marT="37941" marB="284561"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071167405"/>
                  </a:ext>
                </a:extLst>
              </a:tr>
              <a:tr h="777800">
                <a:tc>
                  <a:txBody>
                    <a:bodyPr/>
                    <a:lstStyle/>
                    <a:p>
                      <a:pPr marL="0" indent="0" algn="l" defTabSz="914400" rtl="0" eaLnBrk="1" latinLnBrk="0" hangingPunct="1">
                        <a:lnSpc>
                          <a:spcPct val="100000"/>
                        </a:lnSpc>
                        <a:spcBef>
                          <a:spcPts val="600"/>
                        </a:spcBef>
                        <a:spcAft>
                          <a:spcPts val="0"/>
                        </a:spcAft>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College Name   : The  </a:t>
                      </a:r>
                      <a:r>
                        <a:rPr kumimoji="0" lang="en-US" sz="2500" b="0" i="0" u="none" strike="noStrike" kern="1200" cap="none" spc="0" normalizeH="0" baseline="0" err="1">
                          <a:ln>
                            <a:noFill/>
                          </a:ln>
                          <a:solidFill>
                            <a:schemeClr val="bg1"/>
                          </a:solidFill>
                          <a:effectLst/>
                          <a:uLnTx/>
                          <a:uFillTx/>
                          <a:latin typeface="Arial" panose="020B0604020202020204" pitchFamily="34" charset="0"/>
                          <a:ea typeface="+mn-ea"/>
                          <a:cs typeface="Arial" panose="020B0604020202020204" pitchFamily="34" charset="0"/>
                        </a:rPr>
                        <a:t>Northcap</a:t>
                      </a: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 University (Gurugram)</a:t>
                      </a:r>
                    </a:p>
                  </a:txBody>
                  <a:tcPr marL="132795" marR="189707" marT="37941" marB="284561">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426439571"/>
                  </a:ext>
                </a:extLst>
              </a:tr>
              <a:tr h="777800">
                <a:tc>
                  <a:txBody>
                    <a:bodyPr/>
                    <a:lstStyle/>
                    <a:p>
                      <a:pPr marL="0" indent="0" algn="l" defTabSz="914400" rtl="0" eaLnBrk="1" latinLnBrk="0" hangingPunct="1">
                        <a:lnSpc>
                          <a:spcPct val="100000"/>
                        </a:lnSpc>
                        <a:spcBef>
                          <a:spcPts val="600"/>
                        </a:spcBef>
                        <a:spcAft>
                          <a:spcPts val="0"/>
                        </a:spcAft>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Leader : Kashish Bhagat</a:t>
                      </a:r>
                    </a:p>
                  </a:txBody>
                  <a:tcPr marL="132795" marR="189707" marT="37941" marB="28456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197390756"/>
                  </a:ext>
                </a:extLst>
              </a:tr>
              <a:tr h="777800">
                <a:tc>
                  <a:txBody>
                    <a:bodyPr/>
                    <a:lstStyle/>
                    <a:p>
                      <a:pPr marL="0" indent="0" algn="l" defTabSz="914400" rtl="0" eaLnBrk="1" latinLnBrk="0" hangingPunct="1">
                        <a:lnSpc>
                          <a:spcPct val="100000"/>
                        </a:lnSpc>
                        <a:spcBef>
                          <a:spcPts val="600"/>
                        </a:spcBef>
                        <a:spcAft>
                          <a:spcPts val="0"/>
                        </a:spcAft>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Member 2 : </a:t>
                      </a:r>
                      <a:r>
                        <a:rPr kumimoji="0" lang="en-US" sz="2500" b="0" i="0" u="none" strike="noStrike" kern="1200" cap="none" spc="0" normalizeH="0" baseline="0" err="1">
                          <a:ln>
                            <a:noFill/>
                          </a:ln>
                          <a:solidFill>
                            <a:schemeClr val="bg1"/>
                          </a:solidFill>
                          <a:effectLst/>
                          <a:uLnTx/>
                          <a:uFillTx/>
                          <a:latin typeface="Arial" panose="020B0604020202020204" pitchFamily="34" charset="0"/>
                          <a:ea typeface="+mn-ea"/>
                          <a:cs typeface="Arial" panose="020B0604020202020204" pitchFamily="34" charset="0"/>
                        </a:rPr>
                        <a:t>Lakshay</a:t>
                      </a: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 Goyal</a:t>
                      </a:r>
                    </a:p>
                  </a:txBody>
                  <a:tcPr marL="132795" marR="189707" marT="37941" marB="28456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070129009"/>
                  </a:ext>
                </a:extLst>
              </a:tr>
              <a:tr h="7778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Member 3 : Kartik Yadav</a:t>
                      </a:r>
                    </a:p>
                  </a:txBody>
                  <a:tcPr marL="132795" marR="189707" marT="37941" marB="28456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759682693"/>
                  </a:ext>
                </a:extLst>
              </a:tr>
              <a:tr h="7778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Member 4</a:t>
                      </a:r>
                    </a:p>
                  </a:txBody>
                  <a:tcPr marL="132795" marR="189707" marT="37941" marB="28456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667941616"/>
                  </a:ext>
                </a:extLst>
              </a:tr>
              <a:tr h="7778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5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Team Member 5</a:t>
                      </a:r>
                    </a:p>
                  </a:txBody>
                  <a:tcPr marL="132795" marR="189707" marT="37941" marB="28456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848029315"/>
                  </a:ext>
                </a:extLst>
              </a:tr>
            </a:tbl>
          </a:graphicData>
        </a:graphic>
      </p:graphicFrame>
    </p:spTree>
    <p:extLst>
      <p:ext uri="{BB962C8B-B14F-4D97-AF65-F5344CB8AC3E}">
        <p14:creationId xmlns:p14="http://schemas.microsoft.com/office/powerpoint/2010/main" val="64154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217C-4EBE-45DD-99B1-878CB1075C00}"/>
              </a:ext>
            </a:extLst>
          </p:cNvPr>
          <p:cNvSpPr>
            <a:spLocks noGrp="1"/>
          </p:cNvSpPr>
          <p:nvPr>
            <p:ph type="title"/>
          </p:nvPr>
        </p:nvSpPr>
        <p:spPr>
          <a:xfrm>
            <a:off x="643467" y="321734"/>
            <a:ext cx="10905066" cy="1135737"/>
          </a:xfrm>
        </p:spPr>
        <p:txBody>
          <a:bodyPr>
            <a:normAutofit/>
          </a:bodyPr>
          <a:lstStyle/>
          <a:p>
            <a:r>
              <a:rPr lang="en-US" sz="3600"/>
              <a:t>Part 3/ Question 3</a:t>
            </a:r>
            <a:endParaRPr lang="en-IN" sz="3600"/>
          </a:p>
        </p:txBody>
      </p:sp>
      <p:sp>
        <p:nvSpPr>
          <p:cNvPr id="3" name="Content Placeholder 2">
            <a:extLst>
              <a:ext uri="{FF2B5EF4-FFF2-40B4-BE49-F238E27FC236}">
                <a16:creationId xmlns:a16="http://schemas.microsoft.com/office/drawing/2014/main" id="{7A0775A2-3959-42D3-9919-4AB52F2EE1C1}"/>
              </a:ext>
            </a:extLst>
          </p:cNvPr>
          <p:cNvSpPr>
            <a:spLocks noGrp="1"/>
          </p:cNvSpPr>
          <p:nvPr>
            <p:ph idx="1"/>
          </p:nvPr>
        </p:nvSpPr>
        <p:spPr>
          <a:xfrm>
            <a:off x="643469" y="1782981"/>
            <a:ext cx="4008384" cy="4393982"/>
          </a:xfrm>
        </p:spPr>
        <p:txBody>
          <a:bodyPr>
            <a:normAutofit/>
          </a:bodyPr>
          <a:lstStyle/>
          <a:p>
            <a:r>
              <a:rPr lang="en-US" sz="2000"/>
              <a:t>At first glance, it is clear that using different mediums for different segments of people is the best strategy.</a:t>
            </a:r>
          </a:p>
          <a:p>
            <a:r>
              <a:rPr lang="en-US" sz="2000"/>
              <a:t>From above table we can see that mostly all age segments prefer TV and Social Media. So, it’s better to use these mediums for ads.</a:t>
            </a: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4">
            <a:extLst>
              <a:ext uri="{FF2B5EF4-FFF2-40B4-BE49-F238E27FC236}">
                <a16:creationId xmlns:a16="http://schemas.microsoft.com/office/drawing/2014/main" id="{F50986D6-359F-420C-A4F9-71E17D6B5CB9}"/>
              </a:ext>
            </a:extLst>
          </p:cNvPr>
          <p:cNvGraphicFramePr>
            <a:graphicFrameLocks/>
          </p:cNvGraphicFramePr>
          <p:nvPr>
            <p:extLst>
              <p:ext uri="{D42A27DB-BD31-4B8C-83A1-F6EECF244321}">
                <p14:modId xmlns:p14="http://schemas.microsoft.com/office/powerpoint/2010/main" val="1539382991"/>
              </p:ext>
            </p:extLst>
          </p:nvPr>
        </p:nvGraphicFramePr>
        <p:xfrm>
          <a:off x="5295320" y="1832211"/>
          <a:ext cx="6253214" cy="4263435"/>
        </p:xfrm>
        <a:graphic>
          <a:graphicData uri="http://schemas.openxmlformats.org/drawingml/2006/table">
            <a:tbl>
              <a:tblPr firstRow="1" bandRow="1">
                <a:noFill/>
                <a:tableStyleId>{5C22544A-7EE6-4342-B048-85BDC9FD1C3A}</a:tableStyleId>
              </a:tblPr>
              <a:tblGrid>
                <a:gridCol w="1835410">
                  <a:extLst>
                    <a:ext uri="{9D8B030D-6E8A-4147-A177-3AD203B41FA5}">
                      <a16:colId xmlns:a16="http://schemas.microsoft.com/office/drawing/2014/main" val="3854396268"/>
                    </a:ext>
                  </a:extLst>
                </a:gridCol>
                <a:gridCol w="2114998">
                  <a:extLst>
                    <a:ext uri="{9D8B030D-6E8A-4147-A177-3AD203B41FA5}">
                      <a16:colId xmlns:a16="http://schemas.microsoft.com/office/drawing/2014/main" val="4223119263"/>
                    </a:ext>
                  </a:extLst>
                </a:gridCol>
                <a:gridCol w="2302806">
                  <a:extLst>
                    <a:ext uri="{9D8B030D-6E8A-4147-A177-3AD203B41FA5}">
                      <a16:colId xmlns:a16="http://schemas.microsoft.com/office/drawing/2014/main" val="161367829"/>
                    </a:ext>
                  </a:extLst>
                </a:gridCol>
              </a:tblGrid>
              <a:tr h="1343021">
                <a:tc>
                  <a:txBody>
                    <a:bodyPr/>
                    <a:lstStyle/>
                    <a:p>
                      <a:r>
                        <a:rPr lang="en-US" sz="2300" b="1">
                          <a:solidFill>
                            <a:schemeClr val="tx1">
                              <a:lumMod val="75000"/>
                              <a:lumOff val="25000"/>
                            </a:schemeClr>
                          </a:solidFill>
                        </a:rPr>
                        <a:t>Segment</a:t>
                      </a:r>
                      <a:endParaRPr lang="en-IN" sz="2300" b="1">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300" b="1">
                          <a:solidFill>
                            <a:schemeClr val="tx1">
                              <a:lumMod val="75000"/>
                              <a:lumOff val="25000"/>
                            </a:schemeClr>
                          </a:solidFill>
                        </a:rPr>
                        <a:t>First Preference for ad</a:t>
                      </a:r>
                      <a:endParaRPr lang="en-IN" sz="2300" b="1">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300" b="1">
                          <a:solidFill>
                            <a:schemeClr val="tx1">
                              <a:lumMod val="75000"/>
                              <a:lumOff val="25000"/>
                            </a:schemeClr>
                          </a:solidFill>
                        </a:rPr>
                        <a:t>Second Preference for ad</a:t>
                      </a:r>
                      <a:endParaRPr lang="en-IN" sz="2300" b="1">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667747563"/>
                  </a:ext>
                </a:extLst>
              </a:tr>
              <a:tr h="538873">
                <a:tc>
                  <a:txBody>
                    <a:bodyPr/>
                    <a:lstStyle/>
                    <a:p>
                      <a:r>
                        <a:rPr lang="en-US" sz="1700">
                          <a:solidFill>
                            <a:schemeClr val="tx1">
                              <a:lumMod val="75000"/>
                              <a:lumOff val="25000"/>
                            </a:schemeClr>
                          </a:solidFill>
                        </a:rPr>
                        <a:t>Children</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TV</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Social Network</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691024053"/>
                  </a:ext>
                </a:extLst>
              </a:tr>
              <a:tr h="793847">
                <a:tc>
                  <a:txBody>
                    <a:bodyPr/>
                    <a:lstStyle/>
                    <a:p>
                      <a:r>
                        <a:rPr lang="en-US" sz="1700">
                          <a:solidFill>
                            <a:schemeClr val="tx1">
                              <a:lumMod val="75000"/>
                              <a:lumOff val="25000"/>
                            </a:schemeClr>
                          </a:solidFill>
                        </a:rPr>
                        <a:t>Young Corporates</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Social Network</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Browsing Internet</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8776142"/>
                  </a:ext>
                </a:extLst>
              </a:tr>
              <a:tr h="793847">
                <a:tc>
                  <a:txBody>
                    <a:bodyPr/>
                    <a:lstStyle/>
                    <a:p>
                      <a:r>
                        <a:rPr lang="en-US" sz="1700">
                          <a:solidFill>
                            <a:schemeClr val="tx1">
                              <a:lumMod val="75000"/>
                              <a:lumOff val="25000"/>
                            </a:schemeClr>
                          </a:solidFill>
                        </a:rPr>
                        <a:t>Mid to Senior Citizens</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TV</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Social Network</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17040161"/>
                  </a:ext>
                </a:extLst>
              </a:tr>
              <a:tr h="793847">
                <a:tc>
                  <a:txBody>
                    <a:bodyPr/>
                    <a:lstStyle/>
                    <a:p>
                      <a:r>
                        <a:rPr lang="en-US" sz="1700">
                          <a:solidFill>
                            <a:schemeClr val="tx1">
                              <a:lumMod val="75000"/>
                              <a:lumOff val="25000"/>
                            </a:schemeClr>
                          </a:solidFill>
                        </a:rPr>
                        <a:t>Senior Citizens</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Print</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a:solidFill>
                            <a:schemeClr val="tx1">
                              <a:lumMod val="75000"/>
                              <a:lumOff val="25000"/>
                            </a:schemeClr>
                          </a:solidFill>
                        </a:rPr>
                        <a:t>None</a:t>
                      </a:r>
                      <a:endParaRPr lang="en-IN" sz="1700">
                        <a:solidFill>
                          <a:schemeClr val="tx1">
                            <a:lumMod val="75000"/>
                            <a:lumOff val="25000"/>
                          </a:schemeClr>
                        </a:solidFill>
                      </a:endParaRPr>
                    </a:p>
                  </a:txBody>
                  <a:tcPr marL="236827" marR="177620" marT="118414" marB="11841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02198014"/>
                  </a:ext>
                </a:extLst>
              </a:tr>
            </a:tbl>
          </a:graphicData>
        </a:graphic>
      </p:graphicFrame>
    </p:spTree>
    <p:extLst>
      <p:ext uri="{BB962C8B-B14F-4D97-AF65-F5344CB8AC3E}">
        <p14:creationId xmlns:p14="http://schemas.microsoft.com/office/powerpoint/2010/main" val="164277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3981C1-468B-4A1B-ACB1-8B87E07843B9}"/>
              </a:ext>
            </a:extLst>
          </p:cNvPr>
          <p:cNvSpPr>
            <a:spLocks noGrp="1"/>
          </p:cNvSpPr>
          <p:nvPr>
            <p:ph type="title"/>
          </p:nvPr>
        </p:nvSpPr>
        <p:spPr>
          <a:xfrm>
            <a:off x="643467" y="321734"/>
            <a:ext cx="10905066" cy="1135737"/>
          </a:xfrm>
        </p:spPr>
        <p:txBody>
          <a:bodyPr>
            <a:normAutofit/>
          </a:bodyPr>
          <a:lstStyle/>
          <a:p>
            <a:r>
              <a:rPr lang="en-US" sz="3600"/>
              <a:t>Part 3/ Question 3</a:t>
            </a:r>
            <a:endParaRPr lang="en-IN" sz="3600"/>
          </a:p>
        </p:txBody>
      </p:sp>
      <p:sp>
        <p:nvSpPr>
          <p:cNvPr id="3" name="Content Placeholder 2">
            <a:extLst>
              <a:ext uri="{FF2B5EF4-FFF2-40B4-BE49-F238E27FC236}">
                <a16:creationId xmlns:a16="http://schemas.microsoft.com/office/drawing/2014/main" id="{8669DAFA-AB3E-4979-B2E8-423C577F8F8A}"/>
              </a:ext>
            </a:extLst>
          </p:cNvPr>
          <p:cNvSpPr>
            <a:spLocks noGrp="1"/>
          </p:cNvSpPr>
          <p:nvPr>
            <p:ph idx="1"/>
          </p:nvPr>
        </p:nvSpPr>
        <p:spPr>
          <a:xfrm>
            <a:off x="643467" y="1782981"/>
            <a:ext cx="10905066" cy="4393982"/>
          </a:xfrm>
        </p:spPr>
        <p:txBody>
          <a:bodyPr>
            <a:normAutofit/>
          </a:bodyPr>
          <a:lstStyle/>
          <a:p>
            <a:r>
              <a:rPr lang="en-US" sz="2000"/>
              <a:t>In case of Senior Citizens, they prefer print so to target them we need Print ads.</a:t>
            </a:r>
          </a:p>
          <a:p>
            <a:r>
              <a:rPr lang="en-US" sz="2000"/>
              <a:t>We can see that in comparison to TV ads almost double Print ads are need to get the same revenue and they are only 20% cheaper than the TV ads.</a:t>
            </a:r>
          </a:p>
          <a:p>
            <a:r>
              <a:rPr lang="en-IN" sz="2000"/>
              <a:t>Also share of Pulse beverage business is thee least in case of Senior Citizens, only 10%. </a:t>
            </a:r>
          </a:p>
          <a:p>
            <a:r>
              <a:rPr lang="en-IN" sz="2000"/>
              <a:t>Average Revenue per user is also much lower than other segments. It is 66% lower that the second lowest ARPU(Children).</a:t>
            </a:r>
          </a:p>
          <a:p>
            <a:r>
              <a:rPr lang="en-IN" sz="2000"/>
              <a:t>Therefore, it’s best to decrease the ads from Print and put more ads on Social Network or TV, so that we can target the best audience for the product.</a:t>
            </a:r>
          </a:p>
          <a:p>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165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0337-FEC1-4364-8621-1AD242BB79A6}"/>
              </a:ext>
            </a:extLst>
          </p:cNvPr>
          <p:cNvSpPr>
            <a:spLocks noGrp="1"/>
          </p:cNvSpPr>
          <p:nvPr>
            <p:ph type="title"/>
          </p:nvPr>
        </p:nvSpPr>
        <p:spPr/>
        <p:txBody>
          <a:bodyPr/>
          <a:lstStyle/>
          <a:p>
            <a:r>
              <a:rPr lang="en-IN" dirty="0"/>
              <a:t>Objective questions (Business Consulting).</a:t>
            </a:r>
          </a:p>
        </p:txBody>
      </p:sp>
      <p:sp>
        <p:nvSpPr>
          <p:cNvPr id="3" name="Content Placeholder 2">
            <a:extLst>
              <a:ext uri="{FF2B5EF4-FFF2-40B4-BE49-F238E27FC236}">
                <a16:creationId xmlns:a16="http://schemas.microsoft.com/office/drawing/2014/main" id="{4F034E09-248D-42AF-811C-445A3785AD3A}"/>
              </a:ext>
            </a:extLst>
          </p:cNvPr>
          <p:cNvSpPr>
            <a:spLocks noGrp="1"/>
          </p:cNvSpPr>
          <p:nvPr>
            <p:ph idx="1"/>
          </p:nvPr>
        </p:nvSpPr>
        <p:spPr/>
        <p:txBody>
          <a:bodyPr/>
          <a:lstStyle/>
          <a:p>
            <a:pPr marL="514350" indent="-514350">
              <a:buAutoNum type="arabicPeriod"/>
            </a:pPr>
            <a:r>
              <a:rPr lang="en-IN" dirty="0"/>
              <a:t>A : Considering Q 1.1 total promotional impacted sales  from the bottom 2 channels is  $161 Million ($105 Million from Social Media and $56 Million from Events).</a:t>
            </a:r>
          </a:p>
          <a:p>
            <a:pPr marL="514350" indent="-514350">
              <a:buAutoNum type="arabicPeriod"/>
            </a:pPr>
            <a:r>
              <a:rPr lang="en-IN" dirty="0"/>
              <a:t>A : ROI for 3 channels at Optimal Promotional Split:</a:t>
            </a:r>
          </a:p>
          <a:p>
            <a:pPr marL="0" indent="0">
              <a:buNone/>
            </a:pPr>
            <a:r>
              <a:rPr lang="en-IN" dirty="0"/>
              <a:t>                      </a:t>
            </a:r>
          </a:p>
        </p:txBody>
      </p:sp>
      <p:graphicFrame>
        <p:nvGraphicFramePr>
          <p:cNvPr id="4" name="Table 3">
            <a:extLst>
              <a:ext uri="{FF2B5EF4-FFF2-40B4-BE49-F238E27FC236}">
                <a16:creationId xmlns:a16="http://schemas.microsoft.com/office/drawing/2014/main" id="{088591AD-74B3-4864-BF9B-650A7F6FCE97}"/>
              </a:ext>
            </a:extLst>
          </p:cNvPr>
          <p:cNvGraphicFramePr>
            <a:graphicFrameLocks noGrp="1"/>
          </p:cNvGraphicFramePr>
          <p:nvPr>
            <p:extLst>
              <p:ext uri="{D42A27DB-BD31-4B8C-83A1-F6EECF244321}">
                <p14:modId xmlns:p14="http://schemas.microsoft.com/office/powerpoint/2010/main" val="2588182311"/>
              </p:ext>
            </p:extLst>
          </p:nvPr>
        </p:nvGraphicFramePr>
        <p:xfrm>
          <a:off x="2498835" y="3610303"/>
          <a:ext cx="5207000" cy="91440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281391146"/>
                    </a:ext>
                  </a:extLst>
                </a:gridCol>
                <a:gridCol w="1054100">
                  <a:extLst>
                    <a:ext uri="{9D8B030D-6E8A-4147-A177-3AD203B41FA5}">
                      <a16:colId xmlns:a16="http://schemas.microsoft.com/office/drawing/2014/main" val="3778489796"/>
                    </a:ext>
                  </a:extLst>
                </a:gridCol>
                <a:gridCol w="1054100">
                  <a:extLst>
                    <a:ext uri="{9D8B030D-6E8A-4147-A177-3AD203B41FA5}">
                      <a16:colId xmlns:a16="http://schemas.microsoft.com/office/drawing/2014/main" val="3633010150"/>
                    </a:ext>
                  </a:extLst>
                </a:gridCol>
                <a:gridCol w="1054100">
                  <a:extLst>
                    <a:ext uri="{9D8B030D-6E8A-4147-A177-3AD203B41FA5}">
                      <a16:colId xmlns:a16="http://schemas.microsoft.com/office/drawing/2014/main" val="1171094463"/>
                    </a:ext>
                  </a:extLst>
                </a:gridCol>
                <a:gridCol w="1003300">
                  <a:extLst>
                    <a:ext uri="{9D8B030D-6E8A-4147-A177-3AD203B41FA5}">
                      <a16:colId xmlns:a16="http://schemas.microsoft.com/office/drawing/2014/main" val="4044438529"/>
                    </a:ext>
                  </a:extLst>
                </a:gridCol>
              </a:tblGrid>
              <a:tr h="182880">
                <a:tc>
                  <a:txBody>
                    <a:bodyPr/>
                    <a:lstStyle/>
                    <a:p>
                      <a:pPr algn="ctr"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Cost/Activity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 of Activities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Units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0792073"/>
                  </a:ext>
                </a:extLst>
              </a:tr>
              <a:tr h="182880">
                <a:tc>
                  <a:txBody>
                    <a:bodyPr/>
                    <a:lstStyle/>
                    <a:p>
                      <a:pPr algn="ctr"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80,00,000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40,00,000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401800"/>
                  </a:ext>
                </a:extLst>
              </a:tr>
              <a:tr h="182880">
                <a:tc>
                  <a:txBody>
                    <a:bodyPr/>
                    <a:lstStyle/>
                    <a:p>
                      <a:pPr algn="ctr"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70,00,000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40,00,000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637675"/>
                  </a:ext>
                </a:extLst>
              </a:tr>
              <a:tr h="182880">
                <a:tc>
                  <a:txBody>
                    <a:bodyPr/>
                    <a:lstStyle/>
                    <a:p>
                      <a:pPr algn="ctr" fontAlgn="b"/>
                      <a:r>
                        <a:rPr lang="en-IN" sz="1100" u="none" strike="noStrike">
                          <a:effectLst/>
                        </a:rPr>
                        <a:t>Website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3,50,00,000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1,50,00,000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0499308"/>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5,00,00,000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2,30,00,000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1361602"/>
                  </a:ext>
                </a:extLst>
              </a:tr>
            </a:tbl>
          </a:graphicData>
        </a:graphic>
      </p:graphicFrame>
      <p:sp>
        <p:nvSpPr>
          <p:cNvPr id="5" name="TextBox 4">
            <a:extLst>
              <a:ext uri="{FF2B5EF4-FFF2-40B4-BE49-F238E27FC236}">
                <a16:creationId xmlns:a16="http://schemas.microsoft.com/office/drawing/2014/main" id="{53255021-E4FB-4F82-BCAA-E703CA1CE21F}"/>
              </a:ext>
            </a:extLst>
          </p:cNvPr>
          <p:cNvSpPr txBox="1"/>
          <p:nvPr/>
        </p:nvSpPr>
        <p:spPr>
          <a:xfrm>
            <a:off x="2498835" y="4808483"/>
            <a:ext cx="5502165"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dirty="0"/>
              <a:t>ROI=Sales/Cost</a:t>
            </a:r>
          </a:p>
          <a:p>
            <a:r>
              <a:rPr lang="en-IN" dirty="0"/>
              <a:t>Sales=$23000000*10(Price Per Beverage)=$230 Million</a:t>
            </a:r>
          </a:p>
          <a:p>
            <a:r>
              <a:rPr lang="en-IN" dirty="0"/>
              <a:t>Cost=$50 Million</a:t>
            </a:r>
          </a:p>
          <a:p>
            <a:r>
              <a:rPr lang="en-IN" dirty="0"/>
              <a:t>Therefore ROI=$230 Million/$50 Million = 4.60</a:t>
            </a:r>
          </a:p>
          <a:p>
            <a:r>
              <a:rPr lang="en-IN" dirty="0">
                <a:solidFill>
                  <a:srgbClr val="FF0000"/>
                </a:solidFill>
                <a:highlight>
                  <a:srgbClr val="FFFF00"/>
                </a:highlight>
              </a:rPr>
              <a:t>ROI for 3 channels at Optimal Promotional Split = 4.60</a:t>
            </a:r>
          </a:p>
        </p:txBody>
      </p:sp>
    </p:spTree>
    <p:extLst>
      <p:ext uri="{BB962C8B-B14F-4D97-AF65-F5344CB8AC3E}">
        <p14:creationId xmlns:p14="http://schemas.microsoft.com/office/powerpoint/2010/main" val="1743803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0337-FEC1-4364-8621-1AD242BB79A6}"/>
              </a:ext>
            </a:extLst>
          </p:cNvPr>
          <p:cNvSpPr>
            <a:spLocks noGrp="1"/>
          </p:cNvSpPr>
          <p:nvPr>
            <p:ph type="title"/>
          </p:nvPr>
        </p:nvSpPr>
        <p:spPr/>
        <p:txBody>
          <a:bodyPr/>
          <a:lstStyle/>
          <a:p>
            <a:r>
              <a:rPr lang="en-IN" dirty="0"/>
              <a:t>Objective questions (Business Consulting).</a:t>
            </a:r>
          </a:p>
        </p:txBody>
      </p:sp>
      <p:sp>
        <p:nvSpPr>
          <p:cNvPr id="3" name="Content Placeholder 2">
            <a:extLst>
              <a:ext uri="{FF2B5EF4-FFF2-40B4-BE49-F238E27FC236}">
                <a16:creationId xmlns:a16="http://schemas.microsoft.com/office/drawing/2014/main" id="{4F034E09-248D-42AF-811C-445A3785AD3A}"/>
              </a:ext>
            </a:extLst>
          </p:cNvPr>
          <p:cNvSpPr>
            <a:spLocks noGrp="1"/>
          </p:cNvSpPr>
          <p:nvPr>
            <p:ph idx="1"/>
          </p:nvPr>
        </p:nvSpPr>
        <p:spPr/>
        <p:txBody>
          <a:bodyPr/>
          <a:lstStyle/>
          <a:p>
            <a:pPr marL="0" indent="0">
              <a:buNone/>
            </a:pPr>
            <a:r>
              <a:rPr lang="en-IN" dirty="0"/>
              <a:t>2.B : ROI Based on total budget and maximum Revenue that can be obtained after optimal spend.</a:t>
            </a:r>
          </a:p>
          <a:p>
            <a:pPr marL="0" indent="0">
              <a:buNone/>
            </a:pPr>
            <a:r>
              <a:rPr lang="en-IN" dirty="0">
                <a:solidFill>
                  <a:srgbClr val="FF0000"/>
                </a:solidFill>
                <a:highlight>
                  <a:srgbClr val="FFFF00"/>
                </a:highlight>
              </a:rPr>
              <a:t>Assumption: Assuming total budget to be $100 Million</a:t>
            </a:r>
          </a:p>
          <a:p>
            <a:pPr marL="0" indent="0">
              <a:buNone/>
            </a:pPr>
            <a:endParaRPr lang="en-IN" dirty="0">
              <a:solidFill>
                <a:srgbClr val="FF0000"/>
              </a:solidFill>
            </a:endParaRPr>
          </a:p>
        </p:txBody>
      </p:sp>
      <p:sp>
        <p:nvSpPr>
          <p:cNvPr id="5" name="TextBox 4">
            <a:extLst>
              <a:ext uri="{FF2B5EF4-FFF2-40B4-BE49-F238E27FC236}">
                <a16:creationId xmlns:a16="http://schemas.microsoft.com/office/drawing/2014/main" id="{53255021-E4FB-4F82-BCAA-E703CA1CE21F}"/>
              </a:ext>
            </a:extLst>
          </p:cNvPr>
          <p:cNvSpPr txBox="1"/>
          <p:nvPr/>
        </p:nvSpPr>
        <p:spPr>
          <a:xfrm>
            <a:off x="2659117" y="4661671"/>
            <a:ext cx="5502165"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dirty="0"/>
              <a:t>ROI=Sales/Cost</a:t>
            </a:r>
          </a:p>
          <a:p>
            <a:r>
              <a:rPr lang="en-IN" dirty="0"/>
              <a:t>Sales=$47000000*10(Price Per Beverage)=$470 Million</a:t>
            </a:r>
          </a:p>
          <a:p>
            <a:r>
              <a:rPr lang="en-IN" dirty="0"/>
              <a:t>Cost=$100 Million</a:t>
            </a:r>
          </a:p>
          <a:p>
            <a:r>
              <a:rPr lang="en-IN" dirty="0"/>
              <a:t>Therefore ROI=$470 Million/$100 Million = 4.70</a:t>
            </a:r>
          </a:p>
          <a:p>
            <a:r>
              <a:rPr lang="en-IN" dirty="0">
                <a:solidFill>
                  <a:srgbClr val="FF0000"/>
                </a:solidFill>
                <a:highlight>
                  <a:srgbClr val="FFFF00"/>
                </a:highlight>
              </a:rPr>
              <a:t>ROI  = 4.70</a:t>
            </a:r>
          </a:p>
        </p:txBody>
      </p:sp>
      <p:graphicFrame>
        <p:nvGraphicFramePr>
          <p:cNvPr id="6" name="Table 5">
            <a:extLst>
              <a:ext uri="{FF2B5EF4-FFF2-40B4-BE49-F238E27FC236}">
                <a16:creationId xmlns:a16="http://schemas.microsoft.com/office/drawing/2014/main" id="{A744931F-63BF-4C87-A2ED-7B68ED0EF168}"/>
              </a:ext>
            </a:extLst>
          </p:cNvPr>
          <p:cNvGraphicFramePr>
            <a:graphicFrameLocks noGrp="1"/>
          </p:cNvGraphicFramePr>
          <p:nvPr>
            <p:extLst>
              <p:ext uri="{D42A27DB-BD31-4B8C-83A1-F6EECF244321}">
                <p14:modId xmlns:p14="http://schemas.microsoft.com/office/powerpoint/2010/main" val="303650922"/>
              </p:ext>
            </p:extLst>
          </p:nvPr>
        </p:nvGraphicFramePr>
        <p:xfrm>
          <a:off x="2745827" y="3246574"/>
          <a:ext cx="5207000" cy="128016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813199641"/>
                    </a:ext>
                  </a:extLst>
                </a:gridCol>
                <a:gridCol w="1054100">
                  <a:extLst>
                    <a:ext uri="{9D8B030D-6E8A-4147-A177-3AD203B41FA5}">
                      <a16:colId xmlns:a16="http://schemas.microsoft.com/office/drawing/2014/main" val="3478441257"/>
                    </a:ext>
                  </a:extLst>
                </a:gridCol>
                <a:gridCol w="1054100">
                  <a:extLst>
                    <a:ext uri="{9D8B030D-6E8A-4147-A177-3AD203B41FA5}">
                      <a16:colId xmlns:a16="http://schemas.microsoft.com/office/drawing/2014/main" val="4010388992"/>
                    </a:ext>
                  </a:extLst>
                </a:gridCol>
                <a:gridCol w="1054100">
                  <a:extLst>
                    <a:ext uri="{9D8B030D-6E8A-4147-A177-3AD203B41FA5}">
                      <a16:colId xmlns:a16="http://schemas.microsoft.com/office/drawing/2014/main" val="1698695969"/>
                    </a:ext>
                  </a:extLst>
                </a:gridCol>
                <a:gridCol w="1003300">
                  <a:extLst>
                    <a:ext uri="{9D8B030D-6E8A-4147-A177-3AD203B41FA5}">
                      <a16:colId xmlns:a16="http://schemas.microsoft.com/office/drawing/2014/main" val="3590843472"/>
                    </a:ext>
                  </a:extLst>
                </a:gridCol>
              </a:tblGrid>
              <a:tr h="182880">
                <a:tc>
                  <a:txBody>
                    <a:bodyPr/>
                    <a:lstStyle/>
                    <a:p>
                      <a:pPr algn="l"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Cost/Activity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 of Activities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Units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9192051"/>
                  </a:ext>
                </a:extLst>
              </a:tr>
              <a:tr h="182880">
                <a:tc>
                  <a:txBody>
                    <a:bodyPr/>
                    <a:lstStyle/>
                    <a:p>
                      <a:pPr algn="l"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80,00,000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8647700"/>
                  </a:ext>
                </a:extLst>
              </a:tr>
              <a:tr h="182880">
                <a:tc>
                  <a:txBody>
                    <a:bodyPr/>
                    <a:lstStyle/>
                    <a:p>
                      <a:pPr algn="l"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350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70,00,000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2112367"/>
                  </a:ext>
                </a:extLst>
              </a:tr>
              <a:tr h="182880">
                <a:tc>
                  <a:txBody>
                    <a:bodyPr/>
                    <a:lstStyle/>
                    <a:p>
                      <a:pPr algn="l" fontAlgn="b"/>
                      <a:r>
                        <a:rPr lang="en-IN" sz="1100" u="none" strike="noStrike">
                          <a:effectLst/>
                        </a:rPr>
                        <a:t>Website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5,50,00,000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4449101"/>
                  </a:ext>
                </a:extLst>
              </a:tr>
              <a:tr h="182880">
                <a:tc>
                  <a:txBody>
                    <a:bodyPr/>
                    <a:lstStyle/>
                    <a:p>
                      <a:pPr algn="l" fontAlgn="b"/>
                      <a:r>
                        <a:rPr lang="en-IN" sz="1100" u="none" strike="noStrike">
                          <a:effectLst/>
                        </a:rPr>
                        <a:t>Social Media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1,20,00,000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69160"/>
                  </a:ext>
                </a:extLst>
              </a:tr>
              <a:tr h="182880">
                <a:tc>
                  <a:txBody>
                    <a:bodyPr/>
                    <a:lstStyle/>
                    <a:p>
                      <a:pPr algn="l" fontAlgn="b"/>
                      <a:r>
                        <a:rPr lang="en-IN" sz="1100" u="none" strike="noStrike">
                          <a:effectLst/>
                        </a:rPr>
                        <a:t>Events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1,80,00,000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799421"/>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10,00,00,000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 4,70,00,000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5120866"/>
                  </a:ext>
                </a:extLst>
              </a:tr>
            </a:tbl>
          </a:graphicData>
        </a:graphic>
      </p:graphicFrame>
    </p:spTree>
    <p:extLst>
      <p:ext uri="{BB962C8B-B14F-4D97-AF65-F5344CB8AC3E}">
        <p14:creationId xmlns:p14="http://schemas.microsoft.com/office/powerpoint/2010/main" val="691169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0337-FEC1-4364-8621-1AD242BB79A6}"/>
              </a:ext>
            </a:extLst>
          </p:cNvPr>
          <p:cNvSpPr>
            <a:spLocks noGrp="1"/>
          </p:cNvSpPr>
          <p:nvPr>
            <p:ph type="title"/>
          </p:nvPr>
        </p:nvSpPr>
        <p:spPr/>
        <p:txBody>
          <a:bodyPr/>
          <a:lstStyle/>
          <a:p>
            <a:r>
              <a:rPr lang="en-IN" dirty="0"/>
              <a:t>Objective questions (Business Consulting).</a:t>
            </a:r>
          </a:p>
        </p:txBody>
      </p:sp>
      <p:sp>
        <p:nvSpPr>
          <p:cNvPr id="3" name="Content Placeholder 2">
            <a:extLst>
              <a:ext uri="{FF2B5EF4-FFF2-40B4-BE49-F238E27FC236}">
                <a16:creationId xmlns:a16="http://schemas.microsoft.com/office/drawing/2014/main" id="{4F034E09-248D-42AF-811C-445A3785AD3A}"/>
              </a:ext>
            </a:extLst>
          </p:cNvPr>
          <p:cNvSpPr>
            <a:spLocks noGrp="1"/>
          </p:cNvSpPr>
          <p:nvPr>
            <p:ph idx="1"/>
          </p:nvPr>
        </p:nvSpPr>
        <p:spPr/>
        <p:txBody>
          <a:bodyPr/>
          <a:lstStyle/>
          <a:p>
            <a:pPr marL="0" indent="0">
              <a:buNone/>
            </a:pPr>
            <a:r>
              <a:rPr lang="en-IN" dirty="0"/>
              <a:t>2.C Difference based on  maximum revenue based on optimal promotional split and maximum revenue that could be generated if there was no constraint on number of promotion channels.</a:t>
            </a:r>
          </a:p>
          <a:p>
            <a:pPr marL="0" indent="0">
              <a:buNone/>
            </a:pPr>
            <a:endParaRPr lang="en-IN" dirty="0">
              <a:solidFill>
                <a:srgbClr val="FF0000"/>
              </a:solidFill>
            </a:endParaRPr>
          </a:p>
        </p:txBody>
      </p:sp>
      <p:graphicFrame>
        <p:nvGraphicFramePr>
          <p:cNvPr id="7" name="Table 6">
            <a:extLst>
              <a:ext uri="{FF2B5EF4-FFF2-40B4-BE49-F238E27FC236}">
                <a16:creationId xmlns:a16="http://schemas.microsoft.com/office/drawing/2014/main" id="{033A339E-B579-429D-A44B-D6FD90CC2AE0}"/>
              </a:ext>
            </a:extLst>
          </p:cNvPr>
          <p:cNvGraphicFramePr>
            <a:graphicFrameLocks noGrp="1"/>
          </p:cNvGraphicFramePr>
          <p:nvPr>
            <p:extLst>
              <p:ext uri="{D42A27DB-BD31-4B8C-83A1-F6EECF244321}">
                <p14:modId xmlns:p14="http://schemas.microsoft.com/office/powerpoint/2010/main" val="683879246"/>
              </p:ext>
            </p:extLst>
          </p:nvPr>
        </p:nvGraphicFramePr>
        <p:xfrm>
          <a:off x="889000" y="3184634"/>
          <a:ext cx="5207000" cy="128016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281391146"/>
                    </a:ext>
                  </a:extLst>
                </a:gridCol>
                <a:gridCol w="1054100">
                  <a:extLst>
                    <a:ext uri="{9D8B030D-6E8A-4147-A177-3AD203B41FA5}">
                      <a16:colId xmlns:a16="http://schemas.microsoft.com/office/drawing/2014/main" val="3778489796"/>
                    </a:ext>
                  </a:extLst>
                </a:gridCol>
                <a:gridCol w="1054100">
                  <a:extLst>
                    <a:ext uri="{9D8B030D-6E8A-4147-A177-3AD203B41FA5}">
                      <a16:colId xmlns:a16="http://schemas.microsoft.com/office/drawing/2014/main" val="3633010150"/>
                    </a:ext>
                  </a:extLst>
                </a:gridCol>
                <a:gridCol w="1054100">
                  <a:extLst>
                    <a:ext uri="{9D8B030D-6E8A-4147-A177-3AD203B41FA5}">
                      <a16:colId xmlns:a16="http://schemas.microsoft.com/office/drawing/2014/main" val="1171094463"/>
                    </a:ext>
                  </a:extLst>
                </a:gridCol>
                <a:gridCol w="1003300">
                  <a:extLst>
                    <a:ext uri="{9D8B030D-6E8A-4147-A177-3AD203B41FA5}">
                      <a16:colId xmlns:a16="http://schemas.microsoft.com/office/drawing/2014/main" val="4044438529"/>
                    </a:ext>
                  </a:extLst>
                </a:gridCol>
              </a:tblGrid>
              <a:tr h="256032">
                <a:tc>
                  <a:txBody>
                    <a:bodyPr/>
                    <a:lstStyle/>
                    <a:p>
                      <a:pPr algn="ctr"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Cost/Activity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 of Activities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Units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0792073"/>
                  </a:ext>
                </a:extLst>
              </a:tr>
              <a:tr h="256032">
                <a:tc>
                  <a:txBody>
                    <a:bodyPr/>
                    <a:lstStyle/>
                    <a:p>
                      <a:pPr algn="ctr"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          80,00,000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40,00,000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401800"/>
                  </a:ext>
                </a:extLst>
              </a:tr>
              <a:tr h="256032">
                <a:tc>
                  <a:txBody>
                    <a:bodyPr/>
                    <a:lstStyle/>
                    <a:p>
                      <a:pPr algn="ctr"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70,00,000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40,00,000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637675"/>
                  </a:ext>
                </a:extLst>
              </a:tr>
              <a:tr h="256032">
                <a:tc>
                  <a:txBody>
                    <a:bodyPr/>
                    <a:lstStyle/>
                    <a:p>
                      <a:pPr algn="ctr" fontAlgn="b"/>
                      <a:r>
                        <a:rPr lang="en-IN" sz="1100" u="none" strike="noStrike">
                          <a:effectLst/>
                        </a:rPr>
                        <a:t>Website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       3,50,00,000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1,50,00,000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0499308"/>
                  </a:ext>
                </a:extLst>
              </a:tr>
              <a:tr h="256032">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5,00,00,000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      2,30,00,000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1361602"/>
                  </a:ext>
                </a:extLst>
              </a:tr>
            </a:tbl>
          </a:graphicData>
        </a:graphic>
      </p:graphicFrame>
      <p:graphicFrame>
        <p:nvGraphicFramePr>
          <p:cNvPr id="8" name="Table 7">
            <a:extLst>
              <a:ext uri="{FF2B5EF4-FFF2-40B4-BE49-F238E27FC236}">
                <a16:creationId xmlns:a16="http://schemas.microsoft.com/office/drawing/2014/main" id="{921B8523-267D-4BC0-BBEC-18D88C29D1C4}"/>
              </a:ext>
            </a:extLst>
          </p:cNvPr>
          <p:cNvGraphicFramePr>
            <a:graphicFrameLocks noGrp="1"/>
          </p:cNvGraphicFramePr>
          <p:nvPr>
            <p:extLst>
              <p:ext uri="{D42A27DB-BD31-4B8C-83A1-F6EECF244321}">
                <p14:modId xmlns:p14="http://schemas.microsoft.com/office/powerpoint/2010/main" val="2681558162"/>
              </p:ext>
            </p:extLst>
          </p:nvPr>
        </p:nvGraphicFramePr>
        <p:xfrm>
          <a:off x="6197600" y="3184634"/>
          <a:ext cx="5207000" cy="128016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813199641"/>
                    </a:ext>
                  </a:extLst>
                </a:gridCol>
                <a:gridCol w="1054100">
                  <a:extLst>
                    <a:ext uri="{9D8B030D-6E8A-4147-A177-3AD203B41FA5}">
                      <a16:colId xmlns:a16="http://schemas.microsoft.com/office/drawing/2014/main" val="3478441257"/>
                    </a:ext>
                  </a:extLst>
                </a:gridCol>
                <a:gridCol w="1054100">
                  <a:extLst>
                    <a:ext uri="{9D8B030D-6E8A-4147-A177-3AD203B41FA5}">
                      <a16:colId xmlns:a16="http://schemas.microsoft.com/office/drawing/2014/main" val="4010388992"/>
                    </a:ext>
                  </a:extLst>
                </a:gridCol>
                <a:gridCol w="1054100">
                  <a:extLst>
                    <a:ext uri="{9D8B030D-6E8A-4147-A177-3AD203B41FA5}">
                      <a16:colId xmlns:a16="http://schemas.microsoft.com/office/drawing/2014/main" val="1698695969"/>
                    </a:ext>
                  </a:extLst>
                </a:gridCol>
                <a:gridCol w="1003300">
                  <a:extLst>
                    <a:ext uri="{9D8B030D-6E8A-4147-A177-3AD203B41FA5}">
                      <a16:colId xmlns:a16="http://schemas.microsoft.com/office/drawing/2014/main" val="3590843472"/>
                    </a:ext>
                  </a:extLst>
                </a:gridCol>
              </a:tblGrid>
              <a:tr h="182880">
                <a:tc>
                  <a:txBody>
                    <a:bodyPr/>
                    <a:lstStyle/>
                    <a:p>
                      <a:pPr algn="l"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Cost/Activity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No of Activities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Units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9192051"/>
                  </a:ext>
                </a:extLst>
              </a:tr>
              <a:tr h="182880">
                <a:tc>
                  <a:txBody>
                    <a:bodyPr/>
                    <a:lstStyle/>
                    <a:p>
                      <a:pPr algn="l"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80,00,000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8647700"/>
                  </a:ext>
                </a:extLst>
              </a:tr>
              <a:tr h="182880">
                <a:tc>
                  <a:txBody>
                    <a:bodyPr/>
                    <a:lstStyle/>
                    <a:p>
                      <a:pPr algn="l"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350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70,00,000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2112367"/>
                  </a:ext>
                </a:extLst>
              </a:tr>
              <a:tr h="182880">
                <a:tc>
                  <a:txBody>
                    <a:bodyPr/>
                    <a:lstStyle/>
                    <a:p>
                      <a:pPr algn="l" fontAlgn="b"/>
                      <a:r>
                        <a:rPr lang="en-IN" sz="1100" u="none" strike="noStrike">
                          <a:effectLst/>
                        </a:rPr>
                        <a:t>Website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5,50,00,000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4449101"/>
                  </a:ext>
                </a:extLst>
              </a:tr>
              <a:tr h="182880">
                <a:tc>
                  <a:txBody>
                    <a:bodyPr/>
                    <a:lstStyle/>
                    <a:p>
                      <a:pPr algn="l" fontAlgn="b"/>
                      <a:r>
                        <a:rPr lang="en-IN" sz="1100" u="none" strike="noStrike">
                          <a:effectLst/>
                        </a:rPr>
                        <a:t>Social Media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1,20,00,000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69160"/>
                  </a:ext>
                </a:extLst>
              </a:tr>
              <a:tr h="182880">
                <a:tc>
                  <a:txBody>
                    <a:bodyPr/>
                    <a:lstStyle/>
                    <a:p>
                      <a:pPr algn="l" fontAlgn="b"/>
                      <a:r>
                        <a:rPr lang="en-IN" sz="1100" u="none" strike="noStrike">
                          <a:effectLst/>
                        </a:rPr>
                        <a:t>Events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150000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1,80,00,000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799421"/>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 10,00,00,000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 4,70,00,000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5120866"/>
                  </a:ext>
                </a:extLst>
              </a:tr>
            </a:tbl>
          </a:graphicData>
        </a:graphic>
      </p:graphicFrame>
      <p:sp>
        <p:nvSpPr>
          <p:cNvPr id="4" name="TextBox 3">
            <a:extLst>
              <a:ext uri="{FF2B5EF4-FFF2-40B4-BE49-F238E27FC236}">
                <a16:creationId xmlns:a16="http://schemas.microsoft.com/office/drawing/2014/main" id="{CD7A086B-2376-4A1D-BC0D-388AC462283B}"/>
              </a:ext>
            </a:extLst>
          </p:cNvPr>
          <p:cNvSpPr txBox="1"/>
          <p:nvPr/>
        </p:nvSpPr>
        <p:spPr>
          <a:xfrm>
            <a:off x="787400" y="4674547"/>
            <a:ext cx="10464800" cy="1754326"/>
          </a:xfrm>
          <a:prstGeom prst="rect">
            <a:avLst/>
          </a:prstGeom>
          <a:noFill/>
        </p:spPr>
        <p:txBody>
          <a:bodyPr wrap="square" rtlCol="0">
            <a:spAutoFit/>
          </a:bodyPr>
          <a:lstStyle/>
          <a:p>
            <a:r>
              <a:rPr lang="en-IN" dirty="0">
                <a:solidFill>
                  <a:srgbClr val="FF0000"/>
                </a:solidFill>
                <a:highlight>
                  <a:srgbClr val="FFFF00"/>
                </a:highlight>
              </a:rPr>
              <a:t>Difference b/w revenues = Revenue based on optimal promotional split – Revenue generated when there was no constraint on number of promotional channels </a:t>
            </a:r>
          </a:p>
          <a:p>
            <a:endParaRPr lang="en-IN" dirty="0">
              <a:highlight>
                <a:srgbClr val="FFFF00"/>
              </a:highlight>
            </a:endParaRPr>
          </a:p>
          <a:p>
            <a:r>
              <a:rPr lang="en-IN" dirty="0"/>
              <a:t>Therefore, Revenue = 47000000*10 - 23000000*10  = </a:t>
            </a:r>
            <a:r>
              <a:rPr lang="en-IN" b="0" i="0" dirty="0">
                <a:solidFill>
                  <a:srgbClr val="202124"/>
                </a:solidFill>
                <a:effectLst/>
                <a:latin typeface="arial" panose="020B0604020202020204" pitchFamily="34" charset="0"/>
              </a:rPr>
              <a:t>240000000 = 240 Million</a:t>
            </a:r>
            <a:endParaRPr lang="en-IN" dirty="0"/>
          </a:p>
          <a:p>
            <a:endParaRPr lang="en-IN" dirty="0">
              <a:highlight>
                <a:srgbClr val="FFFF00"/>
              </a:highlight>
            </a:endParaRPr>
          </a:p>
          <a:p>
            <a:endParaRPr lang="en-IN" dirty="0">
              <a:solidFill>
                <a:srgbClr val="FF0000"/>
              </a:solidFill>
              <a:highlight>
                <a:srgbClr val="FFFF00"/>
              </a:highlight>
            </a:endParaRPr>
          </a:p>
        </p:txBody>
      </p:sp>
    </p:spTree>
    <p:extLst>
      <p:ext uri="{BB962C8B-B14F-4D97-AF65-F5344CB8AC3E}">
        <p14:creationId xmlns:p14="http://schemas.microsoft.com/office/powerpoint/2010/main" val="337347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61CC7-4FCB-4472-B95B-298F290CA820}"/>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kern="1200" dirty="0">
                <a:solidFill>
                  <a:srgbClr val="FFFFFF"/>
                </a:solidFill>
                <a:latin typeface="+mj-lt"/>
                <a:ea typeface="+mj-ea"/>
                <a:cs typeface="+mj-cs"/>
              </a:rPr>
              <a:t>Part 1</a:t>
            </a:r>
          </a:p>
        </p:txBody>
      </p:sp>
      <p:sp>
        <p:nvSpPr>
          <p:cNvPr id="4" name="TextBox 3">
            <a:extLst>
              <a:ext uri="{FF2B5EF4-FFF2-40B4-BE49-F238E27FC236}">
                <a16:creationId xmlns:a16="http://schemas.microsoft.com/office/drawing/2014/main" id="{9C9F5A36-9BE1-40F4-AD3F-7626EF3413C0}"/>
              </a:ext>
            </a:extLst>
          </p:cNvPr>
          <p:cNvSpPr txBox="1"/>
          <p:nvPr/>
        </p:nvSpPr>
        <p:spPr>
          <a:xfrm>
            <a:off x="3988676" y="1206062"/>
            <a:ext cx="7157545" cy="369332"/>
          </a:xfrm>
          <a:prstGeom prst="rect">
            <a:avLst/>
          </a:prstGeom>
          <a:noFill/>
        </p:spPr>
        <p:txBody>
          <a:bodyPr wrap="square" rtlCol="0">
            <a:spAutoFit/>
          </a:bodyPr>
          <a:lstStyle/>
          <a:p>
            <a:r>
              <a:rPr lang="en-IN" dirty="0"/>
              <a:t>               Effective Promotions and channel strategies.</a:t>
            </a:r>
          </a:p>
        </p:txBody>
      </p:sp>
      <p:sp>
        <p:nvSpPr>
          <p:cNvPr id="7" name="TextBox 6">
            <a:extLst>
              <a:ext uri="{FF2B5EF4-FFF2-40B4-BE49-F238E27FC236}">
                <a16:creationId xmlns:a16="http://schemas.microsoft.com/office/drawing/2014/main" id="{66086EC0-13D2-42CC-AC7F-6FFD65640BD2}"/>
              </a:ext>
            </a:extLst>
          </p:cNvPr>
          <p:cNvSpPr txBox="1"/>
          <p:nvPr/>
        </p:nvSpPr>
        <p:spPr>
          <a:xfrm>
            <a:off x="4151101" y="2451538"/>
            <a:ext cx="6916292" cy="369332"/>
          </a:xfrm>
          <a:prstGeom prst="rect">
            <a:avLst/>
          </a:prstGeom>
          <a:noFill/>
        </p:spPr>
        <p:txBody>
          <a:bodyPr wrap="square" rtlCol="0">
            <a:spAutoFit/>
          </a:bodyPr>
          <a:lstStyle/>
          <a:p>
            <a:r>
              <a:rPr lang="en-IN" dirty="0"/>
              <a:t>Part 1.1: Identifying Optimal Promotional Channels</a:t>
            </a:r>
          </a:p>
        </p:txBody>
      </p:sp>
      <p:graphicFrame>
        <p:nvGraphicFramePr>
          <p:cNvPr id="17" name="Chart 16">
            <a:extLst>
              <a:ext uri="{FF2B5EF4-FFF2-40B4-BE49-F238E27FC236}">
                <a16:creationId xmlns:a16="http://schemas.microsoft.com/office/drawing/2014/main" id="{5CE69188-451F-4135-87C5-9442D3C6B814}"/>
              </a:ext>
            </a:extLst>
          </p:cNvPr>
          <p:cNvGraphicFramePr>
            <a:graphicFrameLocks/>
          </p:cNvGraphicFramePr>
          <p:nvPr>
            <p:extLst>
              <p:ext uri="{D42A27DB-BD31-4B8C-83A1-F6EECF244321}">
                <p14:modId xmlns:p14="http://schemas.microsoft.com/office/powerpoint/2010/main" val="836405083"/>
              </p:ext>
            </p:extLst>
          </p:nvPr>
        </p:nvGraphicFramePr>
        <p:xfrm>
          <a:off x="5469078" y="3885414"/>
          <a:ext cx="428033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8">
            <a:extLst>
              <a:ext uri="{FF2B5EF4-FFF2-40B4-BE49-F238E27FC236}">
                <a16:creationId xmlns:a16="http://schemas.microsoft.com/office/drawing/2014/main" id="{36787BD1-E435-4B55-8142-EBBC61412CCD}"/>
              </a:ext>
            </a:extLst>
          </p:cNvPr>
          <p:cNvGraphicFramePr>
            <a:graphicFrameLocks noGrp="1"/>
          </p:cNvGraphicFramePr>
          <p:nvPr>
            <p:ph idx="1"/>
            <p:extLst>
              <p:ext uri="{D42A27DB-BD31-4B8C-83A1-F6EECF244321}">
                <p14:modId xmlns:p14="http://schemas.microsoft.com/office/powerpoint/2010/main" val="2931829148"/>
              </p:ext>
            </p:extLst>
          </p:nvPr>
        </p:nvGraphicFramePr>
        <p:xfrm>
          <a:off x="4004988" y="2971800"/>
          <a:ext cx="3403600" cy="723900"/>
        </p:xfrm>
        <a:graphic>
          <a:graphicData uri="http://schemas.openxmlformats.org/drawingml/2006/table">
            <a:tbl>
              <a:tblPr>
                <a:tableStyleId>{5C22544A-7EE6-4342-B048-85BDC9FD1C3A}</a:tableStyleId>
              </a:tblPr>
              <a:tblGrid>
                <a:gridCol w="2197100">
                  <a:extLst>
                    <a:ext uri="{9D8B030D-6E8A-4147-A177-3AD203B41FA5}">
                      <a16:colId xmlns:a16="http://schemas.microsoft.com/office/drawing/2014/main" val="2759370807"/>
                    </a:ext>
                  </a:extLst>
                </a:gridCol>
                <a:gridCol w="1206500">
                  <a:extLst>
                    <a:ext uri="{9D8B030D-6E8A-4147-A177-3AD203B41FA5}">
                      <a16:colId xmlns:a16="http://schemas.microsoft.com/office/drawing/2014/main" val="3759990733"/>
                    </a:ext>
                  </a:extLst>
                </a:gridCol>
              </a:tblGrid>
              <a:tr h="171924">
                <a:tc>
                  <a:txBody>
                    <a:bodyPr/>
                    <a:lstStyle/>
                    <a:p>
                      <a:pPr algn="l" fontAlgn="b"/>
                      <a:r>
                        <a:rPr lang="en-IN" sz="1100" u="none" strike="noStrike">
                          <a:effectLst/>
                        </a:rPr>
                        <a:t>Total 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2000000000.00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0623940"/>
                  </a:ext>
                </a:extLst>
              </a:tr>
              <a:tr h="182880">
                <a:tc>
                  <a:txBody>
                    <a:bodyPr/>
                    <a:lstStyle/>
                    <a:p>
                      <a:pPr algn="l" fontAlgn="b"/>
                      <a:r>
                        <a:rPr lang="en-IN" sz="1100" u="none" strike="noStrike" dirty="0">
                          <a:effectLst/>
                        </a:rPr>
                        <a:t>Promotion Impacted Sales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3465552"/>
                  </a:ext>
                </a:extLst>
              </a:tr>
              <a:tr h="182880">
                <a:tc>
                  <a:txBody>
                    <a:bodyPr/>
                    <a:lstStyle/>
                    <a:p>
                      <a:pPr algn="l" fontAlgn="b"/>
                      <a:r>
                        <a:rPr lang="en-IN" sz="1100" u="none" strike="noStrike">
                          <a:effectLst/>
                        </a:rPr>
                        <a:t>Total Promotion Budget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100000000.00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3306031"/>
                  </a:ext>
                </a:extLst>
              </a:tr>
              <a:tr h="182880">
                <a:tc>
                  <a:txBody>
                    <a:bodyPr/>
                    <a:lstStyle/>
                    <a:p>
                      <a:pPr algn="l" fontAlgn="b"/>
                      <a:r>
                        <a:rPr lang="en-IN" sz="1100" u="none" strike="noStrike">
                          <a:effectLst/>
                        </a:rPr>
                        <a:t>Sales From promotions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700000000.00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0046842"/>
                  </a:ext>
                </a:extLst>
              </a:tr>
            </a:tbl>
          </a:graphicData>
        </a:graphic>
      </p:graphicFrame>
      <p:sp>
        <p:nvSpPr>
          <p:cNvPr id="23" name="TextBox 22">
            <a:extLst>
              <a:ext uri="{FF2B5EF4-FFF2-40B4-BE49-F238E27FC236}">
                <a16:creationId xmlns:a16="http://schemas.microsoft.com/office/drawing/2014/main" id="{06C6D3CB-5254-438A-907C-603FE9994E95}"/>
              </a:ext>
            </a:extLst>
          </p:cNvPr>
          <p:cNvSpPr txBox="1"/>
          <p:nvPr/>
        </p:nvSpPr>
        <p:spPr>
          <a:xfrm>
            <a:off x="7861726" y="3010584"/>
            <a:ext cx="380711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a:solidFill>
                  <a:srgbClr val="FF0000"/>
                </a:solidFill>
                <a:highlight>
                  <a:srgbClr val="FFFF00"/>
                </a:highlight>
              </a:rPr>
              <a:t>Sales From Promotions = Promotion Impacted Sales(%age) * Total Sales</a:t>
            </a:r>
          </a:p>
        </p:txBody>
      </p:sp>
      <p:sp>
        <p:nvSpPr>
          <p:cNvPr id="25" name="TextBox 24">
            <a:extLst>
              <a:ext uri="{FF2B5EF4-FFF2-40B4-BE49-F238E27FC236}">
                <a16:creationId xmlns:a16="http://schemas.microsoft.com/office/drawing/2014/main" id="{C4B1D475-35B1-48E4-A1F7-0556EE965E00}"/>
              </a:ext>
            </a:extLst>
          </p:cNvPr>
          <p:cNvSpPr txBox="1"/>
          <p:nvPr/>
        </p:nvSpPr>
        <p:spPr>
          <a:xfrm>
            <a:off x="512186" y="4490328"/>
            <a:ext cx="3741391" cy="646331"/>
          </a:xfrm>
          <a:prstGeom prst="rect">
            <a:avLst/>
          </a:prstGeom>
          <a:noFill/>
        </p:spPr>
        <p:txBody>
          <a:bodyPr wrap="square" rtlCol="0">
            <a:spAutoFit/>
          </a:bodyPr>
          <a:lstStyle/>
          <a:p>
            <a:r>
              <a:rPr lang="en-IN" b="1" dirty="0"/>
              <a:t>Refer to the .xlsx files attached for this scenario.</a:t>
            </a:r>
          </a:p>
        </p:txBody>
      </p:sp>
    </p:spTree>
    <p:extLst>
      <p:ext uri="{BB962C8B-B14F-4D97-AF65-F5344CB8AC3E}">
        <p14:creationId xmlns:p14="http://schemas.microsoft.com/office/powerpoint/2010/main" val="47411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5B1E-F09E-4E52-A805-D1897F3EBBE1}"/>
              </a:ext>
            </a:extLst>
          </p:cNvPr>
          <p:cNvSpPr>
            <a:spLocks noGrp="1"/>
          </p:cNvSpPr>
          <p:nvPr>
            <p:ph type="title"/>
          </p:nvPr>
        </p:nvSpPr>
        <p:spPr>
          <a:xfrm>
            <a:off x="838200" y="365126"/>
            <a:ext cx="10515600" cy="541392"/>
          </a:xfrm>
        </p:spPr>
        <p:txBody>
          <a:bodyPr>
            <a:normAutofit/>
          </a:bodyPr>
          <a:lstStyle/>
          <a:p>
            <a:r>
              <a:rPr lang="en-IN" sz="2000" dirty="0"/>
              <a:t>Q1.1 What Priority Channels will you recommend for future promotion ?</a:t>
            </a:r>
          </a:p>
        </p:txBody>
      </p:sp>
      <p:graphicFrame>
        <p:nvGraphicFramePr>
          <p:cNvPr id="4" name="Content Placeholder 3">
            <a:extLst>
              <a:ext uri="{FF2B5EF4-FFF2-40B4-BE49-F238E27FC236}">
                <a16:creationId xmlns:a16="http://schemas.microsoft.com/office/drawing/2014/main" id="{70FBEFE8-2EB7-4349-8370-6433CDA7FC64}"/>
              </a:ext>
            </a:extLst>
          </p:cNvPr>
          <p:cNvGraphicFramePr>
            <a:graphicFrameLocks noGrp="1"/>
          </p:cNvGraphicFramePr>
          <p:nvPr>
            <p:ph idx="1"/>
            <p:extLst>
              <p:ext uri="{D42A27DB-BD31-4B8C-83A1-F6EECF244321}">
                <p14:modId xmlns:p14="http://schemas.microsoft.com/office/powerpoint/2010/main" val="1850123678"/>
              </p:ext>
            </p:extLst>
          </p:nvPr>
        </p:nvGraphicFramePr>
        <p:xfrm>
          <a:off x="838200" y="950911"/>
          <a:ext cx="10907110" cy="1868217"/>
        </p:xfrm>
        <a:graphic>
          <a:graphicData uri="http://schemas.openxmlformats.org/drawingml/2006/table">
            <a:tbl>
              <a:tblPr>
                <a:tableStyleId>{5C22544A-7EE6-4342-B048-85BDC9FD1C3A}</a:tableStyleId>
              </a:tblPr>
              <a:tblGrid>
                <a:gridCol w="2117810">
                  <a:extLst>
                    <a:ext uri="{9D8B030D-6E8A-4147-A177-3AD203B41FA5}">
                      <a16:colId xmlns:a16="http://schemas.microsoft.com/office/drawing/2014/main" val="3712747708"/>
                    </a:ext>
                  </a:extLst>
                </a:gridCol>
                <a:gridCol w="1040549">
                  <a:extLst>
                    <a:ext uri="{9D8B030D-6E8A-4147-A177-3AD203B41FA5}">
                      <a16:colId xmlns:a16="http://schemas.microsoft.com/office/drawing/2014/main" val="4052192021"/>
                    </a:ext>
                  </a:extLst>
                </a:gridCol>
                <a:gridCol w="1426779">
                  <a:extLst>
                    <a:ext uri="{9D8B030D-6E8A-4147-A177-3AD203B41FA5}">
                      <a16:colId xmlns:a16="http://schemas.microsoft.com/office/drawing/2014/main" val="250431387"/>
                    </a:ext>
                  </a:extLst>
                </a:gridCol>
                <a:gridCol w="1008993">
                  <a:extLst>
                    <a:ext uri="{9D8B030D-6E8A-4147-A177-3AD203B41FA5}">
                      <a16:colId xmlns:a16="http://schemas.microsoft.com/office/drawing/2014/main" val="1702976491"/>
                    </a:ext>
                  </a:extLst>
                </a:gridCol>
                <a:gridCol w="1153422">
                  <a:extLst>
                    <a:ext uri="{9D8B030D-6E8A-4147-A177-3AD203B41FA5}">
                      <a16:colId xmlns:a16="http://schemas.microsoft.com/office/drawing/2014/main" val="4032957477"/>
                    </a:ext>
                  </a:extLst>
                </a:gridCol>
                <a:gridCol w="1003817">
                  <a:extLst>
                    <a:ext uri="{9D8B030D-6E8A-4147-A177-3AD203B41FA5}">
                      <a16:colId xmlns:a16="http://schemas.microsoft.com/office/drawing/2014/main" val="2014830988"/>
                    </a:ext>
                  </a:extLst>
                </a:gridCol>
                <a:gridCol w="1728961">
                  <a:extLst>
                    <a:ext uri="{9D8B030D-6E8A-4147-A177-3AD203B41FA5}">
                      <a16:colId xmlns:a16="http://schemas.microsoft.com/office/drawing/2014/main" val="444442589"/>
                    </a:ext>
                  </a:extLst>
                </a:gridCol>
                <a:gridCol w="1426779">
                  <a:extLst>
                    <a:ext uri="{9D8B030D-6E8A-4147-A177-3AD203B41FA5}">
                      <a16:colId xmlns:a16="http://schemas.microsoft.com/office/drawing/2014/main" val="2216271301"/>
                    </a:ext>
                  </a:extLst>
                </a:gridCol>
              </a:tblGrid>
              <a:tr h="298232">
                <a:tc>
                  <a:txBody>
                    <a:bodyPr/>
                    <a:lstStyle/>
                    <a:p>
                      <a:pPr algn="l" fontAlgn="b"/>
                      <a:r>
                        <a:rPr lang="en-IN" sz="1100" u="none" strike="noStrike">
                          <a:effectLst/>
                        </a:rPr>
                        <a:t>Channel</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Revenue Share</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Revenue</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Historical Activity</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Relative Cost/Unit</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Cost/Unit</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Revenue/Historical Activity</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Income to Cost Ratio</a:t>
                      </a:r>
                      <a:endParaRPr lang="en-IN" sz="1100" b="0" i="0" u="none" strike="noStrike" dirty="0">
                        <a:solidFill>
                          <a:srgbClr val="000000"/>
                        </a:solidFill>
                        <a:effectLst/>
                        <a:latin typeface="Calibri" panose="020F0502020204030204" pitchFamily="34" charset="0"/>
                      </a:endParaRPr>
                    </a:p>
                  </a:txBody>
                  <a:tcPr marL="7345" marR="7345" marT="7345" marB="0" anchor="b"/>
                </a:tc>
                <a:extLst>
                  <a:ext uri="{0D108BD9-81ED-4DB2-BD59-A6C34878D82A}">
                    <a16:rowId xmlns:a16="http://schemas.microsoft.com/office/drawing/2014/main" val="3430092605"/>
                  </a:ext>
                </a:extLst>
              </a:tr>
              <a:tr h="313997">
                <a:tc>
                  <a:txBody>
                    <a:bodyPr/>
                    <a:lstStyle/>
                    <a:p>
                      <a:pPr algn="l" fontAlgn="b"/>
                      <a:r>
                        <a:rPr lang="en-IN" sz="1100" u="none" strike="noStrike">
                          <a:effectLst/>
                        </a:rPr>
                        <a:t>TV Ads</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0.35</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$ 24,50,00,000.00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1100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300X</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3000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                       2,22,727.27 </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74.24 </a:t>
                      </a:r>
                      <a:endParaRPr lang="en-IN" sz="1100" b="0" i="0" u="none" strike="noStrike">
                        <a:solidFill>
                          <a:srgbClr val="000000"/>
                        </a:solidFill>
                        <a:effectLst/>
                        <a:latin typeface="Calibri" panose="020F0502020204030204" pitchFamily="34" charset="0"/>
                      </a:endParaRPr>
                    </a:p>
                  </a:txBody>
                  <a:tcPr marL="7345" marR="7345" marT="7345" marB="0" anchor="b"/>
                </a:tc>
                <a:extLst>
                  <a:ext uri="{0D108BD9-81ED-4DB2-BD59-A6C34878D82A}">
                    <a16:rowId xmlns:a16="http://schemas.microsoft.com/office/drawing/2014/main" val="2914648695"/>
                  </a:ext>
                </a:extLst>
              </a:tr>
              <a:tr h="313997">
                <a:tc>
                  <a:txBody>
                    <a:bodyPr/>
                    <a:lstStyle/>
                    <a:p>
                      <a:pPr algn="l" fontAlgn="b"/>
                      <a:r>
                        <a:rPr lang="en-IN" sz="1100" u="none" strike="noStrike">
                          <a:effectLst/>
                        </a:rPr>
                        <a:t>Print Ads</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$ 17,50,00,000.00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1200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200X</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1,45,833.33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72.92 </a:t>
                      </a:r>
                      <a:endParaRPr lang="en-IN" sz="1100" b="0" i="0" u="none" strike="noStrike">
                        <a:solidFill>
                          <a:srgbClr val="000000"/>
                        </a:solidFill>
                        <a:effectLst/>
                        <a:latin typeface="Calibri" panose="020F0502020204030204" pitchFamily="34" charset="0"/>
                      </a:endParaRPr>
                    </a:p>
                  </a:txBody>
                  <a:tcPr marL="7345" marR="7345" marT="7345" marB="0" anchor="b"/>
                </a:tc>
                <a:extLst>
                  <a:ext uri="{0D108BD9-81ED-4DB2-BD59-A6C34878D82A}">
                    <a16:rowId xmlns:a16="http://schemas.microsoft.com/office/drawing/2014/main" val="363136482"/>
                  </a:ext>
                </a:extLst>
              </a:tr>
              <a:tr h="313997">
                <a:tc>
                  <a:txBody>
                    <a:bodyPr/>
                    <a:lstStyle/>
                    <a:p>
                      <a:pPr algn="l" fontAlgn="b"/>
                      <a:r>
                        <a:rPr lang="en-IN" sz="1100" u="none" strike="noStrike">
                          <a:effectLst/>
                        </a:rPr>
                        <a:t>Website Display</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0.17</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$ 11,90,00,000.00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1.5X</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1,190.00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79.33 </a:t>
                      </a:r>
                      <a:endParaRPr lang="en-IN" sz="1100" b="0" i="0" u="none" strike="noStrike">
                        <a:solidFill>
                          <a:srgbClr val="000000"/>
                        </a:solidFill>
                        <a:effectLst/>
                        <a:latin typeface="Calibri" panose="020F0502020204030204" pitchFamily="34" charset="0"/>
                      </a:endParaRPr>
                    </a:p>
                  </a:txBody>
                  <a:tcPr marL="7345" marR="7345" marT="7345" marB="0" anchor="b"/>
                </a:tc>
                <a:extLst>
                  <a:ext uri="{0D108BD9-81ED-4DB2-BD59-A6C34878D82A}">
                    <a16:rowId xmlns:a16="http://schemas.microsoft.com/office/drawing/2014/main" val="3677733133"/>
                  </a:ext>
                </a:extLst>
              </a:tr>
              <a:tr h="313997">
                <a:tc>
                  <a:txBody>
                    <a:bodyPr/>
                    <a:lstStyle/>
                    <a:p>
                      <a:pPr algn="l" fontAlgn="b"/>
                      <a:r>
                        <a:rPr lang="en-IN" sz="1100" u="none" strike="noStrike">
                          <a:effectLst/>
                        </a:rPr>
                        <a:t>Social Media</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$ 10,50,00,000.00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160000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1X</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dirty="0">
                          <a:effectLst/>
                        </a:rPr>
                        <a:t>10</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656.25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a:effectLst/>
                        </a:rPr>
                        <a:t> $                          65.63 </a:t>
                      </a:r>
                      <a:endParaRPr lang="en-IN" sz="1100" b="0" i="0" u="none" strike="noStrike">
                        <a:solidFill>
                          <a:srgbClr val="000000"/>
                        </a:solidFill>
                        <a:effectLst/>
                        <a:latin typeface="Calibri" panose="020F0502020204030204" pitchFamily="34" charset="0"/>
                      </a:endParaRPr>
                    </a:p>
                  </a:txBody>
                  <a:tcPr marL="7345" marR="7345" marT="7345" marB="0" anchor="b"/>
                </a:tc>
                <a:extLst>
                  <a:ext uri="{0D108BD9-81ED-4DB2-BD59-A6C34878D82A}">
                    <a16:rowId xmlns:a16="http://schemas.microsoft.com/office/drawing/2014/main" val="1946562343"/>
                  </a:ext>
                </a:extLst>
              </a:tr>
              <a:tr h="313997">
                <a:tc>
                  <a:txBody>
                    <a:bodyPr/>
                    <a:lstStyle/>
                    <a:p>
                      <a:pPr algn="l" fontAlgn="b"/>
                      <a:r>
                        <a:rPr lang="en-IN" sz="1100" u="none" strike="noStrike">
                          <a:effectLst/>
                        </a:rPr>
                        <a:t>Events </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0.08</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   5,60,00,000.00 </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1500X</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r" fontAlgn="b"/>
                      <a:r>
                        <a:rPr lang="en-IN" sz="1100" u="none" strike="noStrike" dirty="0">
                          <a:effectLst/>
                        </a:rPr>
                        <a:t>15000</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                       5,60,000.00 </a:t>
                      </a:r>
                      <a:endParaRPr lang="en-IN" sz="1100" b="0" i="0" u="none" strike="noStrike" dirty="0">
                        <a:solidFill>
                          <a:srgbClr val="000000"/>
                        </a:solidFill>
                        <a:effectLst/>
                        <a:latin typeface="Calibri" panose="020F0502020204030204" pitchFamily="34" charset="0"/>
                      </a:endParaRPr>
                    </a:p>
                  </a:txBody>
                  <a:tcPr marL="7345" marR="7345" marT="7345" marB="0" anchor="b"/>
                </a:tc>
                <a:tc>
                  <a:txBody>
                    <a:bodyPr/>
                    <a:lstStyle/>
                    <a:p>
                      <a:pPr algn="l" fontAlgn="b"/>
                      <a:r>
                        <a:rPr lang="en-IN" sz="1100" u="none" strike="noStrike" dirty="0">
                          <a:effectLst/>
                        </a:rPr>
                        <a:t> $                          37.33 </a:t>
                      </a:r>
                      <a:endParaRPr lang="en-IN" sz="1100" b="0" i="0" u="none" strike="noStrike" dirty="0">
                        <a:solidFill>
                          <a:srgbClr val="000000"/>
                        </a:solidFill>
                        <a:effectLst/>
                        <a:latin typeface="Calibri" panose="020F0502020204030204" pitchFamily="34" charset="0"/>
                      </a:endParaRPr>
                    </a:p>
                  </a:txBody>
                  <a:tcPr marL="7345" marR="7345" marT="7345" marB="0" anchor="b"/>
                </a:tc>
                <a:extLst>
                  <a:ext uri="{0D108BD9-81ED-4DB2-BD59-A6C34878D82A}">
                    <a16:rowId xmlns:a16="http://schemas.microsoft.com/office/drawing/2014/main" val="1012704298"/>
                  </a:ext>
                </a:extLst>
              </a:tr>
            </a:tbl>
          </a:graphicData>
        </a:graphic>
      </p:graphicFrame>
      <p:sp>
        <p:nvSpPr>
          <p:cNvPr id="5" name="TextBox 4">
            <a:extLst>
              <a:ext uri="{FF2B5EF4-FFF2-40B4-BE49-F238E27FC236}">
                <a16:creationId xmlns:a16="http://schemas.microsoft.com/office/drawing/2014/main" id="{00250213-A983-4FC4-9A26-3158D4D78571}"/>
              </a:ext>
            </a:extLst>
          </p:cNvPr>
          <p:cNvSpPr txBox="1"/>
          <p:nvPr/>
        </p:nvSpPr>
        <p:spPr>
          <a:xfrm>
            <a:off x="838200" y="3263462"/>
            <a:ext cx="10505748" cy="369332"/>
          </a:xfrm>
          <a:prstGeom prst="rect">
            <a:avLst/>
          </a:prstGeom>
          <a:noFill/>
        </p:spPr>
        <p:txBody>
          <a:bodyPr wrap="square" rtlCol="0">
            <a:spAutoFit/>
          </a:bodyPr>
          <a:lstStyle/>
          <a:p>
            <a:r>
              <a:rPr lang="en-IN" dirty="0"/>
              <a:t>Revenue = % Revenue Share * Sales From Promotions (Calculated On Previous Slide)</a:t>
            </a:r>
          </a:p>
        </p:txBody>
      </p:sp>
      <p:sp>
        <p:nvSpPr>
          <p:cNvPr id="6" name="TextBox 5">
            <a:extLst>
              <a:ext uri="{FF2B5EF4-FFF2-40B4-BE49-F238E27FC236}">
                <a16:creationId xmlns:a16="http://schemas.microsoft.com/office/drawing/2014/main" id="{B8B65987-6DFF-4806-8720-F6FCB102ADBE}"/>
              </a:ext>
            </a:extLst>
          </p:cNvPr>
          <p:cNvSpPr txBox="1"/>
          <p:nvPr/>
        </p:nvSpPr>
        <p:spPr>
          <a:xfrm>
            <a:off x="3431628" y="4077128"/>
            <a:ext cx="4537841"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dirty="0">
                <a:solidFill>
                  <a:srgbClr val="FF0000"/>
                </a:solidFill>
                <a:highlight>
                  <a:srgbClr val="FFFF00"/>
                </a:highlight>
              </a:rPr>
              <a:t>Assumption</a:t>
            </a:r>
            <a:r>
              <a:rPr lang="en-IN" dirty="0">
                <a:highlight>
                  <a:srgbClr val="FFFF00"/>
                </a:highlight>
              </a:rPr>
              <a:t> </a:t>
            </a:r>
            <a:r>
              <a:rPr lang="en-IN" dirty="0"/>
              <a:t>:</a:t>
            </a:r>
          </a:p>
          <a:p>
            <a:pPr marL="285750" indent="-285750">
              <a:buFont typeface="Arial" panose="020B0604020202020204" pitchFamily="34" charset="0"/>
              <a:buChar char="•"/>
            </a:pPr>
            <a:r>
              <a:rPr lang="en-IN" dirty="0"/>
              <a:t>Cost of 1 Social Media activity =10.00 (Cost/Unit)</a:t>
            </a:r>
          </a:p>
          <a:p>
            <a:pPr marL="285750" indent="-285750">
              <a:buFont typeface="Arial" panose="020B0604020202020204" pitchFamily="34" charset="0"/>
              <a:buChar char="•"/>
            </a:pPr>
            <a:r>
              <a:rPr lang="en-IN" dirty="0"/>
              <a:t>Hence for, TV  Ads = 3000.00 because X=10 (for social media) and so on.</a:t>
            </a:r>
          </a:p>
          <a:p>
            <a:endParaRPr lang="en-IN" dirty="0"/>
          </a:p>
          <a:p>
            <a:r>
              <a:rPr lang="en-IN" dirty="0"/>
              <a:t> </a:t>
            </a:r>
          </a:p>
        </p:txBody>
      </p:sp>
      <p:sp>
        <p:nvSpPr>
          <p:cNvPr id="8" name="TextBox 7">
            <a:extLst>
              <a:ext uri="{FF2B5EF4-FFF2-40B4-BE49-F238E27FC236}">
                <a16:creationId xmlns:a16="http://schemas.microsoft.com/office/drawing/2014/main" id="{8DF13887-CD15-466A-B29E-C0767399A7F8}"/>
              </a:ext>
            </a:extLst>
          </p:cNvPr>
          <p:cNvSpPr txBox="1"/>
          <p:nvPr/>
        </p:nvSpPr>
        <p:spPr>
          <a:xfrm>
            <a:off x="1589690" y="2921720"/>
            <a:ext cx="9461938" cy="369332"/>
          </a:xfrm>
          <a:prstGeom prst="rect">
            <a:avLst/>
          </a:prstGeom>
          <a:noFill/>
        </p:spPr>
        <p:txBody>
          <a:bodyPr wrap="square" rtlCol="0">
            <a:spAutoFit/>
          </a:bodyPr>
          <a:lstStyle/>
          <a:p>
            <a:r>
              <a:rPr lang="en-IN" dirty="0"/>
              <a:t>                                        </a:t>
            </a:r>
            <a:r>
              <a:rPr lang="en-IN" b="1" dirty="0"/>
              <a:t>Calculations and Assumptions made in the Data:</a:t>
            </a:r>
          </a:p>
        </p:txBody>
      </p:sp>
    </p:spTree>
    <p:extLst>
      <p:ext uri="{BB962C8B-B14F-4D97-AF65-F5344CB8AC3E}">
        <p14:creationId xmlns:p14="http://schemas.microsoft.com/office/powerpoint/2010/main" val="223292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714239-C02C-47EF-9215-F66619E4061D}"/>
              </a:ext>
            </a:extLst>
          </p:cNvPr>
          <p:cNvSpPr txBox="1">
            <a:spLocks noGrp="1"/>
          </p:cNvSpPr>
          <p:nvPr>
            <p:ph idx="1"/>
          </p:nvPr>
        </p:nvSpPr>
        <p:spPr>
          <a:xfrm>
            <a:off x="838200" y="409575"/>
            <a:ext cx="10515600" cy="13839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a:solidFill>
                  <a:srgbClr val="FF0000"/>
                </a:solidFill>
                <a:highlight>
                  <a:srgbClr val="FFFF00"/>
                </a:highlight>
              </a:rPr>
              <a:t>Revenue/Historical Activity </a:t>
            </a:r>
            <a:r>
              <a:rPr lang="en-IN" dirty="0">
                <a:solidFill>
                  <a:schemeClr val="tx1"/>
                </a:solidFill>
              </a:rPr>
              <a:t>is the Revenue Generated using a single activity through a particular channel</a:t>
            </a:r>
            <a:r>
              <a:rPr lang="en-IN" dirty="0"/>
              <a:t>.</a:t>
            </a:r>
          </a:p>
          <a:p>
            <a:endParaRPr lang="en-IN" dirty="0"/>
          </a:p>
        </p:txBody>
      </p:sp>
      <p:sp>
        <p:nvSpPr>
          <p:cNvPr id="5" name="TextBox 4">
            <a:extLst>
              <a:ext uri="{FF2B5EF4-FFF2-40B4-BE49-F238E27FC236}">
                <a16:creationId xmlns:a16="http://schemas.microsoft.com/office/drawing/2014/main" id="{DFC08C69-ED90-41EB-8C1B-16D92E05F9CB}"/>
              </a:ext>
            </a:extLst>
          </p:cNvPr>
          <p:cNvSpPr txBox="1"/>
          <p:nvPr/>
        </p:nvSpPr>
        <p:spPr>
          <a:xfrm>
            <a:off x="838200" y="2485250"/>
            <a:ext cx="10515600" cy="203132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IN" dirty="0"/>
              <a:t>Income to Cost ratio is the metric defined which helps us know the amount of revenue generated by spending Rs 1.00 on a particular channel.</a:t>
            </a:r>
          </a:p>
          <a:p>
            <a:pPr marL="285750" indent="-285750">
              <a:buFont typeface="Arial" panose="020B0604020202020204" pitchFamily="34" charset="0"/>
              <a:buChar char="•"/>
            </a:pPr>
            <a:r>
              <a:rPr lang="en-IN" dirty="0"/>
              <a:t>Income to cost ratio can be calculated as:</a:t>
            </a:r>
          </a:p>
          <a:p>
            <a:r>
              <a:rPr lang="en-IN" sz="1800" u="none" strike="noStrike" dirty="0">
                <a:effectLst/>
              </a:rPr>
              <a:t>                                            </a:t>
            </a:r>
            <a:r>
              <a:rPr lang="en-IN" sz="1800" u="none" strike="noStrike" dirty="0">
                <a:solidFill>
                  <a:srgbClr val="FF0000"/>
                </a:solidFill>
                <a:effectLst/>
                <a:highlight>
                  <a:srgbClr val="FFFF00"/>
                </a:highlight>
              </a:rPr>
              <a:t>(Revenue/Historical Activity)/(Cost/Unit)</a:t>
            </a:r>
            <a:endParaRPr lang="en-IN" sz="1800" b="0" i="0" u="none" strike="noStrike" dirty="0">
              <a:solidFill>
                <a:srgbClr val="FF0000"/>
              </a:solidFill>
              <a:effectLst/>
              <a:highlight>
                <a:srgbClr val="FFFF00"/>
              </a:highlight>
              <a:latin typeface="Calibri" panose="020F0502020204030204" pitchFamily="34" charset="0"/>
            </a:endParaRPr>
          </a:p>
          <a:p>
            <a:endParaRPr lang="en-IN" sz="1800" b="0" i="0" u="none" strike="noStrike" dirty="0">
              <a:solidFill>
                <a:srgbClr val="FF0000"/>
              </a:solidFill>
              <a:effectLst/>
              <a:latin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200745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hart 3">
            <a:extLst>
              <a:ext uri="{FF2B5EF4-FFF2-40B4-BE49-F238E27FC236}">
                <a16:creationId xmlns:a16="http://schemas.microsoft.com/office/drawing/2014/main" id="{25C2E3A7-04B9-49BB-ACCD-BB22CBA5D4DE}"/>
              </a:ext>
            </a:extLst>
          </p:cNvPr>
          <p:cNvGraphicFramePr>
            <a:graphicFrameLocks/>
          </p:cNvGraphicFramePr>
          <p:nvPr>
            <p:extLst>
              <p:ext uri="{D42A27DB-BD31-4B8C-83A1-F6EECF244321}">
                <p14:modId xmlns:p14="http://schemas.microsoft.com/office/powerpoint/2010/main" val="1328053459"/>
              </p:ext>
            </p:extLst>
          </p:nvPr>
        </p:nvGraphicFramePr>
        <p:xfrm>
          <a:off x="429349" y="1629089"/>
          <a:ext cx="3661831" cy="362002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BC15323-5B61-4A37-87E0-E36686DF5062}"/>
              </a:ext>
            </a:extLst>
          </p:cNvPr>
          <p:cNvSpPr txBox="1"/>
          <p:nvPr/>
        </p:nvSpPr>
        <p:spPr>
          <a:xfrm>
            <a:off x="6647681" y="2449178"/>
            <a:ext cx="5175115" cy="2862322"/>
          </a:xfrm>
          <a:prstGeom prst="rect">
            <a:avLst/>
          </a:prstGeom>
          <a:noFill/>
        </p:spPr>
        <p:txBody>
          <a:bodyPr wrap="square" rtlCol="0">
            <a:spAutoFit/>
          </a:bodyPr>
          <a:lstStyle/>
          <a:p>
            <a:r>
              <a:rPr lang="en-IN" sz="1800" dirty="0">
                <a:solidFill>
                  <a:srgbClr val="000000"/>
                </a:solidFill>
              </a:rPr>
              <a:t>By considering </a:t>
            </a:r>
            <a:r>
              <a:rPr lang="en-IN" sz="1800" b="1" dirty="0">
                <a:solidFill>
                  <a:srgbClr val="FF0000"/>
                </a:solidFill>
              </a:rPr>
              <a:t>Income to Cost </a:t>
            </a:r>
            <a:r>
              <a:rPr lang="en-IN" sz="1800" dirty="0">
                <a:solidFill>
                  <a:srgbClr val="000000"/>
                </a:solidFill>
              </a:rPr>
              <a:t>Ratio these priority </a:t>
            </a:r>
            <a:r>
              <a:rPr lang="en-IN" dirty="0">
                <a:solidFill>
                  <a:srgbClr val="000000"/>
                </a:solidFill>
              </a:rPr>
              <a:t>of channels are recommended for future promotion:</a:t>
            </a:r>
          </a:p>
          <a:p>
            <a:endParaRPr lang="en-IN" dirty="0">
              <a:solidFill>
                <a:srgbClr val="000000"/>
              </a:solidFill>
            </a:endParaRPr>
          </a:p>
          <a:p>
            <a:endParaRPr lang="en-IN" dirty="0">
              <a:solidFill>
                <a:srgbClr val="000000"/>
              </a:solidFill>
            </a:endParaRPr>
          </a:p>
          <a:p>
            <a:pPr marL="342900" indent="-342900">
              <a:buFont typeface="+mj-lt"/>
              <a:buAutoNum type="arabicPeriod"/>
            </a:pPr>
            <a:r>
              <a:rPr lang="en-IN" sz="1800" b="1" dirty="0">
                <a:solidFill>
                  <a:srgbClr val="000000"/>
                </a:solidFill>
              </a:rPr>
              <a:t>Website Display</a:t>
            </a:r>
          </a:p>
          <a:p>
            <a:pPr marL="342900" indent="-342900">
              <a:buFont typeface="+mj-lt"/>
              <a:buAutoNum type="arabicPeriod"/>
            </a:pPr>
            <a:r>
              <a:rPr lang="en-IN" b="1" dirty="0">
                <a:solidFill>
                  <a:srgbClr val="000000"/>
                </a:solidFill>
              </a:rPr>
              <a:t>TV Ads</a:t>
            </a:r>
          </a:p>
          <a:p>
            <a:pPr marL="342900" indent="-342900">
              <a:buFont typeface="+mj-lt"/>
              <a:buAutoNum type="arabicPeriod"/>
            </a:pPr>
            <a:r>
              <a:rPr lang="en-IN" sz="1800" b="1" dirty="0">
                <a:solidFill>
                  <a:srgbClr val="000000"/>
                </a:solidFill>
              </a:rPr>
              <a:t>Print Ads</a:t>
            </a:r>
          </a:p>
          <a:p>
            <a:pPr marL="342900" indent="-342900">
              <a:buFont typeface="+mj-lt"/>
              <a:buAutoNum type="arabicPeriod"/>
            </a:pPr>
            <a:r>
              <a:rPr lang="en-IN" sz="1800" b="1" dirty="0">
                <a:solidFill>
                  <a:srgbClr val="000000"/>
                </a:solidFill>
              </a:rPr>
              <a:t>Social Media</a:t>
            </a:r>
          </a:p>
          <a:p>
            <a:pPr marL="342900" indent="-342900">
              <a:buFont typeface="+mj-lt"/>
              <a:buAutoNum type="arabicPeriod"/>
            </a:pPr>
            <a:r>
              <a:rPr lang="en-IN" b="1" dirty="0">
                <a:solidFill>
                  <a:srgbClr val="000000"/>
                </a:solidFill>
              </a:rPr>
              <a:t>Events</a:t>
            </a:r>
            <a:endParaRPr lang="en-IN" sz="1800" b="1" dirty="0">
              <a:solidFill>
                <a:srgbClr val="000000"/>
              </a:solidFill>
            </a:endParaRPr>
          </a:p>
          <a:p>
            <a:endParaRPr lang="en-IN" dirty="0"/>
          </a:p>
        </p:txBody>
      </p:sp>
      <p:sp>
        <p:nvSpPr>
          <p:cNvPr id="6" name="Oval 5">
            <a:extLst>
              <a:ext uri="{FF2B5EF4-FFF2-40B4-BE49-F238E27FC236}">
                <a16:creationId xmlns:a16="http://schemas.microsoft.com/office/drawing/2014/main" id="{FFE3C0DE-31B3-4541-92AE-09D2A99FEDDA}"/>
              </a:ext>
            </a:extLst>
          </p:cNvPr>
          <p:cNvSpPr/>
          <p:nvPr/>
        </p:nvSpPr>
        <p:spPr>
          <a:xfrm>
            <a:off x="7869510" y="526965"/>
            <a:ext cx="1842050" cy="1395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Outcome</a:t>
            </a:r>
          </a:p>
        </p:txBody>
      </p:sp>
    </p:spTree>
    <p:extLst>
      <p:ext uri="{BB962C8B-B14F-4D97-AF65-F5344CB8AC3E}">
        <p14:creationId xmlns:p14="http://schemas.microsoft.com/office/powerpoint/2010/main" val="150947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7EC4-EA2E-4BD7-8B4B-A0481CB22B87}"/>
              </a:ext>
            </a:extLst>
          </p:cNvPr>
          <p:cNvSpPr>
            <a:spLocks noGrp="1"/>
          </p:cNvSpPr>
          <p:nvPr>
            <p:ph type="title"/>
          </p:nvPr>
        </p:nvSpPr>
        <p:spPr>
          <a:xfrm>
            <a:off x="838200" y="365126"/>
            <a:ext cx="10515600" cy="683282"/>
          </a:xfrm>
        </p:spPr>
        <p:txBody>
          <a:bodyPr>
            <a:normAutofit/>
          </a:bodyPr>
          <a:lstStyle/>
          <a:p>
            <a:r>
              <a:rPr lang="en-IN" sz="2400" dirty="0"/>
              <a:t>Q 1.2 : a part</a:t>
            </a:r>
          </a:p>
        </p:txBody>
      </p:sp>
      <p:graphicFrame>
        <p:nvGraphicFramePr>
          <p:cNvPr id="4" name="Content Placeholder 3">
            <a:extLst>
              <a:ext uri="{FF2B5EF4-FFF2-40B4-BE49-F238E27FC236}">
                <a16:creationId xmlns:a16="http://schemas.microsoft.com/office/drawing/2014/main" id="{93A03D73-D9A0-447B-87D7-5605AC0CF8D6}"/>
              </a:ext>
            </a:extLst>
          </p:cNvPr>
          <p:cNvGraphicFramePr>
            <a:graphicFrameLocks noGrp="1"/>
          </p:cNvGraphicFramePr>
          <p:nvPr>
            <p:ph idx="1"/>
            <p:extLst>
              <p:ext uri="{D42A27DB-BD31-4B8C-83A1-F6EECF244321}">
                <p14:modId xmlns:p14="http://schemas.microsoft.com/office/powerpoint/2010/main" val="1318581061"/>
              </p:ext>
            </p:extLst>
          </p:nvPr>
        </p:nvGraphicFramePr>
        <p:xfrm>
          <a:off x="551793" y="993227"/>
          <a:ext cx="11272343" cy="1332186"/>
        </p:xfrm>
        <a:graphic>
          <a:graphicData uri="http://schemas.openxmlformats.org/drawingml/2006/table">
            <a:tbl>
              <a:tblPr>
                <a:tableStyleId>{5C22544A-7EE6-4342-B048-85BDC9FD1C3A}</a:tableStyleId>
              </a:tblPr>
              <a:tblGrid>
                <a:gridCol w="906518">
                  <a:extLst>
                    <a:ext uri="{9D8B030D-6E8A-4147-A177-3AD203B41FA5}">
                      <a16:colId xmlns:a16="http://schemas.microsoft.com/office/drawing/2014/main" val="694597390"/>
                    </a:ext>
                  </a:extLst>
                </a:gridCol>
                <a:gridCol w="1363717">
                  <a:extLst>
                    <a:ext uri="{9D8B030D-6E8A-4147-A177-3AD203B41FA5}">
                      <a16:colId xmlns:a16="http://schemas.microsoft.com/office/drawing/2014/main" val="2945894141"/>
                    </a:ext>
                  </a:extLst>
                </a:gridCol>
                <a:gridCol w="1719478">
                  <a:extLst>
                    <a:ext uri="{9D8B030D-6E8A-4147-A177-3AD203B41FA5}">
                      <a16:colId xmlns:a16="http://schemas.microsoft.com/office/drawing/2014/main" val="43590"/>
                    </a:ext>
                  </a:extLst>
                </a:gridCol>
                <a:gridCol w="955284">
                  <a:extLst>
                    <a:ext uri="{9D8B030D-6E8A-4147-A177-3AD203B41FA5}">
                      <a16:colId xmlns:a16="http://schemas.microsoft.com/office/drawing/2014/main" val="1906799849"/>
                    </a:ext>
                  </a:extLst>
                </a:gridCol>
                <a:gridCol w="974955">
                  <a:extLst>
                    <a:ext uri="{9D8B030D-6E8A-4147-A177-3AD203B41FA5}">
                      <a16:colId xmlns:a16="http://schemas.microsoft.com/office/drawing/2014/main" val="2108262334"/>
                    </a:ext>
                  </a:extLst>
                </a:gridCol>
                <a:gridCol w="591207">
                  <a:extLst>
                    <a:ext uri="{9D8B030D-6E8A-4147-A177-3AD203B41FA5}">
                      <a16:colId xmlns:a16="http://schemas.microsoft.com/office/drawing/2014/main" val="2442533840"/>
                    </a:ext>
                  </a:extLst>
                </a:gridCol>
                <a:gridCol w="1497724">
                  <a:extLst>
                    <a:ext uri="{9D8B030D-6E8A-4147-A177-3AD203B41FA5}">
                      <a16:colId xmlns:a16="http://schemas.microsoft.com/office/drawing/2014/main" val="3105161786"/>
                    </a:ext>
                  </a:extLst>
                </a:gridCol>
                <a:gridCol w="1150883">
                  <a:extLst>
                    <a:ext uri="{9D8B030D-6E8A-4147-A177-3AD203B41FA5}">
                      <a16:colId xmlns:a16="http://schemas.microsoft.com/office/drawing/2014/main" val="2772971106"/>
                    </a:ext>
                  </a:extLst>
                </a:gridCol>
                <a:gridCol w="1033669">
                  <a:extLst>
                    <a:ext uri="{9D8B030D-6E8A-4147-A177-3AD203B41FA5}">
                      <a16:colId xmlns:a16="http://schemas.microsoft.com/office/drawing/2014/main" val="1088603444"/>
                    </a:ext>
                  </a:extLst>
                </a:gridCol>
                <a:gridCol w="539454">
                  <a:extLst>
                    <a:ext uri="{9D8B030D-6E8A-4147-A177-3AD203B41FA5}">
                      <a16:colId xmlns:a16="http://schemas.microsoft.com/office/drawing/2014/main" val="1410533592"/>
                    </a:ext>
                  </a:extLst>
                </a:gridCol>
                <a:gridCol w="539454">
                  <a:extLst>
                    <a:ext uri="{9D8B030D-6E8A-4147-A177-3AD203B41FA5}">
                      <a16:colId xmlns:a16="http://schemas.microsoft.com/office/drawing/2014/main" val="400700745"/>
                    </a:ext>
                  </a:extLst>
                </a:gridCol>
              </a:tblGrid>
              <a:tr h="354511">
                <a:tc>
                  <a:txBody>
                    <a:bodyPr/>
                    <a:lstStyle/>
                    <a:p>
                      <a:pPr algn="l" fontAlgn="b"/>
                      <a:r>
                        <a:rPr lang="en-IN" sz="900" u="none" strike="noStrike">
                          <a:effectLst/>
                        </a:rPr>
                        <a:t>Channel</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dirty="0">
                          <a:effectLst/>
                        </a:rPr>
                        <a:t>% Revenue Share</a:t>
                      </a:r>
                      <a:endParaRPr lang="en-IN" sz="900" b="0" i="0" u="none" strike="noStrike" dirty="0">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Revenue</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Historical Activity</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Relative Cost/Unit</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Cost/Unit</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Revenue/Historical Activity</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dirty="0">
                          <a:effectLst/>
                        </a:rPr>
                        <a:t>Income to Cost Ratio</a:t>
                      </a:r>
                      <a:endParaRPr lang="en-IN" sz="900" b="0" i="0" u="none" strike="noStrike" dirty="0">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Access Rating</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Popularity Rating</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dirty="0">
                          <a:effectLst/>
                        </a:rPr>
                        <a:t>Score</a:t>
                      </a:r>
                      <a:endParaRPr lang="en-IN" sz="900" b="0" i="0" u="none" strike="noStrike" dirty="0">
                        <a:solidFill>
                          <a:srgbClr val="000000"/>
                        </a:solidFill>
                        <a:effectLst/>
                        <a:latin typeface="Calibri" panose="020F0502020204030204" pitchFamily="34" charset="0"/>
                      </a:endParaRPr>
                    </a:p>
                  </a:txBody>
                  <a:tcPr marL="6290" marR="6290" marT="6290" marB="0" anchor="b"/>
                </a:tc>
                <a:extLst>
                  <a:ext uri="{0D108BD9-81ED-4DB2-BD59-A6C34878D82A}">
                    <a16:rowId xmlns:a16="http://schemas.microsoft.com/office/drawing/2014/main" val="1152970738"/>
                  </a:ext>
                </a:extLst>
              </a:tr>
              <a:tr h="195535">
                <a:tc>
                  <a:txBody>
                    <a:bodyPr/>
                    <a:lstStyle/>
                    <a:p>
                      <a:pPr algn="l" fontAlgn="b"/>
                      <a:r>
                        <a:rPr lang="en-IN" sz="900" u="none" strike="noStrike">
                          <a:effectLst/>
                        </a:rPr>
                        <a:t>TV Ads</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0.35</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$ 24,50,00,000.00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1100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300X</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3000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2,22,727.27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74.24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40.87 </a:t>
                      </a:r>
                      <a:endParaRPr lang="en-IN" sz="900" b="0" i="0" u="none" strike="noStrike">
                        <a:solidFill>
                          <a:srgbClr val="000000"/>
                        </a:solidFill>
                        <a:effectLst/>
                        <a:latin typeface="Calibri" panose="020F0502020204030204" pitchFamily="34" charset="0"/>
                      </a:endParaRPr>
                    </a:p>
                  </a:txBody>
                  <a:tcPr marL="6290" marR="6290" marT="6290" marB="0" anchor="b"/>
                </a:tc>
                <a:extLst>
                  <a:ext uri="{0D108BD9-81ED-4DB2-BD59-A6C34878D82A}">
                    <a16:rowId xmlns:a16="http://schemas.microsoft.com/office/drawing/2014/main" val="3959742963"/>
                  </a:ext>
                </a:extLst>
              </a:tr>
              <a:tr h="195535">
                <a:tc>
                  <a:txBody>
                    <a:bodyPr/>
                    <a:lstStyle/>
                    <a:p>
                      <a:pPr algn="l" fontAlgn="b"/>
                      <a:r>
                        <a:rPr lang="en-IN" sz="900" u="none" strike="noStrike">
                          <a:effectLst/>
                        </a:rPr>
                        <a:t>Print Ads</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0.25</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$ 17,50,00,000.00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1200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200X</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2000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1,45,833.33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72.92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39.21 </a:t>
                      </a:r>
                      <a:endParaRPr lang="en-IN" sz="900" b="0" i="0" u="none" strike="noStrike">
                        <a:solidFill>
                          <a:srgbClr val="000000"/>
                        </a:solidFill>
                        <a:effectLst/>
                        <a:latin typeface="Calibri" panose="020F0502020204030204" pitchFamily="34" charset="0"/>
                      </a:endParaRPr>
                    </a:p>
                  </a:txBody>
                  <a:tcPr marL="6290" marR="6290" marT="6290" marB="0" anchor="b"/>
                </a:tc>
                <a:extLst>
                  <a:ext uri="{0D108BD9-81ED-4DB2-BD59-A6C34878D82A}">
                    <a16:rowId xmlns:a16="http://schemas.microsoft.com/office/drawing/2014/main" val="1627390652"/>
                  </a:ext>
                </a:extLst>
              </a:tr>
              <a:tr h="195535">
                <a:tc>
                  <a:txBody>
                    <a:bodyPr/>
                    <a:lstStyle/>
                    <a:p>
                      <a:pPr algn="l" fontAlgn="b"/>
                      <a:r>
                        <a:rPr lang="en-IN" sz="900" u="none" strike="noStrike">
                          <a:effectLst/>
                        </a:rPr>
                        <a:t>Website Display</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0.17</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$ 11,90,00,000.00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100000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1.5X</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15</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1,190.00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79.33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42.92 </a:t>
                      </a:r>
                      <a:endParaRPr lang="en-IN" sz="900" b="0" i="0" u="none" strike="noStrike">
                        <a:solidFill>
                          <a:srgbClr val="000000"/>
                        </a:solidFill>
                        <a:effectLst/>
                        <a:latin typeface="Calibri" panose="020F0502020204030204" pitchFamily="34" charset="0"/>
                      </a:endParaRPr>
                    </a:p>
                  </a:txBody>
                  <a:tcPr marL="6290" marR="6290" marT="6290" marB="0" anchor="b"/>
                </a:tc>
                <a:extLst>
                  <a:ext uri="{0D108BD9-81ED-4DB2-BD59-A6C34878D82A}">
                    <a16:rowId xmlns:a16="http://schemas.microsoft.com/office/drawing/2014/main" val="447492914"/>
                  </a:ext>
                </a:extLst>
              </a:tr>
              <a:tr h="195535">
                <a:tc>
                  <a:txBody>
                    <a:bodyPr/>
                    <a:lstStyle/>
                    <a:p>
                      <a:pPr algn="l" fontAlgn="b"/>
                      <a:r>
                        <a:rPr lang="en-IN" sz="900" u="none" strike="noStrike">
                          <a:effectLst/>
                        </a:rPr>
                        <a:t>Social Media</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0.15</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$ 10,50,00,000.00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160000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1X</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656.25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65.63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37.56 </a:t>
                      </a:r>
                      <a:endParaRPr lang="en-IN" sz="900" b="0" i="0" u="none" strike="noStrike">
                        <a:solidFill>
                          <a:srgbClr val="000000"/>
                        </a:solidFill>
                        <a:effectLst/>
                        <a:latin typeface="Calibri" panose="020F0502020204030204" pitchFamily="34" charset="0"/>
                      </a:endParaRPr>
                    </a:p>
                  </a:txBody>
                  <a:tcPr marL="6290" marR="6290" marT="6290" marB="0" anchor="b"/>
                </a:tc>
                <a:extLst>
                  <a:ext uri="{0D108BD9-81ED-4DB2-BD59-A6C34878D82A}">
                    <a16:rowId xmlns:a16="http://schemas.microsoft.com/office/drawing/2014/main" val="4024769889"/>
                  </a:ext>
                </a:extLst>
              </a:tr>
              <a:tr h="195535">
                <a:tc>
                  <a:txBody>
                    <a:bodyPr/>
                    <a:lstStyle/>
                    <a:p>
                      <a:pPr algn="l" fontAlgn="b"/>
                      <a:r>
                        <a:rPr lang="en-IN" sz="900" u="none" strike="noStrike">
                          <a:effectLst/>
                        </a:rPr>
                        <a:t>Events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0.08</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5,60,00,000.00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1500X</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15000</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5,60,000.00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a:effectLst/>
                        </a:rPr>
                        <a:t> $                          37.33 </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6290" marR="6290" marT="6290" marB="0" anchor="b"/>
                </a:tc>
                <a:tc>
                  <a:txBody>
                    <a:bodyPr/>
                    <a:lstStyle/>
                    <a:p>
                      <a:pPr algn="l" fontAlgn="b"/>
                      <a:r>
                        <a:rPr lang="en-IN" sz="900" u="none" strike="noStrike" dirty="0">
                          <a:effectLst/>
                        </a:rPr>
                        <a:t> $   20.42 </a:t>
                      </a:r>
                      <a:endParaRPr lang="en-IN" sz="900" b="0" i="0" u="none" strike="noStrike" dirty="0">
                        <a:solidFill>
                          <a:srgbClr val="000000"/>
                        </a:solidFill>
                        <a:effectLst/>
                        <a:latin typeface="Calibri" panose="020F0502020204030204" pitchFamily="34" charset="0"/>
                      </a:endParaRPr>
                    </a:p>
                  </a:txBody>
                  <a:tcPr marL="6290" marR="6290" marT="6290" marB="0" anchor="b"/>
                </a:tc>
                <a:extLst>
                  <a:ext uri="{0D108BD9-81ED-4DB2-BD59-A6C34878D82A}">
                    <a16:rowId xmlns:a16="http://schemas.microsoft.com/office/drawing/2014/main" val="3807254430"/>
                  </a:ext>
                </a:extLst>
              </a:tr>
            </a:tbl>
          </a:graphicData>
        </a:graphic>
      </p:graphicFrame>
      <p:sp>
        <p:nvSpPr>
          <p:cNvPr id="5" name="TextBox 4">
            <a:extLst>
              <a:ext uri="{FF2B5EF4-FFF2-40B4-BE49-F238E27FC236}">
                <a16:creationId xmlns:a16="http://schemas.microsoft.com/office/drawing/2014/main" id="{A0820591-BAE9-4B05-A4BA-3D9353E32E7E}"/>
              </a:ext>
            </a:extLst>
          </p:cNvPr>
          <p:cNvSpPr txBox="1"/>
          <p:nvPr/>
        </p:nvSpPr>
        <p:spPr>
          <a:xfrm>
            <a:off x="1100959" y="2385692"/>
            <a:ext cx="9461938" cy="369332"/>
          </a:xfrm>
          <a:prstGeom prst="rect">
            <a:avLst/>
          </a:prstGeom>
          <a:noFill/>
        </p:spPr>
        <p:txBody>
          <a:bodyPr wrap="square" rtlCol="0">
            <a:spAutoFit/>
          </a:bodyPr>
          <a:lstStyle/>
          <a:p>
            <a:r>
              <a:rPr lang="en-IN" dirty="0"/>
              <a:t>                                        </a:t>
            </a:r>
            <a:r>
              <a:rPr lang="en-IN" b="1" dirty="0"/>
              <a:t>Calculations and Assumptions made in the Data:</a:t>
            </a:r>
          </a:p>
        </p:txBody>
      </p:sp>
      <p:graphicFrame>
        <p:nvGraphicFramePr>
          <p:cNvPr id="6" name="Chart 5">
            <a:extLst>
              <a:ext uri="{FF2B5EF4-FFF2-40B4-BE49-F238E27FC236}">
                <a16:creationId xmlns:a16="http://schemas.microsoft.com/office/drawing/2014/main" id="{6A49C42E-07EC-472B-8800-9D1FB56904BB}"/>
              </a:ext>
            </a:extLst>
          </p:cNvPr>
          <p:cNvGraphicFramePr>
            <a:graphicFrameLocks/>
          </p:cNvGraphicFramePr>
          <p:nvPr>
            <p:extLst>
              <p:ext uri="{D42A27DB-BD31-4B8C-83A1-F6EECF244321}">
                <p14:modId xmlns:p14="http://schemas.microsoft.com/office/powerpoint/2010/main" val="2725352765"/>
              </p:ext>
            </p:extLst>
          </p:nvPr>
        </p:nvGraphicFramePr>
        <p:xfrm>
          <a:off x="325821" y="2755024"/>
          <a:ext cx="390722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2FC2E4A-D3BC-4F26-AC66-540B2020FA68}"/>
              </a:ext>
            </a:extLst>
          </p:cNvPr>
          <p:cNvSpPr txBox="1"/>
          <p:nvPr/>
        </p:nvSpPr>
        <p:spPr>
          <a:xfrm>
            <a:off x="4882055" y="2908738"/>
            <a:ext cx="6471745" cy="3416320"/>
          </a:xfrm>
          <a:prstGeom prst="rect">
            <a:avLst/>
          </a:prstGeom>
          <a:noFill/>
        </p:spPr>
        <p:txBody>
          <a:bodyPr wrap="square" rtlCol="0">
            <a:spAutoFit/>
          </a:bodyPr>
          <a:lstStyle/>
          <a:p>
            <a:r>
              <a:rPr lang="en-IN" dirty="0">
                <a:solidFill>
                  <a:srgbClr val="FF0000"/>
                </a:solidFill>
                <a:highlight>
                  <a:srgbClr val="FFFF00"/>
                </a:highlight>
              </a:rPr>
              <a:t>Assumptions</a:t>
            </a:r>
            <a:r>
              <a:rPr lang="en-IN" dirty="0"/>
              <a:t> :</a:t>
            </a:r>
          </a:p>
          <a:p>
            <a:r>
              <a:rPr lang="en-IN" dirty="0"/>
              <a:t>Created a metric named “Score” based on Income to cost ratio, popularity and accessibility and assigned separate weights.</a:t>
            </a:r>
          </a:p>
          <a:p>
            <a:endParaRPr lang="en-IN" dirty="0"/>
          </a:p>
          <a:p>
            <a:r>
              <a:rPr lang="en-IN" dirty="0">
                <a:solidFill>
                  <a:srgbClr val="FF0000"/>
                </a:solidFill>
              </a:rPr>
              <a:t>Weight Assigned to Income to Cost Ratio = 0.5</a:t>
            </a:r>
          </a:p>
          <a:p>
            <a:endParaRPr lang="en-IN" dirty="0">
              <a:solidFill>
                <a:srgbClr val="FF0000"/>
              </a:solidFill>
            </a:endParaRPr>
          </a:p>
          <a:p>
            <a:r>
              <a:rPr lang="en-IN" dirty="0">
                <a:solidFill>
                  <a:srgbClr val="FF0000"/>
                </a:solidFill>
              </a:rPr>
              <a:t>Weight Assigned to Popularity Rating = 0.25</a:t>
            </a:r>
          </a:p>
          <a:p>
            <a:endParaRPr lang="en-IN" dirty="0">
              <a:solidFill>
                <a:srgbClr val="FF0000"/>
              </a:solidFill>
            </a:endParaRPr>
          </a:p>
          <a:p>
            <a:r>
              <a:rPr lang="en-IN" dirty="0">
                <a:solidFill>
                  <a:srgbClr val="FF0000"/>
                </a:solidFill>
              </a:rPr>
              <a:t>Weight Assigned to Access Rating = 0.25</a:t>
            </a:r>
          </a:p>
          <a:p>
            <a:endParaRPr lang="en-IN" dirty="0"/>
          </a:p>
          <a:p>
            <a:r>
              <a:rPr lang="en-IN" dirty="0"/>
              <a:t>Score = 0.50 * Income to Cost Ratio + 0.25 * Access Rating + 0.25* Popularity Rating</a:t>
            </a:r>
          </a:p>
        </p:txBody>
      </p:sp>
    </p:spTree>
    <p:extLst>
      <p:ext uri="{BB962C8B-B14F-4D97-AF65-F5344CB8AC3E}">
        <p14:creationId xmlns:p14="http://schemas.microsoft.com/office/powerpoint/2010/main" val="177187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C4E3-99BE-45D2-AA7D-83616C9FE6D8}"/>
              </a:ext>
            </a:extLst>
          </p:cNvPr>
          <p:cNvSpPr>
            <a:spLocks noGrp="1"/>
          </p:cNvSpPr>
          <p:nvPr>
            <p:ph type="title"/>
          </p:nvPr>
        </p:nvSpPr>
        <p:spPr/>
        <p:txBody>
          <a:bodyPr/>
          <a:lstStyle/>
          <a:p>
            <a:r>
              <a:rPr lang="en-IN" dirty="0"/>
              <a:t>Outcome:</a:t>
            </a:r>
          </a:p>
        </p:txBody>
      </p:sp>
      <p:sp>
        <p:nvSpPr>
          <p:cNvPr id="3" name="Content Placeholder 2">
            <a:extLst>
              <a:ext uri="{FF2B5EF4-FFF2-40B4-BE49-F238E27FC236}">
                <a16:creationId xmlns:a16="http://schemas.microsoft.com/office/drawing/2014/main" id="{6E6F0BE5-B29C-490B-9BDC-B0BBF6DA010B}"/>
              </a:ext>
            </a:extLst>
          </p:cNvPr>
          <p:cNvSpPr>
            <a:spLocks noGrp="1"/>
          </p:cNvSpPr>
          <p:nvPr>
            <p:ph idx="1"/>
          </p:nvPr>
        </p:nvSpPr>
        <p:spPr/>
        <p:txBody>
          <a:bodyPr/>
          <a:lstStyle/>
          <a:p>
            <a:pPr marL="0" indent="0">
              <a:buNone/>
            </a:pPr>
            <a:r>
              <a:rPr lang="en-IN" dirty="0"/>
              <a:t>3 main channels considering the outcomes from both Q1.1 and Q1.2:</a:t>
            </a:r>
          </a:p>
          <a:p>
            <a:pPr marL="514350" indent="-514350">
              <a:buFont typeface="+mj-lt"/>
              <a:buAutoNum type="arabicPeriod"/>
            </a:pPr>
            <a:r>
              <a:rPr lang="en-IN" dirty="0"/>
              <a:t>Website Display</a:t>
            </a:r>
          </a:p>
          <a:p>
            <a:pPr marL="514350" indent="-514350">
              <a:buFont typeface="+mj-lt"/>
              <a:buAutoNum type="arabicPeriod"/>
            </a:pPr>
            <a:r>
              <a:rPr lang="en-IN" dirty="0"/>
              <a:t>TV Ads</a:t>
            </a:r>
          </a:p>
          <a:p>
            <a:pPr marL="514350" indent="-514350">
              <a:buFont typeface="+mj-lt"/>
              <a:buAutoNum type="arabicPeriod"/>
            </a:pPr>
            <a:r>
              <a:rPr lang="en-IN" dirty="0"/>
              <a:t>Print Ads</a:t>
            </a:r>
          </a:p>
        </p:txBody>
      </p:sp>
    </p:spTree>
    <p:extLst>
      <p:ext uri="{BB962C8B-B14F-4D97-AF65-F5344CB8AC3E}">
        <p14:creationId xmlns:p14="http://schemas.microsoft.com/office/powerpoint/2010/main" val="320660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6229-6067-4401-867D-FE82257B9392}"/>
              </a:ext>
            </a:extLst>
          </p:cNvPr>
          <p:cNvSpPr>
            <a:spLocks noGrp="1"/>
          </p:cNvSpPr>
          <p:nvPr>
            <p:ph type="title"/>
          </p:nvPr>
        </p:nvSpPr>
        <p:spPr/>
        <p:txBody>
          <a:bodyPr/>
          <a:lstStyle/>
          <a:p>
            <a:r>
              <a:rPr lang="en-IN" dirty="0"/>
              <a:t>Q 1.2: b part</a:t>
            </a:r>
          </a:p>
        </p:txBody>
      </p:sp>
      <p:sp>
        <p:nvSpPr>
          <p:cNvPr id="5" name="Content Placeholder 2">
            <a:extLst>
              <a:ext uri="{FF2B5EF4-FFF2-40B4-BE49-F238E27FC236}">
                <a16:creationId xmlns:a16="http://schemas.microsoft.com/office/drawing/2014/main" id="{0F3A2978-ABBE-4111-8BB6-D364EA6AF4D7}"/>
              </a:ext>
            </a:extLst>
          </p:cNvPr>
          <p:cNvSpPr>
            <a:spLocks noGrp="1"/>
          </p:cNvSpPr>
          <p:nvPr>
            <p:ph idx="1"/>
          </p:nvPr>
        </p:nvSpPr>
        <p:spPr>
          <a:xfrm>
            <a:off x="722790" y="1690688"/>
            <a:ext cx="10515600" cy="4351338"/>
          </a:xfrm>
        </p:spPr>
        <p:txBody>
          <a:bodyPr>
            <a:normAutofit lnSpcReduction="10000"/>
          </a:bodyPr>
          <a:lstStyle/>
          <a:p>
            <a:pPr marL="0" indent="0">
              <a:buNone/>
            </a:pPr>
            <a:r>
              <a:rPr lang="en-US" dirty="0"/>
              <a:t>Designing the content while keeping covid scenario in mind:</a:t>
            </a:r>
          </a:p>
          <a:p>
            <a:r>
              <a:rPr lang="en-IN" dirty="0">
                <a:latin typeface="+mj-lt"/>
              </a:rPr>
              <a:t>First, due to covid we can replace the method of print media with social media as it would be much more effective.</a:t>
            </a:r>
          </a:p>
          <a:p>
            <a:r>
              <a:rPr lang="en-IN" dirty="0">
                <a:latin typeface="+mj-lt"/>
              </a:rPr>
              <a:t>We can send email surveys and personalised ads and offers.</a:t>
            </a:r>
          </a:p>
          <a:p>
            <a:r>
              <a:rPr lang="en-IN" dirty="0">
                <a:latin typeface="+mj-lt"/>
              </a:rPr>
              <a:t>Use e services and make the product available to online shopping and online groceries.</a:t>
            </a:r>
          </a:p>
          <a:p>
            <a:r>
              <a:rPr lang="en-IN" dirty="0">
                <a:latin typeface="+mj-lt"/>
              </a:rPr>
              <a:t>Making sure every bottle is sanitized, and letting the consumers know as well.</a:t>
            </a:r>
          </a:p>
          <a:p>
            <a:r>
              <a:rPr lang="en-IN" dirty="0">
                <a:latin typeface="+mj-lt"/>
              </a:rPr>
              <a:t>Aim to keep the consumers’ trust till normalcy returns and possibly try to win more of it.</a:t>
            </a:r>
          </a:p>
        </p:txBody>
      </p:sp>
    </p:spTree>
    <p:extLst>
      <p:ext uri="{BB962C8B-B14F-4D97-AF65-F5344CB8AC3E}">
        <p14:creationId xmlns:p14="http://schemas.microsoft.com/office/powerpoint/2010/main" val="1538051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686</TotalTime>
  <Words>2158</Words>
  <Application>Microsoft Office PowerPoint</Application>
  <PresentationFormat>Widescreen</PresentationFormat>
  <Paragraphs>519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vt:lpstr>
      <vt:lpstr>Calibri</vt:lpstr>
      <vt:lpstr>Calibri Light</vt:lpstr>
      <vt:lpstr>Office Theme</vt:lpstr>
      <vt:lpstr>Scenario 1</vt:lpstr>
      <vt:lpstr>PowerPoint Presentation</vt:lpstr>
      <vt:lpstr>Part 1</vt:lpstr>
      <vt:lpstr>Q1.1 What Priority Channels will you recommend for future promotion ?</vt:lpstr>
      <vt:lpstr>PowerPoint Presentation</vt:lpstr>
      <vt:lpstr>PowerPoint Presentation</vt:lpstr>
      <vt:lpstr>Q 1.2 : a part</vt:lpstr>
      <vt:lpstr>Outcome:</vt:lpstr>
      <vt:lpstr>Q 1.2: b part</vt:lpstr>
      <vt:lpstr>Part 2/Question 1</vt:lpstr>
      <vt:lpstr>Part 2/ Question 2</vt:lpstr>
      <vt:lpstr>Part 2/ Question 2</vt:lpstr>
      <vt:lpstr>Part 2/ Question 2</vt:lpstr>
      <vt:lpstr>Part 2/ Question 3</vt:lpstr>
      <vt:lpstr>Part 2/ Question 3</vt:lpstr>
      <vt:lpstr>Part 3 – Allocating promotional budget optimally</vt:lpstr>
      <vt:lpstr>Q3.1</vt:lpstr>
      <vt:lpstr>PowerPoint Presentation</vt:lpstr>
      <vt:lpstr>Q 3.2</vt:lpstr>
      <vt:lpstr>Part 3/ Question 3</vt:lpstr>
      <vt:lpstr>Part 3/ Question 3</vt:lpstr>
      <vt:lpstr>Objective questions (Business Consulting).</vt:lpstr>
      <vt:lpstr>Objective questions (Business Consulting).</vt:lpstr>
      <vt:lpstr>Objective questions (Business Consulting).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lakshay18csu115@cse.ncuindia.edu</dc:creator>
  <cp:lastModifiedBy>kashish</cp:lastModifiedBy>
  <cp:revision>46</cp:revision>
  <dcterms:created xsi:type="dcterms:W3CDTF">2021-03-20T11:07:41Z</dcterms:created>
  <dcterms:modified xsi:type="dcterms:W3CDTF">2021-03-21T16:08:34Z</dcterms:modified>
</cp:coreProperties>
</file>