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2" r:id="rId3"/>
    <p:sldId id="257" r:id="rId4"/>
    <p:sldId id="258" r:id="rId5"/>
    <p:sldId id="259" r:id="rId6"/>
    <p:sldId id="260" r:id="rId7"/>
    <p:sldId id="261" r:id="rId8"/>
    <p:sldId id="262" r:id="rId9"/>
    <p:sldId id="263" r:id="rId10"/>
    <p:sldId id="266" r:id="rId11"/>
    <p:sldId id="265" r:id="rId12"/>
    <p:sldId id="267"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7" d="100"/>
          <a:sy n="97" d="100"/>
        </p:scale>
        <p:origin x="96"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akshay%20Goyal\Downloads\2021%20Case%20Challenge_Data%20set%20(BO).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'P1.Q1.1 Payout'!$C$2</c:f>
              <c:strCache>
                <c:ptCount val="1"/>
                <c:pt idx="0">
                  <c:v>Payout</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'P1.Q1.1 Payout'!$B$3:$B$17</c:f>
              <c:numCache>
                <c:formatCode>0.00%</c:formatCode>
                <c:ptCount val="15"/>
                <c:pt idx="0" formatCode="0%">
                  <c:v>0</c:v>
                </c:pt>
                <c:pt idx="1">
                  <c:v>0.499</c:v>
                </c:pt>
                <c:pt idx="2" formatCode="0%">
                  <c:v>0.5</c:v>
                </c:pt>
                <c:pt idx="3" formatCode="0%">
                  <c:v>0.7</c:v>
                </c:pt>
                <c:pt idx="4" formatCode="0%">
                  <c:v>0.8</c:v>
                </c:pt>
                <c:pt idx="5" formatCode="0%">
                  <c:v>0.9</c:v>
                </c:pt>
                <c:pt idx="6" formatCode="0%">
                  <c:v>1</c:v>
                </c:pt>
                <c:pt idx="7" formatCode="0%">
                  <c:v>1.5</c:v>
                </c:pt>
                <c:pt idx="8" formatCode="0%">
                  <c:v>2</c:v>
                </c:pt>
                <c:pt idx="9" formatCode="0%">
                  <c:v>2.25</c:v>
                </c:pt>
                <c:pt idx="10" formatCode="0%">
                  <c:v>2.5</c:v>
                </c:pt>
                <c:pt idx="11" formatCode="0%">
                  <c:v>2.75</c:v>
                </c:pt>
                <c:pt idx="12" formatCode="0%">
                  <c:v>5</c:v>
                </c:pt>
                <c:pt idx="13" formatCode="0%">
                  <c:v>7.5</c:v>
                </c:pt>
                <c:pt idx="14" formatCode="0%">
                  <c:v>10</c:v>
                </c:pt>
              </c:numCache>
            </c:numRef>
          </c:xVal>
          <c:yVal>
            <c:numRef>
              <c:f>'P1.Q1.1 Payout'!$C$3:$C$17</c:f>
              <c:numCache>
                <c:formatCode>0%</c:formatCode>
                <c:ptCount val="15"/>
                <c:pt idx="0">
                  <c:v>0</c:v>
                </c:pt>
                <c:pt idx="1">
                  <c:v>0</c:v>
                </c:pt>
                <c:pt idx="2">
                  <c:v>0.1</c:v>
                </c:pt>
                <c:pt idx="3">
                  <c:v>0.2</c:v>
                </c:pt>
                <c:pt idx="4">
                  <c:v>0.4</c:v>
                </c:pt>
                <c:pt idx="5">
                  <c:v>0.65</c:v>
                </c:pt>
                <c:pt idx="6">
                  <c:v>1</c:v>
                </c:pt>
                <c:pt idx="7">
                  <c:v>2.2999999999999998</c:v>
                </c:pt>
                <c:pt idx="8">
                  <c:v>2.8</c:v>
                </c:pt>
                <c:pt idx="9">
                  <c:v>1.9</c:v>
                </c:pt>
                <c:pt idx="10">
                  <c:v>2.9</c:v>
                </c:pt>
                <c:pt idx="11">
                  <c:v>3.13</c:v>
                </c:pt>
                <c:pt idx="12">
                  <c:v>4.33</c:v>
                </c:pt>
                <c:pt idx="13">
                  <c:v>4.33</c:v>
                </c:pt>
                <c:pt idx="14">
                  <c:v>4.33</c:v>
                </c:pt>
              </c:numCache>
            </c:numRef>
          </c:yVal>
          <c:smooth val="0"/>
          <c:extLst>
            <c:ext xmlns:c16="http://schemas.microsoft.com/office/drawing/2014/chart" uri="{C3380CC4-5D6E-409C-BE32-E72D297353CC}">
              <c16:uniqueId val="{00000000-2435-41BE-92AD-A85F660ABA1C}"/>
            </c:ext>
          </c:extLst>
        </c:ser>
        <c:dLbls>
          <c:showLegendKey val="0"/>
          <c:showVal val="0"/>
          <c:showCatName val="0"/>
          <c:showSerName val="0"/>
          <c:showPercent val="0"/>
          <c:showBubbleSize val="0"/>
        </c:dLbls>
        <c:axId val="1171673663"/>
        <c:axId val="1171674495"/>
      </c:scatterChart>
      <c:valAx>
        <c:axId val="11716736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Attainment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1674495"/>
        <c:crosses val="autoZero"/>
        <c:crossBetween val="midCat"/>
      </c:valAx>
      <c:valAx>
        <c:axId val="11716744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Payout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167366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55FF7-6181-47AA-A544-EFA89C2006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C96707-C2B8-49D6-9F37-BBFC5C3BA0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582DBC-969C-42DD-BBE8-58DF62C1D9EE}"/>
              </a:ext>
            </a:extLst>
          </p:cNvPr>
          <p:cNvSpPr>
            <a:spLocks noGrp="1"/>
          </p:cNvSpPr>
          <p:nvPr>
            <p:ph type="dt" sz="half" idx="10"/>
          </p:nvPr>
        </p:nvSpPr>
        <p:spPr/>
        <p:txBody>
          <a:bodyPr/>
          <a:lstStyle/>
          <a:p>
            <a:fld id="{A3199F0E-0ADB-4B8A-BE8F-A3230C100CD3}" type="datetimeFigureOut">
              <a:rPr lang="en-IN" smtClean="0"/>
              <a:t>21-03-2021</a:t>
            </a:fld>
            <a:endParaRPr lang="en-IN"/>
          </a:p>
        </p:txBody>
      </p:sp>
      <p:sp>
        <p:nvSpPr>
          <p:cNvPr id="5" name="Footer Placeholder 4">
            <a:extLst>
              <a:ext uri="{FF2B5EF4-FFF2-40B4-BE49-F238E27FC236}">
                <a16:creationId xmlns:a16="http://schemas.microsoft.com/office/drawing/2014/main" id="{38147AE2-D7E3-4E49-9F1D-2F31FB38A8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BD782E-B2E9-4782-B3E9-66DD6C264BF8}"/>
              </a:ext>
            </a:extLst>
          </p:cNvPr>
          <p:cNvSpPr>
            <a:spLocks noGrp="1"/>
          </p:cNvSpPr>
          <p:nvPr>
            <p:ph type="sldNum" sz="quarter" idx="12"/>
          </p:nvPr>
        </p:nvSpPr>
        <p:spPr/>
        <p:txBody>
          <a:bodyPr/>
          <a:lstStyle/>
          <a:p>
            <a:fld id="{785A8D94-03CC-4034-8699-850E72A80F6E}" type="slidenum">
              <a:rPr lang="en-IN" smtClean="0"/>
              <a:t>‹#›</a:t>
            </a:fld>
            <a:endParaRPr lang="en-IN"/>
          </a:p>
        </p:txBody>
      </p:sp>
    </p:spTree>
    <p:extLst>
      <p:ext uri="{BB962C8B-B14F-4D97-AF65-F5344CB8AC3E}">
        <p14:creationId xmlns:p14="http://schemas.microsoft.com/office/powerpoint/2010/main" val="4022313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CF481-C456-48F0-876B-3A3A8FD2F9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BD9F59-2058-424A-A6BB-9D655582A7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AD0214-CB03-446C-9622-4D387D0BB3DA}"/>
              </a:ext>
            </a:extLst>
          </p:cNvPr>
          <p:cNvSpPr>
            <a:spLocks noGrp="1"/>
          </p:cNvSpPr>
          <p:nvPr>
            <p:ph type="dt" sz="half" idx="10"/>
          </p:nvPr>
        </p:nvSpPr>
        <p:spPr/>
        <p:txBody>
          <a:bodyPr/>
          <a:lstStyle/>
          <a:p>
            <a:fld id="{A3199F0E-0ADB-4B8A-BE8F-A3230C100CD3}" type="datetimeFigureOut">
              <a:rPr lang="en-IN" smtClean="0"/>
              <a:t>21-03-2021</a:t>
            </a:fld>
            <a:endParaRPr lang="en-IN"/>
          </a:p>
        </p:txBody>
      </p:sp>
      <p:sp>
        <p:nvSpPr>
          <p:cNvPr id="5" name="Footer Placeholder 4">
            <a:extLst>
              <a:ext uri="{FF2B5EF4-FFF2-40B4-BE49-F238E27FC236}">
                <a16:creationId xmlns:a16="http://schemas.microsoft.com/office/drawing/2014/main" id="{8ECFC3D9-89D7-4CF8-818D-749A9D02EB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2B19AC-BCBF-4A70-BB97-D3B7523A79E4}"/>
              </a:ext>
            </a:extLst>
          </p:cNvPr>
          <p:cNvSpPr>
            <a:spLocks noGrp="1"/>
          </p:cNvSpPr>
          <p:nvPr>
            <p:ph type="sldNum" sz="quarter" idx="12"/>
          </p:nvPr>
        </p:nvSpPr>
        <p:spPr/>
        <p:txBody>
          <a:bodyPr/>
          <a:lstStyle/>
          <a:p>
            <a:fld id="{785A8D94-03CC-4034-8699-850E72A80F6E}" type="slidenum">
              <a:rPr lang="en-IN" smtClean="0"/>
              <a:t>‹#›</a:t>
            </a:fld>
            <a:endParaRPr lang="en-IN"/>
          </a:p>
        </p:txBody>
      </p:sp>
    </p:spTree>
    <p:extLst>
      <p:ext uri="{BB962C8B-B14F-4D97-AF65-F5344CB8AC3E}">
        <p14:creationId xmlns:p14="http://schemas.microsoft.com/office/powerpoint/2010/main" val="844618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0E069E-D0F1-40E2-9A25-92E0ABBC71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78C5BD-6CE9-42B1-BACB-DE42BA39A8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161692-0A94-497C-993D-7C68881F365D}"/>
              </a:ext>
            </a:extLst>
          </p:cNvPr>
          <p:cNvSpPr>
            <a:spLocks noGrp="1"/>
          </p:cNvSpPr>
          <p:nvPr>
            <p:ph type="dt" sz="half" idx="10"/>
          </p:nvPr>
        </p:nvSpPr>
        <p:spPr/>
        <p:txBody>
          <a:bodyPr/>
          <a:lstStyle/>
          <a:p>
            <a:fld id="{A3199F0E-0ADB-4B8A-BE8F-A3230C100CD3}" type="datetimeFigureOut">
              <a:rPr lang="en-IN" smtClean="0"/>
              <a:t>21-03-2021</a:t>
            </a:fld>
            <a:endParaRPr lang="en-IN"/>
          </a:p>
        </p:txBody>
      </p:sp>
      <p:sp>
        <p:nvSpPr>
          <p:cNvPr id="5" name="Footer Placeholder 4">
            <a:extLst>
              <a:ext uri="{FF2B5EF4-FFF2-40B4-BE49-F238E27FC236}">
                <a16:creationId xmlns:a16="http://schemas.microsoft.com/office/drawing/2014/main" id="{492372D2-DDE1-4DAD-BA16-A8BB90897E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FCDC94-BEC1-4E13-92E7-9323E3796E1C}"/>
              </a:ext>
            </a:extLst>
          </p:cNvPr>
          <p:cNvSpPr>
            <a:spLocks noGrp="1"/>
          </p:cNvSpPr>
          <p:nvPr>
            <p:ph type="sldNum" sz="quarter" idx="12"/>
          </p:nvPr>
        </p:nvSpPr>
        <p:spPr/>
        <p:txBody>
          <a:bodyPr/>
          <a:lstStyle/>
          <a:p>
            <a:fld id="{785A8D94-03CC-4034-8699-850E72A80F6E}" type="slidenum">
              <a:rPr lang="en-IN" smtClean="0"/>
              <a:t>‹#›</a:t>
            </a:fld>
            <a:endParaRPr lang="en-IN"/>
          </a:p>
        </p:txBody>
      </p:sp>
    </p:spTree>
    <p:extLst>
      <p:ext uri="{BB962C8B-B14F-4D97-AF65-F5344CB8AC3E}">
        <p14:creationId xmlns:p14="http://schemas.microsoft.com/office/powerpoint/2010/main" val="87484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197D-19F5-4503-9671-32A90475F5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72519C-44EA-4DDB-BA0F-728035C2D2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5AFCB2-B45C-48F3-8DD1-BC564D4D5E73}"/>
              </a:ext>
            </a:extLst>
          </p:cNvPr>
          <p:cNvSpPr>
            <a:spLocks noGrp="1"/>
          </p:cNvSpPr>
          <p:nvPr>
            <p:ph type="dt" sz="half" idx="10"/>
          </p:nvPr>
        </p:nvSpPr>
        <p:spPr/>
        <p:txBody>
          <a:bodyPr/>
          <a:lstStyle/>
          <a:p>
            <a:fld id="{A3199F0E-0ADB-4B8A-BE8F-A3230C100CD3}" type="datetimeFigureOut">
              <a:rPr lang="en-IN" smtClean="0"/>
              <a:t>21-03-2021</a:t>
            </a:fld>
            <a:endParaRPr lang="en-IN"/>
          </a:p>
        </p:txBody>
      </p:sp>
      <p:sp>
        <p:nvSpPr>
          <p:cNvPr id="5" name="Footer Placeholder 4">
            <a:extLst>
              <a:ext uri="{FF2B5EF4-FFF2-40B4-BE49-F238E27FC236}">
                <a16:creationId xmlns:a16="http://schemas.microsoft.com/office/drawing/2014/main" id="{E4ADAEE1-6C45-4243-870E-2F5BDDC9AF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431746-463B-49F1-B7A8-E151A0BE9558}"/>
              </a:ext>
            </a:extLst>
          </p:cNvPr>
          <p:cNvSpPr>
            <a:spLocks noGrp="1"/>
          </p:cNvSpPr>
          <p:nvPr>
            <p:ph type="sldNum" sz="quarter" idx="12"/>
          </p:nvPr>
        </p:nvSpPr>
        <p:spPr/>
        <p:txBody>
          <a:bodyPr/>
          <a:lstStyle/>
          <a:p>
            <a:fld id="{785A8D94-03CC-4034-8699-850E72A80F6E}" type="slidenum">
              <a:rPr lang="en-IN" smtClean="0"/>
              <a:t>‹#›</a:t>
            </a:fld>
            <a:endParaRPr lang="en-IN"/>
          </a:p>
        </p:txBody>
      </p:sp>
    </p:spTree>
    <p:extLst>
      <p:ext uri="{BB962C8B-B14F-4D97-AF65-F5344CB8AC3E}">
        <p14:creationId xmlns:p14="http://schemas.microsoft.com/office/powerpoint/2010/main" val="164385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0F32-E153-4274-8868-689C59DF9E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724AC5-28A2-4282-BBFC-FE8AB1B362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BD3C66-8066-4B22-825C-991F52B7738A}"/>
              </a:ext>
            </a:extLst>
          </p:cNvPr>
          <p:cNvSpPr>
            <a:spLocks noGrp="1"/>
          </p:cNvSpPr>
          <p:nvPr>
            <p:ph type="dt" sz="half" idx="10"/>
          </p:nvPr>
        </p:nvSpPr>
        <p:spPr/>
        <p:txBody>
          <a:bodyPr/>
          <a:lstStyle/>
          <a:p>
            <a:fld id="{A3199F0E-0ADB-4B8A-BE8F-A3230C100CD3}" type="datetimeFigureOut">
              <a:rPr lang="en-IN" smtClean="0"/>
              <a:t>21-03-2021</a:t>
            </a:fld>
            <a:endParaRPr lang="en-IN"/>
          </a:p>
        </p:txBody>
      </p:sp>
      <p:sp>
        <p:nvSpPr>
          <p:cNvPr id="5" name="Footer Placeholder 4">
            <a:extLst>
              <a:ext uri="{FF2B5EF4-FFF2-40B4-BE49-F238E27FC236}">
                <a16:creationId xmlns:a16="http://schemas.microsoft.com/office/drawing/2014/main" id="{5C42FB89-CE27-4EED-A7B6-F38C7ACAB8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06ADE3-4A55-4AB1-B6E7-319B9E1C3D21}"/>
              </a:ext>
            </a:extLst>
          </p:cNvPr>
          <p:cNvSpPr>
            <a:spLocks noGrp="1"/>
          </p:cNvSpPr>
          <p:nvPr>
            <p:ph type="sldNum" sz="quarter" idx="12"/>
          </p:nvPr>
        </p:nvSpPr>
        <p:spPr/>
        <p:txBody>
          <a:bodyPr/>
          <a:lstStyle/>
          <a:p>
            <a:fld id="{785A8D94-03CC-4034-8699-850E72A80F6E}" type="slidenum">
              <a:rPr lang="en-IN" smtClean="0"/>
              <a:t>‹#›</a:t>
            </a:fld>
            <a:endParaRPr lang="en-IN"/>
          </a:p>
        </p:txBody>
      </p:sp>
    </p:spTree>
    <p:extLst>
      <p:ext uri="{BB962C8B-B14F-4D97-AF65-F5344CB8AC3E}">
        <p14:creationId xmlns:p14="http://schemas.microsoft.com/office/powerpoint/2010/main" val="305874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1009B-6BF2-4FE8-B679-BDF9EEEE98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08D65C-97BF-486E-A3E8-811E8649B6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EF7A7A-498F-4152-991A-E71C8D9C4F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3647D8-6FF7-4C1B-BE0C-9912BC7DA7AF}"/>
              </a:ext>
            </a:extLst>
          </p:cNvPr>
          <p:cNvSpPr>
            <a:spLocks noGrp="1"/>
          </p:cNvSpPr>
          <p:nvPr>
            <p:ph type="dt" sz="half" idx="10"/>
          </p:nvPr>
        </p:nvSpPr>
        <p:spPr/>
        <p:txBody>
          <a:bodyPr/>
          <a:lstStyle/>
          <a:p>
            <a:fld id="{A3199F0E-0ADB-4B8A-BE8F-A3230C100CD3}" type="datetimeFigureOut">
              <a:rPr lang="en-IN" smtClean="0"/>
              <a:t>21-03-2021</a:t>
            </a:fld>
            <a:endParaRPr lang="en-IN"/>
          </a:p>
        </p:txBody>
      </p:sp>
      <p:sp>
        <p:nvSpPr>
          <p:cNvPr id="6" name="Footer Placeholder 5">
            <a:extLst>
              <a:ext uri="{FF2B5EF4-FFF2-40B4-BE49-F238E27FC236}">
                <a16:creationId xmlns:a16="http://schemas.microsoft.com/office/drawing/2014/main" id="{E4E48BEC-FCD1-432F-AAB6-7CCC6AA3F6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90BC63-2B62-4F9E-B675-F6F375470727}"/>
              </a:ext>
            </a:extLst>
          </p:cNvPr>
          <p:cNvSpPr>
            <a:spLocks noGrp="1"/>
          </p:cNvSpPr>
          <p:nvPr>
            <p:ph type="sldNum" sz="quarter" idx="12"/>
          </p:nvPr>
        </p:nvSpPr>
        <p:spPr/>
        <p:txBody>
          <a:bodyPr/>
          <a:lstStyle/>
          <a:p>
            <a:fld id="{785A8D94-03CC-4034-8699-850E72A80F6E}" type="slidenum">
              <a:rPr lang="en-IN" smtClean="0"/>
              <a:t>‹#›</a:t>
            </a:fld>
            <a:endParaRPr lang="en-IN"/>
          </a:p>
        </p:txBody>
      </p:sp>
    </p:spTree>
    <p:extLst>
      <p:ext uri="{BB962C8B-B14F-4D97-AF65-F5344CB8AC3E}">
        <p14:creationId xmlns:p14="http://schemas.microsoft.com/office/powerpoint/2010/main" val="4012857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7333-7BB0-43CB-899E-C7961015EC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91DC9B-EA7E-4565-BF39-1E71BB62A1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5B2EC5-D1E4-4573-B8D8-5C1BF0BA33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7B0DE3-37CE-41A5-B794-49223BDEF5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2DDA4E-D037-4FE2-884E-AC63D36328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6176AC-CA9A-4B0F-8910-A6544836207D}"/>
              </a:ext>
            </a:extLst>
          </p:cNvPr>
          <p:cNvSpPr>
            <a:spLocks noGrp="1"/>
          </p:cNvSpPr>
          <p:nvPr>
            <p:ph type="dt" sz="half" idx="10"/>
          </p:nvPr>
        </p:nvSpPr>
        <p:spPr/>
        <p:txBody>
          <a:bodyPr/>
          <a:lstStyle/>
          <a:p>
            <a:fld id="{A3199F0E-0ADB-4B8A-BE8F-A3230C100CD3}" type="datetimeFigureOut">
              <a:rPr lang="en-IN" smtClean="0"/>
              <a:t>21-03-2021</a:t>
            </a:fld>
            <a:endParaRPr lang="en-IN"/>
          </a:p>
        </p:txBody>
      </p:sp>
      <p:sp>
        <p:nvSpPr>
          <p:cNvPr id="8" name="Footer Placeholder 7">
            <a:extLst>
              <a:ext uri="{FF2B5EF4-FFF2-40B4-BE49-F238E27FC236}">
                <a16:creationId xmlns:a16="http://schemas.microsoft.com/office/drawing/2014/main" id="{71C350D2-1DC0-4EEC-898C-91774D5E9E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630310-761C-46D7-AC32-1B6FC2ED3F00}"/>
              </a:ext>
            </a:extLst>
          </p:cNvPr>
          <p:cNvSpPr>
            <a:spLocks noGrp="1"/>
          </p:cNvSpPr>
          <p:nvPr>
            <p:ph type="sldNum" sz="quarter" idx="12"/>
          </p:nvPr>
        </p:nvSpPr>
        <p:spPr/>
        <p:txBody>
          <a:bodyPr/>
          <a:lstStyle/>
          <a:p>
            <a:fld id="{785A8D94-03CC-4034-8699-850E72A80F6E}" type="slidenum">
              <a:rPr lang="en-IN" smtClean="0"/>
              <a:t>‹#›</a:t>
            </a:fld>
            <a:endParaRPr lang="en-IN"/>
          </a:p>
        </p:txBody>
      </p:sp>
    </p:spTree>
    <p:extLst>
      <p:ext uri="{BB962C8B-B14F-4D97-AF65-F5344CB8AC3E}">
        <p14:creationId xmlns:p14="http://schemas.microsoft.com/office/powerpoint/2010/main" val="1112718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7E9A9-7B4E-4DDB-BE0E-2BF381E6DB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7C1630-4CDE-4B21-AE02-0324425ED9D9}"/>
              </a:ext>
            </a:extLst>
          </p:cNvPr>
          <p:cNvSpPr>
            <a:spLocks noGrp="1"/>
          </p:cNvSpPr>
          <p:nvPr>
            <p:ph type="dt" sz="half" idx="10"/>
          </p:nvPr>
        </p:nvSpPr>
        <p:spPr/>
        <p:txBody>
          <a:bodyPr/>
          <a:lstStyle/>
          <a:p>
            <a:fld id="{A3199F0E-0ADB-4B8A-BE8F-A3230C100CD3}" type="datetimeFigureOut">
              <a:rPr lang="en-IN" smtClean="0"/>
              <a:t>21-03-2021</a:t>
            </a:fld>
            <a:endParaRPr lang="en-IN"/>
          </a:p>
        </p:txBody>
      </p:sp>
      <p:sp>
        <p:nvSpPr>
          <p:cNvPr id="4" name="Footer Placeholder 3">
            <a:extLst>
              <a:ext uri="{FF2B5EF4-FFF2-40B4-BE49-F238E27FC236}">
                <a16:creationId xmlns:a16="http://schemas.microsoft.com/office/drawing/2014/main" id="{C053930F-E337-412B-A2AD-135851EE0B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83CF7E-0A7F-4BF9-BC3D-D1B52C284B67}"/>
              </a:ext>
            </a:extLst>
          </p:cNvPr>
          <p:cNvSpPr>
            <a:spLocks noGrp="1"/>
          </p:cNvSpPr>
          <p:nvPr>
            <p:ph type="sldNum" sz="quarter" idx="12"/>
          </p:nvPr>
        </p:nvSpPr>
        <p:spPr/>
        <p:txBody>
          <a:bodyPr/>
          <a:lstStyle/>
          <a:p>
            <a:fld id="{785A8D94-03CC-4034-8699-850E72A80F6E}" type="slidenum">
              <a:rPr lang="en-IN" smtClean="0"/>
              <a:t>‹#›</a:t>
            </a:fld>
            <a:endParaRPr lang="en-IN"/>
          </a:p>
        </p:txBody>
      </p:sp>
    </p:spTree>
    <p:extLst>
      <p:ext uri="{BB962C8B-B14F-4D97-AF65-F5344CB8AC3E}">
        <p14:creationId xmlns:p14="http://schemas.microsoft.com/office/powerpoint/2010/main" val="156530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11EDE5-CC99-4BFB-A34F-FB92B3361D60}"/>
              </a:ext>
            </a:extLst>
          </p:cNvPr>
          <p:cNvSpPr>
            <a:spLocks noGrp="1"/>
          </p:cNvSpPr>
          <p:nvPr>
            <p:ph type="dt" sz="half" idx="10"/>
          </p:nvPr>
        </p:nvSpPr>
        <p:spPr/>
        <p:txBody>
          <a:bodyPr/>
          <a:lstStyle/>
          <a:p>
            <a:fld id="{A3199F0E-0ADB-4B8A-BE8F-A3230C100CD3}" type="datetimeFigureOut">
              <a:rPr lang="en-IN" smtClean="0"/>
              <a:t>21-03-2021</a:t>
            </a:fld>
            <a:endParaRPr lang="en-IN"/>
          </a:p>
        </p:txBody>
      </p:sp>
      <p:sp>
        <p:nvSpPr>
          <p:cNvPr id="3" name="Footer Placeholder 2">
            <a:extLst>
              <a:ext uri="{FF2B5EF4-FFF2-40B4-BE49-F238E27FC236}">
                <a16:creationId xmlns:a16="http://schemas.microsoft.com/office/drawing/2014/main" id="{2EE640D4-5A7E-4C40-B1F7-26694C4B74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C67DD71-71EE-4B16-801A-2E152F0E369E}"/>
              </a:ext>
            </a:extLst>
          </p:cNvPr>
          <p:cNvSpPr>
            <a:spLocks noGrp="1"/>
          </p:cNvSpPr>
          <p:nvPr>
            <p:ph type="sldNum" sz="quarter" idx="12"/>
          </p:nvPr>
        </p:nvSpPr>
        <p:spPr/>
        <p:txBody>
          <a:bodyPr/>
          <a:lstStyle/>
          <a:p>
            <a:fld id="{785A8D94-03CC-4034-8699-850E72A80F6E}" type="slidenum">
              <a:rPr lang="en-IN" smtClean="0"/>
              <a:t>‹#›</a:t>
            </a:fld>
            <a:endParaRPr lang="en-IN"/>
          </a:p>
        </p:txBody>
      </p:sp>
    </p:spTree>
    <p:extLst>
      <p:ext uri="{BB962C8B-B14F-4D97-AF65-F5344CB8AC3E}">
        <p14:creationId xmlns:p14="http://schemas.microsoft.com/office/powerpoint/2010/main" val="523112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721F1-1E55-4E43-8DA1-E8453E963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853B386-D1D3-466E-8749-51DDD0AEB1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001BD8-9CA2-4D43-8E05-A7B556E548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9C50B5-2C1A-47F4-90B0-B29A12CA49A6}"/>
              </a:ext>
            </a:extLst>
          </p:cNvPr>
          <p:cNvSpPr>
            <a:spLocks noGrp="1"/>
          </p:cNvSpPr>
          <p:nvPr>
            <p:ph type="dt" sz="half" idx="10"/>
          </p:nvPr>
        </p:nvSpPr>
        <p:spPr/>
        <p:txBody>
          <a:bodyPr/>
          <a:lstStyle/>
          <a:p>
            <a:fld id="{A3199F0E-0ADB-4B8A-BE8F-A3230C100CD3}" type="datetimeFigureOut">
              <a:rPr lang="en-IN" smtClean="0"/>
              <a:t>21-03-2021</a:t>
            </a:fld>
            <a:endParaRPr lang="en-IN"/>
          </a:p>
        </p:txBody>
      </p:sp>
      <p:sp>
        <p:nvSpPr>
          <p:cNvPr id="6" name="Footer Placeholder 5">
            <a:extLst>
              <a:ext uri="{FF2B5EF4-FFF2-40B4-BE49-F238E27FC236}">
                <a16:creationId xmlns:a16="http://schemas.microsoft.com/office/drawing/2014/main" id="{42794800-E7C4-4309-8340-E52B3A0864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7B4B61-5B51-44C1-9EF4-46DC53B060D7}"/>
              </a:ext>
            </a:extLst>
          </p:cNvPr>
          <p:cNvSpPr>
            <a:spLocks noGrp="1"/>
          </p:cNvSpPr>
          <p:nvPr>
            <p:ph type="sldNum" sz="quarter" idx="12"/>
          </p:nvPr>
        </p:nvSpPr>
        <p:spPr/>
        <p:txBody>
          <a:bodyPr/>
          <a:lstStyle/>
          <a:p>
            <a:fld id="{785A8D94-03CC-4034-8699-850E72A80F6E}" type="slidenum">
              <a:rPr lang="en-IN" smtClean="0"/>
              <a:t>‹#›</a:t>
            </a:fld>
            <a:endParaRPr lang="en-IN"/>
          </a:p>
        </p:txBody>
      </p:sp>
    </p:spTree>
    <p:extLst>
      <p:ext uri="{BB962C8B-B14F-4D97-AF65-F5344CB8AC3E}">
        <p14:creationId xmlns:p14="http://schemas.microsoft.com/office/powerpoint/2010/main" val="4113277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9FA4-5B4F-4EEC-B2AE-985757859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A9DFE3-8551-4DB3-97FC-546372C2E8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73F824-5080-4D95-ADD5-4AA72BDD1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5A3577-1136-4730-A53C-3A3985D78307}"/>
              </a:ext>
            </a:extLst>
          </p:cNvPr>
          <p:cNvSpPr>
            <a:spLocks noGrp="1"/>
          </p:cNvSpPr>
          <p:nvPr>
            <p:ph type="dt" sz="half" idx="10"/>
          </p:nvPr>
        </p:nvSpPr>
        <p:spPr/>
        <p:txBody>
          <a:bodyPr/>
          <a:lstStyle/>
          <a:p>
            <a:fld id="{A3199F0E-0ADB-4B8A-BE8F-A3230C100CD3}" type="datetimeFigureOut">
              <a:rPr lang="en-IN" smtClean="0"/>
              <a:t>21-03-2021</a:t>
            </a:fld>
            <a:endParaRPr lang="en-IN"/>
          </a:p>
        </p:txBody>
      </p:sp>
      <p:sp>
        <p:nvSpPr>
          <p:cNvPr id="6" name="Footer Placeholder 5">
            <a:extLst>
              <a:ext uri="{FF2B5EF4-FFF2-40B4-BE49-F238E27FC236}">
                <a16:creationId xmlns:a16="http://schemas.microsoft.com/office/drawing/2014/main" id="{3CCB6904-2E37-4654-BED6-A9544E3EC0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A41F43-F2AE-4676-B174-6ADDCCCFF44E}"/>
              </a:ext>
            </a:extLst>
          </p:cNvPr>
          <p:cNvSpPr>
            <a:spLocks noGrp="1"/>
          </p:cNvSpPr>
          <p:nvPr>
            <p:ph type="sldNum" sz="quarter" idx="12"/>
          </p:nvPr>
        </p:nvSpPr>
        <p:spPr/>
        <p:txBody>
          <a:bodyPr/>
          <a:lstStyle/>
          <a:p>
            <a:fld id="{785A8D94-03CC-4034-8699-850E72A80F6E}" type="slidenum">
              <a:rPr lang="en-IN" smtClean="0"/>
              <a:t>‹#›</a:t>
            </a:fld>
            <a:endParaRPr lang="en-IN"/>
          </a:p>
        </p:txBody>
      </p:sp>
    </p:spTree>
    <p:extLst>
      <p:ext uri="{BB962C8B-B14F-4D97-AF65-F5344CB8AC3E}">
        <p14:creationId xmlns:p14="http://schemas.microsoft.com/office/powerpoint/2010/main" val="311355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6458AF-C698-4168-8E1B-26A945986A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0081EF-FCF8-435B-ABDA-97B911DDDF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BD5B95-3806-42C1-B484-62E1D480F0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199F0E-0ADB-4B8A-BE8F-A3230C100CD3}" type="datetimeFigureOut">
              <a:rPr lang="en-IN" smtClean="0"/>
              <a:t>21-03-2021</a:t>
            </a:fld>
            <a:endParaRPr lang="en-IN"/>
          </a:p>
        </p:txBody>
      </p:sp>
      <p:sp>
        <p:nvSpPr>
          <p:cNvPr id="5" name="Footer Placeholder 4">
            <a:extLst>
              <a:ext uri="{FF2B5EF4-FFF2-40B4-BE49-F238E27FC236}">
                <a16:creationId xmlns:a16="http://schemas.microsoft.com/office/drawing/2014/main" id="{005BE612-3BC2-4F0E-B46D-3BD188140B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32C9C3-1D15-4FBE-823D-965EED8A07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A8D94-03CC-4034-8699-850E72A80F6E}" type="slidenum">
              <a:rPr lang="en-IN" smtClean="0"/>
              <a:t>‹#›</a:t>
            </a:fld>
            <a:endParaRPr lang="en-IN"/>
          </a:p>
        </p:txBody>
      </p:sp>
    </p:spTree>
    <p:extLst>
      <p:ext uri="{BB962C8B-B14F-4D97-AF65-F5344CB8AC3E}">
        <p14:creationId xmlns:p14="http://schemas.microsoft.com/office/powerpoint/2010/main" val="1133522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8B402-BFCC-4BB2-8DB8-19587B7D4A65}"/>
              </a:ext>
            </a:extLst>
          </p:cNvPr>
          <p:cNvSpPr>
            <a:spLocks noGrp="1"/>
          </p:cNvSpPr>
          <p:nvPr>
            <p:ph type="ctrTitle"/>
          </p:nvPr>
        </p:nvSpPr>
        <p:spPr/>
        <p:txBody>
          <a:bodyPr/>
          <a:lstStyle/>
          <a:p>
            <a:r>
              <a:rPr lang="en-IN" dirty="0"/>
              <a:t>Scenario 2</a:t>
            </a:r>
          </a:p>
        </p:txBody>
      </p:sp>
      <p:sp>
        <p:nvSpPr>
          <p:cNvPr id="3" name="Subtitle 2">
            <a:extLst>
              <a:ext uri="{FF2B5EF4-FFF2-40B4-BE49-F238E27FC236}">
                <a16:creationId xmlns:a16="http://schemas.microsoft.com/office/drawing/2014/main" id="{E7A285A9-5CAC-4BD8-A26E-9C752575ACF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94418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F39B1C9-B5E1-4B45-9364-72009D0AD7E8}"/>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Part 3/ Question 1</a:t>
            </a:r>
          </a:p>
        </p:txBody>
      </p:sp>
      <p:sp>
        <p:nvSpPr>
          <p:cNvPr id="3" name="Content Placeholder 2">
            <a:extLst>
              <a:ext uri="{FF2B5EF4-FFF2-40B4-BE49-F238E27FC236}">
                <a16:creationId xmlns:a16="http://schemas.microsoft.com/office/drawing/2014/main" id="{D3F57704-B641-4CE5-9D9D-672E55E27045}"/>
              </a:ext>
            </a:extLst>
          </p:cNvPr>
          <p:cNvSpPr>
            <a:spLocks noGrp="1"/>
          </p:cNvSpPr>
          <p:nvPr>
            <p:ph idx="1"/>
          </p:nvPr>
        </p:nvSpPr>
        <p:spPr>
          <a:xfrm>
            <a:off x="1367624" y="2490436"/>
            <a:ext cx="9708995" cy="3567173"/>
          </a:xfrm>
        </p:spPr>
        <p:txBody>
          <a:bodyPr anchor="ctr">
            <a:normAutofit/>
          </a:bodyPr>
          <a:lstStyle/>
          <a:p>
            <a:r>
              <a:rPr lang="en-IN" sz="2400" dirty="0"/>
              <a:t>Q3.1 Key fields in report =&gt; </a:t>
            </a:r>
          </a:p>
          <a:p>
            <a:pPr lvl="1"/>
            <a:r>
              <a:rPr lang="en-IN" sz="2000" dirty="0"/>
              <a:t>Financial Column – Includes the employee Attainment and Bonus as well as Revenue and Profit contributed by him. For comparison we have taken, target, goal and trend.</a:t>
            </a:r>
          </a:p>
          <a:p>
            <a:pPr lvl="1"/>
            <a:r>
              <a:rPr lang="en-IN" sz="2000" dirty="0"/>
              <a:t>Customer Column – Includes all information related to customers like number of customers, loss percentage and customer satisfaction. For comparison, we have taken last month, this month and trend.</a:t>
            </a:r>
          </a:p>
          <a:p>
            <a:pPr lvl="1"/>
            <a:r>
              <a:rPr lang="en-IN" sz="2000" dirty="0"/>
              <a:t>Learning &amp; Growth – Here we compare the goal achievements of the employees and give comments on which areas to improve.</a:t>
            </a:r>
          </a:p>
          <a:p>
            <a:pPr lvl="1"/>
            <a:endParaRPr lang="en-IN" sz="2000" dirty="0"/>
          </a:p>
          <a:p>
            <a:pPr lvl="1"/>
            <a:r>
              <a:rPr lang="en-IN" sz="2000" dirty="0"/>
              <a:t>Employee Performance Report is developed on next slide.</a:t>
            </a:r>
          </a:p>
        </p:txBody>
      </p:sp>
    </p:spTree>
    <p:extLst>
      <p:ext uri="{BB962C8B-B14F-4D97-AF65-F5344CB8AC3E}">
        <p14:creationId xmlns:p14="http://schemas.microsoft.com/office/powerpoint/2010/main" val="2533703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6FDC3-DC04-4E28-8BAC-1781ECB8CCA6}"/>
              </a:ext>
            </a:extLst>
          </p:cNvPr>
          <p:cNvSpPr>
            <a:spLocks noGrp="1"/>
          </p:cNvSpPr>
          <p:nvPr>
            <p:ph type="title"/>
          </p:nvPr>
        </p:nvSpPr>
        <p:spPr>
          <a:xfrm>
            <a:off x="838200" y="-37547"/>
            <a:ext cx="10515600" cy="1325563"/>
          </a:xfrm>
        </p:spPr>
        <p:txBody>
          <a:bodyPr>
            <a:normAutofit fontScale="90000"/>
          </a:bodyPr>
          <a:lstStyle/>
          <a:p>
            <a:pPr>
              <a:lnSpc>
                <a:spcPct val="150000"/>
              </a:lnSpc>
            </a:pPr>
            <a:r>
              <a:rPr lang="en-US" dirty="0"/>
              <a:t>Employee Performance Report</a:t>
            </a:r>
            <a:br>
              <a:rPr lang="en-US" dirty="0"/>
            </a:br>
            <a:r>
              <a:rPr lang="en-US" sz="2000" dirty="0"/>
              <a:t>Employee Information</a:t>
            </a:r>
            <a:endParaRPr lang="en-IN" dirty="0"/>
          </a:p>
        </p:txBody>
      </p:sp>
      <p:graphicFrame>
        <p:nvGraphicFramePr>
          <p:cNvPr id="4" name="Table 4">
            <a:extLst>
              <a:ext uri="{FF2B5EF4-FFF2-40B4-BE49-F238E27FC236}">
                <a16:creationId xmlns:a16="http://schemas.microsoft.com/office/drawing/2014/main" id="{232C57CB-D7C7-4CC1-8EB7-DDA0826528A3}"/>
              </a:ext>
            </a:extLst>
          </p:cNvPr>
          <p:cNvGraphicFramePr>
            <a:graphicFrameLocks noGrp="1"/>
          </p:cNvGraphicFramePr>
          <p:nvPr>
            <p:extLst>
              <p:ext uri="{D42A27DB-BD31-4B8C-83A1-F6EECF244321}">
                <p14:modId xmlns:p14="http://schemas.microsoft.com/office/powerpoint/2010/main" val="1522847864"/>
              </p:ext>
            </p:extLst>
          </p:nvPr>
        </p:nvGraphicFramePr>
        <p:xfrm>
          <a:off x="838198" y="1483064"/>
          <a:ext cx="10515600" cy="741680"/>
        </p:xfrm>
        <a:graphic>
          <a:graphicData uri="http://schemas.openxmlformats.org/drawingml/2006/table">
            <a:tbl>
              <a:tblPr bandRow="1">
                <a:tableStyleId>{5C22544A-7EE6-4342-B048-85BDC9FD1C3A}</a:tableStyleId>
              </a:tblPr>
              <a:tblGrid>
                <a:gridCol w="2628900">
                  <a:extLst>
                    <a:ext uri="{9D8B030D-6E8A-4147-A177-3AD203B41FA5}">
                      <a16:colId xmlns:a16="http://schemas.microsoft.com/office/drawing/2014/main" val="4080538998"/>
                    </a:ext>
                  </a:extLst>
                </a:gridCol>
                <a:gridCol w="2628900">
                  <a:extLst>
                    <a:ext uri="{9D8B030D-6E8A-4147-A177-3AD203B41FA5}">
                      <a16:colId xmlns:a16="http://schemas.microsoft.com/office/drawing/2014/main" val="3831769193"/>
                    </a:ext>
                  </a:extLst>
                </a:gridCol>
                <a:gridCol w="2628900">
                  <a:extLst>
                    <a:ext uri="{9D8B030D-6E8A-4147-A177-3AD203B41FA5}">
                      <a16:colId xmlns:a16="http://schemas.microsoft.com/office/drawing/2014/main" val="3722733907"/>
                    </a:ext>
                  </a:extLst>
                </a:gridCol>
                <a:gridCol w="2628900">
                  <a:extLst>
                    <a:ext uri="{9D8B030D-6E8A-4147-A177-3AD203B41FA5}">
                      <a16:colId xmlns:a16="http://schemas.microsoft.com/office/drawing/2014/main" val="46902095"/>
                    </a:ext>
                  </a:extLst>
                </a:gridCol>
              </a:tblGrid>
              <a:tr h="370840">
                <a:tc>
                  <a:txBody>
                    <a:bodyPr/>
                    <a:lstStyle/>
                    <a:p>
                      <a:r>
                        <a:rPr lang="en-US" dirty="0"/>
                        <a:t>Employee Name</a:t>
                      </a:r>
                      <a:endParaRPr lang="en-IN" dirty="0"/>
                    </a:p>
                  </a:txBody>
                  <a:tcPr>
                    <a:solidFill>
                      <a:schemeClr val="accent1">
                        <a:lumMod val="60000"/>
                        <a:lumOff val="40000"/>
                      </a:schemeClr>
                    </a:solidFill>
                  </a:tcPr>
                </a:tc>
                <a:tc>
                  <a:txBody>
                    <a:bodyPr/>
                    <a:lstStyle/>
                    <a:p>
                      <a:endParaRPr lang="en-IN" dirty="0"/>
                    </a:p>
                  </a:txBody>
                  <a:tcPr/>
                </a:tc>
                <a:tc>
                  <a:txBody>
                    <a:bodyPr/>
                    <a:lstStyle/>
                    <a:p>
                      <a:r>
                        <a:rPr lang="en-US" dirty="0"/>
                        <a:t>City of Operation</a:t>
                      </a:r>
                      <a:endParaRPr lang="en-IN" dirty="0"/>
                    </a:p>
                  </a:txBody>
                  <a:tcPr>
                    <a:solidFill>
                      <a:schemeClr val="accent1">
                        <a:lumMod val="60000"/>
                        <a:lumOff val="40000"/>
                      </a:schemeClr>
                    </a:solidFill>
                  </a:tcPr>
                </a:tc>
                <a:tc>
                  <a:txBody>
                    <a:bodyPr/>
                    <a:lstStyle/>
                    <a:p>
                      <a:endParaRPr lang="en-IN" dirty="0"/>
                    </a:p>
                  </a:txBody>
                  <a:tcPr/>
                </a:tc>
                <a:extLst>
                  <a:ext uri="{0D108BD9-81ED-4DB2-BD59-A6C34878D82A}">
                    <a16:rowId xmlns:a16="http://schemas.microsoft.com/office/drawing/2014/main" val="4210387558"/>
                  </a:ext>
                </a:extLst>
              </a:tr>
              <a:tr h="370840">
                <a:tc>
                  <a:txBody>
                    <a:bodyPr/>
                    <a:lstStyle/>
                    <a:p>
                      <a:r>
                        <a:rPr lang="en-US" dirty="0"/>
                        <a:t>Review Period</a:t>
                      </a:r>
                      <a:endParaRPr lang="en-IN" dirty="0"/>
                    </a:p>
                  </a:txBody>
                  <a:tcPr>
                    <a:solidFill>
                      <a:schemeClr val="accent1">
                        <a:lumMod val="60000"/>
                        <a:lumOff val="40000"/>
                      </a:schemeClr>
                    </a:solidFill>
                  </a:tcPr>
                </a:tc>
                <a:tc>
                  <a:txBody>
                    <a:bodyPr/>
                    <a:lstStyle/>
                    <a:p>
                      <a:endParaRPr lang="en-IN" dirty="0"/>
                    </a:p>
                  </a:txBody>
                  <a:tcPr/>
                </a:tc>
                <a:tc>
                  <a:txBody>
                    <a:bodyPr/>
                    <a:lstStyle/>
                    <a:p>
                      <a:r>
                        <a:rPr lang="en-US" dirty="0"/>
                        <a:t>Review Date</a:t>
                      </a:r>
                      <a:endParaRPr lang="en-IN" dirty="0"/>
                    </a:p>
                  </a:txBody>
                  <a:tcPr>
                    <a:solidFill>
                      <a:schemeClr val="accent1">
                        <a:lumMod val="60000"/>
                        <a:lumOff val="40000"/>
                      </a:schemeClr>
                    </a:solidFill>
                  </a:tcPr>
                </a:tc>
                <a:tc>
                  <a:txBody>
                    <a:bodyPr/>
                    <a:lstStyle/>
                    <a:p>
                      <a:endParaRPr lang="en-IN" dirty="0"/>
                    </a:p>
                  </a:txBody>
                  <a:tcPr/>
                </a:tc>
                <a:extLst>
                  <a:ext uri="{0D108BD9-81ED-4DB2-BD59-A6C34878D82A}">
                    <a16:rowId xmlns:a16="http://schemas.microsoft.com/office/drawing/2014/main" val="3900862706"/>
                  </a:ext>
                </a:extLst>
              </a:tr>
            </a:tbl>
          </a:graphicData>
        </a:graphic>
      </p:graphicFrame>
      <p:graphicFrame>
        <p:nvGraphicFramePr>
          <p:cNvPr id="5" name="Table 5">
            <a:extLst>
              <a:ext uri="{FF2B5EF4-FFF2-40B4-BE49-F238E27FC236}">
                <a16:creationId xmlns:a16="http://schemas.microsoft.com/office/drawing/2014/main" id="{E87ED9CA-139A-4321-8E5A-3C458C255B5D}"/>
              </a:ext>
            </a:extLst>
          </p:cNvPr>
          <p:cNvGraphicFramePr>
            <a:graphicFrameLocks noGrp="1"/>
          </p:cNvGraphicFramePr>
          <p:nvPr>
            <p:extLst>
              <p:ext uri="{D42A27DB-BD31-4B8C-83A1-F6EECF244321}">
                <p14:modId xmlns:p14="http://schemas.microsoft.com/office/powerpoint/2010/main" val="18920513"/>
              </p:ext>
            </p:extLst>
          </p:nvPr>
        </p:nvGraphicFramePr>
        <p:xfrm>
          <a:off x="838197" y="2419792"/>
          <a:ext cx="10515600" cy="13716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668648935"/>
                    </a:ext>
                  </a:extLst>
                </a:gridCol>
                <a:gridCol w="2628900">
                  <a:extLst>
                    <a:ext uri="{9D8B030D-6E8A-4147-A177-3AD203B41FA5}">
                      <a16:colId xmlns:a16="http://schemas.microsoft.com/office/drawing/2014/main" val="1186100195"/>
                    </a:ext>
                  </a:extLst>
                </a:gridCol>
                <a:gridCol w="2628900">
                  <a:extLst>
                    <a:ext uri="{9D8B030D-6E8A-4147-A177-3AD203B41FA5}">
                      <a16:colId xmlns:a16="http://schemas.microsoft.com/office/drawing/2014/main" val="3208163108"/>
                    </a:ext>
                  </a:extLst>
                </a:gridCol>
                <a:gridCol w="2628900">
                  <a:extLst>
                    <a:ext uri="{9D8B030D-6E8A-4147-A177-3AD203B41FA5}">
                      <a16:colId xmlns:a16="http://schemas.microsoft.com/office/drawing/2014/main" val="836417199"/>
                    </a:ext>
                  </a:extLst>
                </a:gridCol>
              </a:tblGrid>
              <a:tr h="220717">
                <a:tc>
                  <a:txBody>
                    <a:bodyPr/>
                    <a:lstStyle/>
                    <a:p>
                      <a:r>
                        <a:rPr lang="en-US" sz="1200" b="1" dirty="0"/>
                        <a:t>Financial </a:t>
                      </a:r>
                      <a:r>
                        <a:rPr lang="en-US" sz="1200" b="0" dirty="0"/>
                        <a:t>(USD)</a:t>
                      </a:r>
                      <a:endParaRPr lang="en-IN" sz="1200" b="0" dirty="0"/>
                    </a:p>
                  </a:txBody>
                  <a:tcPr>
                    <a:solidFill>
                      <a:schemeClr val="tx1"/>
                    </a:solidFill>
                  </a:tcPr>
                </a:tc>
                <a:tc>
                  <a:txBody>
                    <a:bodyPr/>
                    <a:lstStyle/>
                    <a:p>
                      <a:r>
                        <a:rPr lang="en-US" sz="1200" dirty="0"/>
                        <a:t>Target</a:t>
                      </a:r>
                      <a:endParaRPr lang="en-IN" sz="1200" dirty="0"/>
                    </a:p>
                  </a:txBody>
                  <a:tcPr/>
                </a:tc>
                <a:tc>
                  <a:txBody>
                    <a:bodyPr/>
                    <a:lstStyle/>
                    <a:p>
                      <a:r>
                        <a:rPr lang="en-US" sz="1200" dirty="0"/>
                        <a:t>Actual</a:t>
                      </a:r>
                      <a:endParaRPr lang="en-IN" sz="1200" dirty="0"/>
                    </a:p>
                  </a:txBody>
                  <a:tcPr/>
                </a:tc>
                <a:tc>
                  <a:txBody>
                    <a:bodyPr/>
                    <a:lstStyle/>
                    <a:p>
                      <a:r>
                        <a:rPr lang="en-US" sz="1200" dirty="0"/>
                        <a:t>Trend</a:t>
                      </a:r>
                      <a:endParaRPr lang="en-IN" sz="1200" dirty="0"/>
                    </a:p>
                  </a:txBody>
                  <a:tcPr/>
                </a:tc>
                <a:extLst>
                  <a:ext uri="{0D108BD9-81ED-4DB2-BD59-A6C34878D82A}">
                    <a16:rowId xmlns:a16="http://schemas.microsoft.com/office/drawing/2014/main" val="2076581840"/>
                  </a:ext>
                </a:extLst>
              </a:tr>
              <a:tr h="220717">
                <a:tc>
                  <a:txBody>
                    <a:bodyPr/>
                    <a:lstStyle/>
                    <a:p>
                      <a:r>
                        <a:rPr lang="en-US" sz="1200" dirty="0"/>
                        <a:t>Revenue</a:t>
                      </a:r>
                      <a:endParaRPr lang="en-IN" sz="1200" dirty="0"/>
                    </a:p>
                  </a:txBody>
                  <a:tcPr/>
                </a:tc>
                <a:tc>
                  <a:txBody>
                    <a:bodyPr/>
                    <a:lstStyle/>
                    <a:p>
                      <a:endParaRPr lang="en-IN" sz="1200" dirty="0"/>
                    </a:p>
                  </a:txBody>
                  <a:tcPr/>
                </a:tc>
                <a:tc>
                  <a:txBody>
                    <a:bodyPr/>
                    <a:lstStyle/>
                    <a:p>
                      <a:endParaRPr lang="en-IN" sz="1200" dirty="0"/>
                    </a:p>
                  </a:txBody>
                  <a:tcPr/>
                </a:tc>
                <a:tc>
                  <a:txBody>
                    <a:bodyPr/>
                    <a:lstStyle/>
                    <a:p>
                      <a:endParaRPr lang="en-IN" sz="1200" dirty="0"/>
                    </a:p>
                  </a:txBody>
                  <a:tcPr/>
                </a:tc>
                <a:extLst>
                  <a:ext uri="{0D108BD9-81ED-4DB2-BD59-A6C34878D82A}">
                    <a16:rowId xmlns:a16="http://schemas.microsoft.com/office/drawing/2014/main" val="880773265"/>
                  </a:ext>
                </a:extLst>
              </a:tr>
              <a:tr h="220717">
                <a:tc>
                  <a:txBody>
                    <a:bodyPr/>
                    <a:lstStyle/>
                    <a:p>
                      <a:r>
                        <a:rPr lang="en-US" sz="1200" dirty="0"/>
                        <a:t>Profit</a:t>
                      </a:r>
                      <a:endParaRPr lang="en-IN" sz="1200" dirty="0"/>
                    </a:p>
                  </a:txBody>
                  <a:tcPr/>
                </a:tc>
                <a:tc>
                  <a:txBody>
                    <a:bodyPr/>
                    <a:lstStyle/>
                    <a:p>
                      <a:endParaRPr lang="en-IN" sz="1200" dirty="0"/>
                    </a:p>
                  </a:txBody>
                  <a:tcPr/>
                </a:tc>
                <a:tc>
                  <a:txBody>
                    <a:bodyPr/>
                    <a:lstStyle/>
                    <a:p>
                      <a:endParaRPr lang="en-IN" sz="1200"/>
                    </a:p>
                  </a:txBody>
                  <a:tcPr/>
                </a:tc>
                <a:tc>
                  <a:txBody>
                    <a:bodyPr/>
                    <a:lstStyle/>
                    <a:p>
                      <a:endParaRPr lang="en-IN" sz="1200" dirty="0"/>
                    </a:p>
                  </a:txBody>
                  <a:tcPr/>
                </a:tc>
                <a:extLst>
                  <a:ext uri="{0D108BD9-81ED-4DB2-BD59-A6C34878D82A}">
                    <a16:rowId xmlns:a16="http://schemas.microsoft.com/office/drawing/2014/main" val="3090373960"/>
                  </a:ext>
                </a:extLst>
              </a:tr>
              <a:tr h="220717">
                <a:tc>
                  <a:txBody>
                    <a:bodyPr/>
                    <a:lstStyle/>
                    <a:p>
                      <a:r>
                        <a:rPr lang="en-US" sz="1200" dirty="0"/>
                        <a:t>Attainment</a:t>
                      </a:r>
                      <a:endParaRPr lang="en-IN" sz="1200" dirty="0"/>
                    </a:p>
                  </a:txBody>
                  <a:tcPr/>
                </a:tc>
                <a:tc>
                  <a:txBody>
                    <a:bodyPr/>
                    <a:lstStyle/>
                    <a:p>
                      <a:endParaRPr lang="en-IN" sz="1200"/>
                    </a:p>
                  </a:txBody>
                  <a:tcPr/>
                </a:tc>
                <a:tc>
                  <a:txBody>
                    <a:bodyPr/>
                    <a:lstStyle/>
                    <a:p>
                      <a:endParaRPr lang="en-IN" sz="1200"/>
                    </a:p>
                  </a:txBody>
                  <a:tcPr/>
                </a:tc>
                <a:tc>
                  <a:txBody>
                    <a:bodyPr/>
                    <a:lstStyle/>
                    <a:p>
                      <a:endParaRPr lang="en-IN" sz="1200"/>
                    </a:p>
                  </a:txBody>
                  <a:tcPr/>
                </a:tc>
                <a:extLst>
                  <a:ext uri="{0D108BD9-81ED-4DB2-BD59-A6C34878D82A}">
                    <a16:rowId xmlns:a16="http://schemas.microsoft.com/office/drawing/2014/main" val="2578954237"/>
                  </a:ext>
                </a:extLst>
              </a:tr>
              <a:tr h="220717">
                <a:tc>
                  <a:txBody>
                    <a:bodyPr/>
                    <a:lstStyle/>
                    <a:p>
                      <a:r>
                        <a:rPr lang="en-US" sz="1200" dirty="0"/>
                        <a:t>Bonus</a:t>
                      </a:r>
                      <a:endParaRPr lang="en-IN" sz="1200" dirty="0"/>
                    </a:p>
                  </a:txBody>
                  <a:tcPr/>
                </a:tc>
                <a:tc>
                  <a:txBody>
                    <a:bodyPr/>
                    <a:lstStyle/>
                    <a:p>
                      <a:endParaRPr lang="en-IN" sz="1200"/>
                    </a:p>
                  </a:txBody>
                  <a:tcPr/>
                </a:tc>
                <a:tc>
                  <a:txBody>
                    <a:bodyPr/>
                    <a:lstStyle/>
                    <a:p>
                      <a:endParaRPr lang="en-IN" sz="1200"/>
                    </a:p>
                  </a:txBody>
                  <a:tcPr/>
                </a:tc>
                <a:tc>
                  <a:txBody>
                    <a:bodyPr/>
                    <a:lstStyle/>
                    <a:p>
                      <a:endParaRPr lang="en-IN" sz="1200" dirty="0"/>
                    </a:p>
                  </a:txBody>
                  <a:tcPr/>
                </a:tc>
                <a:extLst>
                  <a:ext uri="{0D108BD9-81ED-4DB2-BD59-A6C34878D82A}">
                    <a16:rowId xmlns:a16="http://schemas.microsoft.com/office/drawing/2014/main" val="2339771098"/>
                  </a:ext>
                </a:extLst>
              </a:tr>
            </a:tbl>
          </a:graphicData>
        </a:graphic>
      </p:graphicFrame>
      <p:graphicFrame>
        <p:nvGraphicFramePr>
          <p:cNvPr id="6" name="Table 6">
            <a:extLst>
              <a:ext uri="{FF2B5EF4-FFF2-40B4-BE49-F238E27FC236}">
                <a16:creationId xmlns:a16="http://schemas.microsoft.com/office/drawing/2014/main" id="{C514B2D5-EAA4-4C35-975F-B2B48D6D440A}"/>
              </a:ext>
            </a:extLst>
          </p:cNvPr>
          <p:cNvGraphicFramePr>
            <a:graphicFrameLocks noGrp="1"/>
          </p:cNvGraphicFramePr>
          <p:nvPr>
            <p:extLst>
              <p:ext uri="{D42A27DB-BD31-4B8C-83A1-F6EECF244321}">
                <p14:modId xmlns:p14="http://schemas.microsoft.com/office/powerpoint/2010/main" val="83486812"/>
              </p:ext>
            </p:extLst>
          </p:nvPr>
        </p:nvGraphicFramePr>
        <p:xfrm>
          <a:off x="838196" y="3818660"/>
          <a:ext cx="10515600" cy="10972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531229042"/>
                    </a:ext>
                  </a:extLst>
                </a:gridCol>
                <a:gridCol w="2628900">
                  <a:extLst>
                    <a:ext uri="{9D8B030D-6E8A-4147-A177-3AD203B41FA5}">
                      <a16:colId xmlns:a16="http://schemas.microsoft.com/office/drawing/2014/main" val="1186524312"/>
                    </a:ext>
                  </a:extLst>
                </a:gridCol>
                <a:gridCol w="2628900">
                  <a:extLst>
                    <a:ext uri="{9D8B030D-6E8A-4147-A177-3AD203B41FA5}">
                      <a16:colId xmlns:a16="http://schemas.microsoft.com/office/drawing/2014/main" val="1582442657"/>
                    </a:ext>
                  </a:extLst>
                </a:gridCol>
                <a:gridCol w="2628900">
                  <a:extLst>
                    <a:ext uri="{9D8B030D-6E8A-4147-A177-3AD203B41FA5}">
                      <a16:colId xmlns:a16="http://schemas.microsoft.com/office/drawing/2014/main" val="2600377097"/>
                    </a:ext>
                  </a:extLst>
                </a:gridCol>
              </a:tblGrid>
              <a:tr h="174625">
                <a:tc>
                  <a:txBody>
                    <a:bodyPr/>
                    <a:lstStyle/>
                    <a:p>
                      <a:r>
                        <a:rPr lang="en-IN" sz="1200" dirty="0"/>
                        <a:t>Customers</a:t>
                      </a:r>
                    </a:p>
                  </a:txBody>
                  <a:tcPr>
                    <a:solidFill>
                      <a:schemeClr val="tx1"/>
                    </a:solidFill>
                  </a:tcPr>
                </a:tc>
                <a:tc>
                  <a:txBody>
                    <a:bodyPr/>
                    <a:lstStyle/>
                    <a:p>
                      <a:r>
                        <a:rPr lang="en-IN" sz="1200" dirty="0"/>
                        <a:t>Last Month</a:t>
                      </a:r>
                    </a:p>
                  </a:txBody>
                  <a:tcPr/>
                </a:tc>
                <a:tc>
                  <a:txBody>
                    <a:bodyPr/>
                    <a:lstStyle/>
                    <a:p>
                      <a:r>
                        <a:rPr lang="en-IN" sz="1200" dirty="0"/>
                        <a:t>This Month</a:t>
                      </a:r>
                    </a:p>
                  </a:txBody>
                  <a:tcPr/>
                </a:tc>
                <a:tc>
                  <a:txBody>
                    <a:bodyPr/>
                    <a:lstStyle/>
                    <a:p>
                      <a:r>
                        <a:rPr lang="en-IN" sz="1200" dirty="0"/>
                        <a:t>Trend</a:t>
                      </a:r>
                    </a:p>
                  </a:txBody>
                  <a:tcPr/>
                </a:tc>
                <a:extLst>
                  <a:ext uri="{0D108BD9-81ED-4DB2-BD59-A6C34878D82A}">
                    <a16:rowId xmlns:a16="http://schemas.microsoft.com/office/drawing/2014/main" val="1640754579"/>
                  </a:ext>
                </a:extLst>
              </a:tr>
              <a:tr h="164941">
                <a:tc>
                  <a:txBody>
                    <a:bodyPr/>
                    <a:lstStyle/>
                    <a:p>
                      <a:r>
                        <a:rPr lang="en-IN" sz="1200" dirty="0"/>
                        <a:t>Number of customers</a:t>
                      </a:r>
                    </a:p>
                  </a:txBody>
                  <a:tcPr/>
                </a:tc>
                <a:tc>
                  <a:txBody>
                    <a:bodyPr/>
                    <a:lstStyle/>
                    <a:p>
                      <a:endParaRPr lang="en-IN" sz="1200" dirty="0"/>
                    </a:p>
                  </a:txBody>
                  <a:tcPr/>
                </a:tc>
                <a:tc>
                  <a:txBody>
                    <a:bodyPr/>
                    <a:lstStyle/>
                    <a:p>
                      <a:endParaRPr lang="en-IN" sz="1200"/>
                    </a:p>
                  </a:txBody>
                  <a:tcPr/>
                </a:tc>
                <a:tc>
                  <a:txBody>
                    <a:bodyPr/>
                    <a:lstStyle/>
                    <a:p>
                      <a:endParaRPr lang="en-IN" sz="1200"/>
                    </a:p>
                  </a:txBody>
                  <a:tcPr/>
                </a:tc>
                <a:extLst>
                  <a:ext uri="{0D108BD9-81ED-4DB2-BD59-A6C34878D82A}">
                    <a16:rowId xmlns:a16="http://schemas.microsoft.com/office/drawing/2014/main" val="816489440"/>
                  </a:ext>
                </a:extLst>
              </a:tr>
              <a:tr h="164941">
                <a:tc>
                  <a:txBody>
                    <a:bodyPr/>
                    <a:lstStyle/>
                    <a:p>
                      <a:r>
                        <a:rPr lang="en-IN" sz="1200" dirty="0"/>
                        <a:t>Customer Loss (%)</a:t>
                      </a:r>
                    </a:p>
                  </a:txBody>
                  <a:tcPr/>
                </a:tc>
                <a:tc>
                  <a:txBody>
                    <a:bodyPr/>
                    <a:lstStyle/>
                    <a:p>
                      <a:endParaRPr lang="en-IN" sz="1200" dirty="0"/>
                    </a:p>
                  </a:txBody>
                  <a:tcPr/>
                </a:tc>
                <a:tc>
                  <a:txBody>
                    <a:bodyPr/>
                    <a:lstStyle/>
                    <a:p>
                      <a:endParaRPr lang="en-IN" sz="1200"/>
                    </a:p>
                  </a:txBody>
                  <a:tcPr/>
                </a:tc>
                <a:tc>
                  <a:txBody>
                    <a:bodyPr/>
                    <a:lstStyle/>
                    <a:p>
                      <a:endParaRPr lang="en-IN" sz="1200"/>
                    </a:p>
                  </a:txBody>
                  <a:tcPr/>
                </a:tc>
                <a:extLst>
                  <a:ext uri="{0D108BD9-81ED-4DB2-BD59-A6C34878D82A}">
                    <a16:rowId xmlns:a16="http://schemas.microsoft.com/office/drawing/2014/main" val="636477127"/>
                  </a:ext>
                </a:extLst>
              </a:tr>
              <a:tr h="164941">
                <a:tc>
                  <a:txBody>
                    <a:bodyPr/>
                    <a:lstStyle/>
                    <a:p>
                      <a:r>
                        <a:rPr lang="en-IN" sz="1200" dirty="0"/>
                        <a:t>Customer Satisfaction (%)</a:t>
                      </a:r>
                    </a:p>
                  </a:txBody>
                  <a:tcPr/>
                </a:tc>
                <a:tc>
                  <a:txBody>
                    <a:bodyPr/>
                    <a:lstStyle/>
                    <a:p>
                      <a:endParaRPr lang="en-IN" sz="1200" dirty="0"/>
                    </a:p>
                  </a:txBody>
                  <a:tcPr/>
                </a:tc>
                <a:tc>
                  <a:txBody>
                    <a:bodyPr/>
                    <a:lstStyle/>
                    <a:p>
                      <a:endParaRPr lang="en-IN" sz="1200"/>
                    </a:p>
                  </a:txBody>
                  <a:tcPr/>
                </a:tc>
                <a:tc>
                  <a:txBody>
                    <a:bodyPr/>
                    <a:lstStyle/>
                    <a:p>
                      <a:endParaRPr lang="en-IN" sz="1200" dirty="0"/>
                    </a:p>
                  </a:txBody>
                  <a:tcPr/>
                </a:tc>
                <a:extLst>
                  <a:ext uri="{0D108BD9-81ED-4DB2-BD59-A6C34878D82A}">
                    <a16:rowId xmlns:a16="http://schemas.microsoft.com/office/drawing/2014/main" val="1702449756"/>
                  </a:ext>
                </a:extLst>
              </a:tr>
            </a:tbl>
          </a:graphicData>
        </a:graphic>
      </p:graphicFrame>
      <p:graphicFrame>
        <p:nvGraphicFramePr>
          <p:cNvPr id="7" name="Table 7">
            <a:extLst>
              <a:ext uri="{FF2B5EF4-FFF2-40B4-BE49-F238E27FC236}">
                <a16:creationId xmlns:a16="http://schemas.microsoft.com/office/drawing/2014/main" id="{56AF4D34-0737-4FE9-86DD-63D1584C5D22}"/>
              </a:ext>
            </a:extLst>
          </p:cNvPr>
          <p:cNvGraphicFramePr>
            <a:graphicFrameLocks noGrp="1"/>
          </p:cNvGraphicFramePr>
          <p:nvPr>
            <p:extLst>
              <p:ext uri="{D42A27DB-BD31-4B8C-83A1-F6EECF244321}">
                <p14:modId xmlns:p14="http://schemas.microsoft.com/office/powerpoint/2010/main" val="3691356371"/>
              </p:ext>
            </p:extLst>
          </p:nvPr>
        </p:nvGraphicFramePr>
        <p:xfrm>
          <a:off x="838196" y="4939328"/>
          <a:ext cx="10515600" cy="1097280"/>
        </p:xfrm>
        <a:graphic>
          <a:graphicData uri="http://schemas.openxmlformats.org/drawingml/2006/table">
            <a:tbl>
              <a:tblPr firstRow="1" bandRow="1">
                <a:tableStyleId>{5C22544A-7EE6-4342-B048-85BDC9FD1C3A}</a:tableStyleId>
              </a:tblPr>
              <a:tblGrid>
                <a:gridCol w="2634846">
                  <a:extLst>
                    <a:ext uri="{9D8B030D-6E8A-4147-A177-3AD203B41FA5}">
                      <a16:colId xmlns:a16="http://schemas.microsoft.com/office/drawing/2014/main" val="3961504604"/>
                    </a:ext>
                  </a:extLst>
                </a:gridCol>
                <a:gridCol w="7880754">
                  <a:extLst>
                    <a:ext uri="{9D8B030D-6E8A-4147-A177-3AD203B41FA5}">
                      <a16:colId xmlns:a16="http://schemas.microsoft.com/office/drawing/2014/main" val="3156326950"/>
                    </a:ext>
                  </a:extLst>
                </a:gridCol>
              </a:tblGrid>
              <a:tr h="136768">
                <a:tc>
                  <a:txBody>
                    <a:bodyPr/>
                    <a:lstStyle/>
                    <a:p>
                      <a:r>
                        <a:rPr lang="en-IN" sz="1200" dirty="0"/>
                        <a:t>Learning &amp; Growth</a:t>
                      </a:r>
                    </a:p>
                  </a:txBody>
                  <a:tcPr>
                    <a:solidFill>
                      <a:schemeClr val="tx1"/>
                    </a:solidFill>
                  </a:tcPr>
                </a:tc>
                <a:tc>
                  <a:txBody>
                    <a:bodyPr/>
                    <a:lstStyle/>
                    <a:p>
                      <a:r>
                        <a:rPr lang="en-IN" sz="1200" dirty="0"/>
                        <a:t>Comments</a:t>
                      </a:r>
                    </a:p>
                  </a:txBody>
                  <a:tcPr/>
                </a:tc>
                <a:extLst>
                  <a:ext uri="{0D108BD9-81ED-4DB2-BD59-A6C34878D82A}">
                    <a16:rowId xmlns:a16="http://schemas.microsoft.com/office/drawing/2014/main" val="166744540"/>
                  </a:ext>
                </a:extLst>
              </a:tr>
              <a:tr h="136768">
                <a:tc>
                  <a:txBody>
                    <a:bodyPr/>
                    <a:lstStyle/>
                    <a:p>
                      <a:r>
                        <a:rPr lang="en-IN" sz="1200" dirty="0"/>
                        <a:t>Goal Achievements</a:t>
                      </a:r>
                    </a:p>
                  </a:txBody>
                  <a:tcPr/>
                </a:tc>
                <a:tc>
                  <a:txBody>
                    <a:bodyPr/>
                    <a:lstStyle/>
                    <a:p>
                      <a:endParaRPr lang="en-IN" sz="1200"/>
                    </a:p>
                  </a:txBody>
                  <a:tcPr/>
                </a:tc>
                <a:extLst>
                  <a:ext uri="{0D108BD9-81ED-4DB2-BD59-A6C34878D82A}">
                    <a16:rowId xmlns:a16="http://schemas.microsoft.com/office/drawing/2014/main" val="3299097492"/>
                  </a:ext>
                </a:extLst>
              </a:tr>
              <a:tr h="136768">
                <a:tc>
                  <a:txBody>
                    <a:bodyPr/>
                    <a:lstStyle/>
                    <a:p>
                      <a:r>
                        <a:rPr lang="en-IN" sz="1200" dirty="0"/>
                        <a:t>Suggested Areas of Improvement</a:t>
                      </a:r>
                    </a:p>
                  </a:txBody>
                  <a:tcPr/>
                </a:tc>
                <a:tc>
                  <a:txBody>
                    <a:bodyPr/>
                    <a:lstStyle/>
                    <a:p>
                      <a:endParaRPr lang="en-IN" sz="1200"/>
                    </a:p>
                  </a:txBody>
                  <a:tcPr/>
                </a:tc>
                <a:extLst>
                  <a:ext uri="{0D108BD9-81ED-4DB2-BD59-A6C34878D82A}">
                    <a16:rowId xmlns:a16="http://schemas.microsoft.com/office/drawing/2014/main" val="1653923577"/>
                  </a:ext>
                </a:extLst>
              </a:tr>
              <a:tr h="136768">
                <a:tc>
                  <a:txBody>
                    <a:bodyPr/>
                    <a:lstStyle/>
                    <a:p>
                      <a:r>
                        <a:rPr lang="en-IN" sz="1200" dirty="0"/>
                        <a:t>Additional Comments</a:t>
                      </a:r>
                    </a:p>
                  </a:txBody>
                  <a:tcPr/>
                </a:tc>
                <a:tc>
                  <a:txBody>
                    <a:bodyPr/>
                    <a:lstStyle/>
                    <a:p>
                      <a:endParaRPr lang="en-IN" sz="1200" dirty="0"/>
                    </a:p>
                  </a:txBody>
                  <a:tcPr/>
                </a:tc>
                <a:extLst>
                  <a:ext uri="{0D108BD9-81ED-4DB2-BD59-A6C34878D82A}">
                    <a16:rowId xmlns:a16="http://schemas.microsoft.com/office/drawing/2014/main" val="248525294"/>
                  </a:ext>
                </a:extLst>
              </a:tr>
            </a:tbl>
          </a:graphicData>
        </a:graphic>
      </p:graphicFrame>
      <p:graphicFrame>
        <p:nvGraphicFramePr>
          <p:cNvPr id="10" name="Table 10">
            <a:extLst>
              <a:ext uri="{FF2B5EF4-FFF2-40B4-BE49-F238E27FC236}">
                <a16:creationId xmlns:a16="http://schemas.microsoft.com/office/drawing/2014/main" id="{124D02A4-3A5D-4DF1-8AAB-B9514C9C02C5}"/>
              </a:ext>
            </a:extLst>
          </p:cNvPr>
          <p:cNvGraphicFramePr>
            <a:graphicFrameLocks noGrp="1"/>
          </p:cNvGraphicFramePr>
          <p:nvPr>
            <p:extLst>
              <p:ext uri="{D42A27DB-BD31-4B8C-83A1-F6EECF244321}">
                <p14:modId xmlns:p14="http://schemas.microsoft.com/office/powerpoint/2010/main" val="1602400804"/>
              </p:ext>
            </p:extLst>
          </p:nvPr>
        </p:nvGraphicFramePr>
        <p:xfrm>
          <a:off x="838196" y="6239622"/>
          <a:ext cx="10515600" cy="370840"/>
        </p:xfrm>
        <a:graphic>
          <a:graphicData uri="http://schemas.openxmlformats.org/drawingml/2006/table">
            <a:tbl>
              <a:tblPr bandRow="1">
                <a:tableStyleId>{5C22544A-7EE6-4342-B048-85BDC9FD1C3A}</a:tableStyleId>
              </a:tblPr>
              <a:tblGrid>
                <a:gridCol w="2628900">
                  <a:extLst>
                    <a:ext uri="{9D8B030D-6E8A-4147-A177-3AD203B41FA5}">
                      <a16:colId xmlns:a16="http://schemas.microsoft.com/office/drawing/2014/main" val="508940701"/>
                    </a:ext>
                  </a:extLst>
                </a:gridCol>
                <a:gridCol w="2628900">
                  <a:extLst>
                    <a:ext uri="{9D8B030D-6E8A-4147-A177-3AD203B41FA5}">
                      <a16:colId xmlns:a16="http://schemas.microsoft.com/office/drawing/2014/main" val="1292326467"/>
                    </a:ext>
                  </a:extLst>
                </a:gridCol>
                <a:gridCol w="2628900">
                  <a:extLst>
                    <a:ext uri="{9D8B030D-6E8A-4147-A177-3AD203B41FA5}">
                      <a16:colId xmlns:a16="http://schemas.microsoft.com/office/drawing/2014/main" val="3875676479"/>
                    </a:ext>
                  </a:extLst>
                </a:gridCol>
                <a:gridCol w="2628900">
                  <a:extLst>
                    <a:ext uri="{9D8B030D-6E8A-4147-A177-3AD203B41FA5}">
                      <a16:colId xmlns:a16="http://schemas.microsoft.com/office/drawing/2014/main" val="2573247910"/>
                    </a:ext>
                  </a:extLst>
                </a:gridCol>
              </a:tblGrid>
              <a:tr h="370840">
                <a:tc>
                  <a:txBody>
                    <a:bodyPr/>
                    <a:lstStyle/>
                    <a:p>
                      <a:r>
                        <a:rPr lang="en-IN" dirty="0"/>
                        <a:t>Reviewer Name</a:t>
                      </a:r>
                    </a:p>
                  </a:txBody>
                  <a:tcPr>
                    <a:solidFill>
                      <a:schemeClr val="accent1">
                        <a:lumMod val="60000"/>
                        <a:lumOff val="40000"/>
                      </a:schemeClr>
                    </a:solidFill>
                  </a:tcPr>
                </a:tc>
                <a:tc>
                  <a:txBody>
                    <a:bodyPr/>
                    <a:lstStyle/>
                    <a:p>
                      <a:endParaRPr lang="en-IN" dirty="0"/>
                    </a:p>
                  </a:txBody>
                  <a:tcPr/>
                </a:tc>
                <a:tc>
                  <a:txBody>
                    <a:bodyPr/>
                    <a:lstStyle/>
                    <a:p>
                      <a:r>
                        <a:rPr lang="en-IN" dirty="0"/>
                        <a:t>Reviewer Position</a:t>
                      </a:r>
                    </a:p>
                  </a:txBody>
                  <a:tcPr>
                    <a:solidFill>
                      <a:schemeClr val="accent1">
                        <a:lumMod val="60000"/>
                        <a:lumOff val="40000"/>
                      </a:schemeClr>
                    </a:solidFill>
                  </a:tcPr>
                </a:tc>
                <a:tc>
                  <a:txBody>
                    <a:bodyPr/>
                    <a:lstStyle/>
                    <a:p>
                      <a:endParaRPr lang="en-IN" dirty="0"/>
                    </a:p>
                  </a:txBody>
                  <a:tcPr/>
                </a:tc>
                <a:extLst>
                  <a:ext uri="{0D108BD9-81ED-4DB2-BD59-A6C34878D82A}">
                    <a16:rowId xmlns:a16="http://schemas.microsoft.com/office/drawing/2014/main" val="2148592024"/>
                  </a:ext>
                </a:extLst>
              </a:tr>
            </a:tbl>
          </a:graphicData>
        </a:graphic>
      </p:graphicFrame>
    </p:spTree>
    <p:extLst>
      <p:ext uri="{BB962C8B-B14F-4D97-AF65-F5344CB8AC3E}">
        <p14:creationId xmlns:p14="http://schemas.microsoft.com/office/powerpoint/2010/main" val="1341416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BA8CE9E-35EE-4B44-AC8A-78026C8F631D}"/>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Part 3/ Question 2</a:t>
            </a:r>
          </a:p>
        </p:txBody>
      </p:sp>
      <p:sp>
        <p:nvSpPr>
          <p:cNvPr id="3" name="Content Placeholder 2">
            <a:extLst>
              <a:ext uri="{FF2B5EF4-FFF2-40B4-BE49-F238E27FC236}">
                <a16:creationId xmlns:a16="http://schemas.microsoft.com/office/drawing/2014/main" id="{72506213-C5FB-4C4B-8D6F-D68FB8468C84}"/>
              </a:ext>
            </a:extLst>
          </p:cNvPr>
          <p:cNvSpPr>
            <a:spLocks noGrp="1"/>
          </p:cNvSpPr>
          <p:nvPr>
            <p:ph idx="1"/>
          </p:nvPr>
        </p:nvSpPr>
        <p:spPr>
          <a:xfrm>
            <a:off x="1367624" y="2490436"/>
            <a:ext cx="9708995" cy="3567173"/>
          </a:xfrm>
        </p:spPr>
        <p:txBody>
          <a:bodyPr anchor="ctr">
            <a:normAutofit/>
          </a:bodyPr>
          <a:lstStyle/>
          <a:p>
            <a:r>
              <a:rPr lang="en-IN" sz="2400" dirty="0"/>
              <a:t>Q 3.2</a:t>
            </a:r>
          </a:p>
          <a:p>
            <a:r>
              <a:rPr lang="en-IN" sz="2400" dirty="0"/>
              <a:t>Missing Values – There might be some missing values in the data, which will make the data inconsistent.</a:t>
            </a:r>
          </a:p>
          <a:p>
            <a:r>
              <a:rPr lang="en-IN" sz="2400" dirty="0"/>
              <a:t>Duplicate Records – There might be some duplicate records in the data, we need to remove those records.</a:t>
            </a:r>
          </a:p>
          <a:p>
            <a:r>
              <a:rPr lang="en-IN" sz="2400" dirty="0"/>
              <a:t>Outliers – There might be some outliers in the data maybe due to typing error.</a:t>
            </a:r>
          </a:p>
          <a:p>
            <a:r>
              <a:rPr lang="en-IN" sz="2400" dirty="0"/>
              <a:t>Format – We need to check that format throughout a column must be same. For ex. capacity should be either in millilitre or litre, not mixed.</a:t>
            </a:r>
          </a:p>
        </p:txBody>
      </p:sp>
    </p:spTree>
    <p:extLst>
      <p:ext uri="{BB962C8B-B14F-4D97-AF65-F5344CB8AC3E}">
        <p14:creationId xmlns:p14="http://schemas.microsoft.com/office/powerpoint/2010/main" val="305588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26"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B3EE3A8-5BFF-4A23-96C7-7CB48211426B}"/>
              </a:ext>
            </a:extLst>
          </p:cNvPr>
          <p:cNvSpPr>
            <a:spLocks noGrp="1"/>
          </p:cNvSpPr>
          <p:nvPr>
            <p:ph type="title"/>
          </p:nvPr>
        </p:nvSpPr>
        <p:spPr>
          <a:xfrm>
            <a:off x="1098468" y="885651"/>
            <a:ext cx="3229803" cy="4624603"/>
          </a:xfrm>
        </p:spPr>
        <p:txBody>
          <a:bodyPr>
            <a:normAutofit/>
          </a:bodyPr>
          <a:lstStyle/>
          <a:p>
            <a:r>
              <a:rPr lang="en-IN" dirty="0">
                <a:solidFill>
                  <a:srgbClr val="FFFFFF"/>
                </a:solidFill>
              </a:rPr>
              <a:t>Part 3/ Question 3</a:t>
            </a:r>
          </a:p>
        </p:txBody>
      </p:sp>
      <p:sp>
        <p:nvSpPr>
          <p:cNvPr id="3" name="Content Placeholder 2">
            <a:extLst>
              <a:ext uri="{FF2B5EF4-FFF2-40B4-BE49-F238E27FC236}">
                <a16:creationId xmlns:a16="http://schemas.microsoft.com/office/drawing/2014/main" id="{2075A50D-416C-4AAE-9428-065530EEA786}"/>
              </a:ext>
            </a:extLst>
          </p:cNvPr>
          <p:cNvSpPr>
            <a:spLocks noGrp="1"/>
          </p:cNvSpPr>
          <p:nvPr>
            <p:ph idx="1"/>
          </p:nvPr>
        </p:nvSpPr>
        <p:spPr>
          <a:xfrm>
            <a:off x="4910613" y="563918"/>
            <a:ext cx="6918220" cy="5252561"/>
          </a:xfrm>
        </p:spPr>
        <p:txBody>
          <a:bodyPr anchor="ctr">
            <a:normAutofit lnSpcReduction="10000"/>
          </a:bodyPr>
          <a:lstStyle/>
          <a:p>
            <a:r>
              <a:rPr lang="en-IN" sz="1800" dirty="0"/>
              <a:t>Q3.3 Rank based approach has many advantages and disadvantages</a:t>
            </a:r>
          </a:p>
          <a:p>
            <a:r>
              <a:rPr lang="en-IN" sz="1800" dirty="0"/>
              <a:t>Advantage – </a:t>
            </a:r>
          </a:p>
          <a:p>
            <a:pPr lvl="1"/>
            <a:r>
              <a:rPr lang="en-IN" sz="1800" dirty="0"/>
              <a:t>Helps to recognize top performers and motivate them more with better rewards</a:t>
            </a:r>
          </a:p>
          <a:p>
            <a:pPr lvl="1"/>
            <a:r>
              <a:rPr lang="en-IN" sz="1800" dirty="0"/>
              <a:t>This approach brings out the competitive side of the employees and forces them to work harder in turn improving productivity and profit</a:t>
            </a:r>
          </a:p>
          <a:p>
            <a:pPr lvl="1"/>
            <a:r>
              <a:rPr lang="en-IN" sz="1800" dirty="0"/>
              <a:t>This approach also forces people to think new ideas, since they need to get on top they need to think differently than others and come up with better ideas to improve their productivity.</a:t>
            </a:r>
          </a:p>
          <a:p>
            <a:r>
              <a:rPr lang="en-IN" sz="1800" dirty="0"/>
              <a:t>But this approach had many disadvantages too - </a:t>
            </a:r>
          </a:p>
          <a:p>
            <a:pPr lvl="1"/>
            <a:r>
              <a:rPr lang="en-IN" sz="1800" dirty="0"/>
              <a:t>High Stress – This approach may seem good in short run but in long run, the quality will start to degrade due to constant stress and workload.</a:t>
            </a:r>
          </a:p>
          <a:p>
            <a:pPr lvl="1"/>
            <a:r>
              <a:rPr lang="en-IN" sz="1800" dirty="0"/>
              <a:t>Demotivate People – Only top 10-20% employees will get recognition, rest will be either average or below average. This will demotivate those employees and it may bode ill rather than well.</a:t>
            </a:r>
          </a:p>
          <a:p>
            <a:pPr lvl="1"/>
            <a:r>
              <a:rPr lang="en-IN" sz="1800" dirty="0"/>
              <a:t>Work Environment – Employees may start seeing each other as rivals and this will affect the relations between employees.</a:t>
            </a:r>
          </a:p>
        </p:txBody>
      </p:sp>
    </p:spTree>
    <p:extLst>
      <p:ext uri="{BB962C8B-B14F-4D97-AF65-F5344CB8AC3E}">
        <p14:creationId xmlns:p14="http://schemas.microsoft.com/office/powerpoint/2010/main" val="1377775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4D65572-2CF1-4CF2-8009-34193FBA5C2D}"/>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Part 3</a:t>
            </a:r>
          </a:p>
        </p:txBody>
      </p:sp>
      <p:sp>
        <p:nvSpPr>
          <p:cNvPr id="3" name="Content Placeholder 2">
            <a:extLst>
              <a:ext uri="{FF2B5EF4-FFF2-40B4-BE49-F238E27FC236}">
                <a16:creationId xmlns:a16="http://schemas.microsoft.com/office/drawing/2014/main" id="{D652B2EE-43AC-495F-8F7B-16EDE409B6B7}"/>
              </a:ext>
            </a:extLst>
          </p:cNvPr>
          <p:cNvSpPr>
            <a:spLocks noGrp="1"/>
          </p:cNvSpPr>
          <p:nvPr>
            <p:ph idx="1"/>
          </p:nvPr>
        </p:nvSpPr>
        <p:spPr>
          <a:xfrm>
            <a:off x="1367624" y="2490436"/>
            <a:ext cx="9708995" cy="3567173"/>
          </a:xfrm>
        </p:spPr>
        <p:txBody>
          <a:bodyPr anchor="ctr">
            <a:normAutofit/>
          </a:bodyPr>
          <a:lstStyle/>
          <a:p>
            <a:r>
              <a:rPr lang="en-IN" sz="2400" dirty="0"/>
              <a:t>This approach has more cons than pros, it’s important to consider from the perspective of overall employees rather than the top 10-20% employees.</a:t>
            </a:r>
          </a:p>
          <a:p>
            <a:r>
              <a:rPr lang="en-IN" sz="2400" dirty="0"/>
              <a:t>Also different locations have different demands, so it’s better to set goals rather than give ranks. While giving ranks we may need to consider a lots of issues like location, demand, festivals etc. Sales maybe more in a location due to some festivals but less in other places due to no festival. Missing any factor may directly affect the rank of the employee.</a:t>
            </a:r>
          </a:p>
          <a:p>
            <a:r>
              <a:rPr lang="en-IN" sz="2400" dirty="0"/>
              <a:t>Overall it is important to maintain a harmonious environment in workplace which may be affected by ranking employees.</a:t>
            </a:r>
          </a:p>
        </p:txBody>
      </p:sp>
    </p:spTree>
    <p:extLst>
      <p:ext uri="{BB962C8B-B14F-4D97-AF65-F5344CB8AC3E}">
        <p14:creationId xmlns:p14="http://schemas.microsoft.com/office/powerpoint/2010/main" val="4203308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63CE9-4456-4333-89FD-7B81E56B946A}"/>
              </a:ext>
            </a:extLst>
          </p:cNvPr>
          <p:cNvSpPr>
            <a:spLocks noGrp="1"/>
          </p:cNvSpPr>
          <p:nvPr>
            <p:ph type="title"/>
          </p:nvPr>
        </p:nvSpPr>
        <p:spPr/>
        <p:txBody>
          <a:bodyPr/>
          <a:lstStyle/>
          <a:p>
            <a:r>
              <a:rPr lang="en-IN" dirty="0"/>
              <a:t>Objective Questions</a:t>
            </a:r>
          </a:p>
        </p:txBody>
      </p:sp>
      <p:sp>
        <p:nvSpPr>
          <p:cNvPr id="3" name="Content Placeholder 2">
            <a:extLst>
              <a:ext uri="{FF2B5EF4-FFF2-40B4-BE49-F238E27FC236}">
                <a16:creationId xmlns:a16="http://schemas.microsoft.com/office/drawing/2014/main" id="{2255B7AC-3432-4314-9F4E-9DADF6470F5A}"/>
              </a:ext>
            </a:extLst>
          </p:cNvPr>
          <p:cNvSpPr>
            <a:spLocks noGrp="1"/>
          </p:cNvSpPr>
          <p:nvPr>
            <p:ph idx="1"/>
          </p:nvPr>
        </p:nvSpPr>
        <p:spPr>
          <a:xfrm>
            <a:off x="838200" y="1557177"/>
            <a:ext cx="10515600" cy="4667250"/>
          </a:xfrm>
        </p:spPr>
        <p:txBody>
          <a:bodyPr>
            <a:normAutofit fontScale="77500" lnSpcReduction="20000"/>
          </a:bodyPr>
          <a:lstStyle/>
          <a:p>
            <a:pPr marL="514350" indent="-514350">
              <a:buAutoNum type="arabicPeriod"/>
            </a:pPr>
            <a:r>
              <a:rPr lang="en-IN" dirty="0"/>
              <a:t>A)</a:t>
            </a:r>
            <a:r>
              <a:rPr lang="en-IN" sz="2800" dirty="0"/>
              <a:t> Sales Manager with Manager ID 10015 and name Rahul S had the highest pay-out</a:t>
            </a:r>
          </a:p>
          <a:p>
            <a:pPr marL="0" indent="0">
              <a:buNone/>
            </a:pPr>
            <a:r>
              <a:rPr lang="en-IN" dirty="0"/>
              <a:t>1.   B)</a:t>
            </a:r>
            <a:r>
              <a:rPr lang="en-IN" sz="2400" dirty="0"/>
              <a:t> Total pay-out of the bottom 3 Sales Managers (10011, 10018, 10020) is </a:t>
            </a:r>
          </a:p>
          <a:p>
            <a:pPr lvl="1"/>
            <a:r>
              <a:rPr lang="en-IN" u="none" strike="noStrike" dirty="0">
                <a:effectLst/>
              </a:rPr>
              <a:t>11547.34 + 11547.34</a:t>
            </a:r>
            <a:r>
              <a:rPr lang="en-IN" dirty="0">
                <a:latin typeface="Calibri" panose="020F0502020204030204" pitchFamily="34" charset="0"/>
              </a:rPr>
              <a:t> + </a:t>
            </a:r>
            <a:r>
              <a:rPr lang="en-IN" u="none" strike="noStrike" dirty="0">
                <a:effectLst/>
              </a:rPr>
              <a:t>23094.69</a:t>
            </a:r>
            <a:r>
              <a:rPr lang="en-IN" dirty="0">
                <a:latin typeface="Calibri" panose="020F0502020204030204" pitchFamily="34" charset="0"/>
              </a:rPr>
              <a:t> = $46,189.37</a:t>
            </a:r>
            <a:endParaRPr lang="en-IN" dirty="0"/>
          </a:p>
          <a:p>
            <a:pPr marL="0" indent="0">
              <a:buNone/>
            </a:pPr>
            <a:r>
              <a:rPr lang="en-IN" dirty="0"/>
              <a:t>2. </a:t>
            </a:r>
            <a:r>
              <a:rPr lang="en-IN" sz="2400" dirty="0"/>
              <a:t>Total Spend of company for 3</a:t>
            </a:r>
            <a:r>
              <a:rPr lang="en-IN" sz="2400" baseline="30000" dirty="0"/>
              <a:t>rd</a:t>
            </a:r>
            <a:r>
              <a:rPr lang="en-IN" sz="2400" dirty="0"/>
              <a:t> quarter =</a:t>
            </a:r>
          </a:p>
          <a:p>
            <a:pPr lvl="1"/>
            <a:r>
              <a:rPr lang="en-IN" dirty="0"/>
              <a:t>= </a:t>
            </a:r>
            <a:r>
              <a:rPr lang="en-IN" u="none" strike="noStrike" dirty="0">
                <a:effectLst/>
              </a:rPr>
              <a:t>11547.34 + 57736.72 + 57736.72 + 57736.72 + 180715.9 + 57736.72 + 57736.72 + 11547.34</a:t>
            </a:r>
            <a:r>
              <a:rPr lang="en-IN" dirty="0">
                <a:latin typeface="Calibri" panose="020F0502020204030204" pitchFamily="34" charset="0"/>
              </a:rPr>
              <a:t> </a:t>
            </a:r>
            <a:r>
              <a:rPr lang="en-IN" u="none" strike="noStrike" dirty="0">
                <a:effectLst/>
              </a:rPr>
              <a:t>+ 57736.72 + 23094.69</a:t>
            </a:r>
            <a:endParaRPr lang="en-IN" b="0" i="0" u="none" strike="noStrike" dirty="0">
              <a:effectLst/>
              <a:latin typeface="Calibri" panose="020F0502020204030204" pitchFamily="34" charset="0"/>
            </a:endParaRPr>
          </a:p>
          <a:p>
            <a:pPr lvl="1"/>
            <a:r>
              <a:rPr lang="en-IN" dirty="0"/>
              <a:t>$5,73,325.59</a:t>
            </a:r>
          </a:p>
          <a:p>
            <a:pPr marL="0" indent="0">
              <a:buNone/>
            </a:pPr>
            <a:r>
              <a:rPr lang="en-IN" dirty="0"/>
              <a:t>3. </a:t>
            </a:r>
            <a:r>
              <a:rPr lang="en-IN" sz="2400" b="0" i="0" u="none" strike="noStrike" dirty="0">
                <a:solidFill>
                  <a:srgbClr val="000000"/>
                </a:solidFill>
                <a:effectLst/>
                <a:latin typeface="Calibri" panose="020F0502020204030204" pitchFamily="34" charset="0"/>
              </a:rPr>
              <a:t>Actual Sales after correction =&gt;</a:t>
            </a:r>
            <a:endParaRPr lang="en-IN" sz="3600" b="0" i="0" u="none" strike="noStrike" dirty="0">
              <a:effectLst/>
              <a:latin typeface="Arial" panose="020B0604020202020204" pitchFamily="34" charset="0"/>
            </a:endParaRPr>
          </a:p>
          <a:p>
            <a:pPr lvl="1"/>
            <a:r>
              <a:rPr lang="en-IN" sz="2000" dirty="0"/>
              <a:t>X * 0.85 = 126104</a:t>
            </a:r>
          </a:p>
          <a:p>
            <a:pPr lvl="1"/>
            <a:r>
              <a:rPr lang="en-IN" sz="2000" dirty="0"/>
              <a:t>=&gt; X = 126104 / 0.85 = 1,48,357.65</a:t>
            </a:r>
            <a:endParaRPr lang="en-IN" sz="2400" dirty="0"/>
          </a:p>
          <a:p>
            <a:r>
              <a:rPr lang="en-IN" sz="2400" dirty="0"/>
              <a:t>Attainment =&gt;</a:t>
            </a:r>
          </a:p>
          <a:p>
            <a:pPr lvl="1"/>
            <a:r>
              <a:rPr lang="en-IN" sz="2000" dirty="0"/>
              <a:t>148357.65/180000*100 = 82.42%</a:t>
            </a:r>
          </a:p>
          <a:p>
            <a:pPr lvl="1"/>
            <a:r>
              <a:rPr lang="en-IN" sz="2000" dirty="0"/>
              <a:t>Before we had 70.06%</a:t>
            </a:r>
            <a:endParaRPr lang="en-IN" sz="2400" dirty="0"/>
          </a:p>
          <a:p>
            <a:r>
              <a:rPr lang="en-IN" sz="2400" dirty="0"/>
              <a:t>Pay-out =&gt;</a:t>
            </a:r>
          </a:p>
          <a:p>
            <a:pPr lvl="1"/>
            <a:r>
              <a:rPr lang="en-IN" sz="2000" dirty="0"/>
              <a:t>40/433*250000 = $23,094.69</a:t>
            </a:r>
          </a:p>
          <a:p>
            <a:pPr lvl="1"/>
            <a:r>
              <a:rPr lang="en-IN" sz="2000" dirty="0"/>
              <a:t>Before we had $</a:t>
            </a:r>
            <a:r>
              <a:rPr lang="en-IN" sz="2000" u="none" strike="noStrike" dirty="0">
                <a:effectLst/>
              </a:rPr>
              <a:t>11547.34</a:t>
            </a:r>
            <a:endParaRPr lang="en-IN" sz="2000" dirty="0"/>
          </a:p>
          <a:p>
            <a:pPr marL="457200" lvl="1" indent="0">
              <a:buNone/>
            </a:pPr>
            <a:endParaRPr lang="en-IN" dirty="0"/>
          </a:p>
          <a:p>
            <a:pPr marL="0" indent="0">
              <a:buNone/>
            </a:pPr>
            <a:endParaRPr lang="en-IN" dirty="0"/>
          </a:p>
        </p:txBody>
      </p:sp>
    </p:spTree>
    <p:extLst>
      <p:ext uri="{BB962C8B-B14F-4D97-AF65-F5344CB8AC3E}">
        <p14:creationId xmlns:p14="http://schemas.microsoft.com/office/powerpoint/2010/main" val="2185688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0C80352-6717-4F6B-9764-9AA0F36442A9}"/>
              </a:ext>
            </a:extLst>
          </p:cNvPr>
          <p:cNvGraphicFramePr>
            <a:graphicFrameLocks noGrp="1"/>
          </p:cNvGraphicFramePr>
          <p:nvPr>
            <p:ph idx="1"/>
            <p:extLst>
              <p:ext uri="{D42A27DB-BD31-4B8C-83A1-F6EECF244321}">
                <p14:modId xmlns:p14="http://schemas.microsoft.com/office/powerpoint/2010/main" val="2336542240"/>
              </p:ext>
            </p:extLst>
          </p:nvPr>
        </p:nvGraphicFramePr>
        <p:xfrm>
          <a:off x="1413987" y="643466"/>
          <a:ext cx="9364026" cy="5571071"/>
        </p:xfrm>
        <a:graphic>
          <a:graphicData uri="http://schemas.openxmlformats.org/drawingml/2006/table">
            <a:tbl>
              <a:tblPr firstRow="1" bandRow="1">
                <a:solidFill>
                  <a:schemeClr val="tx1">
                    <a:lumMod val="75000"/>
                    <a:lumOff val="25000"/>
                  </a:schemeClr>
                </a:solidFill>
                <a:tableStyleId>{3B4B98B0-60AC-42C2-AFA5-B58CD77FA1E5}</a:tableStyleId>
              </a:tblPr>
              <a:tblGrid>
                <a:gridCol w="9364026">
                  <a:extLst>
                    <a:ext uri="{9D8B030D-6E8A-4147-A177-3AD203B41FA5}">
                      <a16:colId xmlns:a16="http://schemas.microsoft.com/office/drawing/2014/main" val="4013203534"/>
                    </a:ext>
                  </a:extLst>
                </a:gridCol>
              </a:tblGrid>
              <a:tr h="9042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300" b="1" i="0" u="none" strike="noStrike" kern="1200" cap="none" spc="0" normalizeH="0" baseline="0" dirty="0">
                          <a:ln>
                            <a:noFill/>
                          </a:ln>
                          <a:solidFill>
                            <a:schemeClr val="bg1"/>
                          </a:solidFill>
                          <a:effectLst/>
                          <a:uLnTx/>
                          <a:uFillTx/>
                          <a:latin typeface="Arial" panose="020B0604020202020204" pitchFamily="34" charset="0"/>
                          <a:ea typeface="+mn-ea"/>
                          <a:cs typeface="Arial" panose="020B0604020202020204" pitchFamily="34" charset="0"/>
                        </a:rPr>
                        <a:t>Team Name </a:t>
                      </a:r>
                    </a:p>
                  </a:txBody>
                  <a:tcPr marL="132795" marR="189707" marT="37941" marB="284561" anchor="b">
                    <a:lnL w="12700" cmpd="sng">
                      <a:noFill/>
                    </a:lnL>
                    <a:lnR w="12700" cmpd="sng">
                      <a:noFill/>
                    </a:lnR>
                    <a:lnT w="9525" cap="flat" cmpd="sng" algn="ctr">
                      <a:noFill/>
                      <a:prstDash val="solid"/>
                    </a:lnT>
                    <a:lnB w="38100" cmpd="sng">
                      <a:noFill/>
                    </a:lnB>
                    <a:solidFill>
                      <a:schemeClr val="tx1">
                        <a:lumMod val="75000"/>
                        <a:lumOff val="25000"/>
                      </a:schemeClr>
                    </a:solidFill>
                  </a:tcPr>
                </a:tc>
                <a:extLst>
                  <a:ext uri="{0D108BD9-81ED-4DB2-BD59-A6C34878D82A}">
                    <a16:rowId xmlns:a16="http://schemas.microsoft.com/office/drawing/2014/main" val="3071167405"/>
                  </a:ext>
                </a:extLst>
              </a:tr>
              <a:tr h="777800">
                <a:tc>
                  <a:txBody>
                    <a:bodyPr/>
                    <a:lstStyle/>
                    <a:p>
                      <a:pPr marL="0" indent="0" algn="l" defTabSz="914400" rtl="0" eaLnBrk="1" latinLnBrk="0" hangingPunct="1">
                        <a:lnSpc>
                          <a:spcPct val="100000"/>
                        </a:lnSpc>
                        <a:spcBef>
                          <a:spcPts val="600"/>
                        </a:spcBef>
                        <a:spcAft>
                          <a:spcPts val="0"/>
                        </a:spcAft>
                      </a:pPr>
                      <a:r>
                        <a:rPr kumimoji="0" lang="en-US" sz="2500" b="0" i="0" u="none" strike="noStrike" kern="1200" cap="none" spc="0" normalizeH="0" baseline="0">
                          <a:ln>
                            <a:noFill/>
                          </a:ln>
                          <a:solidFill>
                            <a:schemeClr val="bg1"/>
                          </a:solidFill>
                          <a:effectLst/>
                          <a:uLnTx/>
                          <a:uFillTx/>
                          <a:latin typeface="Arial" panose="020B0604020202020204" pitchFamily="34" charset="0"/>
                          <a:ea typeface="+mn-ea"/>
                          <a:cs typeface="Arial" panose="020B0604020202020204" pitchFamily="34" charset="0"/>
                        </a:rPr>
                        <a:t>College Name   : The  </a:t>
                      </a:r>
                      <a:r>
                        <a:rPr kumimoji="0" lang="en-US" sz="2500" b="0" i="0" u="none" strike="noStrike" kern="1200" cap="none" spc="0" normalizeH="0" baseline="0" err="1">
                          <a:ln>
                            <a:noFill/>
                          </a:ln>
                          <a:solidFill>
                            <a:schemeClr val="bg1"/>
                          </a:solidFill>
                          <a:effectLst/>
                          <a:uLnTx/>
                          <a:uFillTx/>
                          <a:latin typeface="Arial" panose="020B0604020202020204" pitchFamily="34" charset="0"/>
                          <a:ea typeface="+mn-ea"/>
                          <a:cs typeface="Arial" panose="020B0604020202020204" pitchFamily="34" charset="0"/>
                        </a:rPr>
                        <a:t>Northcap</a:t>
                      </a:r>
                      <a:r>
                        <a:rPr kumimoji="0" lang="en-US" sz="2500" b="0" i="0" u="none" strike="noStrike" kern="1200" cap="none" spc="0" normalizeH="0" baseline="0">
                          <a:ln>
                            <a:noFill/>
                          </a:ln>
                          <a:solidFill>
                            <a:schemeClr val="bg1"/>
                          </a:solidFill>
                          <a:effectLst/>
                          <a:uLnTx/>
                          <a:uFillTx/>
                          <a:latin typeface="Arial" panose="020B0604020202020204" pitchFamily="34" charset="0"/>
                          <a:ea typeface="+mn-ea"/>
                          <a:cs typeface="Arial" panose="020B0604020202020204" pitchFamily="34" charset="0"/>
                        </a:rPr>
                        <a:t> University (Gurugram)</a:t>
                      </a:r>
                    </a:p>
                  </a:txBody>
                  <a:tcPr marL="132795" marR="189707" marT="37941" marB="284561">
                    <a:lnL w="12700" cap="flat" cmpd="sng" algn="ctr">
                      <a:solidFill>
                        <a:schemeClr val="bg1"/>
                      </a:solidFill>
                      <a:prstDash val="solid"/>
                    </a:lnL>
                    <a:lnR w="12700" cmpd="sng">
                      <a:noFill/>
                      <a:prstDash val="solid"/>
                    </a:lnR>
                    <a:lnT w="38100" cmpd="sng">
                      <a:noFill/>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1426439571"/>
                  </a:ext>
                </a:extLst>
              </a:tr>
              <a:tr h="777800">
                <a:tc>
                  <a:txBody>
                    <a:bodyPr/>
                    <a:lstStyle/>
                    <a:p>
                      <a:pPr marL="0" indent="0" algn="l" defTabSz="914400" rtl="0" eaLnBrk="1" latinLnBrk="0" hangingPunct="1">
                        <a:lnSpc>
                          <a:spcPct val="100000"/>
                        </a:lnSpc>
                        <a:spcBef>
                          <a:spcPts val="600"/>
                        </a:spcBef>
                        <a:spcAft>
                          <a:spcPts val="0"/>
                        </a:spcAft>
                      </a:pPr>
                      <a:r>
                        <a:rPr kumimoji="0" lang="en-US" sz="2500" b="0" i="0" u="none" strike="noStrike" kern="1200" cap="none" spc="0" normalizeH="0" baseline="0">
                          <a:ln>
                            <a:noFill/>
                          </a:ln>
                          <a:solidFill>
                            <a:schemeClr val="bg1"/>
                          </a:solidFill>
                          <a:effectLst/>
                          <a:uLnTx/>
                          <a:uFillTx/>
                          <a:latin typeface="Arial" panose="020B0604020202020204" pitchFamily="34" charset="0"/>
                          <a:ea typeface="+mn-ea"/>
                          <a:cs typeface="Arial" panose="020B0604020202020204" pitchFamily="34" charset="0"/>
                        </a:rPr>
                        <a:t>Team Leader : Kashish Bhagat</a:t>
                      </a:r>
                    </a:p>
                  </a:txBody>
                  <a:tcPr marL="132795" marR="189707" marT="37941" marB="284561">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2197390756"/>
                  </a:ext>
                </a:extLst>
              </a:tr>
              <a:tr h="777800">
                <a:tc>
                  <a:txBody>
                    <a:bodyPr/>
                    <a:lstStyle/>
                    <a:p>
                      <a:pPr marL="0" indent="0" algn="l" defTabSz="914400" rtl="0" eaLnBrk="1" latinLnBrk="0" hangingPunct="1">
                        <a:lnSpc>
                          <a:spcPct val="100000"/>
                        </a:lnSpc>
                        <a:spcBef>
                          <a:spcPts val="600"/>
                        </a:spcBef>
                        <a:spcAft>
                          <a:spcPts val="0"/>
                        </a:spcAft>
                      </a:pPr>
                      <a:r>
                        <a:rPr kumimoji="0" lang="en-US" sz="2500" b="0" i="0" u="none" strike="noStrike" kern="1200" cap="none" spc="0" normalizeH="0" baseline="0">
                          <a:ln>
                            <a:noFill/>
                          </a:ln>
                          <a:solidFill>
                            <a:schemeClr val="bg1"/>
                          </a:solidFill>
                          <a:effectLst/>
                          <a:uLnTx/>
                          <a:uFillTx/>
                          <a:latin typeface="Arial" panose="020B0604020202020204" pitchFamily="34" charset="0"/>
                          <a:ea typeface="+mn-ea"/>
                          <a:cs typeface="Arial" panose="020B0604020202020204" pitchFamily="34" charset="0"/>
                        </a:rPr>
                        <a:t>Team Member 2 : </a:t>
                      </a:r>
                      <a:r>
                        <a:rPr kumimoji="0" lang="en-US" sz="2500" b="0" i="0" u="none" strike="noStrike" kern="1200" cap="none" spc="0" normalizeH="0" baseline="0" err="1">
                          <a:ln>
                            <a:noFill/>
                          </a:ln>
                          <a:solidFill>
                            <a:schemeClr val="bg1"/>
                          </a:solidFill>
                          <a:effectLst/>
                          <a:uLnTx/>
                          <a:uFillTx/>
                          <a:latin typeface="Arial" panose="020B0604020202020204" pitchFamily="34" charset="0"/>
                          <a:ea typeface="+mn-ea"/>
                          <a:cs typeface="Arial" panose="020B0604020202020204" pitchFamily="34" charset="0"/>
                        </a:rPr>
                        <a:t>Lakshay</a:t>
                      </a:r>
                      <a:r>
                        <a:rPr kumimoji="0" lang="en-US" sz="2500" b="0" i="0" u="none" strike="noStrike" kern="1200" cap="none" spc="0" normalizeH="0" baseline="0">
                          <a:ln>
                            <a:noFill/>
                          </a:ln>
                          <a:solidFill>
                            <a:schemeClr val="bg1"/>
                          </a:solidFill>
                          <a:effectLst/>
                          <a:uLnTx/>
                          <a:uFillTx/>
                          <a:latin typeface="Arial" panose="020B0604020202020204" pitchFamily="34" charset="0"/>
                          <a:ea typeface="+mn-ea"/>
                          <a:cs typeface="Arial" panose="020B0604020202020204" pitchFamily="34" charset="0"/>
                        </a:rPr>
                        <a:t> Goyal</a:t>
                      </a:r>
                    </a:p>
                  </a:txBody>
                  <a:tcPr marL="132795" marR="189707" marT="37941" marB="284561">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4070129009"/>
                  </a:ext>
                </a:extLst>
              </a:tr>
              <a:tr h="77780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2500" b="0" i="0" u="none" strike="noStrike" kern="1200" cap="none" spc="0" normalizeH="0" baseline="0">
                          <a:ln>
                            <a:noFill/>
                          </a:ln>
                          <a:solidFill>
                            <a:schemeClr val="bg1"/>
                          </a:solidFill>
                          <a:effectLst/>
                          <a:uLnTx/>
                          <a:uFillTx/>
                          <a:latin typeface="Arial" panose="020B0604020202020204" pitchFamily="34" charset="0"/>
                          <a:ea typeface="+mn-ea"/>
                          <a:cs typeface="Arial" panose="020B0604020202020204" pitchFamily="34" charset="0"/>
                        </a:rPr>
                        <a:t>Team Member 3 : Kartik Yadav</a:t>
                      </a:r>
                    </a:p>
                  </a:txBody>
                  <a:tcPr marL="132795" marR="189707" marT="37941" marB="284561">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3759682693"/>
                  </a:ext>
                </a:extLst>
              </a:tr>
              <a:tr h="77780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2500" b="0" i="0" u="none" strike="noStrike" kern="1200" cap="none" spc="0" normalizeH="0" baseline="0">
                          <a:ln>
                            <a:noFill/>
                          </a:ln>
                          <a:solidFill>
                            <a:schemeClr val="bg1"/>
                          </a:solidFill>
                          <a:effectLst/>
                          <a:uLnTx/>
                          <a:uFillTx/>
                          <a:latin typeface="Arial" panose="020B0604020202020204" pitchFamily="34" charset="0"/>
                          <a:ea typeface="+mn-ea"/>
                          <a:cs typeface="Arial" panose="020B0604020202020204" pitchFamily="34" charset="0"/>
                        </a:rPr>
                        <a:t>Team Member 4</a:t>
                      </a:r>
                    </a:p>
                  </a:txBody>
                  <a:tcPr marL="132795" marR="189707" marT="37941" marB="284561">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667941616"/>
                  </a:ext>
                </a:extLst>
              </a:tr>
              <a:tr h="77780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2500" b="0" i="0" u="none" strike="noStrike" kern="1200" cap="none" spc="0" normalizeH="0" baseline="0" dirty="0">
                          <a:ln>
                            <a:noFill/>
                          </a:ln>
                          <a:solidFill>
                            <a:schemeClr val="bg1"/>
                          </a:solidFill>
                          <a:effectLst/>
                          <a:uLnTx/>
                          <a:uFillTx/>
                          <a:latin typeface="Arial" panose="020B0604020202020204" pitchFamily="34" charset="0"/>
                          <a:ea typeface="+mn-ea"/>
                          <a:cs typeface="Arial" panose="020B0604020202020204" pitchFamily="34" charset="0"/>
                        </a:rPr>
                        <a:t>Team Member 5</a:t>
                      </a:r>
                    </a:p>
                  </a:txBody>
                  <a:tcPr marL="132795" marR="189707" marT="37941" marB="284561">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3848029315"/>
                  </a:ext>
                </a:extLst>
              </a:tr>
            </a:tbl>
          </a:graphicData>
        </a:graphic>
      </p:graphicFrame>
    </p:spTree>
    <p:extLst>
      <p:ext uri="{BB962C8B-B14F-4D97-AF65-F5344CB8AC3E}">
        <p14:creationId xmlns:p14="http://schemas.microsoft.com/office/powerpoint/2010/main" val="2745493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661CC7-4FCB-4472-B95B-298F290CA82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Part 1/ Question1</a:t>
            </a:r>
          </a:p>
        </p:txBody>
      </p:sp>
      <p:graphicFrame>
        <p:nvGraphicFramePr>
          <p:cNvPr id="5" name="Chart 4">
            <a:extLst>
              <a:ext uri="{FF2B5EF4-FFF2-40B4-BE49-F238E27FC236}">
                <a16:creationId xmlns:a16="http://schemas.microsoft.com/office/drawing/2014/main" id="{7856868A-8B06-45AA-81EB-CB16DC700231}"/>
              </a:ext>
            </a:extLst>
          </p:cNvPr>
          <p:cNvGraphicFramePr>
            <a:graphicFrameLocks/>
          </p:cNvGraphicFramePr>
          <p:nvPr>
            <p:extLst>
              <p:ext uri="{D42A27DB-BD31-4B8C-83A1-F6EECF244321}">
                <p14:modId xmlns:p14="http://schemas.microsoft.com/office/powerpoint/2010/main" val="2474560502"/>
              </p:ext>
            </p:extLst>
          </p:nvPr>
        </p:nvGraphicFramePr>
        <p:xfrm>
          <a:off x="4207933" y="640080"/>
          <a:ext cx="7347537" cy="55788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74118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EEBB7F2-70B4-41DE-9BC4-1012E58D7108}"/>
              </a:ext>
            </a:extLst>
          </p:cNvPr>
          <p:cNvSpPr>
            <a:spLocks noGrp="1"/>
          </p:cNvSpPr>
          <p:nvPr>
            <p:ph type="title"/>
          </p:nvPr>
        </p:nvSpPr>
        <p:spPr>
          <a:xfrm>
            <a:off x="1146879" y="998002"/>
            <a:ext cx="3182940" cy="1471959"/>
          </a:xfrm>
        </p:spPr>
        <p:txBody>
          <a:bodyPr>
            <a:normAutofit/>
          </a:bodyPr>
          <a:lstStyle/>
          <a:p>
            <a:r>
              <a:rPr lang="en-US" sz="3600">
                <a:solidFill>
                  <a:srgbClr val="FFFFFF"/>
                </a:solidFill>
              </a:rPr>
              <a:t>Part1/ Question2</a:t>
            </a:r>
            <a:endParaRPr lang="en-IN" sz="3600">
              <a:solidFill>
                <a:srgbClr val="FFFFFF"/>
              </a:solidFill>
            </a:endParaRPr>
          </a:p>
        </p:txBody>
      </p:sp>
      <p:sp>
        <p:nvSpPr>
          <p:cNvPr id="3" name="Content Placeholder 2">
            <a:extLst>
              <a:ext uri="{FF2B5EF4-FFF2-40B4-BE49-F238E27FC236}">
                <a16:creationId xmlns:a16="http://schemas.microsoft.com/office/drawing/2014/main" id="{CA479BFA-412A-4758-8FF9-6E9EBF251B41}"/>
              </a:ext>
            </a:extLst>
          </p:cNvPr>
          <p:cNvSpPr>
            <a:spLocks noGrp="1"/>
          </p:cNvSpPr>
          <p:nvPr>
            <p:ph idx="1"/>
          </p:nvPr>
        </p:nvSpPr>
        <p:spPr>
          <a:xfrm>
            <a:off x="1139635" y="2546161"/>
            <a:ext cx="3200451" cy="2985929"/>
          </a:xfrm>
        </p:spPr>
        <p:txBody>
          <a:bodyPr anchor="t">
            <a:normAutofit/>
          </a:bodyPr>
          <a:lstStyle/>
          <a:p>
            <a:r>
              <a:rPr lang="en-IN" sz="1500" dirty="0">
                <a:solidFill>
                  <a:srgbClr val="FEFFFF"/>
                </a:solidFill>
              </a:rPr>
              <a:t>For Q3 2020, we select months – July, August, September in Attainment Table</a:t>
            </a:r>
          </a:p>
          <a:p>
            <a:r>
              <a:rPr lang="en-IN" sz="1500" dirty="0">
                <a:solidFill>
                  <a:srgbClr val="FEFFFF"/>
                </a:solidFill>
              </a:rPr>
              <a:t>Convert all the quantities to SU (500ml)</a:t>
            </a:r>
          </a:p>
          <a:p>
            <a:r>
              <a:rPr lang="en-IN" sz="1500" dirty="0">
                <a:solidFill>
                  <a:srgbClr val="FEFFFF"/>
                </a:solidFill>
              </a:rPr>
              <a:t>Group all the values in Attainment by Manager ID and sum them</a:t>
            </a:r>
          </a:p>
          <a:p>
            <a:r>
              <a:rPr lang="en-IN" sz="1500" dirty="0">
                <a:solidFill>
                  <a:srgbClr val="FEFFFF"/>
                </a:solidFill>
              </a:rPr>
              <a:t>Calculate percentage from goal and actual sales</a:t>
            </a:r>
          </a:p>
          <a:p>
            <a:r>
              <a:rPr lang="en-IN" sz="1500" dirty="0">
                <a:solidFill>
                  <a:srgbClr val="FEFFFF"/>
                </a:solidFill>
              </a:rPr>
              <a:t>Compare with Pay-out Table to calculate pay-out percentage</a:t>
            </a:r>
          </a:p>
          <a:p>
            <a:endParaRPr lang="en-IN" sz="1500" dirty="0">
              <a:solidFill>
                <a:srgbClr val="FEFFFF"/>
              </a:solidFill>
            </a:endParaRPr>
          </a:p>
        </p:txBody>
      </p:sp>
      <p:graphicFrame>
        <p:nvGraphicFramePr>
          <p:cNvPr id="6" name="Table 5">
            <a:extLst>
              <a:ext uri="{FF2B5EF4-FFF2-40B4-BE49-F238E27FC236}">
                <a16:creationId xmlns:a16="http://schemas.microsoft.com/office/drawing/2014/main" id="{72C5C776-3DE7-4E61-86C3-4A91D029724E}"/>
              </a:ext>
            </a:extLst>
          </p:cNvPr>
          <p:cNvGraphicFramePr>
            <a:graphicFrameLocks noGrp="1"/>
          </p:cNvGraphicFramePr>
          <p:nvPr>
            <p:extLst>
              <p:ext uri="{D42A27DB-BD31-4B8C-83A1-F6EECF244321}">
                <p14:modId xmlns:p14="http://schemas.microsoft.com/office/powerpoint/2010/main" val="3077202600"/>
              </p:ext>
            </p:extLst>
          </p:nvPr>
        </p:nvGraphicFramePr>
        <p:xfrm>
          <a:off x="4998268" y="1101965"/>
          <a:ext cx="6569410" cy="4654070"/>
        </p:xfrm>
        <a:graphic>
          <a:graphicData uri="http://schemas.openxmlformats.org/drawingml/2006/table">
            <a:tbl>
              <a:tblPr firstRow="1" bandRow="1"/>
              <a:tblGrid>
                <a:gridCol w="1204151">
                  <a:extLst>
                    <a:ext uri="{9D8B030D-6E8A-4147-A177-3AD203B41FA5}">
                      <a16:colId xmlns:a16="http://schemas.microsoft.com/office/drawing/2014/main" val="4046973525"/>
                    </a:ext>
                  </a:extLst>
                </a:gridCol>
                <a:gridCol w="1532363">
                  <a:extLst>
                    <a:ext uri="{9D8B030D-6E8A-4147-A177-3AD203B41FA5}">
                      <a16:colId xmlns:a16="http://schemas.microsoft.com/office/drawing/2014/main" val="3639537633"/>
                    </a:ext>
                  </a:extLst>
                </a:gridCol>
                <a:gridCol w="1363359">
                  <a:extLst>
                    <a:ext uri="{9D8B030D-6E8A-4147-A177-3AD203B41FA5}">
                      <a16:colId xmlns:a16="http://schemas.microsoft.com/office/drawing/2014/main" val="3318690393"/>
                    </a:ext>
                  </a:extLst>
                </a:gridCol>
                <a:gridCol w="1476029">
                  <a:extLst>
                    <a:ext uri="{9D8B030D-6E8A-4147-A177-3AD203B41FA5}">
                      <a16:colId xmlns:a16="http://schemas.microsoft.com/office/drawing/2014/main" val="61669970"/>
                    </a:ext>
                  </a:extLst>
                </a:gridCol>
                <a:gridCol w="993508">
                  <a:extLst>
                    <a:ext uri="{9D8B030D-6E8A-4147-A177-3AD203B41FA5}">
                      <a16:colId xmlns:a16="http://schemas.microsoft.com/office/drawing/2014/main" val="2791104253"/>
                    </a:ext>
                  </a:extLst>
                </a:gridCol>
              </a:tblGrid>
              <a:tr h="753700">
                <a:tc>
                  <a:txBody>
                    <a:bodyPr/>
                    <a:lstStyle/>
                    <a:p>
                      <a:pPr algn="l" fontAlgn="b">
                        <a:spcBef>
                          <a:spcPts val="0"/>
                        </a:spcBef>
                        <a:spcAft>
                          <a:spcPts val="0"/>
                        </a:spcAft>
                      </a:pPr>
                      <a:r>
                        <a:rPr lang="en-IN" sz="2000" b="0" i="0" u="none" strike="noStrike">
                          <a:solidFill>
                            <a:srgbClr val="000000"/>
                          </a:solidFill>
                          <a:effectLst/>
                          <a:latin typeface="Calibri" panose="020F0502020204030204" pitchFamily="34" charset="0"/>
                        </a:rPr>
                        <a:t>Manager ID</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spcBef>
                          <a:spcPts val="0"/>
                        </a:spcBef>
                        <a:spcAft>
                          <a:spcPts val="0"/>
                        </a:spcAft>
                      </a:pPr>
                      <a:r>
                        <a:rPr lang="en-IN" sz="2000" b="0" i="0" u="none" strike="noStrike">
                          <a:solidFill>
                            <a:srgbClr val="000000"/>
                          </a:solidFill>
                          <a:effectLst/>
                          <a:latin typeface="Calibri" panose="020F0502020204030204" pitchFamily="34" charset="0"/>
                        </a:rPr>
                        <a:t>Actual Sales (SU)</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spcBef>
                          <a:spcPts val="0"/>
                        </a:spcBef>
                        <a:spcAft>
                          <a:spcPts val="0"/>
                        </a:spcAft>
                      </a:pPr>
                      <a:r>
                        <a:rPr lang="en-IN" sz="2000" b="0" i="0" u="none" strike="noStrike">
                          <a:solidFill>
                            <a:srgbClr val="000000"/>
                          </a:solidFill>
                          <a:effectLst/>
                          <a:latin typeface="Calibri" panose="020F0502020204030204" pitchFamily="34" charset="0"/>
                        </a:rPr>
                        <a:t>Q3 - 2020 Goals (SU)</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spcBef>
                          <a:spcPts val="0"/>
                        </a:spcBef>
                        <a:spcAft>
                          <a:spcPts val="0"/>
                        </a:spcAft>
                      </a:pPr>
                      <a:r>
                        <a:rPr lang="en-IN" sz="2000" b="0" i="0" u="none" strike="noStrike" dirty="0">
                          <a:solidFill>
                            <a:srgbClr val="000000"/>
                          </a:solidFill>
                          <a:effectLst/>
                          <a:latin typeface="Calibri" panose="020F0502020204030204" pitchFamily="34" charset="0"/>
                        </a:rPr>
                        <a:t>Attainment</a:t>
                      </a:r>
                      <a:endParaRPr lang="en-IN" sz="3200" b="0" i="0" u="none" strike="noStrike" dirty="0">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spcBef>
                          <a:spcPts val="0"/>
                        </a:spcBef>
                        <a:spcAft>
                          <a:spcPts val="0"/>
                        </a:spcAft>
                      </a:pPr>
                      <a:r>
                        <a:rPr lang="en-IN" sz="2000" b="0" i="0" u="none" strike="noStrike" dirty="0">
                          <a:solidFill>
                            <a:srgbClr val="000000"/>
                          </a:solidFill>
                          <a:effectLst/>
                          <a:latin typeface="Calibri" panose="020F0502020204030204" pitchFamily="34" charset="0"/>
                        </a:rPr>
                        <a:t>Pay-out</a:t>
                      </a:r>
                      <a:endParaRPr lang="en-IN" sz="3200" b="0" i="0" u="none" strike="noStrike" dirty="0">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3838242"/>
                  </a:ext>
                </a:extLst>
              </a:tr>
              <a:tr h="390037">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10011</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124695.5</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170000</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dirty="0">
                          <a:solidFill>
                            <a:srgbClr val="000000"/>
                          </a:solidFill>
                          <a:effectLst/>
                          <a:latin typeface="Calibri" panose="020F0502020204030204" pitchFamily="34" charset="0"/>
                        </a:rPr>
                        <a:t>73.35%</a:t>
                      </a:r>
                      <a:endParaRPr lang="en-IN" sz="3200" b="0" i="0" u="none" strike="noStrike" dirty="0">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20%</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3465607"/>
                  </a:ext>
                </a:extLst>
              </a:tr>
              <a:tr h="390037">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10012</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216948</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200000</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dirty="0">
                          <a:solidFill>
                            <a:srgbClr val="000000"/>
                          </a:solidFill>
                          <a:effectLst/>
                          <a:latin typeface="Calibri" panose="020F0502020204030204" pitchFamily="34" charset="0"/>
                        </a:rPr>
                        <a:t>108.47%</a:t>
                      </a:r>
                      <a:endParaRPr lang="en-IN" sz="3200" b="0" i="0" u="none" strike="noStrike" dirty="0">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100%</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7324782"/>
                  </a:ext>
                </a:extLst>
              </a:tr>
              <a:tr h="390037">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10013</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241285.5</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225000</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dirty="0">
                          <a:solidFill>
                            <a:srgbClr val="000000"/>
                          </a:solidFill>
                          <a:effectLst/>
                          <a:latin typeface="Calibri" panose="020F0502020204030204" pitchFamily="34" charset="0"/>
                        </a:rPr>
                        <a:t>107.24%</a:t>
                      </a:r>
                      <a:endParaRPr lang="en-IN" sz="3200" b="0" i="0" u="none" strike="noStrike" dirty="0">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100%</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809675"/>
                  </a:ext>
                </a:extLst>
              </a:tr>
              <a:tr h="390037">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10014</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173087.5</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170000</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dirty="0">
                          <a:solidFill>
                            <a:srgbClr val="000000"/>
                          </a:solidFill>
                          <a:effectLst/>
                          <a:latin typeface="Calibri" panose="020F0502020204030204" pitchFamily="34" charset="0"/>
                        </a:rPr>
                        <a:t>101.82%</a:t>
                      </a:r>
                      <a:endParaRPr lang="en-IN" sz="3200" b="0" i="0" u="none" strike="noStrike" dirty="0">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100%</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5427775"/>
                  </a:ext>
                </a:extLst>
              </a:tr>
              <a:tr h="390037">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10015</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1002223.5</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235000</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dirty="0">
                          <a:solidFill>
                            <a:srgbClr val="000000"/>
                          </a:solidFill>
                          <a:effectLst/>
                          <a:latin typeface="Calibri" panose="020F0502020204030204" pitchFamily="34" charset="0"/>
                        </a:rPr>
                        <a:t>426.48%</a:t>
                      </a:r>
                      <a:endParaRPr lang="en-IN" sz="3200" b="0" i="0" u="none" strike="noStrike" dirty="0">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313%</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9389330"/>
                  </a:ext>
                </a:extLst>
              </a:tr>
              <a:tr h="390037">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10016</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162732</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145000</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dirty="0">
                          <a:solidFill>
                            <a:srgbClr val="000000"/>
                          </a:solidFill>
                          <a:effectLst/>
                          <a:latin typeface="Calibri" panose="020F0502020204030204" pitchFamily="34" charset="0"/>
                        </a:rPr>
                        <a:t>112.23%</a:t>
                      </a:r>
                      <a:endParaRPr lang="en-IN" sz="3200" b="0" i="0" u="none" strike="noStrike" dirty="0">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100%</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9070685"/>
                  </a:ext>
                </a:extLst>
              </a:tr>
              <a:tr h="390037">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10017</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231673.5</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190000</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dirty="0">
                          <a:solidFill>
                            <a:srgbClr val="000000"/>
                          </a:solidFill>
                          <a:effectLst/>
                          <a:latin typeface="Calibri" panose="020F0502020204030204" pitchFamily="34" charset="0"/>
                        </a:rPr>
                        <a:t>121.93%</a:t>
                      </a:r>
                      <a:endParaRPr lang="en-IN" sz="3200" b="0" i="0" u="none" strike="noStrike" dirty="0">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100%</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2178530"/>
                  </a:ext>
                </a:extLst>
              </a:tr>
              <a:tr h="390037">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10018</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dirty="0">
                          <a:solidFill>
                            <a:srgbClr val="000000"/>
                          </a:solidFill>
                          <a:effectLst/>
                          <a:latin typeface="Calibri" panose="020F0502020204030204" pitchFamily="34" charset="0"/>
                        </a:rPr>
                        <a:t>126104</a:t>
                      </a:r>
                      <a:endParaRPr lang="en-IN" sz="3200" b="0" i="0" u="none" strike="noStrike" dirty="0">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180000</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dirty="0">
                          <a:solidFill>
                            <a:srgbClr val="000000"/>
                          </a:solidFill>
                          <a:effectLst/>
                          <a:latin typeface="Calibri" panose="020F0502020204030204" pitchFamily="34" charset="0"/>
                        </a:rPr>
                        <a:t>70.06%</a:t>
                      </a:r>
                      <a:endParaRPr lang="en-IN" sz="3200" b="0" i="0" u="none" strike="noStrike" dirty="0">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20%</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9778259"/>
                  </a:ext>
                </a:extLst>
              </a:tr>
              <a:tr h="390037">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10019</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226131</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160000</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dirty="0">
                          <a:solidFill>
                            <a:srgbClr val="000000"/>
                          </a:solidFill>
                          <a:effectLst/>
                          <a:latin typeface="Calibri" panose="020F0502020204030204" pitchFamily="34" charset="0"/>
                        </a:rPr>
                        <a:t>141.33%</a:t>
                      </a:r>
                      <a:endParaRPr lang="en-IN" sz="3200" b="0" i="0" u="none" strike="noStrike" dirty="0">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100%</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6456206"/>
                  </a:ext>
                </a:extLst>
              </a:tr>
              <a:tr h="390037">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10020</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211652</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a:solidFill>
                            <a:srgbClr val="000000"/>
                          </a:solidFill>
                          <a:effectLst/>
                          <a:latin typeface="Calibri" panose="020F0502020204030204" pitchFamily="34" charset="0"/>
                        </a:rPr>
                        <a:t>250000</a:t>
                      </a:r>
                      <a:endParaRPr lang="en-IN" sz="3200" b="0" i="0" u="none" strike="noStrike">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dirty="0">
                          <a:solidFill>
                            <a:srgbClr val="000000"/>
                          </a:solidFill>
                          <a:effectLst/>
                          <a:latin typeface="Calibri" panose="020F0502020204030204" pitchFamily="34" charset="0"/>
                        </a:rPr>
                        <a:t>84.66%</a:t>
                      </a:r>
                      <a:endParaRPr lang="en-IN" sz="3200" b="0" i="0" u="none" strike="noStrike" dirty="0">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spcBef>
                          <a:spcPts val="0"/>
                        </a:spcBef>
                        <a:spcAft>
                          <a:spcPts val="0"/>
                        </a:spcAft>
                      </a:pPr>
                      <a:r>
                        <a:rPr lang="en-IN" sz="2000" b="0" i="0" u="none" strike="noStrike" dirty="0">
                          <a:solidFill>
                            <a:srgbClr val="000000"/>
                          </a:solidFill>
                          <a:effectLst/>
                          <a:latin typeface="Calibri" panose="020F0502020204030204" pitchFamily="34" charset="0"/>
                        </a:rPr>
                        <a:t>40%</a:t>
                      </a:r>
                      <a:endParaRPr lang="en-IN" sz="3200" b="0" i="0" u="none" strike="noStrike" dirty="0">
                        <a:effectLst/>
                        <a:latin typeface="Arial" panose="020B0604020202020204" pitchFamily="34" charset="0"/>
                      </a:endParaRPr>
                    </a:p>
                  </a:txBody>
                  <a:tcPr marL="15143" marR="15143" marT="151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7923644"/>
                  </a:ext>
                </a:extLst>
              </a:tr>
            </a:tbl>
          </a:graphicData>
        </a:graphic>
      </p:graphicFrame>
    </p:spTree>
    <p:extLst>
      <p:ext uri="{BB962C8B-B14F-4D97-AF65-F5344CB8AC3E}">
        <p14:creationId xmlns:p14="http://schemas.microsoft.com/office/powerpoint/2010/main" val="2863853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DE953DC-5080-46DA-BCAD-7A3CF0F806DD}"/>
              </a:ext>
            </a:extLst>
          </p:cNvPr>
          <p:cNvSpPr>
            <a:spLocks noGrp="1"/>
          </p:cNvSpPr>
          <p:nvPr>
            <p:ph type="title"/>
          </p:nvPr>
        </p:nvSpPr>
        <p:spPr>
          <a:xfrm>
            <a:off x="1047280" y="759805"/>
            <a:ext cx="10306520" cy="1325563"/>
          </a:xfrm>
        </p:spPr>
        <p:txBody>
          <a:bodyPr>
            <a:normAutofit/>
          </a:bodyPr>
          <a:lstStyle/>
          <a:p>
            <a:r>
              <a:rPr lang="en-IN" sz="4000" dirty="0">
                <a:solidFill>
                  <a:srgbClr val="FFFFFF"/>
                </a:solidFill>
              </a:rPr>
              <a:t>Part 1</a:t>
            </a:r>
          </a:p>
        </p:txBody>
      </p:sp>
      <p:sp>
        <p:nvSpPr>
          <p:cNvPr id="3" name="Content Placeholder 2">
            <a:extLst>
              <a:ext uri="{FF2B5EF4-FFF2-40B4-BE49-F238E27FC236}">
                <a16:creationId xmlns:a16="http://schemas.microsoft.com/office/drawing/2014/main" id="{91215858-915E-44BB-A445-8CE9B16C062B}"/>
              </a:ext>
            </a:extLst>
          </p:cNvPr>
          <p:cNvSpPr>
            <a:spLocks noGrp="1"/>
          </p:cNvSpPr>
          <p:nvPr>
            <p:ph idx="1"/>
          </p:nvPr>
        </p:nvSpPr>
        <p:spPr>
          <a:xfrm>
            <a:off x="1424904" y="2494450"/>
            <a:ext cx="4053545" cy="3563159"/>
          </a:xfrm>
        </p:spPr>
        <p:txBody>
          <a:bodyPr>
            <a:normAutofit/>
          </a:bodyPr>
          <a:lstStyle/>
          <a:p>
            <a:r>
              <a:rPr lang="en-IN" sz="2400"/>
              <a:t>Total Annual Target Pay is $10,00,000. Let’s suppose per quarter it is $2,50,000 for each employee.</a:t>
            </a:r>
          </a:p>
          <a:p>
            <a:r>
              <a:rPr lang="en-IN" sz="2400"/>
              <a:t>Now we use pay-out percentage as a base to calculate Bonus for each manager with maximum 433% as $2,50,000 and minimum 0% as $0.</a:t>
            </a:r>
          </a:p>
          <a:p>
            <a:endParaRPr lang="en-IN" sz="2400"/>
          </a:p>
        </p:txBody>
      </p:sp>
      <p:graphicFrame>
        <p:nvGraphicFramePr>
          <p:cNvPr id="4" name="Table 3">
            <a:extLst>
              <a:ext uri="{FF2B5EF4-FFF2-40B4-BE49-F238E27FC236}">
                <a16:creationId xmlns:a16="http://schemas.microsoft.com/office/drawing/2014/main" id="{30C8F66C-F441-4AC6-B93E-CE981FABC283}"/>
              </a:ext>
            </a:extLst>
          </p:cNvPr>
          <p:cNvGraphicFramePr>
            <a:graphicFrameLocks noGrp="1"/>
          </p:cNvGraphicFramePr>
          <p:nvPr>
            <p:extLst>
              <p:ext uri="{D42A27DB-BD31-4B8C-83A1-F6EECF244321}">
                <p14:modId xmlns:p14="http://schemas.microsoft.com/office/powerpoint/2010/main" val="1634243497"/>
              </p:ext>
            </p:extLst>
          </p:nvPr>
        </p:nvGraphicFramePr>
        <p:xfrm>
          <a:off x="6416317" y="2492376"/>
          <a:ext cx="4167555" cy="3563373"/>
        </p:xfrm>
        <a:graphic>
          <a:graphicData uri="http://schemas.openxmlformats.org/drawingml/2006/table">
            <a:tbl>
              <a:tblPr firstRow="1" bandRow="1">
                <a:tableStyleId>{5C22544A-7EE6-4342-B048-85BDC9FD1C3A}</a:tableStyleId>
              </a:tblPr>
              <a:tblGrid>
                <a:gridCol w="1667868">
                  <a:extLst>
                    <a:ext uri="{9D8B030D-6E8A-4147-A177-3AD203B41FA5}">
                      <a16:colId xmlns:a16="http://schemas.microsoft.com/office/drawing/2014/main" val="93619494"/>
                    </a:ext>
                  </a:extLst>
                </a:gridCol>
                <a:gridCol w="1100430">
                  <a:extLst>
                    <a:ext uri="{9D8B030D-6E8A-4147-A177-3AD203B41FA5}">
                      <a16:colId xmlns:a16="http://schemas.microsoft.com/office/drawing/2014/main" val="2742869309"/>
                    </a:ext>
                  </a:extLst>
                </a:gridCol>
                <a:gridCol w="1399257">
                  <a:extLst>
                    <a:ext uri="{9D8B030D-6E8A-4147-A177-3AD203B41FA5}">
                      <a16:colId xmlns:a16="http://schemas.microsoft.com/office/drawing/2014/main" val="2698651855"/>
                    </a:ext>
                  </a:extLst>
                </a:gridCol>
              </a:tblGrid>
              <a:tr h="323943">
                <a:tc>
                  <a:txBody>
                    <a:bodyPr/>
                    <a:lstStyle/>
                    <a:p>
                      <a:pPr algn="l" fontAlgn="b"/>
                      <a:r>
                        <a:rPr lang="en-IN" sz="1700" u="none" strike="noStrike">
                          <a:effectLst/>
                        </a:rPr>
                        <a:t>Manager ID</a:t>
                      </a:r>
                      <a:endParaRPr lang="en-IN" sz="1700" b="0" i="0" u="none" strike="noStrike">
                        <a:solidFill>
                          <a:srgbClr val="000000"/>
                        </a:solidFill>
                        <a:effectLst/>
                        <a:latin typeface="Calibri" panose="020F0502020204030204" pitchFamily="34" charset="0"/>
                      </a:endParaRPr>
                    </a:p>
                  </a:txBody>
                  <a:tcPr marL="11653" marR="11653" marT="11653" marB="0" anchor="b"/>
                </a:tc>
                <a:tc>
                  <a:txBody>
                    <a:bodyPr/>
                    <a:lstStyle/>
                    <a:p>
                      <a:pPr algn="l" fontAlgn="b"/>
                      <a:r>
                        <a:rPr lang="en-IN" sz="1700" u="none" strike="noStrike">
                          <a:effectLst/>
                        </a:rPr>
                        <a:t>Payout</a:t>
                      </a:r>
                      <a:endParaRPr lang="en-IN" sz="1700" b="0" i="0" u="none" strike="noStrike">
                        <a:solidFill>
                          <a:srgbClr val="000000"/>
                        </a:solidFill>
                        <a:effectLst/>
                        <a:latin typeface="Calibri" panose="020F0502020204030204" pitchFamily="34" charset="0"/>
                      </a:endParaRPr>
                    </a:p>
                  </a:txBody>
                  <a:tcPr marL="11653" marR="11653" marT="11653" marB="0" anchor="b"/>
                </a:tc>
                <a:tc>
                  <a:txBody>
                    <a:bodyPr/>
                    <a:lstStyle/>
                    <a:p>
                      <a:pPr algn="l" fontAlgn="b"/>
                      <a:r>
                        <a:rPr lang="en-IN" sz="1700" u="none" strike="noStrike">
                          <a:effectLst/>
                        </a:rPr>
                        <a:t>Bonus</a:t>
                      </a:r>
                      <a:endParaRPr lang="en-IN" sz="1700" b="0" i="0" u="none" strike="noStrike">
                        <a:solidFill>
                          <a:srgbClr val="000000"/>
                        </a:solidFill>
                        <a:effectLst/>
                        <a:latin typeface="Calibri" panose="020F0502020204030204" pitchFamily="34" charset="0"/>
                      </a:endParaRPr>
                    </a:p>
                  </a:txBody>
                  <a:tcPr marL="11653" marR="11653" marT="11653" marB="0" anchor="b"/>
                </a:tc>
                <a:extLst>
                  <a:ext uri="{0D108BD9-81ED-4DB2-BD59-A6C34878D82A}">
                    <a16:rowId xmlns:a16="http://schemas.microsoft.com/office/drawing/2014/main" val="2650056221"/>
                  </a:ext>
                </a:extLst>
              </a:tr>
              <a:tr h="323943">
                <a:tc>
                  <a:txBody>
                    <a:bodyPr/>
                    <a:lstStyle/>
                    <a:p>
                      <a:pPr algn="r" fontAlgn="b"/>
                      <a:r>
                        <a:rPr lang="en-IN" sz="1700" u="none" strike="noStrike">
                          <a:effectLst/>
                        </a:rPr>
                        <a:t>10011</a:t>
                      </a:r>
                      <a:endParaRPr lang="en-IN" sz="1700" b="0" i="0" u="none" strike="noStrike">
                        <a:solidFill>
                          <a:srgbClr val="000000"/>
                        </a:solidFill>
                        <a:effectLst/>
                        <a:latin typeface="Calibri" panose="020F0502020204030204" pitchFamily="34" charset="0"/>
                      </a:endParaRPr>
                    </a:p>
                  </a:txBody>
                  <a:tcPr marL="11653" marR="11653" marT="11653" marB="0" anchor="b"/>
                </a:tc>
                <a:tc>
                  <a:txBody>
                    <a:bodyPr/>
                    <a:lstStyle/>
                    <a:p>
                      <a:pPr algn="r" fontAlgn="b"/>
                      <a:r>
                        <a:rPr lang="en-IN" sz="1700" u="none" strike="noStrike">
                          <a:effectLst/>
                        </a:rPr>
                        <a:t>20%</a:t>
                      </a:r>
                      <a:endParaRPr lang="en-IN" sz="1700" b="0" i="0" u="none" strike="noStrike">
                        <a:solidFill>
                          <a:srgbClr val="000000"/>
                        </a:solidFill>
                        <a:effectLst/>
                        <a:latin typeface="Calibri" panose="020F0502020204030204" pitchFamily="34" charset="0"/>
                      </a:endParaRPr>
                    </a:p>
                  </a:txBody>
                  <a:tcPr marL="11653" marR="11653" marT="11653" marB="0" anchor="b"/>
                </a:tc>
                <a:tc>
                  <a:txBody>
                    <a:bodyPr/>
                    <a:lstStyle/>
                    <a:p>
                      <a:pPr algn="r" fontAlgn="b"/>
                      <a:r>
                        <a:rPr lang="en-IN" sz="1700" u="none" strike="noStrike" dirty="0">
                          <a:effectLst/>
                        </a:rPr>
                        <a:t>11547.34</a:t>
                      </a:r>
                      <a:endParaRPr lang="en-IN" sz="1700" b="0" i="0" u="none" strike="noStrike" dirty="0">
                        <a:solidFill>
                          <a:srgbClr val="000000"/>
                        </a:solidFill>
                        <a:effectLst/>
                        <a:latin typeface="Calibri" panose="020F0502020204030204" pitchFamily="34" charset="0"/>
                      </a:endParaRPr>
                    </a:p>
                  </a:txBody>
                  <a:tcPr marL="11653" marR="11653" marT="11653" marB="0" anchor="b"/>
                </a:tc>
                <a:extLst>
                  <a:ext uri="{0D108BD9-81ED-4DB2-BD59-A6C34878D82A}">
                    <a16:rowId xmlns:a16="http://schemas.microsoft.com/office/drawing/2014/main" val="3016156120"/>
                  </a:ext>
                </a:extLst>
              </a:tr>
              <a:tr h="323943">
                <a:tc>
                  <a:txBody>
                    <a:bodyPr/>
                    <a:lstStyle/>
                    <a:p>
                      <a:pPr algn="r" fontAlgn="b"/>
                      <a:r>
                        <a:rPr lang="en-IN" sz="1700" u="none" strike="noStrike">
                          <a:effectLst/>
                        </a:rPr>
                        <a:t>10012</a:t>
                      </a:r>
                      <a:endParaRPr lang="en-IN" sz="1700" b="0" i="0" u="none" strike="noStrike">
                        <a:solidFill>
                          <a:srgbClr val="000000"/>
                        </a:solidFill>
                        <a:effectLst/>
                        <a:latin typeface="Calibri" panose="020F0502020204030204" pitchFamily="34" charset="0"/>
                      </a:endParaRPr>
                    </a:p>
                  </a:txBody>
                  <a:tcPr marL="11653" marR="11653" marT="11653" marB="0" anchor="b"/>
                </a:tc>
                <a:tc>
                  <a:txBody>
                    <a:bodyPr/>
                    <a:lstStyle/>
                    <a:p>
                      <a:pPr algn="r" fontAlgn="b"/>
                      <a:r>
                        <a:rPr lang="en-IN" sz="1700" u="none" strike="noStrike">
                          <a:effectLst/>
                        </a:rPr>
                        <a:t>100%</a:t>
                      </a:r>
                      <a:endParaRPr lang="en-IN" sz="1700" b="0" i="0" u="none" strike="noStrike">
                        <a:solidFill>
                          <a:srgbClr val="000000"/>
                        </a:solidFill>
                        <a:effectLst/>
                        <a:latin typeface="Calibri" panose="020F0502020204030204" pitchFamily="34" charset="0"/>
                      </a:endParaRPr>
                    </a:p>
                  </a:txBody>
                  <a:tcPr marL="11653" marR="11653" marT="11653" marB="0" anchor="b"/>
                </a:tc>
                <a:tc>
                  <a:txBody>
                    <a:bodyPr/>
                    <a:lstStyle/>
                    <a:p>
                      <a:pPr algn="r" fontAlgn="b"/>
                      <a:r>
                        <a:rPr lang="en-IN" sz="1700" u="none" strike="noStrike" dirty="0">
                          <a:effectLst/>
                        </a:rPr>
                        <a:t>57736.72</a:t>
                      </a:r>
                      <a:endParaRPr lang="en-IN" sz="1700" b="0" i="0" u="none" strike="noStrike" dirty="0">
                        <a:solidFill>
                          <a:srgbClr val="000000"/>
                        </a:solidFill>
                        <a:effectLst/>
                        <a:latin typeface="Calibri" panose="020F0502020204030204" pitchFamily="34" charset="0"/>
                      </a:endParaRPr>
                    </a:p>
                  </a:txBody>
                  <a:tcPr marL="11653" marR="11653" marT="11653" marB="0" anchor="b"/>
                </a:tc>
                <a:extLst>
                  <a:ext uri="{0D108BD9-81ED-4DB2-BD59-A6C34878D82A}">
                    <a16:rowId xmlns:a16="http://schemas.microsoft.com/office/drawing/2014/main" val="112207633"/>
                  </a:ext>
                </a:extLst>
              </a:tr>
              <a:tr h="323943">
                <a:tc>
                  <a:txBody>
                    <a:bodyPr/>
                    <a:lstStyle/>
                    <a:p>
                      <a:pPr algn="r" fontAlgn="b"/>
                      <a:r>
                        <a:rPr lang="en-IN" sz="1700" u="none" strike="noStrike">
                          <a:effectLst/>
                        </a:rPr>
                        <a:t>10013</a:t>
                      </a:r>
                      <a:endParaRPr lang="en-IN" sz="1700" b="0" i="0" u="none" strike="noStrike">
                        <a:solidFill>
                          <a:srgbClr val="000000"/>
                        </a:solidFill>
                        <a:effectLst/>
                        <a:latin typeface="Calibri" panose="020F0502020204030204" pitchFamily="34" charset="0"/>
                      </a:endParaRPr>
                    </a:p>
                  </a:txBody>
                  <a:tcPr marL="11653" marR="11653" marT="11653" marB="0" anchor="b"/>
                </a:tc>
                <a:tc>
                  <a:txBody>
                    <a:bodyPr/>
                    <a:lstStyle/>
                    <a:p>
                      <a:pPr algn="r" fontAlgn="b"/>
                      <a:r>
                        <a:rPr lang="en-IN" sz="1700" u="none" strike="noStrike">
                          <a:effectLst/>
                        </a:rPr>
                        <a:t>100%</a:t>
                      </a:r>
                      <a:endParaRPr lang="en-IN" sz="1700" b="0" i="0" u="none" strike="noStrike">
                        <a:solidFill>
                          <a:srgbClr val="000000"/>
                        </a:solidFill>
                        <a:effectLst/>
                        <a:latin typeface="Calibri" panose="020F0502020204030204" pitchFamily="34" charset="0"/>
                      </a:endParaRPr>
                    </a:p>
                  </a:txBody>
                  <a:tcPr marL="11653" marR="11653" marT="11653" marB="0" anchor="b"/>
                </a:tc>
                <a:tc>
                  <a:txBody>
                    <a:bodyPr/>
                    <a:lstStyle/>
                    <a:p>
                      <a:pPr algn="r" fontAlgn="b"/>
                      <a:r>
                        <a:rPr lang="en-IN" sz="1700" u="none" strike="noStrike">
                          <a:effectLst/>
                        </a:rPr>
                        <a:t>57736.72</a:t>
                      </a:r>
                      <a:endParaRPr lang="en-IN" sz="1700" b="0" i="0" u="none" strike="noStrike">
                        <a:solidFill>
                          <a:srgbClr val="000000"/>
                        </a:solidFill>
                        <a:effectLst/>
                        <a:latin typeface="Calibri" panose="020F0502020204030204" pitchFamily="34" charset="0"/>
                      </a:endParaRPr>
                    </a:p>
                  </a:txBody>
                  <a:tcPr marL="11653" marR="11653" marT="11653" marB="0" anchor="b"/>
                </a:tc>
                <a:extLst>
                  <a:ext uri="{0D108BD9-81ED-4DB2-BD59-A6C34878D82A}">
                    <a16:rowId xmlns:a16="http://schemas.microsoft.com/office/drawing/2014/main" val="1351363004"/>
                  </a:ext>
                </a:extLst>
              </a:tr>
              <a:tr h="323943">
                <a:tc>
                  <a:txBody>
                    <a:bodyPr/>
                    <a:lstStyle/>
                    <a:p>
                      <a:pPr algn="r" fontAlgn="b"/>
                      <a:r>
                        <a:rPr lang="en-IN" sz="1700" u="none" strike="noStrike">
                          <a:effectLst/>
                        </a:rPr>
                        <a:t>10014</a:t>
                      </a:r>
                      <a:endParaRPr lang="en-IN" sz="1700" b="0" i="0" u="none" strike="noStrike">
                        <a:solidFill>
                          <a:srgbClr val="000000"/>
                        </a:solidFill>
                        <a:effectLst/>
                        <a:latin typeface="Calibri" panose="020F0502020204030204" pitchFamily="34" charset="0"/>
                      </a:endParaRPr>
                    </a:p>
                  </a:txBody>
                  <a:tcPr marL="11653" marR="11653" marT="11653" marB="0" anchor="b"/>
                </a:tc>
                <a:tc>
                  <a:txBody>
                    <a:bodyPr/>
                    <a:lstStyle/>
                    <a:p>
                      <a:pPr algn="r" fontAlgn="b"/>
                      <a:r>
                        <a:rPr lang="en-IN" sz="1700" u="none" strike="noStrike">
                          <a:effectLst/>
                        </a:rPr>
                        <a:t>100%</a:t>
                      </a:r>
                      <a:endParaRPr lang="en-IN" sz="1700" b="0" i="0" u="none" strike="noStrike">
                        <a:solidFill>
                          <a:srgbClr val="000000"/>
                        </a:solidFill>
                        <a:effectLst/>
                        <a:latin typeface="Calibri" panose="020F0502020204030204" pitchFamily="34" charset="0"/>
                      </a:endParaRPr>
                    </a:p>
                  </a:txBody>
                  <a:tcPr marL="11653" marR="11653" marT="11653" marB="0" anchor="b"/>
                </a:tc>
                <a:tc>
                  <a:txBody>
                    <a:bodyPr/>
                    <a:lstStyle/>
                    <a:p>
                      <a:pPr algn="r" fontAlgn="b"/>
                      <a:r>
                        <a:rPr lang="en-IN" sz="1700" u="none" strike="noStrike">
                          <a:effectLst/>
                        </a:rPr>
                        <a:t>57736.72</a:t>
                      </a:r>
                      <a:endParaRPr lang="en-IN" sz="1700" b="0" i="0" u="none" strike="noStrike">
                        <a:solidFill>
                          <a:srgbClr val="000000"/>
                        </a:solidFill>
                        <a:effectLst/>
                        <a:latin typeface="Calibri" panose="020F0502020204030204" pitchFamily="34" charset="0"/>
                      </a:endParaRPr>
                    </a:p>
                  </a:txBody>
                  <a:tcPr marL="11653" marR="11653" marT="11653" marB="0" anchor="b"/>
                </a:tc>
                <a:extLst>
                  <a:ext uri="{0D108BD9-81ED-4DB2-BD59-A6C34878D82A}">
                    <a16:rowId xmlns:a16="http://schemas.microsoft.com/office/drawing/2014/main" val="1606990408"/>
                  </a:ext>
                </a:extLst>
              </a:tr>
              <a:tr h="323943">
                <a:tc>
                  <a:txBody>
                    <a:bodyPr/>
                    <a:lstStyle/>
                    <a:p>
                      <a:pPr algn="r" fontAlgn="b"/>
                      <a:r>
                        <a:rPr lang="en-IN" sz="1700" u="none" strike="noStrike">
                          <a:effectLst/>
                        </a:rPr>
                        <a:t>10015</a:t>
                      </a:r>
                      <a:endParaRPr lang="en-IN" sz="1700" b="0" i="0" u="none" strike="noStrike">
                        <a:solidFill>
                          <a:srgbClr val="000000"/>
                        </a:solidFill>
                        <a:effectLst/>
                        <a:latin typeface="Calibri" panose="020F0502020204030204" pitchFamily="34" charset="0"/>
                      </a:endParaRPr>
                    </a:p>
                  </a:txBody>
                  <a:tcPr marL="11653" marR="11653" marT="11653" marB="0" anchor="b"/>
                </a:tc>
                <a:tc>
                  <a:txBody>
                    <a:bodyPr/>
                    <a:lstStyle/>
                    <a:p>
                      <a:pPr algn="r" fontAlgn="b"/>
                      <a:r>
                        <a:rPr lang="en-IN" sz="1700" u="none" strike="noStrike">
                          <a:effectLst/>
                        </a:rPr>
                        <a:t>313%</a:t>
                      </a:r>
                      <a:endParaRPr lang="en-IN" sz="1700" b="0" i="0" u="none" strike="noStrike">
                        <a:solidFill>
                          <a:srgbClr val="000000"/>
                        </a:solidFill>
                        <a:effectLst/>
                        <a:latin typeface="Calibri" panose="020F0502020204030204" pitchFamily="34" charset="0"/>
                      </a:endParaRPr>
                    </a:p>
                  </a:txBody>
                  <a:tcPr marL="11653" marR="11653" marT="11653" marB="0" anchor="b"/>
                </a:tc>
                <a:tc>
                  <a:txBody>
                    <a:bodyPr/>
                    <a:lstStyle/>
                    <a:p>
                      <a:pPr algn="r" fontAlgn="b"/>
                      <a:r>
                        <a:rPr lang="en-IN" sz="1700" u="none" strike="noStrike" dirty="0">
                          <a:effectLst/>
                        </a:rPr>
                        <a:t>180715.9</a:t>
                      </a:r>
                      <a:endParaRPr lang="en-IN" sz="1700" b="0" i="0" u="none" strike="noStrike" dirty="0">
                        <a:solidFill>
                          <a:srgbClr val="000000"/>
                        </a:solidFill>
                        <a:effectLst/>
                        <a:latin typeface="Calibri" panose="020F0502020204030204" pitchFamily="34" charset="0"/>
                      </a:endParaRPr>
                    </a:p>
                  </a:txBody>
                  <a:tcPr marL="11653" marR="11653" marT="11653" marB="0" anchor="b"/>
                </a:tc>
                <a:extLst>
                  <a:ext uri="{0D108BD9-81ED-4DB2-BD59-A6C34878D82A}">
                    <a16:rowId xmlns:a16="http://schemas.microsoft.com/office/drawing/2014/main" val="3279040457"/>
                  </a:ext>
                </a:extLst>
              </a:tr>
              <a:tr h="323943">
                <a:tc>
                  <a:txBody>
                    <a:bodyPr/>
                    <a:lstStyle/>
                    <a:p>
                      <a:pPr algn="r" fontAlgn="b"/>
                      <a:r>
                        <a:rPr lang="en-IN" sz="1700" u="none" strike="noStrike">
                          <a:effectLst/>
                        </a:rPr>
                        <a:t>10016</a:t>
                      </a:r>
                      <a:endParaRPr lang="en-IN" sz="1700" b="0" i="0" u="none" strike="noStrike">
                        <a:solidFill>
                          <a:srgbClr val="000000"/>
                        </a:solidFill>
                        <a:effectLst/>
                        <a:latin typeface="Calibri" panose="020F0502020204030204" pitchFamily="34" charset="0"/>
                      </a:endParaRPr>
                    </a:p>
                  </a:txBody>
                  <a:tcPr marL="11653" marR="11653" marT="11653" marB="0" anchor="b"/>
                </a:tc>
                <a:tc>
                  <a:txBody>
                    <a:bodyPr/>
                    <a:lstStyle/>
                    <a:p>
                      <a:pPr algn="r" fontAlgn="b"/>
                      <a:r>
                        <a:rPr lang="en-IN" sz="1700" u="none" strike="noStrike">
                          <a:effectLst/>
                        </a:rPr>
                        <a:t>100%</a:t>
                      </a:r>
                      <a:endParaRPr lang="en-IN" sz="1700" b="0" i="0" u="none" strike="noStrike">
                        <a:solidFill>
                          <a:srgbClr val="000000"/>
                        </a:solidFill>
                        <a:effectLst/>
                        <a:latin typeface="Calibri" panose="020F0502020204030204" pitchFamily="34" charset="0"/>
                      </a:endParaRPr>
                    </a:p>
                  </a:txBody>
                  <a:tcPr marL="11653" marR="11653" marT="11653" marB="0" anchor="b"/>
                </a:tc>
                <a:tc>
                  <a:txBody>
                    <a:bodyPr/>
                    <a:lstStyle/>
                    <a:p>
                      <a:pPr algn="r" fontAlgn="b"/>
                      <a:r>
                        <a:rPr lang="en-IN" sz="1700" u="none" strike="noStrike">
                          <a:effectLst/>
                        </a:rPr>
                        <a:t>57736.72</a:t>
                      </a:r>
                      <a:endParaRPr lang="en-IN" sz="1700" b="0" i="0" u="none" strike="noStrike">
                        <a:solidFill>
                          <a:srgbClr val="000000"/>
                        </a:solidFill>
                        <a:effectLst/>
                        <a:latin typeface="Calibri" panose="020F0502020204030204" pitchFamily="34" charset="0"/>
                      </a:endParaRPr>
                    </a:p>
                  </a:txBody>
                  <a:tcPr marL="11653" marR="11653" marT="11653" marB="0" anchor="b"/>
                </a:tc>
                <a:extLst>
                  <a:ext uri="{0D108BD9-81ED-4DB2-BD59-A6C34878D82A}">
                    <a16:rowId xmlns:a16="http://schemas.microsoft.com/office/drawing/2014/main" val="3735702343"/>
                  </a:ext>
                </a:extLst>
              </a:tr>
              <a:tr h="323943">
                <a:tc>
                  <a:txBody>
                    <a:bodyPr/>
                    <a:lstStyle/>
                    <a:p>
                      <a:pPr algn="r" fontAlgn="b"/>
                      <a:r>
                        <a:rPr lang="en-IN" sz="1700" u="none" strike="noStrike">
                          <a:effectLst/>
                        </a:rPr>
                        <a:t>10017</a:t>
                      </a:r>
                      <a:endParaRPr lang="en-IN" sz="1700" b="0" i="0" u="none" strike="noStrike">
                        <a:solidFill>
                          <a:srgbClr val="000000"/>
                        </a:solidFill>
                        <a:effectLst/>
                        <a:latin typeface="Calibri" panose="020F0502020204030204" pitchFamily="34" charset="0"/>
                      </a:endParaRPr>
                    </a:p>
                  </a:txBody>
                  <a:tcPr marL="11653" marR="11653" marT="11653" marB="0" anchor="b"/>
                </a:tc>
                <a:tc>
                  <a:txBody>
                    <a:bodyPr/>
                    <a:lstStyle/>
                    <a:p>
                      <a:pPr algn="r" fontAlgn="b"/>
                      <a:r>
                        <a:rPr lang="en-IN" sz="1700" u="none" strike="noStrike">
                          <a:effectLst/>
                        </a:rPr>
                        <a:t>100%</a:t>
                      </a:r>
                      <a:endParaRPr lang="en-IN" sz="1700" b="0" i="0" u="none" strike="noStrike">
                        <a:solidFill>
                          <a:srgbClr val="000000"/>
                        </a:solidFill>
                        <a:effectLst/>
                        <a:latin typeface="Calibri" panose="020F0502020204030204" pitchFamily="34" charset="0"/>
                      </a:endParaRPr>
                    </a:p>
                  </a:txBody>
                  <a:tcPr marL="11653" marR="11653" marT="11653" marB="0" anchor="b"/>
                </a:tc>
                <a:tc>
                  <a:txBody>
                    <a:bodyPr/>
                    <a:lstStyle/>
                    <a:p>
                      <a:pPr algn="r" fontAlgn="b"/>
                      <a:r>
                        <a:rPr lang="en-IN" sz="1700" u="none" strike="noStrike">
                          <a:effectLst/>
                        </a:rPr>
                        <a:t>57736.72</a:t>
                      </a:r>
                      <a:endParaRPr lang="en-IN" sz="1700" b="0" i="0" u="none" strike="noStrike">
                        <a:solidFill>
                          <a:srgbClr val="000000"/>
                        </a:solidFill>
                        <a:effectLst/>
                        <a:latin typeface="Calibri" panose="020F0502020204030204" pitchFamily="34" charset="0"/>
                      </a:endParaRPr>
                    </a:p>
                  </a:txBody>
                  <a:tcPr marL="11653" marR="11653" marT="11653" marB="0" anchor="b"/>
                </a:tc>
                <a:extLst>
                  <a:ext uri="{0D108BD9-81ED-4DB2-BD59-A6C34878D82A}">
                    <a16:rowId xmlns:a16="http://schemas.microsoft.com/office/drawing/2014/main" val="2627843836"/>
                  </a:ext>
                </a:extLst>
              </a:tr>
              <a:tr h="323943">
                <a:tc>
                  <a:txBody>
                    <a:bodyPr/>
                    <a:lstStyle/>
                    <a:p>
                      <a:pPr algn="r" fontAlgn="b"/>
                      <a:r>
                        <a:rPr lang="en-IN" sz="1700" u="none" strike="noStrike">
                          <a:effectLst/>
                        </a:rPr>
                        <a:t>10018</a:t>
                      </a:r>
                      <a:endParaRPr lang="en-IN" sz="1700" b="0" i="0" u="none" strike="noStrike">
                        <a:solidFill>
                          <a:srgbClr val="000000"/>
                        </a:solidFill>
                        <a:effectLst/>
                        <a:latin typeface="Calibri" panose="020F0502020204030204" pitchFamily="34" charset="0"/>
                      </a:endParaRPr>
                    </a:p>
                  </a:txBody>
                  <a:tcPr marL="11653" marR="11653" marT="11653" marB="0" anchor="b"/>
                </a:tc>
                <a:tc>
                  <a:txBody>
                    <a:bodyPr/>
                    <a:lstStyle/>
                    <a:p>
                      <a:pPr algn="r" fontAlgn="b"/>
                      <a:r>
                        <a:rPr lang="en-IN" sz="1700" u="none" strike="noStrike">
                          <a:effectLst/>
                        </a:rPr>
                        <a:t>20%</a:t>
                      </a:r>
                      <a:endParaRPr lang="en-IN" sz="1700" b="0" i="0" u="none" strike="noStrike">
                        <a:solidFill>
                          <a:srgbClr val="000000"/>
                        </a:solidFill>
                        <a:effectLst/>
                        <a:latin typeface="Calibri" panose="020F0502020204030204" pitchFamily="34" charset="0"/>
                      </a:endParaRPr>
                    </a:p>
                  </a:txBody>
                  <a:tcPr marL="11653" marR="11653" marT="11653" marB="0" anchor="b"/>
                </a:tc>
                <a:tc>
                  <a:txBody>
                    <a:bodyPr/>
                    <a:lstStyle/>
                    <a:p>
                      <a:pPr algn="r" fontAlgn="b"/>
                      <a:r>
                        <a:rPr lang="en-IN" sz="1700" u="none" strike="noStrike" dirty="0">
                          <a:effectLst/>
                        </a:rPr>
                        <a:t>11547.34</a:t>
                      </a:r>
                      <a:endParaRPr lang="en-IN" sz="1700" b="0" i="0" u="none" strike="noStrike" dirty="0">
                        <a:solidFill>
                          <a:srgbClr val="000000"/>
                        </a:solidFill>
                        <a:effectLst/>
                        <a:latin typeface="Calibri" panose="020F0502020204030204" pitchFamily="34" charset="0"/>
                      </a:endParaRPr>
                    </a:p>
                  </a:txBody>
                  <a:tcPr marL="11653" marR="11653" marT="11653" marB="0" anchor="b"/>
                </a:tc>
                <a:extLst>
                  <a:ext uri="{0D108BD9-81ED-4DB2-BD59-A6C34878D82A}">
                    <a16:rowId xmlns:a16="http://schemas.microsoft.com/office/drawing/2014/main" val="2884673261"/>
                  </a:ext>
                </a:extLst>
              </a:tr>
              <a:tr h="323943">
                <a:tc>
                  <a:txBody>
                    <a:bodyPr/>
                    <a:lstStyle/>
                    <a:p>
                      <a:pPr algn="r" fontAlgn="b"/>
                      <a:r>
                        <a:rPr lang="en-IN" sz="1700" u="none" strike="noStrike">
                          <a:effectLst/>
                        </a:rPr>
                        <a:t>10019</a:t>
                      </a:r>
                      <a:endParaRPr lang="en-IN" sz="1700" b="0" i="0" u="none" strike="noStrike">
                        <a:solidFill>
                          <a:srgbClr val="000000"/>
                        </a:solidFill>
                        <a:effectLst/>
                        <a:latin typeface="Calibri" panose="020F0502020204030204" pitchFamily="34" charset="0"/>
                      </a:endParaRPr>
                    </a:p>
                  </a:txBody>
                  <a:tcPr marL="11653" marR="11653" marT="11653" marB="0" anchor="b"/>
                </a:tc>
                <a:tc>
                  <a:txBody>
                    <a:bodyPr/>
                    <a:lstStyle/>
                    <a:p>
                      <a:pPr algn="r" fontAlgn="b"/>
                      <a:r>
                        <a:rPr lang="en-IN" sz="1700" u="none" strike="noStrike">
                          <a:effectLst/>
                        </a:rPr>
                        <a:t>100%</a:t>
                      </a:r>
                      <a:endParaRPr lang="en-IN" sz="1700" b="0" i="0" u="none" strike="noStrike">
                        <a:solidFill>
                          <a:srgbClr val="000000"/>
                        </a:solidFill>
                        <a:effectLst/>
                        <a:latin typeface="Calibri" panose="020F0502020204030204" pitchFamily="34" charset="0"/>
                      </a:endParaRPr>
                    </a:p>
                  </a:txBody>
                  <a:tcPr marL="11653" marR="11653" marT="11653" marB="0" anchor="b"/>
                </a:tc>
                <a:tc>
                  <a:txBody>
                    <a:bodyPr/>
                    <a:lstStyle/>
                    <a:p>
                      <a:pPr algn="r" fontAlgn="b"/>
                      <a:r>
                        <a:rPr lang="en-IN" sz="1700" u="none" strike="noStrike">
                          <a:effectLst/>
                        </a:rPr>
                        <a:t>57736.72</a:t>
                      </a:r>
                      <a:endParaRPr lang="en-IN" sz="1700" b="0" i="0" u="none" strike="noStrike">
                        <a:solidFill>
                          <a:srgbClr val="000000"/>
                        </a:solidFill>
                        <a:effectLst/>
                        <a:latin typeface="Calibri" panose="020F0502020204030204" pitchFamily="34" charset="0"/>
                      </a:endParaRPr>
                    </a:p>
                  </a:txBody>
                  <a:tcPr marL="11653" marR="11653" marT="11653" marB="0" anchor="b"/>
                </a:tc>
                <a:extLst>
                  <a:ext uri="{0D108BD9-81ED-4DB2-BD59-A6C34878D82A}">
                    <a16:rowId xmlns:a16="http://schemas.microsoft.com/office/drawing/2014/main" val="554182595"/>
                  </a:ext>
                </a:extLst>
              </a:tr>
              <a:tr h="323943">
                <a:tc>
                  <a:txBody>
                    <a:bodyPr/>
                    <a:lstStyle/>
                    <a:p>
                      <a:pPr algn="r" fontAlgn="b"/>
                      <a:r>
                        <a:rPr lang="en-IN" sz="1700" u="none" strike="noStrike">
                          <a:effectLst/>
                        </a:rPr>
                        <a:t>10020</a:t>
                      </a:r>
                      <a:endParaRPr lang="en-IN" sz="1700" b="0" i="0" u="none" strike="noStrike">
                        <a:solidFill>
                          <a:srgbClr val="000000"/>
                        </a:solidFill>
                        <a:effectLst/>
                        <a:latin typeface="Calibri" panose="020F0502020204030204" pitchFamily="34" charset="0"/>
                      </a:endParaRPr>
                    </a:p>
                  </a:txBody>
                  <a:tcPr marL="11653" marR="11653" marT="11653" marB="0" anchor="b"/>
                </a:tc>
                <a:tc>
                  <a:txBody>
                    <a:bodyPr/>
                    <a:lstStyle/>
                    <a:p>
                      <a:pPr algn="r" fontAlgn="b"/>
                      <a:r>
                        <a:rPr lang="en-IN" sz="1700" u="none" strike="noStrike">
                          <a:effectLst/>
                        </a:rPr>
                        <a:t>40%</a:t>
                      </a:r>
                      <a:endParaRPr lang="en-IN" sz="1700" b="0" i="0" u="none" strike="noStrike">
                        <a:solidFill>
                          <a:srgbClr val="000000"/>
                        </a:solidFill>
                        <a:effectLst/>
                        <a:latin typeface="Calibri" panose="020F0502020204030204" pitchFamily="34" charset="0"/>
                      </a:endParaRPr>
                    </a:p>
                  </a:txBody>
                  <a:tcPr marL="11653" marR="11653" marT="11653" marB="0" anchor="b"/>
                </a:tc>
                <a:tc>
                  <a:txBody>
                    <a:bodyPr/>
                    <a:lstStyle/>
                    <a:p>
                      <a:pPr algn="r" fontAlgn="b"/>
                      <a:r>
                        <a:rPr lang="en-IN" sz="1700" u="none" strike="noStrike" dirty="0">
                          <a:effectLst/>
                        </a:rPr>
                        <a:t>23094.69</a:t>
                      </a:r>
                      <a:endParaRPr lang="en-IN" sz="1700" b="0" i="0" u="none" strike="noStrike" dirty="0">
                        <a:solidFill>
                          <a:srgbClr val="000000"/>
                        </a:solidFill>
                        <a:effectLst/>
                        <a:latin typeface="Calibri" panose="020F0502020204030204" pitchFamily="34" charset="0"/>
                      </a:endParaRPr>
                    </a:p>
                  </a:txBody>
                  <a:tcPr marL="11653" marR="11653" marT="11653" marB="0" anchor="b"/>
                </a:tc>
                <a:extLst>
                  <a:ext uri="{0D108BD9-81ED-4DB2-BD59-A6C34878D82A}">
                    <a16:rowId xmlns:a16="http://schemas.microsoft.com/office/drawing/2014/main" val="2432756934"/>
                  </a:ext>
                </a:extLst>
              </a:tr>
            </a:tbl>
          </a:graphicData>
        </a:graphic>
      </p:graphicFrame>
    </p:spTree>
    <p:extLst>
      <p:ext uri="{BB962C8B-B14F-4D97-AF65-F5344CB8AC3E}">
        <p14:creationId xmlns:p14="http://schemas.microsoft.com/office/powerpoint/2010/main" val="3878943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406F41E-4D92-4359-93CF-CAAE49CF94B0}"/>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Part 1</a:t>
            </a:r>
          </a:p>
        </p:txBody>
      </p:sp>
      <p:sp>
        <p:nvSpPr>
          <p:cNvPr id="3" name="Content Placeholder 2">
            <a:extLst>
              <a:ext uri="{FF2B5EF4-FFF2-40B4-BE49-F238E27FC236}">
                <a16:creationId xmlns:a16="http://schemas.microsoft.com/office/drawing/2014/main" id="{132735D1-5D7B-4EA1-9863-7A7BDB9E6497}"/>
              </a:ext>
            </a:extLst>
          </p:cNvPr>
          <p:cNvSpPr>
            <a:spLocks noGrp="1"/>
          </p:cNvSpPr>
          <p:nvPr>
            <p:ph idx="1"/>
          </p:nvPr>
        </p:nvSpPr>
        <p:spPr>
          <a:xfrm>
            <a:off x="1367624" y="2490436"/>
            <a:ext cx="9708995" cy="3567173"/>
          </a:xfrm>
        </p:spPr>
        <p:txBody>
          <a:bodyPr anchor="ctr">
            <a:normAutofit/>
          </a:bodyPr>
          <a:lstStyle/>
          <a:p>
            <a:r>
              <a:rPr lang="en-IN" sz="2400" dirty="0"/>
              <a:t>Q1.2 a)Sales Manager with Manager ID 10015 and name Rahul S had the highest pay-out</a:t>
            </a:r>
          </a:p>
          <a:p>
            <a:r>
              <a:rPr lang="en-IN" sz="2400" dirty="0"/>
              <a:t>Q1.2 b) Total pay-out of the bottom 3 Sales Managers (10011, 10018, 10020) is </a:t>
            </a:r>
          </a:p>
          <a:p>
            <a:pPr lvl="1"/>
            <a:r>
              <a:rPr lang="en-IN" u="none" strike="noStrike" dirty="0">
                <a:effectLst/>
              </a:rPr>
              <a:t>11547.34 + 11547.34</a:t>
            </a:r>
            <a:r>
              <a:rPr lang="en-IN" dirty="0">
                <a:latin typeface="Calibri" panose="020F0502020204030204" pitchFamily="34" charset="0"/>
              </a:rPr>
              <a:t> + </a:t>
            </a:r>
            <a:r>
              <a:rPr lang="en-IN" u="none" strike="noStrike" dirty="0">
                <a:effectLst/>
              </a:rPr>
              <a:t>23094.69</a:t>
            </a:r>
            <a:r>
              <a:rPr lang="en-IN" dirty="0">
                <a:latin typeface="Calibri" panose="020F0502020204030204" pitchFamily="34" charset="0"/>
              </a:rPr>
              <a:t> = $46,189.37</a:t>
            </a:r>
            <a:endParaRPr lang="en-IN" dirty="0"/>
          </a:p>
          <a:p>
            <a:r>
              <a:rPr lang="en-IN" sz="2400" dirty="0"/>
              <a:t>Q1.3 Total Spend of company for 3</a:t>
            </a:r>
            <a:r>
              <a:rPr lang="en-IN" sz="2400" baseline="30000" dirty="0"/>
              <a:t>rd</a:t>
            </a:r>
            <a:r>
              <a:rPr lang="en-IN" sz="2400" dirty="0"/>
              <a:t> quarter =</a:t>
            </a:r>
          </a:p>
          <a:p>
            <a:pPr lvl="1"/>
            <a:r>
              <a:rPr lang="en-IN" dirty="0"/>
              <a:t>= </a:t>
            </a:r>
            <a:r>
              <a:rPr lang="en-IN" u="none" strike="noStrike" dirty="0">
                <a:effectLst/>
              </a:rPr>
              <a:t>11547.34 + 57736.72 + 57736.72 + 57736.72 + 180715.9 + 57736.72 + 57736.72 + 11547.34</a:t>
            </a:r>
            <a:r>
              <a:rPr lang="en-IN" dirty="0">
                <a:latin typeface="Calibri" panose="020F0502020204030204" pitchFamily="34" charset="0"/>
              </a:rPr>
              <a:t> </a:t>
            </a:r>
            <a:r>
              <a:rPr lang="en-IN" u="none" strike="noStrike" dirty="0">
                <a:effectLst/>
              </a:rPr>
              <a:t>+ 57736.72 + 23094.69</a:t>
            </a:r>
            <a:endParaRPr lang="en-IN" b="0" i="0" u="none" strike="noStrike" dirty="0">
              <a:effectLst/>
              <a:latin typeface="Calibri" panose="020F0502020204030204" pitchFamily="34" charset="0"/>
            </a:endParaRPr>
          </a:p>
          <a:p>
            <a:pPr lvl="1"/>
            <a:r>
              <a:rPr lang="en-IN" dirty="0"/>
              <a:t>$5,73,325.59</a:t>
            </a:r>
          </a:p>
          <a:p>
            <a:endParaRPr lang="en-IN" sz="2400" dirty="0"/>
          </a:p>
        </p:txBody>
      </p:sp>
    </p:spTree>
    <p:extLst>
      <p:ext uri="{BB962C8B-B14F-4D97-AF65-F5344CB8AC3E}">
        <p14:creationId xmlns:p14="http://schemas.microsoft.com/office/powerpoint/2010/main" val="1491773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16E8B83-0700-4B88-8FCC-6BED9D125058}"/>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Part 2/ Question 1</a:t>
            </a:r>
          </a:p>
        </p:txBody>
      </p:sp>
      <p:sp>
        <p:nvSpPr>
          <p:cNvPr id="3" name="Content Placeholder 2">
            <a:extLst>
              <a:ext uri="{FF2B5EF4-FFF2-40B4-BE49-F238E27FC236}">
                <a16:creationId xmlns:a16="http://schemas.microsoft.com/office/drawing/2014/main" id="{4D4832FF-F920-4CCA-AB5E-D5B5F95A0ECB}"/>
              </a:ext>
            </a:extLst>
          </p:cNvPr>
          <p:cNvSpPr>
            <a:spLocks noGrp="1"/>
          </p:cNvSpPr>
          <p:nvPr>
            <p:ph idx="1"/>
          </p:nvPr>
        </p:nvSpPr>
        <p:spPr>
          <a:xfrm>
            <a:off x="1367624" y="2490436"/>
            <a:ext cx="9708995" cy="3567173"/>
          </a:xfrm>
        </p:spPr>
        <p:txBody>
          <a:bodyPr anchor="ctr">
            <a:normAutofit/>
          </a:bodyPr>
          <a:lstStyle/>
          <a:p>
            <a:r>
              <a:rPr lang="en-IN" sz="2400" b="1" dirty="0"/>
              <a:t>Q2.1</a:t>
            </a:r>
          </a:p>
          <a:p>
            <a:r>
              <a:rPr lang="en-IN" sz="2400" dirty="0"/>
              <a:t>The Goals set for the Sales Managers is way too high. Most of them are barely able to meet it.</a:t>
            </a:r>
          </a:p>
          <a:p>
            <a:r>
              <a:rPr lang="en-IN" sz="2400" dirty="0"/>
              <a:t>Pay-out set for lower is very low. Since are barely able to meet the threshold so their bonus is naturally low.</a:t>
            </a:r>
          </a:p>
          <a:p>
            <a:r>
              <a:rPr lang="en-IN" sz="2400" dirty="0"/>
              <a:t>The progress report must be shared with Sales Managers every month or every 2 weeks rather than quarterly.</a:t>
            </a:r>
          </a:p>
        </p:txBody>
      </p:sp>
    </p:spTree>
    <p:extLst>
      <p:ext uri="{BB962C8B-B14F-4D97-AF65-F5344CB8AC3E}">
        <p14:creationId xmlns:p14="http://schemas.microsoft.com/office/powerpoint/2010/main" val="553293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AC57DAE-E6CA-481C-B8AA-4430A507DA63}"/>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Part 2/ Question 2</a:t>
            </a:r>
          </a:p>
        </p:txBody>
      </p:sp>
      <p:sp>
        <p:nvSpPr>
          <p:cNvPr id="3" name="Content Placeholder 2">
            <a:extLst>
              <a:ext uri="{FF2B5EF4-FFF2-40B4-BE49-F238E27FC236}">
                <a16:creationId xmlns:a16="http://schemas.microsoft.com/office/drawing/2014/main" id="{98A5865B-C7F9-49C2-B7F1-DE0BC8F62B77}"/>
              </a:ext>
            </a:extLst>
          </p:cNvPr>
          <p:cNvSpPr>
            <a:spLocks noGrp="1"/>
          </p:cNvSpPr>
          <p:nvPr>
            <p:ph idx="1"/>
          </p:nvPr>
        </p:nvSpPr>
        <p:spPr>
          <a:xfrm>
            <a:off x="1367624" y="2490436"/>
            <a:ext cx="9708995" cy="3567173"/>
          </a:xfrm>
        </p:spPr>
        <p:txBody>
          <a:bodyPr anchor="ctr">
            <a:normAutofit/>
          </a:bodyPr>
          <a:lstStyle/>
          <a:p>
            <a:r>
              <a:rPr lang="en-IN" sz="2400" b="1" dirty="0"/>
              <a:t>Q 2.2</a:t>
            </a:r>
          </a:p>
          <a:p>
            <a:r>
              <a:rPr lang="en-IN" sz="2400" dirty="0"/>
              <a:t>Rather than using a set mathematical formula, I would propose to use Machine Learning to provide a National Forecast of the sales for the Nation.</a:t>
            </a:r>
          </a:p>
          <a:p>
            <a:r>
              <a:rPr lang="en-IN" sz="2400" dirty="0"/>
              <a:t>As opposed to a formula we would be able to make model better by training it again and again as more data is collected over time.</a:t>
            </a:r>
          </a:p>
          <a:p>
            <a:r>
              <a:rPr lang="en-IN" sz="2400" dirty="0"/>
              <a:t>In short run, a machine learning model may not work too good due to less data but in long run it is the best policy and most of the companies are using this method.</a:t>
            </a:r>
          </a:p>
        </p:txBody>
      </p:sp>
    </p:spTree>
    <p:extLst>
      <p:ext uri="{BB962C8B-B14F-4D97-AF65-F5344CB8AC3E}">
        <p14:creationId xmlns:p14="http://schemas.microsoft.com/office/powerpoint/2010/main" val="2955592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A6FD9EB-F7CA-4BA0-8B72-FB27C1D3892B}"/>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Part 2/ Question 3</a:t>
            </a:r>
          </a:p>
        </p:txBody>
      </p:sp>
      <p:sp>
        <p:nvSpPr>
          <p:cNvPr id="3" name="Content Placeholder 2">
            <a:extLst>
              <a:ext uri="{FF2B5EF4-FFF2-40B4-BE49-F238E27FC236}">
                <a16:creationId xmlns:a16="http://schemas.microsoft.com/office/drawing/2014/main" id="{B2BF3F95-009F-43A4-80A8-73E948173065}"/>
              </a:ext>
            </a:extLst>
          </p:cNvPr>
          <p:cNvSpPr>
            <a:spLocks noGrp="1"/>
          </p:cNvSpPr>
          <p:nvPr>
            <p:ph idx="1"/>
          </p:nvPr>
        </p:nvSpPr>
        <p:spPr>
          <a:xfrm>
            <a:off x="1367624" y="2490436"/>
            <a:ext cx="9708995" cy="3567173"/>
          </a:xfrm>
        </p:spPr>
        <p:txBody>
          <a:bodyPr anchor="ctr">
            <a:normAutofit fontScale="85000" lnSpcReduction="20000"/>
          </a:bodyPr>
          <a:lstStyle/>
          <a:p>
            <a:r>
              <a:rPr lang="en-IN" sz="2400" dirty="0"/>
              <a:t>State =&gt; Chennai</a:t>
            </a:r>
          </a:p>
          <a:p>
            <a:r>
              <a:rPr lang="en-IN" sz="2400" dirty="0"/>
              <a:t>Manager =&gt; Ankit J (10018)</a:t>
            </a:r>
          </a:p>
          <a:p>
            <a:r>
              <a:rPr lang="en-IN" sz="2400" dirty="0"/>
              <a:t>Goal =&gt; 1,80,000</a:t>
            </a:r>
          </a:p>
          <a:p>
            <a:r>
              <a:rPr lang="en-IN" sz="2400" b="0" i="0" u="none" strike="noStrike" dirty="0">
                <a:solidFill>
                  <a:srgbClr val="000000"/>
                </a:solidFill>
                <a:effectLst/>
                <a:latin typeface="Calibri" panose="020F0502020204030204" pitchFamily="34" charset="0"/>
              </a:rPr>
              <a:t>Actual Sales after correction =&gt;</a:t>
            </a:r>
            <a:endParaRPr lang="en-IN" sz="3600" b="0" i="0" u="none" strike="noStrike" dirty="0">
              <a:effectLst/>
              <a:latin typeface="Arial" panose="020B0604020202020204" pitchFamily="34" charset="0"/>
            </a:endParaRPr>
          </a:p>
          <a:p>
            <a:pPr lvl="1"/>
            <a:r>
              <a:rPr lang="en-IN" sz="2000" dirty="0"/>
              <a:t>X * 0.85 = 126104</a:t>
            </a:r>
          </a:p>
          <a:p>
            <a:pPr lvl="1"/>
            <a:r>
              <a:rPr lang="en-IN" sz="2000" dirty="0"/>
              <a:t>=&gt; X = 126104 / 0.85 = 1,48,357.65</a:t>
            </a:r>
            <a:endParaRPr lang="en-IN" sz="2400" dirty="0"/>
          </a:p>
          <a:p>
            <a:r>
              <a:rPr lang="en-IN" sz="2400" dirty="0"/>
              <a:t>Attainment =&gt;</a:t>
            </a:r>
          </a:p>
          <a:p>
            <a:pPr lvl="1"/>
            <a:r>
              <a:rPr lang="en-IN" sz="2000" dirty="0"/>
              <a:t>148357.65/180000*100 = 82.42%</a:t>
            </a:r>
          </a:p>
          <a:p>
            <a:pPr lvl="1"/>
            <a:r>
              <a:rPr lang="en-IN" sz="2000" dirty="0"/>
              <a:t>Before we had 70.06%</a:t>
            </a:r>
            <a:endParaRPr lang="en-IN" sz="2400" dirty="0"/>
          </a:p>
          <a:p>
            <a:r>
              <a:rPr lang="en-IN" sz="2400" dirty="0"/>
              <a:t>Pay-out =&gt;</a:t>
            </a:r>
          </a:p>
          <a:p>
            <a:pPr lvl="1"/>
            <a:r>
              <a:rPr lang="en-IN" sz="2000" dirty="0"/>
              <a:t>40/433*250000 = $23,094.69</a:t>
            </a:r>
          </a:p>
          <a:p>
            <a:pPr lvl="1"/>
            <a:r>
              <a:rPr lang="en-IN" sz="2000" dirty="0"/>
              <a:t>Before we had $</a:t>
            </a:r>
            <a:r>
              <a:rPr lang="en-IN" sz="2000" u="none" strike="noStrike" dirty="0">
                <a:effectLst/>
              </a:rPr>
              <a:t>11547.34</a:t>
            </a:r>
            <a:endParaRPr lang="en-IN" sz="2000" dirty="0"/>
          </a:p>
          <a:p>
            <a:pPr lvl="1"/>
            <a:endParaRPr lang="en-IN" sz="2000" dirty="0"/>
          </a:p>
        </p:txBody>
      </p:sp>
      <p:sp>
        <p:nvSpPr>
          <p:cNvPr id="4" name="TextBox 3">
            <a:extLst>
              <a:ext uri="{FF2B5EF4-FFF2-40B4-BE49-F238E27FC236}">
                <a16:creationId xmlns:a16="http://schemas.microsoft.com/office/drawing/2014/main" id="{26D93BCF-07D4-49FA-911B-2BBF4021E3B8}"/>
              </a:ext>
            </a:extLst>
          </p:cNvPr>
          <p:cNvSpPr txBox="1"/>
          <p:nvPr/>
        </p:nvSpPr>
        <p:spPr>
          <a:xfrm>
            <a:off x="3445784" y="6001541"/>
            <a:ext cx="5552674" cy="369332"/>
          </a:xfrm>
          <a:prstGeom prst="rect">
            <a:avLst/>
          </a:prstGeom>
          <a:noFill/>
        </p:spPr>
        <p:txBody>
          <a:bodyPr wrap="none" rtlCol="0">
            <a:spAutoFit/>
          </a:bodyPr>
          <a:lstStyle/>
          <a:p>
            <a:r>
              <a:rPr lang="en-IN" b="1" dirty="0"/>
              <a:t>Updated Pay-Out is double of the value that was before.</a:t>
            </a:r>
          </a:p>
        </p:txBody>
      </p:sp>
    </p:spTree>
    <p:extLst>
      <p:ext uri="{BB962C8B-B14F-4D97-AF65-F5344CB8AC3E}">
        <p14:creationId xmlns:p14="http://schemas.microsoft.com/office/powerpoint/2010/main" val="2265714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666</TotalTime>
  <Words>1263</Words>
  <Application>Microsoft Office PowerPoint</Application>
  <PresentationFormat>Widescreen</PresentationFormat>
  <Paragraphs>210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Scenario 2</vt:lpstr>
      <vt:lpstr>PowerPoint Presentation</vt:lpstr>
      <vt:lpstr>Part 1/ Question1</vt:lpstr>
      <vt:lpstr>Part1/ Question2</vt:lpstr>
      <vt:lpstr>Part 1</vt:lpstr>
      <vt:lpstr>Part 1</vt:lpstr>
      <vt:lpstr>Part 2/ Question 1</vt:lpstr>
      <vt:lpstr>Part 2/ Question 2</vt:lpstr>
      <vt:lpstr>Part 2/ Question 3</vt:lpstr>
      <vt:lpstr>Part 3/ Question 1</vt:lpstr>
      <vt:lpstr>Employee Performance Report Employee Information</vt:lpstr>
      <vt:lpstr>Part 3/ Question 2</vt:lpstr>
      <vt:lpstr>Part 3/ Question 3</vt:lpstr>
      <vt:lpstr>Part 3</vt:lpstr>
      <vt:lpstr>Objective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lakshay18csu115@cse.ncuindia.edu</dc:creator>
  <cp:lastModifiedBy>kashish</cp:lastModifiedBy>
  <cp:revision>25</cp:revision>
  <dcterms:created xsi:type="dcterms:W3CDTF">2021-03-20T11:07:41Z</dcterms:created>
  <dcterms:modified xsi:type="dcterms:W3CDTF">2021-03-21T14:33:06Z</dcterms:modified>
</cp:coreProperties>
</file>