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Lst>
  <p:notesMasterIdLst>
    <p:notesMasterId r:id="rId16"/>
  </p:notesMasterIdLst>
  <p:handoutMasterIdLst>
    <p:handoutMasterId r:id="rId17"/>
  </p:handoutMasterIdLst>
  <p:sldIdLst>
    <p:sldId id="258" r:id="rId5"/>
    <p:sldId id="2032092740" r:id="rId6"/>
    <p:sldId id="2032092732" r:id="rId7"/>
    <p:sldId id="297" r:id="rId8"/>
    <p:sldId id="2032092734" r:id="rId9"/>
    <p:sldId id="2032092742" r:id="rId10"/>
    <p:sldId id="2032092743" r:id="rId11"/>
    <p:sldId id="2032092744" r:id="rId12"/>
    <p:sldId id="2032092745" r:id="rId13"/>
    <p:sldId id="2032092746" r:id="rId14"/>
    <p:sldId id="2032092741" r:id="rId15"/>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Priya Singh" initials="MS" lastIdx="15" clrIdx="0">
    <p:extLst>
      <p:ext uri="{19B8F6BF-5375-455C-9EA6-DF929625EA0E}">
        <p15:presenceInfo xmlns:p15="http://schemas.microsoft.com/office/powerpoint/2012/main" userId="ManuPriya Singh" providerId="None"/>
      </p:ext>
    </p:extLst>
  </p:cmAuthor>
  <p:cmAuthor id="2" name="Elisabeth Sullivan" initials="ES" lastIdx="37" clrIdx="1">
    <p:extLst>
      <p:ext uri="{19B8F6BF-5375-455C-9EA6-DF929625EA0E}">
        <p15:presenceInfo xmlns:p15="http://schemas.microsoft.com/office/powerpoint/2012/main" userId="S::elisabeth.sullivan@zs.com::233161cf-5802-414e-b627-8596d3402e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3A1A8"/>
    <a:srgbClr val="75737D"/>
    <a:srgbClr val="76737E"/>
    <a:srgbClr val="484553"/>
    <a:srgbClr val="F4F3F3"/>
    <a:srgbClr val="1A1628"/>
    <a:srgbClr val="D1D0D4"/>
    <a:srgbClr val="74727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7078" autoAdjust="0"/>
  </p:normalViewPr>
  <p:slideViewPr>
    <p:cSldViewPr snapToGrid="0" snapToObjects="1">
      <p:cViewPr varScale="1">
        <p:scale>
          <a:sx n="98" d="100"/>
          <a:sy n="98" d="100"/>
        </p:scale>
        <p:origin x="96" y="120"/>
      </p:cViewPr>
      <p:guideLst/>
    </p:cSldViewPr>
  </p:slideViewPr>
  <p:notesTextViewPr>
    <p:cViewPr>
      <p:scale>
        <a:sx n="100" d="100"/>
        <a:sy n="100" d="100"/>
      </p:scale>
      <p:origin x="0" y="0"/>
    </p:cViewPr>
  </p:notesTextViewPr>
  <p:sorterViewPr>
    <p:cViewPr>
      <p:scale>
        <a:sx n="66" d="100"/>
        <a:sy n="66" d="100"/>
      </p:scale>
      <p:origin x="0" y="-1560"/>
    </p:cViewPr>
  </p:sorterViewPr>
  <p:notesViewPr>
    <p:cSldViewPr snapToGrid="0" snapToObjects="1">
      <p:cViewPr varScale="1">
        <p:scale>
          <a:sx n="94" d="100"/>
          <a:sy n="94" d="100"/>
        </p:scale>
        <p:origin x="35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eaLnBrk="0" hangingPunct="0">
              <a:spcBef>
                <a:spcPct val="0"/>
              </a:spcBef>
              <a:defRPr sz="1200"/>
            </a:lvl1pPr>
          </a:lstStyle>
          <a:p>
            <a:r>
              <a:rPr lang="en-CA" sz="900" dirty="0">
                <a:solidFill>
                  <a:srgbClr val="A3A1A8"/>
                </a:solidFill>
              </a:rPr>
              <a:t>Presentation title</a:t>
            </a:r>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eaLnBrk="0" hangingPunct="0">
              <a:spcBef>
                <a:spcPct val="0"/>
              </a:spcBef>
              <a:defRPr sz="1200"/>
            </a:lvl1pPr>
          </a:lstStyle>
          <a:p>
            <a:fld id="{E62AEA76-1AF8-4F85-9CA1-6BD5B0409AF0}" type="datetime1">
              <a:rPr lang="en-CA" sz="900">
                <a:solidFill>
                  <a:srgbClr val="A3A1A8"/>
                </a:solidFill>
              </a:rPr>
              <a:pPr/>
              <a:t>2021-03-21</a:t>
            </a:fld>
            <a:endParaRPr lang="en-CA" sz="900" dirty="0">
              <a:solidFill>
                <a:srgbClr val="A3A1A8"/>
              </a:solidFill>
            </a:endParaRPr>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eaLnBrk="0" hangingPunct="0">
              <a:spcBef>
                <a:spcPct val="0"/>
              </a:spcBef>
              <a:defRPr sz="1200"/>
            </a:lvl1pPr>
          </a:lstStyle>
          <a:p>
            <a:r>
              <a:rPr lang="en-CA" sz="900" dirty="0">
                <a:solidFill>
                  <a:srgbClr val="A3A1A8"/>
                </a:solidFill>
              </a:rPr>
              <a:t>© 2020 ZS. Confidential.</a:t>
            </a:r>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eaLnBrk="0" hangingPunct="0">
              <a:spcBef>
                <a:spcPct val="0"/>
              </a:spcBef>
              <a:defRPr sz="1200"/>
            </a:lvl1pPr>
          </a:lstStyle>
          <a:p>
            <a:fld id="{39792D56-8577-4C6A-B75D-3660B62F2BA0}" type="slidenum">
              <a:rPr lang="en-CA" sz="900">
                <a:solidFill>
                  <a:srgbClr val="A3A1A8"/>
                </a:solidFill>
              </a:rPr>
              <a:pPr/>
              <a:t>‹#›</a:t>
            </a:fld>
            <a:endParaRPr lang="en-CA" sz="900">
              <a:solidFill>
                <a:srgbClr val="A3A1A8"/>
              </a:solidFill>
            </a:endParaRPr>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a:spcBef>
                <a:spcPct val="0"/>
              </a:spcBef>
              <a:defRPr sz="900">
                <a:solidFill>
                  <a:srgbClr val="A3A1A8"/>
                </a:solidFill>
              </a:defRPr>
            </a:lvl1pPr>
          </a:lstStyle>
          <a:p>
            <a:r>
              <a:rPr lang="en-CA"/>
              <a:t>Presentation title</a:t>
            </a:r>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a:spcBef>
                <a:spcPct val="0"/>
              </a:spcBef>
              <a:defRPr sz="900">
                <a:solidFill>
                  <a:srgbClr val="A3A1A8"/>
                </a:solidFill>
              </a:defRPr>
            </a:lvl1pPr>
          </a:lstStyle>
          <a:p>
            <a:fld id="{2B35FEB9-FD75-4C7E-93D3-1F9D140905CC}" type="datetime1">
              <a:rPr lang="en-CA" smtClean="0"/>
              <a:pPr/>
              <a:t>2021-03-21</a:t>
            </a:fld>
            <a:endParaRPr lang="en-CA" dirty="0"/>
          </a:p>
        </p:txBody>
      </p:sp>
      <p:sp>
        <p:nvSpPr>
          <p:cNvPr id="2150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406400" y="4416425"/>
            <a:ext cx="6197600" cy="41830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a:spcBef>
                <a:spcPct val="0"/>
              </a:spcBef>
              <a:defRPr sz="900">
                <a:solidFill>
                  <a:srgbClr val="A3A1A8"/>
                </a:solidFill>
              </a:defRPr>
            </a:lvl1pPr>
          </a:lstStyle>
          <a:p>
            <a:r>
              <a:rPr lang="en-CA"/>
              <a:t>© 2020 ZS. Confidential.</a:t>
            </a:r>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a:spcBef>
                <a:spcPct val="0"/>
              </a:spcBef>
              <a:defRPr sz="900" smtClean="0">
                <a:solidFill>
                  <a:srgbClr val="A3A1A8"/>
                </a:solidFill>
              </a:defRPr>
            </a:lvl1pPr>
          </a:lstStyle>
          <a:p>
            <a:pPr>
              <a:defRPr/>
            </a:pPr>
            <a:fld id="{5F55DF97-AFFE-42B5-8269-4299C3F7272F}" type="slidenum">
              <a:rPr lang="en-US" smtClean="0"/>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defRPr sz="1200" kern="1200">
        <a:solidFill>
          <a:schemeClr val="tx1"/>
        </a:solidFill>
        <a:latin typeface="Arial" charset="0"/>
        <a:ea typeface="+mn-ea"/>
        <a:cs typeface="+mn-cs"/>
      </a:defRPr>
    </a:lvl1pPr>
    <a:lvl2pPr marL="137160" indent="-137160" algn="l" rtl="0" fontAlgn="base">
      <a:spcBef>
        <a:spcPts val="400"/>
      </a:spcBef>
      <a:spcAft>
        <a:spcPct val="0"/>
      </a:spcAft>
      <a:buClr>
        <a:schemeClr val="tx1"/>
      </a:buClr>
      <a:buFont typeface="Wingdings" panose="05000000000000000000" pitchFamily="2" charset="2"/>
      <a:buChar char="§"/>
      <a:defRPr sz="1200" kern="1200">
        <a:solidFill>
          <a:schemeClr val="tx1"/>
        </a:solidFill>
        <a:latin typeface="Arial" charset="0"/>
        <a:ea typeface="+mn-ea"/>
        <a:cs typeface="+mn-cs"/>
      </a:defRPr>
    </a:lvl2pPr>
    <a:lvl3pPr marL="274320" indent="-137160" algn="l" rtl="0" fontAlgn="base">
      <a:spcBef>
        <a:spcPts val="400"/>
      </a:spcBef>
      <a:spcAft>
        <a:spcPct val="0"/>
      </a:spcAft>
      <a:buClr>
        <a:schemeClr val="tx1"/>
      </a:buClr>
      <a:buFont typeface="Arial" panose="020B0604020202020204" pitchFamily="34" charset="0"/>
      <a:buChar char="–"/>
      <a:defRPr sz="1200" kern="1200">
        <a:solidFill>
          <a:schemeClr val="tx1"/>
        </a:solidFill>
        <a:latin typeface="Arial" charset="0"/>
        <a:ea typeface="+mn-ea"/>
        <a:cs typeface="+mn-cs"/>
      </a:defRPr>
    </a:lvl3pPr>
    <a:lvl4pPr marL="1371600" algn="l" rtl="0" fontAlgn="base">
      <a:spcBef>
        <a:spcPts val="1000"/>
      </a:spcBef>
      <a:spcAft>
        <a:spcPct val="0"/>
      </a:spcAft>
      <a:defRPr sz="1200" kern="1200">
        <a:solidFill>
          <a:schemeClr val="tx1"/>
        </a:solidFill>
        <a:latin typeface="Arial" charset="0"/>
        <a:ea typeface="+mn-ea"/>
        <a:cs typeface="+mn-cs"/>
      </a:defRPr>
    </a:lvl4pPr>
    <a:lvl5pPr marL="1828800" algn="l" rtl="0" fontAlgn="base">
      <a:spcBef>
        <a:spcPts val="1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7754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29293"/>
      </p:ext>
    </p:extLst>
  </p:cSld>
  <p:clrMapOvr>
    <a:masterClrMapping/>
  </p:clrMapOvr>
  <p:extLst>
    <p:ext uri="{DCECCB84-F9BA-43D5-87BE-67443E8EF086}">
      <p15:sldGuideLst xmlns:p15="http://schemas.microsoft.com/office/powerpoint/2012/main">
        <p15:guide id="1" pos="2212" userDrawn="1">
          <p15:clr>
            <a:srgbClr val="FBAE40"/>
          </p15:clr>
        </p15:guide>
        <p15:guide id="2" pos="290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80473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919940996"/>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userDrawn="1">
          <p15:clr>
            <a:srgbClr val="FBAE40"/>
          </p15:clr>
        </p15:guide>
        <p15:guide id="4" pos="54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706362111"/>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p15:clr>
            <a:srgbClr val="FBAE40"/>
          </p15:clr>
        </p15:guide>
        <p15:guide id="4" pos="546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01468274"/>
      </p:ext>
    </p:extLst>
  </p:cSld>
  <p:clrMapOvr>
    <a:masterClrMapping/>
  </p:clrMapOvr>
  <p:extLst>
    <p:ext uri="{DCECCB84-F9BA-43D5-87BE-67443E8EF086}">
      <p15:sldGuideLst xmlns:p15="http://schemas.microsoft.com/office/powerpoint/2012/main">
        <p15:guide id="1" pos="349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576511186"/>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33919870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97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66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21427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3297185969"/>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13696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796468828"/>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7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72820792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1726793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340033608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27000155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067347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89" r:id="rId4"/>
    <p:sldLayoutId id="2147483717" r:id="rId5"/>
    <p:sldLayoutId id="2147483720" r:id="rId6"/>
    <p:sldLayoutId id="2147483721" r:id="rId7"/>
    <p:sldLayoutId id="2147483722" r:id="rId8"/>
    <p:sldLayoutId id="2147483723" r:id="rId9"/>
    <p:sldLayoutId id="2147483694" r:id="rId10"/>
    <p:sldLayoutId id="2147483712" r:id="rId11"/>
    <p:sldLayoutId id="2147483711" r:id="rId12"/>
    <p:sldLayoutId id="2147483718" r:id="rId13"/>
    <p:sldLayoutId id="2147483695" r:id="rId14"/>
    <p:sldLayoutId id="2147483719" r:id="rId15"/>
    <p:sldLayoutId id="2147483701" r:id="rId16"/>
    <p:sldLayoutId id="2147483693" r:id="rId17"/>
    <p:sldLayoutId id="2147483713" r:id="rId18"/>
    <p:sldLayoutId id="2147483714" r:id="rId19"/>
    <p:sldLayoutId id="2147483715" r:id="rId20"/>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userDrawn="1">
          <p15:clr>
            <a:srgbClr val="F26B43"/>
          </p15:clr>
        </p15:guide>
        <p15:guide id="2" pos="7334"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t>ZS Campus Beats 2021</a:t>
            </a:r>
            <a:br>
              <a:rPr lang="en-US" dirty="0"/>
            </a:br>
            <a:r>
              <a:rPr lang="en-US" dirty="0"/>
              <a:t>Case Challenge</a:t>
            </a:r>
          </a:p>
        </p:txBody>
      </p:sp>
      <p:sp>
        <p:nvSpPr>
          <p:cNvPr id="5" name="slide_disclaimer">
            <a:extLst>
              <a:ext uri="{FF2B5EF4-FFF2-40B4-BE49-F238E27FC236}">
                <a16:creationId xmlns:a16="http://schemas.microsoft.com/office/drawing/2014/main" id="{B86C1C04-DC3A-4E9A-B551-D700178DD3B3}"/>
              </a:ext>
            </a:extLst>
          </p:cNvPr>
          <p:cNvSpPr>
            <a:spLocks noGrp="1"/>
          </p:cNvSpPr>
          <p:nvPr>
            <p:ph type="body" sz="quarter" idx="11"/>
          </p:nvPr>
        </p:nvSpPr>
        <p:spPr/>
        <p:txBody>
          <a:bodyPr/>
          <a:lstStyle/>
          <a:p>
            <a:r>
              <a:rPr lang="en-US" dirty="0"/>
              <a:t>This document is solely for the use of client personnel. No part of it may be circulated, quoted or reproduced for distribution outside of the client organization without prior written approval of ZS.</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4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20700" y="117153"/>
            <a:ext cx="7033260" cy="984885"/>
          </a:xfrm>
        </p:spPr>
        <p:txBody>
          <a:bodyPr vert="horz" lIns="0" tIns="0" rIns="0" bIns="0" rtlCol="0" anchor="t">
            <a:normAutofit/>
          </a:bodyPr>
          <a:lstStyle/>
          <a:p>
            <a:pPr>
              <a:lnSpc>
                <a:spcPct val="90000"/>
              </a:lnSpc>
            </a:pPr>
            <a:r>
              <a:rPr lang="en-US" sz="2500" b="1" kern="1200" dirty="0">
                <a:latin typeface="Times New Roman" panose="02020603050405020304" pitchFamily="18" charset="0"/>
                <a:ea typeface="+mj-ea"/>
                <a:cs typeface="Times New Roman" panose="02020603050405020304" pitchFamily="18" charset="0"/>
              </a:rPr>
              <a:t>Scenario THREE (BT) - Analysis and Take away </a:t>
            </a:r>
            <a:br>
              <a:rPr lang="en-US" sz="2500" b="1" kern="1200" dirty="0">
                <a:latin typeface="Times New Roman" panose="02020603050405020304" pitchFamily="18" charset="0"/>
                <a:ea typeface="+mj-ea"/>
                <a:cs typeface="Times New Roman" panose="02020603050405020304" pitchFamily="18" charset="0"/>
              </a:rPr>
            </a:br>
            <a:r>
              <a:rPr lang="en-US" sz="2500" b="1" kern="1200" dirty="0">
                <a:latin typeface="Times New Roman" panose="02020603050405020304" pitchFamily="18" charset="0"/>
                <a:ea typeface="+mj-ea"/>
                <a:cs typeface="Times New Roman" panose="02020603050405020304" pitchFamily="18" charset="0"/>
              </a:rPr>
              <a:t>	 </a:t>
            </a:r>
          </a:p>
        </p:txBody>
      </p:sp>
      <p:sp>
        <p:nvSpPr>
          <p:cNvPr id="3" name="TextBox 2">
            <a:extLst>
              <a:ext uri="{FF2B5EF4-FFF2-40B4-BE49-F238E27FC236}">
                <a16:creationId xmlns:a16="http://schemas.microsoft.com/office/drawing/2014/main" id="{52141223-91FC-4877-865C-46186B59D7F0}"/>
              </a:ext>
            </a:extLst>
          </p:cNvPr>
          <p:cNvSpPr txBox="1"/>
          <p:nvPr/>
        </p:nvSpPr>
        <p:spPr bwMode="auto">
          <a:xfrm>
            <a:off x="8927855" y="1719385"/>
            <a:ext cx="2962275" cy="3145536"/>
          </a:xfrm>
          <a:prstGeom prst="rect">
            <a:avLst/>
          </a:prstGeom>
        </p:spPr>
        <p:txBody>
          <a:bodyPr vert="horz" lIns="0" tIns="0" rIns="0" bIns="0" rtlCol="0" anchor="ctr">
            <a:normAutofit/>
          </a:bodyPr>
          <a:lstStyle/>
          <a:p>
            <a:pPr>
              <a:spcBef>
                <a:spcPts val="1500"/>
              </a:spcBef>
              <a:spcAft>
                <a:spcPts val="0"/>
              </a:spcAft>
            </a:pPr>
            <a:r>
              <a:rPr lang="en-US" sz="1800" b="1" kern="1200" dirty="0">
                <a:solidFill>
                  <a:schemeClr val="bg1"/>
                </a:solidFill>
                <a:latin typeface="+mn-lt"/>
                <a:ea typeface="+mn-ea"/>
                <a:cs typeface="+mn-cs"/>
              </a:rPr>
              <a:t>Objective Type Questions</a:t>
            </a:r>
          </a:p>
          <a:p>
            <a:pPr>
              <a:spcBef>
                <a:spcPts val="1500"/>
              </a:spcBef>
              <a:spcAft>
                <a:spcPts val="0"/>
              </a:spcAft>
            </a:pPr>
            <a:r>
              <a:rPr lang="en-US" sz="1800" b="1" dirty="0">
                <a:solidFill>
                  <a:schemeClr val="bg1"/>
                </a:solidFill>
                <a:latin typeface="+mn-lt"/>
              </a:rPr>
              <a:t>  (Business Technology)</a:t>
            </a:r>
            <a:endParaRPr lang="en-US" sz="1800" b="1" kern="1200" dirty="0">
              <a:solidFill>
                <a:schemeClr val="bg1"/>
              </a:solidFill>
              <a:latin typeface="+mn-lt"/>
              <a:ea typeface="+mn-ea"/>
              <a:cs typeface="+mn-cs"/>
            </a:endParaRPr>
          </a:p>
          <a:p>
            <a:pPr>
              <a:spcBef>
                <a:spcPts val="1500"/>
              </a:spcBef>
              <a:spcAft>
                <a:spcPts val="0"/>
              </a:spcAft>
            </a:pPr>
            <a:r>
              <a:rPr lang="en-US" sz="1800" b="1" kern="1200" dirty="0">
                <a:solidFill>
                  <a:schemeClr val="bg1"/>
                </a:solidFill>
                <a:latin typeface="+mn-lt"/>
                <a:ea typeface="+mn-ea"/>
                <a:cs typeface="+mn-cs"/>
              </a:rPr>
              <a:t>  </a:t>
            </a:r>
          </a:p>
        </p:txBody>
      </p:sp>
      <p:sp>
        <p:nvSpPr>
          <p:cNvPr id="6" name="TextBox 5">
            <a:extLst>
              <a:ext uri="{FF2B5EF4-FFF2-40B4-BE49-F238E27FC236}">
                <a16:creationId xmlns:a16="http://schemas.microsoft.com/office/drawing/2014/main" id="{CE571D64-F61D-4AAD-A345-5B3187472D86}"/>
              </a:ext>
            </a:extLst>
          </p:cNvPr>
          <p:cNvSpPr txBox="1"/>
          <p:nvPr/>
        </p:nvSpPr>
        <p:spPr>
          <a:xfrm>
            <a:off x="186006" y="914400"/>
            <a:ext cx="7708899" cy="5454565"/>
          </a:xfrm>
          <a:prstGeom prst="rect">
            <a:avLst/>
          </a:prstGeom>
          <a:noFill/>
          <a:ln>
            <a:noFill/>
            <a:miter lim="800000"/>
          </a:ln>
        </p:spPr>
        <p:txBody>
          <a:bodyPr wrap="square" lIns="0" tIns="0" rIns="0" bIns="0" rtlCol="0">
            <a:noAutofit/>
          </a:bodyPr>
          <a:lstStyle/>
          <a:p>
            <a:pPr marL="342900" indent="-342900" algn="l">
              <a:spcBef>
                <a:spcPts val="600"/>
              </a:spcBef>
              <a:spcAft>
                <a:spcPts val="0"/>
              </a:spcAft>
              <a:buAutoNum type="arabicPeriod"/>
            </a:pPr>
            <a:r>
              <a:rPr lang="en-IN" sz="1800" dirty="0">
                <a:solidFill>
                  <a:schemeClr val="accent1"/>
                </a:solidFill>
              </a:rPr>
              <a:t>Alter Table Command</a:t>
            </a:r>
          </a:p>
          <a:p>
            <a:pPr marL="342900" indent="-342900" algn="l">
              <a:spcBef>
                <a:spcPts val="600"/>
              </a:spcBef>
              <a:spcAft>
                <a:spcPts val="0"/>
              </a:spcAft>
              <a:buAutoNum type="arabicPeriod"/>
            </a:pPr>
            <a:r>
              <a:rPr lang="en-IN" sz="1800" dirty="0">
                <a:solidFill>
                  <a:schemeClr val="accent1"/>
                </a:solidFill>
              </a:rPr>
              <a:t>Number Of Values</a:t>
            </a:r>
          </a:p>
          <a:p>
            <a:pPr marL="342900" indent="-342900" algn="l">
              <a:spcBef>
                <a:spcPts val="600"/>
              </a:spcBef>
              <a:spcAft>
                <a:spcPts val="0"/>
              </a:spcAft>
              <a:buAutoNum type="arabicPeriod"/>
            </a:pPr>
            <a:r>
              <a:rPr lang="en-IN" sz="1800" dirty="0">
                <a:solidFill>
                  <a:schemeClr val="accent1"/>
                </a:solidFill>
              </a:rPr>
              <a:t>Child Table/Related Table</a:t>
            </a:r>
          </a:p>
          <a:p>
            <a:pPr algn="l">
              <a:spcBef>
                <a:spcPts val="600"/>
              </a:spcBef>
              <a:spcAft>
                <a:spcPts val="0"/>
              </a:spcAft>
            </a:pPr>
            <a:endParaRPr lang="en-IN" sz="1800" dirty="0">
              <a:solidFill>
                <a:schemeClr val="accent1"/>
              </a:solidFill>
            </a:endParaRPr>
          </a:p>
        </p:txBody>
      </p:sp>
    </p:spTree>
    <p:extLst>
      <p:ext uri="{BB962C8B-B14F-4D97-AF65-F5344CB8AC3E}">
        <p14:creationId xmlns:p14="http://schemas.microsoft.com/office/powerpoint/2010/main" val="204576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6978-529D-44FC-A40E-64E363E965D3}"/>
              </a:ext>
            </a:extLst>
          </p:cNvPr>
          <p:cNvSpPr>
            <a:spLocks noGrp="1"/>
          </p:cNvSpPr>
          <p:nvPr>
            <p:ph type="title"/>
          </p:nvPr>
        </p:nvSpPr>
        <p:spPr>
          <a:xfrm>
            <a:off x="655173" y="3182778"/>
            <a:ext cx="11091672" cy="492443"/>
          </a:xfrm>
        </p:spPr>
        <p:txBody>
          <a:bodyPr/>
          <a:lstStyle/>
          <a:p>
            <a:pPr algn="ctr"/>
            <a:r>
              <a:rPr lang="en-US" dirty="0"/>
              <a:t>THANK YOU!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83225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50164" y="429768"/>
            <a:ext cx="11091672" cy="492443"/>
          </a:xfrm>
        </p:spPr>
        <p:txBody>
          <a:bodyPr/>
          <a:lstStyle/>
          <a:p>
            <a:r>
              <a:rPr lang="en-US" dirty="0"/>
              <a:t>Instructions</a:t>
            </a:r>
          </a:p>
        </p:txBody>
      </p:sp>
      <p:sp>
        <p:nvSpPr>
          <p:cNvPr id="3" name="TextBox 2">
            <a:extLst>
              <a:ext uri="{FF2B5EF4-FFF2-40B4-BE49-F238E27FC236}">
                <a16:creationId xmlns:a16="http://schemas.microsoft.com/office/drawing/2014/main" id="{2CEC91CE-2875-4A8A-A453-D5FE428F7124}"/>
              </a:ext>
            </a:extLst>
          </p:cNvPr>
          <p:cNvSpPr txBox="1"/>
          <p:nvPr/>
        </p:nvSpPr>
        <p:spPr>
          <a:xfrm>
            <a:off x="213064" y="1145217"/>
            <a:ext cx="11754035" cy="279373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rtlCol="0">
            <a:noAutofit/>
          </a:bodyPr>
          <a:lstStyle/>
          <a:p>
            <a:pPr marL="285750" indent="-285750" algn="l">
              <a:spcBef>
                <a:spcPts val="600"/>
              </a:spcBef>
              <a:spcAft>
                <a:spcPts val="0"/>
              </a:spcAft>
              <a:buFont typeface="Wingdings" panose="05000000000000000000" pitchFamily="2" charset="2"/>
              <a:buChar char="Ø"/>
            </a:pPr>
            <a:endParaRPr lang="en-US" dirty="0">
              <a:latin typeface="+mj-lt"/>
            </a:endParaRPr>
          </a:p>
          <a:p>
            <a:pPr marL="285750" indent="-285750" algn="l">
              <a:spcBef>
                <a:spcPts val="600"/>
              </a:spcBef>
              <a:spcAft>
                <a:spcPts val="0"/>
              </a:spcAft>
              <a:buFont typeface="Wingdings" panose="05000000000000000000" pitchFamily="2" charset="2"/>
              <a:buChar char="Ø"/>
            </a:pPr>
            <a:r>
              <a:rPr lang="en-US" dirty="0">
                <a:latin typeface="+mj-lt"/>
              </a:rPr>
              <a:t>Create 3 separate files for each section </a:t>
            </a:r>
            <a:r>
              <a:rPr lang="en-US" dirty="0" err="1">
                <a:latin typeface="+mj-lt"/>
              </a:rPr>
              <a:t>i.e</a:t>
            </a:r>
            <a:r>
              <a:rPr lang="en-US" dirty="0">
                <a:latin typeface="+mj-lt"/>
              </a:rPr>
              <a:t> Business Consulting, Business Operations, and Business Technology, for your submission</a:t>
            </a:r>
          </a:p>
          <a:p>
            <a:pPr marL="285750" indent="-285750" algn="l">
              <a:spcBef>
                <a:spcPts val="600"/>
              </a:spcBef>
              <a:spcAft>
                <a:spcPts val="0"/>
              </a:spcAft>
              <a:buFont typeface="Wingdings" panose="05000000000000000000" pitchFamily="2" charset="2"/>
              <a:buChar char="Ø"/>
            </a:pPr>
            <a:r>
              <a:rPr lang="en-US" dirty="0">
                <a:latin typeface="+mj-lt"/>
              </a:rPr>
              <a:t>The slides shared in this presentation are sample slides, you can modify it as required  </a:t>
            </a:r>
          </a:p>
          <a:p>
            <a:pPr marL="285750" indent="-285750" algn="l">
              <a:spcBef>
                <a:spcPts val="600"/>
              </a:spcBef>
              <a:spcAft>
                <a:spcPts val="0"/>
              </a:spcAft>
              <a:buFont typeface="Wingdings" panose="05000000000000000000" pitchFamily="2" charset="2"/>
              <a:buChar char="Ø"/>
            </a:pPr>
            <a:r>
              <a:rPr lang="en-US" dirty="0">
                <a:latin typeface="+mj-lt"/>
              </a:rPr>
              <a:t>We have provided you with sample solution slides, however, if required, you can add additional slides to each section</a:t>
            </a:r>
          </a:p>
          <a:p>
            <a:pPr marL="285750" indent="-285750">
              <a:spcBef>
                <a:spcPts val="600"/>
              </a:spcBef>
              <a:spcAft>
                <a:spcPts val="0"/>
              </a:spcAft>
              <a:buFont typeface="Wingdings" panose="05000000000000000000" pitchFamily="2" charset="2"/>
              <a:buChar char="Ø"/>
            </a:pPr>
            <a:r>
              <a:rPr lang="en-US" dirty="0"/>
              <a:t>Please mention any assumptions you may have made while solving the case study </a:t>
            </a:r>
            <a:endParaRPr lang="en-US" dirty="0">
              <a:latin typeface="+mj-lt"/>
            </a:endParaRPr>
          </a:p>
          <a:p>
            <a:pPr marL="285750" lvl="0" indent="-285750">
              <a:buFont typeface="Wingdings" panose="05000000000000000000" pitchFamily="2" charset="2"/>
              <a:buChar char="Ø"/>
            </a:pPr>
            <a:r>
              <a:rPr lang="en-US" dirty="0">
                <a:latin typeface="+mj-lt"/>
              </a:rPr>
              <a:t>The link to upload your solutions will be accessible only once, hence please open it only when you are ready with your final solution files</a:t>
            </a:r>
          </a:p>
          <a:p>
            <a:pPr marL="285750" lvl="0" indent="-285750">
              <a:buFont typeface="Wingdings" panose="05000000000000000000" pitchFamily="2" charset="2"/>
              <a:buChar char="Ø"/>
            </a:pPr>
            <a:r>
              <a:rPr lang="en-US" dirty="0">
                <a:latin typeface="+mj-lt"/>
              </a:rPr>
              <a:t>Please ensure you have a good internet connection when you upload the files to avoid any delays or tech glitches</a:t>
            </a:r>
          </a:p>
          <a:p>
            <a:pPr marL="285750" lvl="0" indent="-285750">
              <a:buFont typeface="Wingdings" panose="05000000000000000000" pitchFamily="2" charset="2"/>
              <a:buChar char="Ø"/>
            </a:pPr>
            <a:r>
              <a:rPr lang="en-US" dirty="0">
                <a:latin typeface="+mj-lt"/>
              </a:rPr>
              <a:t>Only the team leader must upload the solution files</a:t>
            </a:r>
          </a:p>
          <a:p>
            <a:pPr marL="285750" indent="-285750">
              <a:buFont typeface="Wingdings" panose="05000000000000000000" pitchFamily="2" charset="2"/>
              <a:buChar char="Ø"/>
            </a:pPr>
            <a:r>
              <a:rPr lang="en-US" dirty="0"/>
              <a:t>To qualify your solutions and successfully complete the case challenge, it is mandatory to upload all your solution files and also complete the objective questions on the Talview platform using the link shared in the invitation email</a:t>
            </a:r>
          </a:p>
          <a:p>
            <a:pPr lvl="0"/>
            <a:endParaRPr lang="en-US" dirty="0">
              <a:latin typeface="+mj-lt"/>
            </a:endParaRPr>
          </a:p>
          <a:p>
            <a:pPr lvl="0"/>
            <a:endParaRPr lang="en-US" dirty="0">
              <a:latin typeface="+mj-lt"/>
            </a:endParaRPr>
          </a:p>
          <a:p>
            <a:pPr lvl="0"/>
            <a:endParaRPr lang="en-US" dirty="0">
              <a:latin typeface="+mj-lt"/>
            </a:endParaRPr>
          </a:p>
          <a:p>
            <a:pPr lvl="0"/>
            <a:endParaRPr lang="en-US" dirty="0">
              <a:latin typeface="+mj-lt"/>
            </a:endParaRPr>
          </a:p>
        </p:txBody>
      </p:sp>
    </p:spTree>
    <p:extLst>
      <p:ext uri="{BB962C8B-B14F-4D97-AF65-F5344CB8AC3E}">
        <p14:creationId xmlns:p14="http://schemas.microsoft.com/office/powerpoint/2010/main" val="292102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50164" y="429768"/>
            <a:ext cx="11091672" cy="492443"/>
          </a:xfrm>
        </p:spPr>
        <p:txBody>
          <a:bodyPr/>
          <a:lstStyle/>
          <a:p>
            <a:r>
              <a:rPr lang="en-US" dirty="0"/>
              <a:t>Team details</a:t>
            </a:r>
          </a:p>
        </p:txBody>
      </p:sp>
      <p:graphicFrame>
        <p:nvGraphicFramePr>
          <p:cNvPr id="13" name="Table 12">
            <a:extLst>
              <a:ext uri="{FF2B5EF4-FFF2-40B4-BE49-F238E27FC236}">
                <a16:creationId xmlns:a16="http://schemas.microsoft.com/office/drawing/2014/main" id="{38B81C39-9B88-4290-935B-273276D4C997}"/>
              </a:ext>
            </a:extLst>
          </p:cNvPr>
          <p:cNvGraphicFramePr>
            <a:graphicFrameLocks noGrp="1"/>
          </p:cNvGraphicFramePr>
          <p:nvPr>
            <p:extLst>
              <p:ext uri="{D42A27DB-BD31-4B8C-83A1-F6EECF244321}">
                <p14:modId xmlns:p14="http://schemas.microsoft.com/office/powerpoint/2010/main" val="3705814772"/>
              </p:ext>
            </p:extLst>
          </p:nvPr>
        </p:nvGraphicFramePr>
        <p:xfrm>
          <a:off x="219877" y="1389132"/>
          <a:ext cx="11752246" cy="2595880"/>
        </p:xfrm>
        <a:graphic>
          <a:graphicData uri="http://schemas.openxmlformats.org/drawingml/2006/table">
            <a:tbl>
              <a:tblPr firstRow="1" bandRow="1">
                <a:tableStyleId>{3B4B98B0-60AC-42C2-AFA5-B58CD77FA1E5}</a:tableStyleId>
              </a:tblPr>
              <a:tblGrid>
                <a:gridCol w="4513517">
                  <a:extLst>
                    <a:ext uri="{9D8B030D-6E8A-4147-A177-3AD203B41FA5}">
                      <a16:colId xmlns:a16="http://schemas.microsoft.com/office/drawing/2014/main" val="2408219074"/>
                    </a:ext>
                  </a:extLst>
                </a:gridCol>
                <a:gridCol w="7238729">
                  <a:extLst>
                    <a:ext uri="{9D8B030D-6E8A-4147-A177-3AD203B41FA5}">
                      <a16:colId xmlns:a16="http://schemas.microsoft.com/office/drawing/2014/main" val="408809612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chemeClr val="accent2"/>
                          </a:solidFill>
                          <a:effectLst/>
                          <a:uLnTx/>
                          <a:uFillTx/>
                          <a:latin typeface="Arial" panose="020B0604020202020204" pitchFamily="34" charset="0"/>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7000967"/>
                  </a:ext>
                </a:extLst>
              </a:tr>
              <a:tr h="370840">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College Name   : The  </a:t>
                      </a:r>
                      <a:r>
                        <a:rPr kumimoji="0" lang="en-US" sz="1400" b="0" i="0" u="none" strike="noStrike" kern="1200" cap="none" spc="0" normalizeH="0" baseline="0" dirty="0" err="1">
                          <a:ln>
                            <a:noFill/>
                          </a:ln>
                          <a:solidFill>
                            <a:schemeClr val="accent1"/>
                          </a:solidFill>
                          <a:effectLst/>
                          <a:uLnTx/>
                          <a:uFillTx/>
                          <a:latin typeface="Arial" panose="020B0604020202020204" pitchFamily="34" charset="0"/>
                          <a:ea typeface="+mn-ea"/>
                          <a:cs typeface="Arial" panose="020B0604020202020204" pitchFamily="34" charset="0"/>
                        </a:rPr>
                        <a:t>Northcap</a:t>
                      </a: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 University (Gurugram)</a:t>
                      </a:r>
                    </a:p>
                  </a:txBody>
                  <a:tcPr>
                    <a:lnL w="12700" cap="flat" cmpd="sng" algn="ctr">
                      <a:solidFill>
                        <a:schemeClr val="tx1"/>
                      </a:solidFill>
                      <a:prstDash val="solid"/>
                      <a:round/>
                      <a:headEnd type="none" w="med" len="med"/>
                      <a:tailEnd type="none" w="med" len="med"/>
                    </a:lnL>
                    <a:noFill/>
                  </a:tcPr>
                </a:tc>
                <a:tc>
                  <a:txBody>
                    <a:bodyPr/>
                    <a:lstStyle/>
                    <a:p>
                      <a:endParaRPr lang="en-US"/>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000395"/>
                  </a:ext>
                </a:extLst>
              </a:tr>
              <a:tr h="370840">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Leader : Kashish Bhagat</a:t>
                      </a:r>
                    </a:p>
                  </a:txBody>
                  <a:tcPr>
                    <a:lnL w="12700" cap="flat" cmpd="sng" algn="ctr">
                      <a:solidFill>
                        <a:schemeClr val="tx1"/>
                      </a:solidFill>
                      <a:prstDash val="solid"/>
                      <a:round/>
                      <a:headEnd type="none" w="med" len="med"/>
                      <a:tailEnd type="none" w="med" len="med"/>
                    </a:lnL>
                    <a:noFill/>
                  </a:tcPr>
                </a:tc>
                <a:tc>
                  <a:txBody>
                    <a:bodyPr/>
                    <a:lstStyle/>
                    <a:p>
                      <a:endParaRPr lang="en-US"/>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05170474"/>
                  </a:ext>
                </a:extLst>
              </a:tr>
              <a:tr h="370840">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2 : </a:t>
                      </a:r>
                      <a:r>
                        <a:rPr kumimoji="0" lang="en-US" sz="1400" b="0" i="0" u="none" strike="noStrike" kern="1200" cap="none" spc="0" normalizeH="0" baseline="0" dirty="0" err="1">
                          <a:ln>
                            <a:noFill/>
                          </a:ln>
                          <a:solidFill>
                            <a:schemeClr val="accent1"/>
                          </a:solidFill>
                          <a:effectLst/>
                          <a:uLnTx/>
                          <a:uFillTx/>
                          <a:latin typeface="Arial" panose="020B0604020202020204" pitchFamily="34" charset="0"/>
                          <a:ea typeface="+mn-ea"/>
                          <a:cs typeface="Arial" panose="020B0604020202020204" pitchFamily="34" charset="0"/>
                        </a:rPr>
                        <a:t>Lakshay</a:t>
                      </a: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 Goyal</a:t>
                      </a:r>
                    </a:p>
                  </a:txBody>
                  <a:tcPr>
                    <a:lnL w="12700" cap="flat" cmpd="sng" algn="ctr">
                      <a:solidFill>
                        <a:schemeClr val="tx1"/>
                      </a:solidFill>
                      <a:prstDash val="solid"/>
                      <a:round/>
                      <a:headEnd type="none" w="med" len="med"/>
                      <a:tailEnd type="none" w="med" len="med"/>
                    </a:lnL>
                    <a:noFill/>
                  </a:tcPr>
                </a:tc>
                <a:tc>
                  <a:txBody>
                    <a:bodyPr/>
                    <a:lstStyle/>
                    <a:p>
                      <a:endParaRPr lang="en-US" dirty="0"/>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7376829"/>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3 : Kartik Yadav</a:t>
                      </a:r>
                    </a:p>
                  </a:txBody>
                  <a:tcPr>
                    <a:lnL w="12700" cap="flat" cmpd="sng" algn="ctr">
                      <a:solidFill>
                        <a:schemeClr val="tx1"/>
                      </a:solidFill>
                      <a:prstDash val="solid"/>
                      <a:round/>
                      <a:headEnd type="none" w="med" len="med"/>
                      <a:tailEnd type="none" w="med" len="med"/>
                    </a:lnL>
                    <a:noFill/>
                  </a:tcPr>
                </a:tc>
                <a:tc>
                  <a:txBody>
                    <a:bodyPr/>
                    <a:lstStyle/>
                    <a:p>
                      <a:endParaRPr lang="en-US" dirty="0"/>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55357728"/>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4</a:t>
                      </a:r>
                    </a:p>
                  </a:txBody>
                  <a:tcPr>
                    <a:lnL w="12700" cap="flat" cmpd="sng" algn="ctr">
                      <a:solidFill>
                        <a:schemeClr val="tx1"/>
                      </a:solidFill>
                      <a:prstDash val="solid"/>
                      <a:round/>
                      <a:headEnd type="none" w="med" len="med"/>
                      <a:tailEnd type="none" w="med" len="med"/>
                    </a:lnL>
                    <a:noFill/>
                  </a:tcPr>
                </a:tc>
                <a:tc>
                  <a:txBody>
                    <a:bodyPr/>
                    <a:lstStyle/>
                    <a:p>
                      <a:endParaRPr lang="en-US" dirty="0"/>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777088467"/>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5</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3700495"/>
                  </a:ext>
                </a:extLst>
              </a:tr>
            </a:tbl>
          </a:graphicData>
        </a:graphic>
      </p:graphicFrame>
    </p:spTree>
    <p:extLst>
      <p:ext uri="{BB962C8B-B14F-4D97-AF65-F5344CB8AC3E}">
        <p14:creationId xmlns:p14="http://schemas.microsoft.com/office/powerpoint/2010/main" val="257035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B2B2C1-B7AB-4083-81F1-5D3A78D943E6}"/>
              </a:ext>
            </a:extLst>
          </p:cNvPr>
          <p:cNvSpPr>
            <a:spLocks noGrp="1"/>
          </p:cNvSpPr>
          <p:nvPr>
            <p:ph type="body" idx="1"/>
          </p:nvPr>
        </p:nvSpPr>
        <p:spPr/>
        <p:txBody>
          <a:bodyPr/>
          <a:lstStyle/>
          <a:p>
            <a:r>
              <a:rPr lang="en-US" dirty="0"/>
              <a:t>scenario Three (Business Technology)</a:t>
            </a:r>
          </a:p>
        </p:txBody>
      </p:sp>
    </p:spTree>
    <p:extLst>
      <p:ext uri="{BB962C8B-B14F-4D97-AF65-F5344CB8AC3E}">
        <p14:creationId xmlns:p14="http://schemas.microsoft.com/office/powerpoint/2010/main" val="270604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20700" y="117153"/>
            <a:ext cx="7033260" cy="984885"/>
          </a:xfrm>
        </p:spPr>
        <p:txBody>
          <a:bodyPr vert="horz" lIns="0" tIns="0" rIns="0" bIns="0" rtlCol="0" anchor="t">
            <a:normAutofit/>
          </a:bodyPr>
          <a:lstStyle/>
          <a:p>
            <a:pPr>
              <a:lnSpc>
                <a:spcPct val="90000"/>
              </a:lnSpc>
            </a:pPr>
            <a:r>
              <a:rPr lang="en-US" sz="2500" b="1" kern="1200" dirty="0">
                <a:latin typeface="Times New Roman" panose="02020603050405020304" pitchFamily="18" charset="0"/>
                <a:ea typeface="+mj-ea"/>
                <a:cs typeface="Times New Roman" panose="02020603050405020304" pitchFamily="18" charset="0"/>
              </a:rPr>
              <a:t>Scenario THREE (BT) - Analysis and Take away </a:t>
            </a:r>
            <a:br>
              <a:rPr lang="en-US" sz="2500" b="1" kern="1200" dirty="0">
                <a:latin typeface="Times New Roman" panose="02020603050405020304" pitchFamily="18" charset="0"/>
                <a:ea typeface="+mj-ea"/>
                <a:cs typeface="Times New Roman" panose="02020603050405020304" pitchFamily="18" charset="0"/>
              </a:rPr>
            </a:br>
            <a:endParaRPr lang="en-US" sz="2500" b="1" kern="1200" dirty="0">
              <a:latin typeface="Times New Roman" panose="020206030504050203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52141223-91FC-4877-865C-46186B59D7F0}"/>
              </a:ext>
            </a:extLst>
          </p:cNvPr>
          <p:cNvSpPr txBox="1"/>
          <p:nvPr/>
        </p:nvSpPr>
        <p:spPr bwMode="auto">
          <a:xfrm>
            <a:off x="8709025" y="0"/>
            <a:ext cx="2962275" cy="3145536"/>
          </a:xfrm>
          <a:prstGeom prst="rect">
            <a:avLst/>
          </a:prstGeom>
        </p:spPr>
        <p:txBody>
          <a:bodyPr vert="horz" lIns="0" tIns="0" rIns="0" bIns="0" rtlCol="0" anchor="ctr">
            <a:normAutofit/>
          </a:bodyPr>
          <a:lstStyle/>
          <a:p>
            <a:pPr>
              <a:spcBef>
                <a:spcPts val="1500"/>
              </a:spcBef>
              <a:spcAft>
                <a:spcPts val="0"/>
              </a:spcAft>
            </a:pPr>
            <a:r>
              <a:rPr lang="en-US" sz="1800" b="1" kern="1200" dirty="0">
                <a:solidFill>
                  <a:schemeClr val="bg1"/>
                </a:solidFill>
                <a:latin typeface="+mn-lt"/>
                <a:ea typeface="+mn-ea"/>
                <a:cs typeface="+mn-cs"/>
              </a:rPr>
              <a:t>Part 1: Assessing Data Tables and Creating Reports.</a:t>
            </a:r>
          </a:p>
          <a:p>
            <a:pPr>
              <a:spcBef>
                <a:spcPts val="1500"/>
              </a:spcBef>
              <a:spcAft>
                <a:spcPts val="0"/>
              </a:spcAft>
            </a:pPr>
            <a:r>
              <a:rPr lang="en-US" sz="1800" b="1" kern="1200" dirty="0">
                <a:solidFill>
                  <a:schemeClr val="bg1"/>
                </a:solidFill>
                <a:latin typeface="+mn-lt"/>
                <a:ea typeface="+mn-ea"/>
                <a:cs typeface="+mn-cs"/>
              </a:rPr>
              <a:t>SQL Query for </a:t>
            </a:r>
            <a:r>
              <a:rPr lang="en-US" sz="1800" b="1" kern="1200" dirty="0">
                <a:solidFill>
                  <a:srgbClr val="FF0000"/>
                </a:solidFill>
                <a:highlight>
                  <a:srgbClr val="FFFF00"/>
                </a:highlight>
                <a:latin typeface="+mn-lt"/>
                <a:ea typeface="+mn-ea"/>
                <a:cs typeface="+mn-cs"/>
              </a:rPr>
              <a:t>Report #1-Marketing Team Report</a:t>
            </a:r>
            <a:r>
              <a:rPr lang="en-US" sz="1800" b="1" kern="1200" dirty="0">
                <a:solidFill>
                  <a:schemeClr val="bg1"/>
                </a:solidFill>
                <a:latin typeface="+mn-lt"/>
                <a:ea typeface="+mn-ea"/>
                <a:cs typeface="+mn-cs"/>
              </a:rPr>
              <a:t>:</a:t>
            </a:r>
          </a:p>
          <a:p>
            <a:pPr>
              <a:spcBef>
                <a:spcPts val="1500"/>
              </a:spcBef>
              <a:spcAft>
                <a:spcPts val="0"/>
              </a:spcAft>
            </a:pPr>
            <a:r>
              <a:rPr lang="en-US" sz="1800" b="1" kern="1200" dirty="0">
                <a:solidFill>
                  <a:schemeClr val="bg1"/>
                </a:solidFill>
                <a:latin typeface="+mn-lt"/>
                <a:ea typeface="+mn-ea"/>
                <a:cs typeface="+mn-cs"/>
              </a:rPr>
              <a:t>  </a:t>
            </a:r>
          </a:p>
        </p:txBody>
      </p:sp>
      <p:sp>
        <p:nvSpPr>
          <p:cNvPr id="6" name="TextBox 5">
            <a:extLst>
              <a:ext uri="{FF2B5EF4-FFF2-40B4-BE49-F238E27FC236}">
                <a16:creationId xmlns:a16="http://schemas.microsoft.com/office/drawing/2014/main" id="{1728F039-2DBF-409F-A5D6-469006520D92}"/>
              </a:ext>
            </a:extLst>
          </p:cNvPr>
          <p:cNvSpPr txBox="1"/>
          <p:nvPr/>
        </p:nvSpPr>
        <p:spPr>
          <a:xfrm>
            <a:off x="347370" y="1344246"/>
            <a:ext cx="7639954" cy="5181599"/>
          </a:xfrm>
          <a:prstGeom prst="rect">
            <a:avLst/>
          </a:prstGeom>
          <a:noFill/>
          <a:ln>
            <a:solidFill>
              <a:srgbClr val="FF0000"/>
            </a:solidFill>
            <a:miter lim="800000"/>
          </a:ln>
        </p:spPr>
        <p:txBody>
          <a:bodyPr wrap="square" lIns="0" tIns="0" rIns="0" bIns="0" rtlCol="0">
            <a:noAutofit/>
          </a:bodyPr>
          <a:lstStyle/>
          <a:p>
            <a:pPr algn="l">
              <a:spcBef>
                <a:spcPts val="600"/>
              </a:spcBef>
              <a:spcAft>
                <a:spcPts val="0"/>
              </a:spcAft>
            </a:pPr>
            <a:r>
              <a:rPr lang="en-IN" dirty="0">
                <a:solidFill>
                  <a:srgbClr val="0070C0"/>
                </a:solidFill>
              </a:rPr>
              <a:t>SELECT</a:t>
            </a:r>
            <a:r>
              <a:rPr lang="en-IN" sz="1100" dirty="0">
                <a:solidFill>
                  <a:schemeClr val="accent1"/>
                </a:solidFill>
              </a:rPr>
              <a:t> TABLE1.Date,</a:t>
            </a:r>
          </a:p>
          <a:p>
            <a:pPr algn="l">
              <a:spcBef>
                <a:spcPts val="600"/>
              </a:spcBef>
              <a:spcAft>
                <a:spcPts val="0"/>
              </a:spcAft>
            </a:pPr>
            <a:r>
              <a:rPr lang="en-IN" sz="1100" dirty="0">
                <a:solidFill>
                  <a:schemeClr val="accent1"/>
                </a:solidFill>
              </a:rPr>
              <a:t>               TABLE1.Time,</a:t>
            </a:r>
          </a:p>
          <a:p>
            <a:pPr algn="l">
              <a:spcBef>
                <a:spcPts val="600"/>
              </a:spcBef>
              <a:spcAft>
                <a:spcPts val="0"/>
              </a:spcAft>
            </a:pPr>
            <a:r>
              <a:rPr lang="en-IN" sz="1100" dirty="0">
                <a:solidFill>
                  <a:schemeClr val="accent1"/>
                </a:solidFill>
              </a:rPr>
              <a:t>               TABLE1.Invoice_Number,</a:t>
            </a:r>
          </a:p>
          <a:p>
            <a:pPr algn="l">
              <a:spcBef>
                <a:spcPts val="600"/>
              </a:spcBef>
              <a:spcAft>
                <a:spcPts val="0"/>
              </a:spcAft>
            </a:pPr>
            <a:r>
              <a:rPr lang="en-IN" sz="1100" dirty="0">
                <a:solidFill>
                  <a:schemeClr val="accent1"/>
                </a:solidFill>
              </a:rPr>
              <a:t>           </a:t>
            </a:r>
            <a:r>
              <a:rPr lang="en-IN" dirty="0">
                <a:solidFill>
                  <a:srgbClr val="0070C0"/>
                </a:solidFill>
              </a:rPr>
              <a:t>SUM</a:t>
            </a:r>
            <a:r>
              <a:rPr lang="en-IN" sz="1100" dirty="0">
                <a:solidFill>
                  <a:schemeClr val="accent1"/>
                </a:solidFill>
              </a:rPr>
              <a:t>(TABLE2.Item_Qty*TABLE4.Price_Per_Unit*(1-</a:t>
            </a:r>
            <a:r>
              <a:rPr lang="en-IN" dirty="0">
                <a:solidFill>
                  <a:srgbClr val="0070C0"/>
                </a:solidFill>
              </a:rPr>
              <a:t>IFNULL</a:t>
            </a:r>
            <a:r>
              <a:rPr lang="en-IN" sz="1100" dirty="0">
                <a:solidFill>
                  <a:schemeClr val="accent1"/>
                </a:solidFill>
              </a:rPr>
              <a:t>(TABLE5.Discount_Percentage,0)/100))  </a:t>
            </a:r>
            <a:r>
              <a:rPr lang="en-IN" sz="1600" dirty="0">
                <a:solidFill>
                  <a:srgbClr val="0070C0"/>
                </a:solidFill>
              </a:rPr>
              <a:t>AS</a:t>
            </a:r>
            <a:r>
              <a:rPr lang="en-IN" sz="1100" dirty="0">
                <a:solidFill>
                  <a:schemeClr val="accent1"/>
                </a:solidFill>
              </a:rPr>
              <a:t>   				</a:t>
            </a:r>
            <a:r>
              <a:rPr lang="en-IN" sz="1100" dirty="0" err="1">
                <a:solidFill>
                  <a:schemeClr val="accent1"/>
                </a:solidFill>
              </a:rPr>
              <a:t>Bill_Amount</a:t>
            </a:r>
            <a:r>
              <a:rPr lang="en-IN" sz="1100" dirty="0">
                <a:solidFill>
                  <a:schemeClr val="accent1"/>
                </a:solidFill>
              </a:rPr>
              <a:t> </a:t>
            </a:r>
            <a:r>
              <a:rPr lang="en-IN" sz="1600" b="1" dirty="0">
                <a:solidFill>
                  <a:schemeClr val="accent1"/>
                </a:solidFill>
              </a:rPr>
              <a:t>,</a:t>
            </a:r>
            <a:endParaRPr lang="en-IN" sz="1100" b="1" dirty="0">
              <a:solidFill>
                <a:schemeClr val="accent1"/>
              </a:solidFill>
            </a:endParaRPr>
          </a:p>
          <a:p>
            <a:pPr algn="l">
              <a:spcBef>
                <a:spcPts val="600"/>
              </a:spcBef>
              <a:spcAft>
                <a:spcPts val="0"/>
              </a:spcAft>
            </a:pPr>
            <a:r>
              <a:rPr lang="en-IN" sz="1100" dirty="0">
                <a:solidFill>
                  <a:schemeClr val="accent1"/>
                </a:solidFill>
              </a:rPr>
              <a:t>           </a:t>
            </a:r>
            <a:r>
              <a:rPr lang="en-IN" sz="1600" dirty="0">
                <a:solidFill>
                  <a:srgbClr val="0070C0"/>
                </a:solidFill>
              </a:rPr>
              <a:t>COUNT</a:t>
            </a:r>
            <a:r>
              <a:rPr lang="en-IN" sz="1100" dirty="0">
                <a:solidFill>
                  <a:schemeClr val="accent1"/>
                </a:solidFill>
              </a:rPr>
              <a:t>(</a:t>
            </a:r>
            <a:r>
              <a:rPr lang="en-IN" sz="1600" dirty="0">
                <a:solidFill>
                  <a:srgbClr val="0070C0"/>
                </a:solidFill>
              </a:rPr>
              <a:t>DISTINCT</a:t>
            </a:r>
            <a:r>
              <a:rPr lang="en-IN" sz="1100" dirty="0">
                <a:solidFill>
                  <a:schemeClr val="accent1"/>
                </a:solidFill>
              </a:rPr>
              <a:t>(</a:t>
            </a:r>
            <a:r>
              <a:rPr lang="en-IN" dirty="0">
                <a:solidFill>
                  <a:srgbClr val="0070C0"/>
                </a:solidFill>
              </a:rPr>
              <a:t>CASE WHEN </a:t>
            </a:r>
            <a:r>
              <a:rPr lang="en-IN" sz="1100" dirty="0">
                <a:solidFill>
                  <a:schemeClr val="accent1"/>
                </a:solidFill>
              </a:rPr>
              <a:t>TABLE5.Discount_</a:t>
            </a:r>
            <a:r>
              <a:rPr lang="en-IN" sz="1200" dirty="0"/>
              <a:t>Percentage</a:t>
            </a:r>
            <a:r>
              <a:rPr lang="en-IN" dirty="0">
                <a:solidFill>
                  <a:srgbClr val="0070C0"/>
                </a:solidFill>
              </a:rPr>
              <a:t> IS NOT NULL THEN  	</a:t>
            </a:r>
            <a:r>
              <a:rPr lang="en-IN" sz="1100" dirty="0">
                <a:solidFill>
                  <a:schemeClr val="accent1"/>
                </a:solidFill>
              </a:rPr>
              <a:t>TABLE2.Item_Number </a:t>
            </a:r>
            <a:r>
              <a:rPr lang="en-IN" dirty="0">
                <a:solidFill>
                  <a:srgbClr val="0070C0"/>
                </a:solidFill>
              </a:rPr>
              <a:t>end</a:t>
            </a:r>
            <a:r>
              <a:rPr lang="en-IN" sz="1100" dirty="0">
                <a:solidFill>
                  <a:schemeClr val="accent1"/>
                </a:solidFill>
              </a:rPr>
              <a:t>))  </a:t>
            </a:r>
            <a:r>
              <a:rPr lang="en-IN" dirty="0">
                <a:solidFill>
                  <a:srgbClr val="0070C0"/>
                </a:solidFill>
              </a:rPr>
              <a:t>AS</a:t>
            </a:r>
            <a:r>
              <a:rPr lang="en-IN" sz="1100" dirty="0">
                <a:solidFill>
                  <a:schemeClr val="accent1"/>
                </a:solidFill>
              </a:rPr>
              <a:t>  #_Of_Discounted_Items </a:t>
            </a:r>
            <a:r>
              <a:rPr lang="en-IN" sz="1800" b="1" dirty="0">
                <a:solidFill>
                  <a:schemeClr val="accent1"/>
                </a:solidFill>
              </a:rPr>
              <a:t>,</a:t>
            </a:r>
            <a:endParaRPr lang="en-IN" sz="1100" b="1" dirty="0">
              <a:solidFill>
                <a:schemeClr val="accent1"/>
              </a:solidFill>
            </a:endParaRPr>
          </a:p>
          <a:p>
            <a:pPr algn="l">
              <a:spcBef>
                <a:spcPts val="600"/>
              </a:spcBef>
              <a:spcAft>
                <a:spcPts val="0"/>
              </a:spcAft>
            </a:pPr>
            <a:r>
              <a:rPr lang="en-IN" sz="1100" dirty="0">
                <a:solidFill>
                  <a:schemeClr val="accent1"/>
                </a:solidFill>
              </a:rPr>
              <a:t>             (</a:t>
            </a:r>
            <a:r>
              <a:rPr lang="en-IN" sz="1600" dirty="0">
                <a:solidFill>
                  <a:srgbClr val="0070C0"/>
                </a:solidFill>
              </a:rPr>
              <a:t>CASE WHEN  </a:t>
            </a:r>
            <a:r>
              <a:rPr lang="en-IN" sz="1100" dirty="0">
                <a:solidFill>
                  <a:schemeClr val="accent1"/>
                </a:solidFill>
              </a:rPr>
              <a:t>TABLE1.Customer_Loyalty_Card_No </a:t>
            </a:r>
            <a:r>
              <a:rPr lang="en-IN" dirty="0">
                <a:solidFill>
                  <a:srgbClr val="0070C0"/>
                </a:solidFill>
              </a:rPr>
              <a:t>IS NOT NULL THEN </a:t>
            </a:r>
            <a:r>
              <a:rPr lang="en-IN" sz="1100" dirty="0">
                <a:solidFill>
                  <a:schemeClr val="accent1"/>
                </a:solidFill>
              </a:rPr>
              <a:t>“Y” </a:t>
            </a:r>
            <a:r>
              <a:rPr lang="en-IN" dirty="0">
                <a:solidFill>
                  <a:srgbClr val="0070C0"/>
                </a:solidFill>
              </a:rPr>
              <a:t>else</a:t>
            </a:r>
            <a:r>
              <a:rPr lang="en-IN" sz="1100" dirty="0">
                <a:solidFill>
                  <a:schemeClr val="accent1"/>
                </a:solidFill>
              </a:rPr>
              <a:t> “N” </a:t>
            </a:r>
            <a:r>
              <a:rPr lang="en-IN" dirty="0">
                <a:solidFill>
                  <a:srgbClr val="0070C0"/>
                </a:solidFill>
              </a:rPr>
              <a:t>end</a:t>
            </a:r>
            <a:r>
              <a:rPr lang="en-IN" sz="1100" dirty="0">
                <a:solidFill>
                  <a:schemeClr val="accent1"/>
                </a:solidFill>
              </a:rPr>
              <a:t>)  </a:t>
            </a:r>
            <a:r>
              <a:rPr lang="en-IN" dirty="0">
                <a:solidFill>
                  <a:srgbClr val="0070C0"/>
                </a:solidFill>
              </a:rPr>
              <a:t>AS</a:t>
            </a:r>
            <a:r>
              <a:rPr lang="en-IN" sz="1100" dirty="0">
                <a:solidFill>
                  <a:schemeClr val="accent1"/>
                </a:solidFill>
              </a:rPr>
              <a:t>	</a:t>
            </a:r>
            <a:r>
              <a:rPr lang="en-IN" sz="1100" dirty="0" err="1">
                <a:solidFill>
                  <a:schemeClr val="accent1"/>
                </a:solidFill>
              </a:rPr>
              <a:t>Is_Loyal_Customer</a:t>
            </a:r>
            <a:r>
              <a:rPr lang="en-IN" sz="1100" dirty="0">
                <a:solidFill>
                  <a:schemeClr val="accent1"/>
                </a:solidFill>
              </a:rPr>
              <a:t> </a:t>
            </a:r>
            <a:r>
              <a:rPr lang="en-IN" sz="1600" b="1" dirty="0">
                <a:solidFill>
                  <a:schemeClr val="accent1"/>
                </a:solidFill>
              </a:rPr>
              <a:t>,</a:t>
            </a:r>
            <a:endParaRPr lang="en-IN" sz="1100" b="1" dirty="0">
              <a:solidFill>
                <a:schemeClr val="accent1"/>
              </a:solidFill>
            </a:endParaRPr>
          </a:p>
          <a:p>
            <a:pPr algn="l">
              <a:spcBef>
                <a:spcPts val="600"/>
              </a:spcBef>
              <a:spcAft>
                <a:spcPts val="0"/>
              </a:spcAft>
            </a:pPr>
            <a:r>
              <a:rPr lang="en-IN" sz="1100" dirty="0">
                <a:solidFill>
                  <a:schemeClr val="accent1"/>
                </a:solidFill>
              </a:rPr>
              <a:t>  </a:t>
            </a:r>
            <a:r>
              <a:rPr lang="en-IN" dirty="0">
                <a:solidFill>
                  <a:srgbClr val="0070C0"/>
                </a:solidFill>
              </a:rPr>
              <a:t>FROM</a:t>
            </a:r>
            <a:r>
              <a:rPr lang="en-IN" sz="1100" dirty="0">
                <a:solidFill>
                  <a:schemeClr val="accent1"/>
                </a:solidFill>
              </a:rPr>
              <a:t> TABLE1</a:t>
            </a:r>
          </a:p>
          <a:p>
            <a:pPr algn="l">
              <a:spcBef>
                <a:spcPts val="600"/>
              </a:spcBef>
              <a:spcAft>
                <a:spcPts val="0"/>
              </a:spcAft>
            </a:pPr>
            <a:r>
              <a:rPr lang="en-IN" sz="1100" dirty="0">
                <a:solidFill>
                  <a:schemeClr val="accent1"/>
                </a:solidFill>
              </a:rPr>
              <a:t>  </a:t>
            </a:r>
            <a:r>
              <a:rPr lang="en-IN" dirty="0">
                <a:solidFill>
                  <a:srgbClr val="0070C0"/>
                </a:solidFill>
              </a:rPr>
              <a:t>INNER JOIN </a:t>
            </a:r>
            <a:r>
              <a:rPr lang="en-IN" sz="1100" dirty="0">
                <a:solidFill>
                  <a:schemeClr val="accent1"/>
                </a:solidFill>
              </a:rPr>
              <a:t>TABLE2</a:t>
            </a:r>
          </a:p>
          <a:p>
            <a:pPr algn="l">
              <a:spcBef>
                <a:spcPts val="600"/>
              </a:spcBef>
              <a:spcAft>
                <a:spcPts val="0"/>
              </a:spcAft>
            </a:pPr>
            <a:r>
              <a:rPr lang="en-IN" sz="1100" dirty="0">
                <a:solidFill>
                  <a:schemeClr val="accent1"/>
                </a:solidFill>
              </a:rPr>
              <a:t>  </a:t>
            </a:r>
            <a:r>
              <a:rPr lang="en-IN" dirty="0">
                <a:solidFill>
                  <a:srgbClr val="0070C0"/>
                </a:solidFill>
              </a:rPr>
              <a:t>ON</a:t>
            </a:r>
            <a:r>
              <a:rPr lang="en-IN" sz="1100" dirty="0">
                <a:solidFill>
                  <a:schemeClr val="accent1"/>
                </a:solidFill>
              </a:rPr>
              <a:t> (TABLE1.Invoice_Number=TABLE2.Invoice_Number)</a:t>
            </a:r>
          </a:p>
          <a:p>
            <a:pPr algn="l">
              <a:spcBef>
                <a:spcPts val="600"/>
              </a:spcBef>
              <a:spcAft>
                <a:spcPts val="0"/>
              </a:spcAft>
            </a:pPr>
            <a:r>
              <a:rPr lang="en-IN" sz="1100" dirty="0">
                <a:solidFill>
                  <a:schemeClr val="accent1"/>
                </a:solidFill>
              </a:rPr>
              <a:t>  </a:t>
            </a:r>
            <a:r>
              <a:rPr lang="en-IN" dirty="0">
                <a:solidFill>
                  <a:srgbClr val="0070C0"/>
                </a:solidFill>
              </a:rPr>
              <a:t>INNER JOIN </a:t>
            </a:r>
            <a:r>
              <a:rPr lang="en-IN" sz="1100" dirty="0">
                <a:solidFill>
                  <a:schemeClr val="accent1"/>
                </a:solidFill>
              </a:rPr>
              <a:t>TABLE4</a:t>
            </a:r>
          </a:p>
          <a:p>
            <a:pPr algn="l">
              <a:spcBef>
                <a:spcPts val="600"/>
              </a:spcBef>
              <a:spcAft>
                <a:spcPts val="0"/>
              </a:spcAft>
            </a:pPr>
            <a:r>
              <a:rPr lang="en-IN" dirty="0">
                <a:solidFill>
                  <a:srgbClr val="0070C0"/>
                </a:solidFill>
              </a:rPr>
              <a:t>  ON</a:t>
            </a:r>
            <a:r>
              <a:rPr lang="en-IN" sz="1100" dirty="0">
                <a:solidFill>
                  <a:schemeClr val="accent1"/>
                </a:solidFill>
              </a:rPr>
              <a:t> (TABLE1.Date=TABLE4.Date)</a:t>
            </a:r>
          </a:p>
          <a:p>
            <a:pPr algn="l">
              <a:spcBef>
                <a:spcPts val="600"/>
              </a:spcBef>
              <a:spcAft>
                <a:spcPts val="0"/>
              </a:spcAft>
            </a:pPr>
            <a:r>
              <a:rPr lang="en-IN" dirty="0">
                <a:solidFill>
                  <a:srgbClr val="0070C0"/>
                </a:solidFill>
              </a:rPr>
              <a:t>  AND</a:t>
            </a:r>
            <a:r>
              <a:rPr lang="en-IN" sz="1100" dirty="0">
                <a:solidFill>
                  <a:schemeClr val="accent1"/>
                </a:solidFill>
              </a:rPr>
              <a:t> (TABLE2.Item_Number=TABLE4.Item_Number)</a:t>
            </a:r>
          </a:p>
          <a:p>
            <a:pPr algn="l">
              <a:spcBef>
                <a:spcPts val="600"/>
              </a:spcBef>
              <a:spcAft>
                <a:spcPts val="0"/>
              </a:spcAft>
            </a:pPr>
            <a:r>
              <a:rPr lang="en-IN" dirty="0">
                <a:solidFill>
                  <a:srgbClr val="0070C0"/>
                </a:solidFill>
              </a:rPr>
              <a:t>  ON</a:t>
            </a:r>
            <a:r>
              <a:rPr lang="en-IN" sz="1100" dirty="0">
                <a:solidFill>
                  <a:schemeClr val="accent1"/>
                </a:solidFill>
              </a:rPr>
              <a:t> (TABLE4.Date=TABLE5.Date)</a:t>
            </a:r>
          </a:p>
          <a:p>
            <a:pPr algn="l">
              <a:spcBef>
                <a:spcPts val="600"/>
              </a:spcBef>
              <a:spcAft>
                <a:spcPts val="0"/>
              </a:spcAft>
            </a:pPr>
            <a:r>
              <a:rPr lang="en-IN" dirty="0">
                <a:solidFill>
                  <a:srgbClr val="0070C0"/>
                </a:solidFill>
              </a:rPr>
              <a:t>  AND</a:t>
            </a:r>
            <a:r>
              <a:rPr lang="en-IN" sz="1100" dirty="0">
                <a:solidFill>
                  <a:schemeClr val="accent1"/>
                </a:solidFill>
              </a:rPr>
              <a:t> (TABLE4.Item_Number=TABLE5.Item_Number)</a:t>
            </a:r>
          </a:p>
          <a:p>
            <a:pPr algn="l">
              <a:spcBef>
                <a:spcPts val="600"/>
              </a:spcBef>
              <a:spcAft>
                <a:spcPts val="0"/>
              </a:spcAft>
            </a:pPr>
            <a:r>
              <a:rPr lang="en-IN" dirty="0">
                <a:solidFill>
                  <a:srgbClr val="0070C0"/>
                </a:solidFill>
              </a:rPr>
              <a:t>  GROUP BY </a:t>
            </a:r>
            <a:r>
              <a:rPr lang="en-IN" sz="1100" dirty="0">
                <a:solidFill>
                  <a:schemeClr val="accent1"/>
                </a:solidFill>
              </a:rPr>
              <a:t>(TABLE1.Date</a:t>
            </a:r>
            <a:r>
              <a:rPr lang="en-IN" sz="1800" b="1" dirty="0">
                <a:solidFill>
                  <a:schemeClr val="accent1"/>
                </a:solidFill>
              </a:rPr>
              <a:t>,</a:t>
            </a:r>
            <a:r>
              <a:rPr lang="en-IN" sz="1100" dirty="0">
                <a:solidFill>
                  <a:schemeClr val="accent1"/>
                </a:solidFill>
              </a:rPr>
              <a:t> TABLE1.Time</a:t>
            </a:r>
            <a:r>
              <a:rPr lang="en-IN" sz="1800" b="1" dirty="0">
                <a:solidFill>
                  <a:schemeClr val="accent1"/>
                </a:solidFill>
              </a:rPr>
              <a:t>,</a:t>
            </a:r>
            <a:r>
              <a:rPr lang="en-IN" sz="1100" dirty="0">
                <a:solidFill>
                  <a:schemeClr val="accent1"/>
                </a:solidFill>
              </a:rPr>
              <a:t> </a:t>
            </a:r>
            <a:r>
              <a:rPr lang="en-IN" sz="1100" dirty="0" err="1">
                <a:solidFill>
                  <a:schemeClr val="accent1"/>
                </a:solidFill>
              </a:rPr>
              <a:t>Bill_Amount</a:t>
            </a:r>
            <a:r>
              <a:rPr lang="en-IN" sz="1100" dirty="0">
                <a:solidFill>
                  <a:schemeClr val="accent1"/>
                </a:solidFill>
              </a:rPr>
              <a:t>);</a:t>
            </a:r>
          </a:p>
          <a:p>
            <a:pPr algn="l">
              <a:spcBef>
                <a:spcPts val="600"/>
              </a:spcBef>
              <a:spcAft>
                <a:spcPts val="0"/>
              </a:spcAft>
            </a:pPr>
            <a:r>
              <a:rPr lang="en-IN" sz="1100" dirty="0">
                <a:solidFill>
                  <a:schemeClr val="accent1"/>
                </a:solidFill>
              </a:rPr>
              <a:t>                </a:t>
            </a:r>
          </a:p>
        </p:txBody>
      </p:sp>
      <p:sp>
        <p:nvSpPr>
          <p:cNvPr id="9" name="TextBox 8">
            <a:extLst>
              <a:ext uri="{FF2B5EF4-FFF2-40B4-BE49-F238E27FC236}">
                <a16:creationId xmlns:a16="http://schemas.microsoft.com/office/drawing/2014/main" id="{54CC0401-CD73-4C07-80A8-AA57D5952F70}"/>
              </a:ext>
            </a:extLst>
          </p:cNvPr>
          <p:cNvSpPr txBox="1"/>
          <p:nvPr/>
        </p:nvSpPr>
        <p:spPr>
          <a:xfrm>
            <a:off x="8417169" y="2477477"/>
            <a:ext cx="3509108" cy="3962400"/>
          </a:xfrm>
          <a:prstGeom prst="rect">
            <a:avLst/>
          </a:prstGeom>
          <a:solidFill>
            <a:schemeClr val="tx2">
              <a:lumMod val="40000"/>
              <a:lumOff val="60000"/>
            </a:schemeClr>
          </a:solidFill>
          <a:ln>
            <a:noFill/>
            <a:miter lim="800000"/>
          </a:ln>
        </p:spPr>
        <p:txBody>
          <a:bodyPr wrap="square" lIns="0" tIns="0" rIns="0" bIns="0" rtlCol="0">
            <a:noAutofit/>
          </a:bodyPr>
          <a:lstStyle/>
          <a:p>
            <a:pPr algn="l">
              <a:spcBef>
                <a:spcPts val="600"/>
              </a:spcBef>
              <a:spcAft>
                <a:spcPts val="0"/>
              </a:spcAft>
            </a:pPr>
            <a:r>
              <a:rPr lang="en-IN" dirty="0">
                <a:solidFill>
                  <a:schemeClr val="accent1"/>
                </a:solidFill>
              </a:rPr>
              <a:t>Assumptions Made-</a:t>
            </a:r>
          </a:p>
          <a:p>
            <a:pPr marL="342900" indent="-342900" algn="l">
              <a:spcBef>
                <a:spcPts val="600"/>
              </a:spcBef>
              <a:spcAft>
                <a:spcPts val="0"/>
              </a:spcAft>
              <a:buAutoNum type="arabicPeriod"/>
            </a:pPr>
            <a:r>
              <a:rPr lang="en-IN" dirty="0" err="1">
                <a:solidFill>
                  <a:schemeClr val="accent1"/>
                </a:solidFill>
              </a:rPr>
              <a:t>Invoice_Number</a:t>
            </a:r>
            <a:r>
              <a:rPr lang="en-IN" dirty="0">
                <a:solidFill>
                  <a:schemeClr val="accent1"/>
                </a:solidFill>
              </a:rPr>
              <a:t> can’t be similar on different dates.</a:t>
            </a:r>
          </a:p>
          <a:p>
            <a:pPr marL="342900" indent="-342900" algn="l">
              <a:spcBef>
                <a:spcPts val="600"/>
              </a:spcBef>
              <a:spcAft>
                <a:spcPts val="0"/>
              </a:spcAft>
              <a:buAutoNum type="arabicPeriod"/>
            </a:pPr>
            <a:r>
              <a:rPr lang="en-IN" dirty="0">
                <a:solidFill>
                  <a:schemeClr val="accent1"/>
                </a:solidFill>
              </a:rPr>
              <a:t>One </a:t>
            </a:r>
            <a:r>
              <a:rPr lang="en-IN" dirty="0" err="1">
                <a:solidFill>
                  <a:schemeClr val="accent1"/>
                </a:solidFill>
              </a:rPr>
              <a:t>Invoice_Number</a:t>
            </a:r>
            <a:r>
              <a:rPr lang="en-IN" dirty="0">
                <a:solidFill>
                  <a:schemeClr val="accent1"/>
                </a:solidFill>
              </a:rPr>
              <a:t> can have multiple items.</a:t>
            </a:r>
          </a:p>
          <a:p>
            <a:pPr marL="342900" indent="-342900" algn="l">
              <a:spcBef>
                <a:spcPts val="600"/>
              </a:spcBef>
              <a:spcAft>
                <a:spcPts val="0"/>
              </a:spcAft>
              <a:buAutoNum type="arabicPeriod"/>
            </a:pPr>
            <a:r>
              <a:rPr lang="en-IN" dirty="0">
                <a:solidFill>
                  <a:schemeClr val="accent1"/>
                </a:solidFill>
              </a:rPr>
              <a:t>Names of the attributes are taken from the given Table (BT) with ‘_’ as a separation for spaces.</a:t>
            </a:r>
          </a:p>
          <a:p>
            <a:pPr algn="l">
              <a:spcBef>
                <a:spcPts val="600"/>
              </a:spcBef>
              <a:spcAft>
                <a:spcPts val="0"/>
              </a:spcAft>
            </a:pPr>
            <a:r>
              <a:rPr lang="en-IN" dirty="0">
                <a:solidFill>
                  <a:schemeClr val="accent1"/>
                </a:solidFill>
              </a:rPr>
              <a:t>      </a:t>
            </a:r>
          </a:p>
          <a:p>
            <a:pPr algn="l">
              <a:spcBef>
                <a:spcPts val="600"/>
              </a:spcBef>
              <a:spcAft>
                <a:spcPts val="0"/>
              </a:spcAft>
            </a:pPr>
            <a:r>
              <a:rPr lang="en-IN" dirty="0">
                <a:solidFill>
                  <a:schemeClr val="accent1"/>
                </a:solidFill>
              </a:rPr>
              <a:t>     Data Table #4 assumed as TABLE4</a:t>
            </a:r>
          </a:p>
          <a:p>
            <a:pPr algn="l">
              <a:spcBef>
                <a:spcPts val="600"/>
              </a:spcBef>
              <a:spcAft>
                <a:spcPts val="0"/>
              </a:spcAft>
            </a:pPr>
            <a:r>
              <a:rPr lang="en-IN" dirty="0">
                <a:solidFill>
                  <a:schemeClr val="accent1"/>
                </a:solidFill>
              </a:rPr>
              <a:t>     Data Table #3 assumed as TABLE3</a:t>
            </a:r>
          </a:p>
          <a:p>
            <a:pPr algn="l">
              <a:spcBef>
                <a:spcPts val="600"/>
              </a:spcBef>
              <a:spcAft>
                <a:spcPts val="0"/>
              </a:spcAft>
            </a:pPr>
            <a:r>
              <a:rPr lang="en-IN" dirty="0">
                <a:solidFill>
                  <a:schemeClr val="accent1"/>
                </a:solidFill>
              </a:rPr>
              <a:t>     Data Table #5 assumed as TABLE5</a:t>
            </a:r>
          </a:p>
          <a:p>
            <a:pPr algn="l">
              <a:spcBef>
                <a:spcPts val="600"/>
              </a:spcBef>
              <a:spcAft>
                <a:spcPts val="0"/>
              </a:spcAft>
            </a:pPr>
            <a:r>
              <a:rPr lang="en-IN" dirty="0">
                <a:solidFill>
                  <a:schemeClr val="accent1"/>
                </a:solidFill>
              </a:rPr>
              <a:t>     Data Table #2 assumed as TABLE2</a:t>
            </a:r>
          </a:p>
          <a:p>
            <a:pPr algn="l">
              <a:spcBef>
                <a:spcPts val="600"/>
              </a:spcBef>
              <a:spcAft>
                <a:spcPts val="0"/>
              </a:spcAft>
            </a:pPr>
            <a:r>
              <a:rPr lang="en-IN" dirty="0">
                <a:solidFill>
                  <a:schemeClr val="accent1"/>
                </a:solidFill>
              </a:rPr>
              <a:t>     Data Table #1 assumed as TABLE1</a:t>
            </a:r>
          </a:p>
          <a:p>
            <a:pPr algn="l">
              <a:spcBef>
                <a:spcPts val="600"/>
              </a:spcBef>
              <a:spcAft>
                <a:spcPts val="0"/>
              </a:spcAft>
            </a:pPr>
            <a:endParaRPr lang="en-IN" dirty="0">
              <a:solidFill>
                <a:schemeClr val="accent1"/>
              </a:solidFill>
            </a:endParaRPr>
          </a:p>
        </p:txBody>
      </p:sp>
      <p:graphicFrame>
        <p:nvGraphicFramePr>
          <p:cNvPr id="10" name="Table 9">
            <a:extLst>
              <a:ext uri="{FF2B5EF4-FFF2-40B4-BE49-F238E27FC236}">
                <a16:creationId xmlns:a16="http://schemas.microsoft.com/office/drawing/2014/main" id="{661E2C6C-B58B-4481-B98A-F69EF0A204FE}"/>
              </a:ext>
            </a:extLst>
          </p:cNvPr>
          <p:cNvGraphicFramePr>
            <a:graphicFrameLocks noGrp="1"/>
          </p:cNvGraphicFramePr>
          <p:nvPr>
            <p:extLst>
              <p:ext uri="{D42A27DB-BD31-4B8C-83A1-F6EECF244321}">
                <p14:modId xmlns:p14="http://schemas.microsoft.com/office/powerpoint/2010/main" val="1772678961"/>
              </p:ext>
            </p:extLst>
          </p:nvPr>
        </p:nvGraphicFramePr>
        <p:xfrm>
          <a:off x="225669" y="522102"/>
          <a:ext cx="7824176" cy="701040"/>
        </p:xfrm>
        <a:graphic>
          <a:graphicData uri="http://schemas.openxmlformats.org/drawingml/2006/table">
            <a:tbl>
              <a:tblPr/>
              <a:tblGrid>
                <a:gridCol w="1686140">
                  <a:extLst>
                    <a:ext uri="{9D8B030D-6E8A-4147-A177-3AD203B41FA5}">
                      <a16:colId xmlns:a16="http://schemas.microsoft.com/office/drawing/2014/main" val="2765547707"/>
                    </a:ext>
                  </a:extLst>
                </a:gridCol>
                <a:gridCol w="873397">
                  <a:extLst>
                    <a:ext uri="{9D8B030D-6E8A-4147-A177-3AD203B41FA5}">
                      <a16:colId xmlns:a16="http://schemas.microsoft.com/office/drawing/2014/main" val="3323867848"/>
                    </a:ext>
                  </a:extLst>
                </a:gridCol>
                <a:gridCol w="1079615">
                  <a:extLst>
                    <a:ext uri="{9D8B030D-6E8A-4147-A177-3AD203B41FA5}">
                      <a16:colId xmlns:a16="http://schemas.microsoft.com/office/drawing/2014/main" val="918682448"/>
                    </a:ext>
                  </a:extLst>
                </a:gridCol>
                <a:gridCol w="1395008">
                  <a:extLst>
                    <a:ext uri="{9D8B030D-6E8A-4147-A177-3AD203B41FA5}">
                      <a16:colId xmlns:a16="http://schemas.microsoft.com/office/drawing/2014/main" val="1428983682"/>
                    </a:ext>
                  </a:extLst>
                </a:gridCol>
                <a:gridCol w="1467791">
                  <a:extLst>
                    <a:ext uri="{9D8B030D-6E8A-4147-A177-3AD203B41FA5}">
                      <a16:colId xmlns:a16="http://schemas.microsoft.com/office/drawing/2014/main" val="3053266818"/>
                    </a:ext>
                  </a:extLst>
                </a:gridCol>
                <a:gridCol w="1322225">
                  <a:extLst>
                    <a:ext uri="{9D8B030D-6E8A-4147-A177-3AD203B41FA5}">
                      <a16:colId xmlns:a16="http://schemas.microsoft.com/office/drawing/2014/main" val="3560893488"/>
                    </a:ext>
                  </a:extLst>
                </a:gridCol>
              </a:tblGrid>
              <a:tr h="175260">
                <a:tc>
                  <a:txBody>
                    <a:bodyPr/>
                    <a:lstStyle/>
                    <a:p>
                      <a:pPr algn="l" fontAlgn="b"/>
                      <a:r>
                        <a:rPr lang="en-IN" sz="1100" b="1" i="0" u="none" strike="noStrike">
                          <a:solidFill>
                            <a:srgbClr val="000000"/>
                          </a:solidFill>
                          <a:effectLst/>
                          <a:latin typeface="Arial" panose="020B0604020202020204" pitchFamily="34" charset="0"/>
                        </a:rPr>
                        <a:t>Date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1" i="0" u="none" strike="noStrike">
                          <a:solidFill>
                            <a:srgbClr val="000000"/>
                          </a:solidFill>
                          <a:effectLst/>
                          <a:latin typeface="Arial" panose="020B0604020202020204" pitchFamily="34" charset="0"/>
                        </a:rPr>
                        <a:t>Time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1" i="0" u="none" strike="noStrike">
                          <a:solidFill>
                            <a:srgbClr val="000000"/>
                          </a:solidFill>
                          <a:effectLst/>
                          <a:latin typeface="Arial" panose="020B0604020202020204" pitchFamily="34" charset="0"/>
                        </a:rPr>
                        <a:t>Invoice Number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1" i="0" u="none" strike="noStrike">
                          <a:solidFill>
                            <a:srgbClr val="000000"/>
                          </a:solidFill>
                          <a:effectLst/>
                          <a:latin typeface="Arial" panose="020B0604020202020204" pitchFamily="34" charset="0"/>
                        </a:rPr>
                        <a:t>Bill Amount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1" i="0" u="none" strike="noStrike">
                          <a:solidFill>
                            <a:srgbClr val="000000"/>
                          </a:solidFill>
                          <a:effectLst/>
                          <a:latin typeface="Arial" panose="020B0604020202020204" pitchFamily="34" charset="0"/>
                        </a:rPr>
                        <a:t># of Discounted Items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1" i="0" u="none" strike="noStrike">
                          <a:solidFill>
                            <a:srgbClr val="000000"/>
                          </a:solidFill>
                          <a:effectLst/>
                          <a:latin typeface="Arial" panose="020B0604020202020204" pitchFamily="34" charset="0"/>
                        </a:rPr>
                        <a:t>Is Loyal Customer?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extLst>
                  <a:ext uri="{0D108BD9-81ED-4DB2-BD59-A6C34878D82A}">
                    <a16:rowId xmlns:a16="http://schemas.microsoft.com/office/drawing/2014/main" val="2530127926"/>
                  </a:ext>
                </a:extLst>
              </a:tr>
              <a:tr h="175260">
                <a:tc>
                  <a:txBody>
                    <a:bodyPr/>
                    <a:lstStyle/>
                    <a:p>
                      <a:pPr algn="r" fontAlgn="b"/>
                      <a:r>
                        <a:rPr lang="en-IN" sz="1100" b="0" i="0" u="none" strike="noStrike">
                          <a:solidFill>
                            <a:srgbClr val="000000"/>
                          </a:solidFill>
                          <a:effectLst/>
                          <a:latin typeface="Arial" panose="020B0604020202020204" pitchFamily="34" charset="0"/>
                        </a:rPr>
                        <a:t>02-Sep-20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4:35:00 PM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134.5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476444"/>
                  </a:ext>
                </a:extLst>
              </a:tr>
              <a:tr h="175260">
                <a:tc>
                  <a:txBody>
                    <a:bodyPr/>
                    <a:lstStyle/>
                    <a:p>
                      <a:pPr algn="r" fontAlgn="b"/>
                      <a:r>
                        <a:rPr lang="en-IN" sz="1100" b="0" i="0" u="none" strike="noStrike">
                          <a:solidFill>
                            <a:srgbClr val="000000"/>
                          </a:solidFill>
                          <a:effectLst/>
                          <a:latin typeface="Arial" panose="020B0604020202020204" pitchFamily="34" charset="0"/>
                        </a:rPr>
                        <a:t>03-Sep-20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6:35:00 PM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234.99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9572270"/>
                  </a:ext>
                </a:extLst>
              </a:tr>
              <a:tr h="175260">
                <a:tc>
                  <a:txBody>
                    <a:bodyPr/>
                    <a:lstStyle/>
                    <a:p>
                      <a:pPr algn="r" fontAlgn="b"/>
                      <a:r>
                        <a:rPr lang="en-IN" sz="1100" b="0" i="0" u="none" strike="noStrike">
                          <a:solidFill>
                            <a:srgbClr val="000000"/>
                          </a:solidFill>
                          <a:effectLst/>
                          <a:latin typeface="Arial" panose="020B0604020202020204" pitchFamily="34" charset="0"/>
                        </a:rPr>
                        <a:t>06-Sep-20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8:52:00 PM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8.21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7369668"/>
                  </a:ext>
                </a:extLst>
              </a:tr>
            </a:tbl>
          </a:graphicData>
        </a:graphic>
      </p:graphicFrame>
    </p:spTree>
    <p:extLst>
      <p:ext uri="{BB962C8B-B14F-4D97-AF65-F5344CB8AC3E}">
        <p14:creationId xmlns:p14="http://schemas.microsoft.com/office/powerpoint/2010/main" val="92776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20700" y="117153"/>
            <a:ext cx="7033260" cy="984885"/>
          </a:xfrm>
        </p:spPr>
        <p:txBody>
          <a:bodyPr vert="horz" lIns="0" tIns="0" rIns="0" bIns="0" rtlCol="0" anchor="t">
            <a:normAutofit/>
          </a:bodyPr>
          <a:lstStyle/>
          <a:p>
            <a:pPr>
              <a:lnSpc>
                <a:spcPct val="90000"/>
              </a:lnSpc>
            </a:pPr>
            <a:r>
              <a:rPr lang="en-US" sz="2500" b="1" kern="1200" dirty="0">
                <a:latin typeface="Times New Roman" panose="02020603050405020304" pitchFamily="18" charset="0"/>
                <a:ea typeface="+mj-ea"/>
                <a:cs typeface="Times New Roman" panose="02020603050405020304" pitchFamily="18" charset="0"/>
              </a:rPr>
              <a:t>Scenario THREE (BT) - Analysis and Take away </a:t>
            </a:r>
            <a:br>
              <a:rPr lang="en-US" sz="2500" b="1" kern="1200" dirty="0">
                <a:latin typeface="Times New Roman" panose="02020603050405020304" pitchFamily="18" charset="0"/>
                <a:ea typeface="+mj-ea"/>
                <a:cs typeface="Times New Roman" panose="02020603050405020304" pitchFamily="18" charset="0"/>
              </a:rPr>
            </a:br>
            <a:r>
              <a:rPr lang="en-US" sz="2500" b="1" kern="1200" dirty="0">
                <a:latin typeface="Times New Roman" panose="02020603050405020304" pitchFamily="18" charset="0"/>
                <a:ea typeface="+mj-ea"/>
                <a:cs typeface="Times New Roman" panose="02020603050405020304" pitchFamily="18" charset="0"/>
              </a:rPr>
              <a:t>	</a:t>
            </a:r>
          </a:p>
        </p:txBody>
      </p:sp>
      <p:sp>
        <p:nvSpPr>
          <p:cNvPr id="3" name="TextBox 2">
            <a:extLst>
              <a:ext uri="{FF2B5EF4-FFF2-40B4-BE49-F238E27FC236}">
                <a16:creationId xmlns:a16="http://schemas.microsoft.com/office/drawing/2014/main" id="{52141223-91FC-4877-865C-46186B59D7F0}"/>
              </a:ext>
            </a:extLst>
          </p:cNvPr>
          <p:cNvSpPr txBox="1"/>
          <p:nvPr/>
        </p:nvSpPr>
        <p:spPr bwMode="auto">
          <a:xfrm>
            <a:off x="8709025" y="0"/>
            <a:ext cx="2962275" cy="3145536"/>
          </a:xfrm>
          <a:prstGeom prst="rect">
            <a:avLst/>
          </a:prstGeom>
        </p:spPr>
        <p:txBody>
          <a:bodyPr vert="horz" lIns="0" tIns="0" rIns="0" bIns="0" rtlCol="0" anchor="ctr">
            <a:normAutofit/>
          </a:bodyPr>
          <a:lstStyle/>
          <a:p>
            <a:pPr>
              <a:spcBef>
                <a:spcPts val="1500"/>
              </a:spcBef>
              <a:spcAft>
                <a:spcPts val="0"/>
              </a:spcAft>
            </a:pPr>
            <a:r>
              <a:rPr lang="en-US" sz="1800" b="1" kern="1200" dirty="0">
                <a:solidFill>
                  <a:schemeClr val="bg1"/>
                </a:solidFill>
                <a:latin typeface="+mn-lt"/>
                <a:ea typeface="+mn-ea"/>
                <a:cs typeface="+mn-cs"/>
              </a:rPr>
              <a:t>Part 1: Assessing Data Tables and Creating Reports.</a:t>
            </a:r>
          </a:p>
          <a:p>
            <a:pPr>
              <a:spcBef>
                <a:spcPts val="1500"/>
              </a:spcBef>
              <a:spcAft>
                <a:spcPts val="0"/>
              </a:spcAft>
            </a:pPr>
            <a:r>
              <a:rPr lang="en-US" sz="1800" b="1" kern="1200" dirty="0">
                <a:solidFill>
                  <a:schemeClr val="bg1"/>
                </a:solidFill>
                <a:latin typeface="+mn-lt"/>
                <a:ea typeface="+mn-ea"/>
                <a:cs typeface="+mn-cs"/>
              </a:rPr>
              <a:t>SQL Query for </a:t>
            </a:r>
            <a:r>
              <a:rPr lang="en-US" sz="1800" b="1" kern="1200" dirty="0">
                <a:solidFill>
                  <a:srgbClr val="FF0000"/>
                </a:solidFill>
                <a:highlight>
                  <a:srgbClr val="FFFF00"/>
                </a:highlight>
                <a:latin typeface="+mn-lt"/>
                <a:ea typeface="+mn-ea"/>
                <a:cs typeface="+mn-cs"/>
              </a:rPr>
              <a:t>Report #2- Sales Inventory Report</a:t>
            </a:r>
            <a:r>
              <a:rPr lang="en-US" sz="1800" b="1" kern="1200" dirty="0">
                <a:solidFill>
                  <a:schemeClr val="bg1"/>
                </a:solidFill>
                <a:latin typeface="+mn-lt"/>
                <a:ea typeface="+mn-ea"/>
                <a:cs typeface="+mn-cs"/>
              </a:rPr>
              <a:t>:</a:t>
            </a:r>
          </a:p>
          <a:p>
            <a:pPr>
              <a:spcBef>
                <a:spcPts val="1500"/>
              </a:spcBef>
              <a:spcAft>
                <a:spcPts val="0"/>
              </a:spcAft>
            </a:pPr>
            <a:r>
              <a:rPr lang="en-US" sz="1800" b="1" kern="1200" dirty="0">
                <a:solidFill>
                  <a:schemeClr val="bg1"/>
                </a:solidFill>
                <a:latin typeface="+mn-lt"/>
                <a:ea typeface="+mn-ea"/>
                <a:cs typeface="+mn-cs"/>
              </a:rPr>
              <a:t>  </a:t>
            </a:r>
          </a:p>
        </p:txBody>
      </p:sp>
      <p:sp>
        <p:nvSpPr>
          <p:cNvPr id="9" name="TextBox 8">
            <a:extLst>
              <a:ext uri="{FF2B5EF4-FFF2-40B4-BE49-F238E27FC236}">
                <a16:creationId xmlns:a16="http://schemas.microsoft.com/office/drawing/2014/main" id="{54CC0401-CD73-4C07-80A8-AA57D5952F70}"/>
              </a:ext>
            </a:extLst>
          </p:cNvPr>
          <p:cNvSpPr txBox="1"/>
          <p:nvPr/>
        </p:nvSpPr>
        <p:spPr>
          <a:xfrm>
            <a:off x="8315569" y="2574135"/>
            <a:ext cx="3610708" cy="3662542"/>
          </a:xfrm>
          <a:prstGeom prst="rect">
            <a:avLst/>
          </a:prstGeom>
          <a:solidFill>
            <a:schemeClr val="tx2">
              <a:lumMod val="40000"/>
              <a:lumOff val="60000"/>
            </a:schemeClr>
          </a:solidFill>
          <a:ln>
            <a:noFill/>
            <a:miter lim="800000"/>
          </a:ln>
        </p:spPr>
        <p:txBody>
          <a:bodyPr wrap="square" lIns="0" tIns="0" rIns="0" bIns="0" rtlCol="0">
            <a:noAutofit/>
          </a:bodyPr>
          <a:lstStyle/>
          <a:p>
            <a:pPr algn="l">
              <a:spcBef>
                <a:spcPts val="600"/>
              </a:spcBef>
              <a:spcAft>
                <a:spcPts val="0"/>
              </a:spcAft>
            </a:pPr>
            <a:endParaRPr lang="en-IN" dirty="0">
              <a:solidFill>
                <a:srgbClr val="FF0000"/>
              </a:solidFill>
              <a:highlight>
                <a:srgbClr val="FFFF00"/>
              </a:highlight>
            </a:endParaRPr>
          </a:p>
        </p:txBody>
      </p:sp>
      <p:sp>
        <p:nvSpPr>
          <p:cNvPr id="10" name="TextBox 9">
            <a:extLst>
              <a:ext uri="{FF2B5EF4-FFF2-40B4-BE49-F238E27FC236}">
                <a16:creationId xmlns:a16="http://schemas.microsoft.com/office/drawing/2014/main" id="{397FEE0B-268D-4A1B-94B3-BDE7243CD77C}"/>
              </a:ext>
            </a:extLst>
          </p:cNvPr>
          <p:cNvSpPr txBox="1"/>
          <p:nvPr/>
        </p:nvSpPr>
        <p:spPr>
          <a:xfrm>
            <a:off x="211015" y="1916439"/>
            <a:ext cx="7682523" cy="3662541"/>
          </a:xfrm>
          <a:prstGeom prst="rect">
            <a:avLst/>
          </a:prstGeom>
          <a:noFill/>
          <a:ln>
            <a:solidFill>
              <a:srgbClr val="FF0000"/>
            </a:solidFill>
            <a:miter lim="800000"/>
          </a:ln>
        </p:spPr>
        <p:txBody>
          <a:bodyPr wrap="square">
            <a:spAutoFit/>
          </a:bodyPr>
          <a:lstStyle/>
          <a:p>
            <a:r>
              <a:rPr lang="en-IN" dirty="0">
                <a:solidFill>
                  <a:srgbClr val="0070C0"/>
                </a:solidFill>
              </a:rPr>
              <a:t>SELECT</a:t>
            </a:r>
            <a:r>
              <a:rPr lang="en-IN" dirty="0"/>
              <a:t> TABLE1.Date,</a:t>
            </a:r>
          </a:p>
          <a:p>
            <a:r>
              <a:rPr lang="en-IN" dirty="0"/>
              <a:t>               </a:t>
            </a:r>
            <a:r>
              <a:rPr lang="en-IN" dirty="0">
                <a:solidFill>
                  <a:srgbClr val="0070C0"/>
                </a:solidFill>
              </a:rPr>
              <a:t>COUNT</a:t>
            </a:r>
            <a:r>
              <a:rPr lang="en-IN" dirty="0"/>
              <a:t>(TABLE1.Invoice_Number)  </a:t>
            </a:r>
            <a:r>
              <a:rPr lang="en-IN" dirty="0">
                <a:solidFill>
                  <a:srgbClr val="0070C0"/>
                </a:solidFill>
              </a:rPr>
              <a:t>AS</a:t>
            </a:r>
            <a:r>
              <a:rPr lang="en-IN" dirty="0"/>
              <a:t> </a:t>
            </a:r>
            <a:r>
              <a:rPr lang="en-IN" dirty="0" err="1"/>
              <a:t>Number_Of_Invoices</a:t>
            </a:r>
            <a:r>
              <a:rPr lang="en-IN" sz="2000" b="1" dirty="0"/>
              <a:t>,</a:t>
            </a:r>
            <a:endParaRPr lang="en-IN" b="1" dirty="0"/>
          </a:p>
          <a:p>
            <a:r>
              <a:rPr lang="en-IN" dirty="0">
                <a:solidFill>
                  <a:srgbClr val="0070C0"/>
                </a:solidFill>
              </a:rPr>
              <a:t>               SUM</a:t>
            </a:r>
            <a:r>
              <a:rPr lang="en-IN" dirty="0"/>
              <a:t>(TABLE2.Item_Quantity) </a:t>
            </a:r>
            <a:r>
              <a:rPr lang="en-IN" dirty="0">
                <a:solidFill>
                  <a:srgbClr val="0070C0"/>
                </a:solidFill>
              </a:rPr>
              <a:t>AS</a:t>
            </a:r>
            <a:r>
              <a:rPr lang="en-IN" dirty="0"/>
              <a:t> </a:t>
            </a:r>
            <a:r>
              <a:rPr lang="en-IN" dirty="0" err="1"/>
              <a:t>Quantity_Sold</a:t>
            </a:r>
            <a:r>
              <a:rPr lang="en-IN" sz="1800" b="1" dirty="0"/>
              <a:t>,</a:t>
            </a:r>
            <a:endParaRPr lang="en-IN" b="1" dirty="0"/>
          </a:p>
          <a:p>
            <a:r>
              <a:rPr lang="en-IN" dirty="0"/>
              <a:t>               (</a:t>
            </a:r>
            <a:r>
              <a:rPr lang="en-IN" dirty="0">
                <a:solidFill>
                  <a:srgbClr val="0070C0"/>
                </a:solidFill>
              </a:rPr>
              <a:t>CASE WHEN </a:t>
            </a:r>
            <a:r>
              <a:rPr lang="en-IN" dirty="0"/>
              <a:t>TABLE5.Discount_Percentage </a:t>
            </a:r>
            <a:r>
              <a:rPr lang="en-IN" dirty="0">
                <a:solidFill>
                  <a:srgbClr val="0070C0"/>
                </a:solidFill>
              </a:rPr>
              <a:t>IS NOT NULL THEN </a:t>
            </a:r>
            <a:r>
              <a:rPr lang="en-IN" dirty="0"/>
              <a:t>"Y" </a:t>
            </a:r>
            <a:r>
              <a:rPr lang="en-IN" dirty="0">
                <a:solidFill>
                  <a:srgbClr val="0070C0"/>
                </a:solidFill>
              </a:rPr>
              <a:t>else </a:t>
            </a:r>
            <a:r>
              <a:rPr lang="en-IN" dirty="0"/>
              <a:t>"N" </a:t>
            </a:r>
            <a:r>
              <a:rPr lang="en-IN" dirty="0">
                <a:solidFill>
                  <a:srgbClr val="0070C0"/>
                </a:solidFill>
              </a:rPr>
              <a:t>end</a:t>
            </a:r>
            <a:r>
              <a:rPr lang="en-IN" dirty="0"/>
              <a:t>) 	 			</a:t>
            </a:r>
            <a:r>
              <a:rPr lang="en-IN" dirty="0">
                <a:solidFill>
                  <a:srgbClr val="0070C0"/>
                </a:solidFill>
              </a:rPr>
              <a:t>AS</a:t>
            </a:r>
            <a:r>
              <a:rPr lang="en-IN" dirty="0"/>
              <a:t> </a:t>
            </a:r>
            <a:r>
              <a:rPr lang="en-IN" dirty="0" err="1"/>
              <a:t>On_Discount</a:t>
            </a:r>
            <a:endParaRPr lang="en-IN" dirty="0"/>
          </a:p>
          <a:p>
            <a:r>
              <a:rPr lang="en-IN" dirty="0">
                <a:solidFill>
                  <a:srgbClr val="0070C0"/>
                </a:solidFill>
              </a:rPr>
              <a:t>FROM</a:t>
            </a:r>
            <a:r>
              <a:rPr lang="en-IN" dirty="0"/>
              <a:t> TABLE1</a:t>
            </a:r>
          </a:p>
          <a:p>
            <a:r>
              <a:rPr lang="en-IN" dirty="0">
                <a:solidFill>
                  <a:srgbClr val="0070C0"/>
                </a:solidFill>
              </a:rPr>
              <a:t>INNER JOIN </a:t>
            </a:r>
            <a:r>
              <a:rPr lang="en-IN" dirty="0"/>
              <a:t>TABLE2 </a:t>
            </a:r>
          </a:p>
          <a:p>
            <a:r>
              <a:rPr lang="en-IN" dirty="0">
                <a:solidFill>
                  <a:srgbClr val="0070C0"/>
                </a:solidFill>
              </a:rPr>
              <a:t>ON</a:t>
            </a:r>
            <a:r>
              <a:rPr lang="en-IN" dirty="0"/>
              <a:t> (TABLE1.Invoice_Number=TABLE2.Invoice_Number)</a:t>
            </a:r>
          </a:p>
          <a:p>
            <a:r>
              <a:rPr lang="en-IN" dirty="0">
                <a:solidFill>
                  <a:srgbClr val="0070C0"/>
                </a:solidFill>
              </a:rPr>
              <a:t>LEFT JOIN </a:t>
            </a:r>
            <a:r>
              <a:rPr lang="en-IN" dirty="0"/>
              <a:t>TABLE5</a:t>
            </a:r>
          </a:p>
          <a:p>
            <a:r>
              <a:rPr lang="en-IN" dirty="0">
                <a:solidFill>
                  <a:srgbClr val="0070C0"/>
                </a:solidFill>
              </a:rPr>
              <a:t>ON</a:t>
            </a:r>
            <a:r>
              <a:rPr lang="en-IN" dirty="0"/>
              <a:t> (TABLE1.Date=TABLE5.Date)</a:t>
            </a:r>
          </a:p>
          <a:p>
            <a:r>
              <a:rPr lang="en-IN" dirty="0">
                <a:solidFill>
                  <a:srgbClr val="0070C0"/>
                </a:solidFill>
              </a:rPr>
              <a:t>AND</a:t>
            </a:r>
            <a:r>
              <a:rPr lang="en-IN" dirty="0"/>
              <a:t> (TABLE2.Item_Number=TABLE5.Item_Number)</a:t>
            </a:r>
          </a:p>
          <a:p>
            <a:r>
              <a:rPr lang="en-IN" dirty="0">
                <a:solidFill>
                  <a:srgbClr val="0070C0"/>
                </a:solidFill>
              </a:rPr>
              <a:t>WHERE</a:t>
            </a:r>
            <a:r>
              <a:rPr lang="en-IN" dirty="0"/>
              <a:t> TABLE2.Item_Number="M898"</a:t>
            </a:r>
          </a:p>
          <a:p>
            <a:r>
              <a:rPr lang="en-IN" dirty="0">
                <a:solidFill>
                  <a:srgbClr val="0070C0"/>
                </a:solidFill>
              </a:rPr>
              <a:t>GROUP BY </a:t>
            </a:r>
            <a:r>
              <a:rPr lang="en-IN" dirty="0"/>
              <a:t>(TABLE1.Date </a:t>
            </a:r>
            <a:r>
              <a:rPr lang="en-IN" sz="2000" b="1" dirty="0"/>
              <a:t>,</a:t>
            </a:r>
            <a:r>
              <a:rPr lang="en-IN" dirty="0"/>
              <a:t> </a:t>
            </a:r>
            <a:r>
              <a:rPr lang="en-IN" dirty="0" err="1"/>
              <a:t>On_Discount</a:t>
            </a:r>
            <a:r>
              <a:rPr lang="en-IN" dirty="0"/>
              <a:t>);</a:t>
            </a:r>
          </a:p>
        </p:txBody>
      </p:sp>
      <p:sp>
        <p:nvSpPr>
          <p:cNvPr id="13" name="TextBox 12">
            <a:extLst>
              <a:ext uri="{FF2B5EF4-FFF2-40B4-BE49-F238E27FC236}">
                <a16:creationId xmlns:a16="http://schemas.microsoft.com/office/drawing/2014/main" id="{11485BD8-4960-45B1-957C-A3EBA25AABB5}"/>
              </a:ext>
            </a:extLst>
          </p:cNvPr>
          <p:cNvSpPr txBox="1"/>
          <p:nvPr/>
        </p:nvSpPr>
        <p:spPr>
          <a:xfrm>
            <a:off x="8550031" y="2930769"/>
            <a:ext cx="3121269" cy="2899508"/>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chemeClr val="accent1"/>
                </a:solidFill>
              </a:rPr>
              <a:t>Assumptions Made-</a:t>
            </a:r>
          </a:p>
          <a:p>
            <a:pPr algn="l">
              <a:spcBef>
                <a:spcPts val="600"/>
              </a:spcBef>
              <a:spcAft>
                <a:spcPts val="0"/>
              </a:spcAft>
            </a:pPr>
            <a:r>
              <a:rPr lang="en-IN" sz="1800" dirty="0">
                <a:solidFill>
                  <a:schemeClr val="accent1"/>
                </a:solidFill>
              </a:rPr>
              <a:t>1. As mentioned in the question that the report captures the following information for a </a:t>
            </a:r>
            <a:r>
              <a:rPr lang="en-IN" sz="1800" dirty="0">
                <a:solidFill>
                  <a:srgbClr val="FF0000"/>
                </a:solidFill>
              </a:rPr>
              <a:t>“particular item”</a:t>
            </a:r>
            <a:r>
              <a:rPr lang="en-IN" sz="1800" dirty="0"/>
              <a:t>. Therefore  Analysis in the above mentioned SQL query has been done for </a:t>
            </a:r>
            <a:r>
              <a:rPr lang="en-IN" sz="1800" dirty="0" err="1"/>
              <a:t>Item_Number</a:t>
            </a:r>
            <a:r>
              <a:rPr lang="en-IN" sz="1800" dirty="0"/>
              <a:t>=</a:t>
            </a:r>
            <a:r>
              <a:rPr lang="en-IN" sz="1800" dirty="0">
                <a:highlight>
                  <a:srgbClr val="FFFF00"/>
                </a:highlight>
              </a:rPr>
              <a:t>“</a:t>
            </a:r>
            <a:r>
              <a:rPr lang="en-IN" sz="1800" dirty="0">
                <a:solidFill>
                  <a:srgbClr val="FF0000"/>
                </a:solidFill>
                <a:highlight>
                  <a:srgbClr val="FFFF00"/>
                </a:highlight>
              </a:rPr>
              <a:t>M898”  </a:t>
            </a:r>
          </a:p>
          <a:p>
            <a:pPr algn="l">
              <a:spcBef>
                <a:spcPts val="600"/>
              </a:spcBef>
              <a:spcAft>
                <a:spcPts val="0"/>
              </a:spcAft>
            </a:pPr>
            <a:endParaRPr lang="en-IN" sz="1800" dirty="0" err="1">
              <a:solidFill>
                <a:schemeClr val="accent1"/>
              </a:solidFill>
            </a:endParaRPr>
          </a:p>
        </p:txBody>
      </p:sp>
      <p:graphicFrame>
        <p:nvGraphicFramePr>
          <p:cNvPr id="14" name="Table 13">
            <a:extLst>
              <a:ext uri="{FF2B5EF4-FFF2-40B4-BE49-F238E27FC236}">
                <a16:creationId xmlns:a16="http://schemas.microsoft.com/office/drawing/2014/main" id="{4ABCD50A-21D7-40BD-88C1-606E2B05CE7A}"/>
              </a:ext>
            </a:extLst>
          </p:cNvPr>
          <p:cNvGraphicFramePr>
            <a:graphicFrameLocks noGrp="1"/>
          </p:cNvGraphicFramePr>
          <p:nvPr>
            <p:extLst>
              <p:ext uri="{D42A27DB-BD31-4B8C-83A1-F6EECF244321}">
                <p14:modId xmlns:p14="http://schemas.microsoft.com/office/powerpoint/2010/main" val="272770748"/>
              </p:ext>
            </p:extLst>
          </p:nvPr>
        </p:nvGraphicFramePr>
        <p:xfrm>
          <a:off x="1169255" y="609752"/>
          <a:ext cx="5270500" cy="701040"/>
        </p:xfrm>
        <a:graphic>
          <a:graphicData uri="http://schemas.openxmlformats.org/drawingml/2006/table">
            <a:tbl>
              <a:tblPr/>
              <a:tblGrid>
                <a:gridCol w="1765300">
                  <a:extLst>
                    <a:ext uri="{9D8B030D-6E8A-4147-A177-3AD203B41FA5}">
                      <a16:colId xmlns:a16="http://schemas.microsoft.com/office/drawing/2014/main" val="1250596298"/>
                    </a:ext>
                  </a:extLst>
                </a:gridCol>
                <a:gridCol w="914400">
                  <a:extLst>
                    <a:ext uri="{9D8B030D-6E8A-4147-A177-3AD203B41FA5}">
                      <a16:colId xmlns:a16="http://schemas.microsoft.com/office/drawing/2014/main" val="561177179"/>
                    </a:ext>
                  </a:extLst>
                </a:gridCol>
                <a:gridCol w="1130300">
                  <a:extLst>
                    <a:ext uri="{9D8B030D-6E8A-4147-A177-3AD203B41FA5}">
                      <a16:colId xmlns:a16="http://schemas.microsoft.com/office/drawing/2014/main" val="3010620063"/>
                    </a:ext>
                  </a:extLst>
                </a:gridCol>
                <a:gridCol w="1460500">
                  <a:extLst>
                    <a:ext uri="{9D8B030D-6E8A-4147-A177-3AD203B41FA5}">
                      <a16:colId xmlns:a16="http://schemas.microsoft.com/office/drawing/2014/main" val="3030677668"/>
                    </a:ext>
                  </a:extLst>
                </a:gridCol>
              </a:tblGrid>
              <a:tr h="175260">
                <a:tc>
                  <a:txBody>
                    <a:bodyPr/>
                    <a:lstStyle/>
                    <a:p>
                      <a:pPr algn="l" fontAlgn="b"/>
                      <a:r>
                        <a:rPr lang="en-IN" sz="1100" b="1" i="0" u="none" strike="noStrike">
                          <a:solidFill>
                            <a:srgbClr val="000000"/>
                          </a:solidFill>
                          <a:effectLst/>
                          <a:latin typeface="Arial" panose="020B0604020202020204" pitchFamily="34" charset="0"/>
                        </a:rPr>
                        <a:t>Date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1" i="0" u="none" strike="noStrike">
                          <a:solidFill>
                            <a:srgbClr val="000000"/>
                          </a:solidFill>
                          <a:effectLst/>
                          <a:latin typeface="Arial" panose="020B0604020202020204" pitchFamily="34" charset="0"/>
                        </a:rPr>
                        <a:t># of Invoices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1" i="0" u="none" strike="noStrike">
                          <a:solidFill>
                            <a:srgbClr val="000000"/>
                          </a:solidFill>
                          <a:effectLst/>
                          <a:latin typeface="Arial" panose="020B0604020202020204" pitchFamily="34" charset="0"/>
                        </a:rPr>
                        <a:t>Quantity Sold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1" i="0" u="none" strike="noStrike">
                          <a:solidFill>
                            <a:srgbClr val="000000"/>
                          </a:solidFill>
                          <a:effectLst/>
                          <a:latin typeface="Arial" panose="020B0604020202020204" pitchFamily="34" charset="0"/>
                        </a:rPr>
                        <a:t>On Discount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extLst>
                  <a:ext uri="{0D108BD9-81ED-4DB2-BD59-A6C34878D82A}">
                    <a16:rowId xmlns:a16="http://schemas.microsoft.com/office/drawing/2014/main" val="4230715814"/>
                  </a:ext>
                </a:extLst>
              </a:tr>
              <a:tr h="175260">
                <a:tc>
                  <a:txBody>
                    <a:bodyPr/>
                    <a:lstStyle/>
                    <a:p>
                      <a:pPr algn="r" fontAlgn="b"/>
                      <a:r>
                        <a:rPr lang="en-IN" sz="1100" b="0" i="0" u="none" strike="noStrike">
                          <a:solidFill>
                            <a:srgbClr val="000000"/>
                          </a:solidFill>
                          <a:effectLst/>
                          <a:latin typeface="Arial" panose="020B0604020202020204" pitchFamily="34" charset="0"/>
                        </a:rPr>
                        <a:t>06-Sep-20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9847355"/>
                  </a:ext>
                </a:extLst>
              </a:tr>
              <a:tr h="175260">
                <a:tc>
                  <a:txBody>
                    <a:bodyPr/>
                    <a:lstStyle/>
                    <a:p>
                      <a:pPr algn="r" fontAlgn="b"/>
                      <a:r>
                        <a:rPr lang="en-IN" sz="1100" b="0" i="0" u="none" strike="noStrike">
                          <a:solidFill>
                            <a:srgbClr val="000000"/>
                          </a:solidFill>
                          <a:effectLst/>
                          <a:latin typeface="Arial" panose="020B0604020202020204" pitchFamily="34" charset="0"/>
                        </a:rPr>
                        <a:t>07-Sep-20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122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9287102"/>
                  </a:ext>
                </a:extLst>
              </a:tr>
              <a:tr h="175260">
                <a:tc>
                  <a:txBody>
                    <a:bodyPr/>
                    <a:lstStyle/>
                    <a:p>
                      <a:pPr algn="r" fontAlgn="b"/>
                      <a:r>
                        <a:rPr lang="en-IN" sz="1100" b="0" i="0" u="none" strike="noStrike">
                          <a:solidFill>
                            <a:srgbClr val="000000"/>
                          </a:solidFill>
                          <a:effectLst/>
                          <a:latin typeface="Arial" panose="020B0604020202020204" pitchFamily="34" charset="0"/>
                        </a:rPr>
                        <a:t>08-Sep-20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Arial" panose="020B060402020202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Arial" panose="020B0604020202020204" pitchFamily="34" charset="0"/>
                        </a:rPr>
                        <a:t>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252689"/>
                  </a:ext>
                </a:extLst>
              </a:tr>
            </a:tbl>
          </a:graphicData>
        </a:graphic>
      </p:graphicFrame>
    </p:spTree>
    <p:extLst>
      <p:ext uri="{BB962C8B-B14F-4D97-AF65-F5344CB8AC3E}">
        <p14:creationId xmlns:p14="http://schemas.microsoft.com/office/powerpoint/2010/main" val="315606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20700" y="117153"/>
            <a:ext cx="7033260" cy="984885"/>
          </a:xfrm>
        </p:spPr>
        <p:txBody>
          <a:bodyPr vert="horz" lIns="0" tIns="0" rIns="0" bIns="0" rtlCol="0" anchor="t">
            <a:normAutofit/>
          </a:bodyPr>
          <a:lstStyle/>
          <a:p>
            <a:pPr>
              <a:lnSpc>
                <a:spcPct val="90000"/>
              </a:lnSpc>
            </a:pPr>
            <a:r>
              <a:rPr lang="en-US" sz="2500" b="1" kern="1200" dirty="0">
                <a:latin typeface="Times New Roman" panose="02020603050405020304" pitchFamily="18" charset="0"/>
                <a:ea typeface="+mj-ea"/>
                <a:cs typeface="Times New Roman" panose="02020603050405020304" pitchFamily="18" charset="0"/>
              </a:rPr>
              <a:t>Scenario THREE (BT) - Analysis and Take away </a:t>
            </a:r>
            <a:br>
              <a:rPr lang="en-US" sz="2500" b="1" kern="1200" dirty="0">
                <a:latin typeface="Times New Roman" panose="02020603050405020304" pitchFamily="18" charset="0"/>
                <a:ea typeface="+mj-ea"/>
                <a:cs typeface="Times New Roman" panose="02020603050405020304" pitchFamily="18" charset="0"/>
              </a:rPr>
            </a:br>
            <a:r>
              <a:rPr lang="en-US" sz="2500" b="1" kern="1200" dirty="0">
                <a:latin typeface="Times New Roman" panose="02020603050405020304" pitchFamily="18" charset="0"/>
                <a:ea typeface="+mj-ea"/>
                <a:cs typeface="Times New Roman" panose="02020603050405020304" pitchFamily="18" charset="0"/>
              </a:rPr>
              <a:t>	</a:t>
            </a:r>
          </a:p>
        </p:txBody>
      </p:sp>
      <p:sp>
        <p:nvSpPr>
          <p:cNvPr id="3" name="TextBox 2">
            <a:extLst>
              <a:ext uri="{FF2B5EF4-FFF2-40B4-BE49-F238E27FC236}">
                <a16:creationId xmlns:a16="http://schemas.microsoft.com/office/drawing/2014/main" id="{52141223-91FC-4877-865C-46186B59D7F0}"/>
              </a:ext>
            </a:extLst>
          </p:cNvPr>
          <p:cNvSpPr txBox="1"/>
          <p:nvPr/>
        </p:nvSpPr>
        <p:spPr bwMode="auto">
          <a:xfrm>
            <a:off x="8794690" y="-144926"/>
            <a:ext cx="2962275" cy="2213423"/>
          </a:xfrm>
          <a:prstGeom prst="rect">
            <a:avLst/>
          </a:prstGeom>
        </p:spPr>
        <p:txBody>
          <a:bodyPr vert="horz" lIns="0" tIns="0" rIns="0" bIns="0" rtlCol="0" anchor="ctr">
            <a:normAutofit/>
          </a:bodyPr>
          <a:lstStyle/>
          <a:p>
            <a:pPr>
              <a:spcBef>
                <a:spcPts val="1500"/>
              </a:spcBef>
              <a:spcAft>
                <a:spcPts val="0"/>
              </a:spcAft>
            </a:pPr>
            <a:r>
              <a:rPr lang="en-US" sz="1800" b="1" kern="1200" dirty="0">
                <a:solidFill>
                  <a:schemeClr val="bg1"/>
                </a:solidFill>
                <a:latin typeface="+mn-lt"/>
                <a:ea typeface="+mn-ea"/>
                <a:cs typeface="+mn-cs"/>
              </a:rPr>
              <a:t>Part 2: Sales Inventory Report Data.</a:t>
            </a:r>
          </a:p>
          <a:p>
            <a:pPr>
              <a:spcBef>
                <a:spcPts val="1500"/>
              </a:spcBef>
              <a:spcAft>
                <a:spcPts val="0"/>
              </a:spcAft>
            </a:pPr>
            <a:r>
              <a:rPr lang="en-US" sz="1800" b="1" kern="1200" dirty="0">
                <a:solidFill>
                  <a:schemeClr val="bg1"/>
                </a:solidFill>
                <a:latin typeface="+mn-lt"/>
                <a:ea typeface="+mn-ea"/>
                <a:cs typeface="+mn-cs"/>
              </a:rPr>
              <a:t>  </a:t>
            </a:r>
          </a:p>
        </p:txBody>
      </p:sp>
      <p:graphicFrame>
        <p:nvGraphicFramePr>
          <p:cNvPr id="5" name="Table 4">
            <a:extLst>
              <a:ext uri="{FF2B5EF4-FFF2-40B4-BE49-F238E27FC236}">
                <a16:creationId xmlns:a16="http://schemas.microsoft.com/office/drawing/2014/main" id="{75D7F39A-DBE1-4D99-AC3E-6CCAC1616B8D}"/>
              </a:ext>
            </a:extLst>
          </p:cNvPr>
          <p:cNvGraphicFramePr>
            <a:graphicFrameLocks noGrp="1"/>
          </p:cNvGraphicFramePr>
          <p:nvPr>
            <p:extLst>
              <p:ext uri="{D42A27DB-BD31-4B8C-83A1-F6EECF244321}">
                <p14:modId xmlns:p14="http://schemas.microsoft.com/office/powerpoint/2010/main" val="2474904193"/>
              </p:ext>
            </p:extLst>
          </p:nvPr>
        </p:nvGraphicFramePr>
        <p:xfrm>
          <a:off x="301870" y="481220"/>
          <a:ext cx="7569200" cy="2278380"/>
        </p:xfrm>
        <a:graphic>
          <a:graphicData uri="http://schemas.openxmlformats.org/drawingml/2006/table">
            <a:tbl>
              <a:tblPr/>
              <a:tblGrid>
                <a:gridCol w="711200">
                  <a:extLst>
                    <a:ext uri="{9D8B030D-6E8A-4147-A177-3AD203B41FA5}">
                      <a16:colId xmlns:a16="http://schemas.microsoft.com/office/drawing/2014/main" val="3648550553"/>
                    </a:ext>
                  </a:extLst>
                </a:gridCol>
                <a:gridCol w="850900">
                  <a:extLst>
                    <a:ext uri="{9D8B030D-6E8A-4147-A177-3AD203B41FA5}">
                      <a16:colId xmlns:a16="http://schemas.microsoft.com/office/drawing/2014/main" val="4112296852"/>
                    </a:ext>
                  </a:extLst>
                </a:gridCol>
                <a:gridCol w="1016000">
                  <a:extLst>
                    <a:ext uri="{9D8B030D-6E8A-4147-A177-3AD203B41FA5}">
                      <a16:colId xmlns:a16="http://schemas.microsoft.com/office/drawing/2014/main" val="3832712997"/>
                    </a:ext>
                  </a:extLst>
                </a:gridCol>
                <a:gridCol w="889000">
                  <a:extLst>
                    <a:ext uri="{9D8B030D-6E8A-4147-A177-3AD203B41FA5}">
                      <a16:colId xmlns:a16="http://schemas.microsoft.com/office/drawing/2014/main" val="2439428441"/>
                    </a:ext>
                  </a:extLst>
                </a:gridCol>
                <a:gridCol w="520700">
                  <a:extLst>
                    <a:ext uri="{9D8B030D-6E8A-4147-A177-3AD203B41FA5}">
                      <a16:colId xmlns:a16="http://schemas.microsoft.com/office/drawing/2014/main" val="1561356389"/>
                    </a:ext>
                  </a:extLst>
                </a:gridCol>
                <a:gridCol w="749300">
                  <a:extLst>
                    <a:ext uri="{9D8B030D-6E8A-4147-A177-3AD203B41FA5}">
                      <a16:colId xmlns:a16="http://schemas.microsoft.com/office/drawing/2014/main" val="991009643"/>
                    </a:ext>
                  </a:extLst>
                </a:gridCol>
                <a:gridCol w="889000">
                  <a:extLst>
                    <a:ext uri="{9D8B030D-6E8A-4147-A177-3AD203B41FA5}">
                      <a16:colId xmlns:a16="http://schemas.microsoft.com/office/drawing/2014/main" val="884126717"/>
                    </a:ext>
                  </a:extLst>
                </a:gridCol>
                <a:gridCol w="1117600">
                  <a:extLst>
                    <a:ext uri="{9D8B030D-6E8A-4147-A177-3AD203B41FA5}">
                      <a16:colId xmlns:a16="http://schemas.microsoft.com/office/drawing/2014/main" val="2066240780"/>
                    </a:ext>
                  </a:extLst>
                </a:gridCol>
                <a:gridCol w="825500">
                  <a:extLst>
                    <a:ext uri="{9D8B030D-6E8A-4147-A177-3AD203B41FA5}">
                      <a16:colId xmlns:a16="http://schemas.microsoft.com/office/drawing/2014/main" val="4176178657"/>
                    </a:ext>
                  </a:extLst>
                </a:gridCol>
              </a:tblGrid>
              <a:tr h="175260">
                <a:tc>
                  <a:txBody>
                    <a:bodyPr/>
                    <a:lstStyle/>
                    <a:p>
                      <a:pPr algn="l" fontAlgn="b"/>
                      <a:r>
                        <a:rPr lang="en-IN" sz="1100" b="0" i="0" u="none" strike="noStrike">
                          <a:solidFill>
                            <a:srgbClr val="000000"/>
                          </a:solidFill>
                          <a:effectLst/>
                          <a:latin typeface="Arial" panose="020B0604020202020204" pitchFamily="34" charset="0"/>
                        </a:rPr>
                        <a:t>Date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0" i="0" u="none" strike="noStrike">
                          <a:solidFill>
                            <a:srgbClr val="000000"/>
                          </a:solidFill>
                          <a:effectLst/>
                          <a:latin typeface="Arial" panose="020B0604020202020204" pitchFamily="34" charset="0"/>
                        </a:rPr>
                        <a:t>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0" i="0" u="none" strike="noStrike">
                          <a:solidFill>
                            <a:srgbClr val="000000"/>
                          </a:solidFill>
                          <a:effectLst/>
                          <a:latin typeface="Arial" panose="020B0604020202020204" pitchFamily="34" charset="0"/>
                        </a:rPr>
                        <a:t>Invoice Number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0" i="0" u="none" strike="noStrike">
                          <a:solidFill>
                            <a:srgbClr val="000000"/>
                          </a:solidFill>
                          <a:effectLst/>
                          <a:latin typeface="Arial" panose="020B0604020202020204" pitchFamily="34" charset="0"/>
                        </a:rPr>
                        <a:t>Product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0" i="0" u="none" strike="noStrike">
                          <a:solidFill>
                            <a:srgbClr val="000000"/>
                          </a:solidFill>
                          <a:effectLst/>
                          <a:latin typeface="Arial" panose="020B0604020202020204" pitchFamily="34" charset="0"/>
                        </a:rPr>
                        <a:t>Flavour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0" i="0" u="none" strike="noStrike">
                          <a:solidFill>
                            <a:srgbClr val="000000"/>
                          </a:solidFill>
                          <a:effectLst/>
                          <a:latin typeface="Arial" panose="020B0604020202020204" pitchFamily="34" charset="0"/>
                        </a:rPr>
                        <a:t>Discounted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0" i="0" u="none" strike="noStrike">
                          <a:solidFill>
                            <a:srgbClr val="000000"/>
                          </a:solidFill>
                          <a:effectLst/>
                          <a:latin typeface="Arial" panose="020B0604020202020204" pitchFamily="34" charset="0"/>
                        </a:rPr>
                        <a:t>Original 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0" i="0" u="none" strike="noStrike">
                          <a:solidFill>
                            <a:srgbClr val="000000"/>
                          </a:solidFill>
                          <a:effectLst/>
                          <a:latin typeface="Arial" panose="020B0604020202020204" pitchFamily="34" charset="0"/>
                        </a:rPr>
                        <a:t>Discounted 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tc>
                  <a:txBody>
                    <a:bodyPr/>
                    <a:lstStyle/>
                    <a:p>
                      <a:pPr algn="l" fontAlgn="b"/>
                      <a:r>
                        <a:rPr lang="en-IN" sz="1100" b="0" i="0" u="none" strike="noStrike">
                          <a:solidFill>
                            <a:srgbClr val="000000"/>
                          </a:solidFill>
                          <a:effectLst/>
                          <a:latin typeface="Arial" panose="020B0604020202020204" pitchFamily="34" charset="0"/>
                        </a:rPr>
                        <a:t>Selling 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591"/>
                    </a:solidFill>
                  </a:tcPr>
                </a:tc>
                <a:extLst>
                  <a:ext uri="{0D108BD9-81ED-4DB2-BD59-A6C34878D82A}">
                    <a16:rowId xmlns:a16="http://schemas.microsoft.com/office/drawing/2014/main" val="1220452692"/>
                  </a:ext>
                </a:extLst>
              </a:tr>
              <a:tr h="175260">
                <a:tc>
                  <a:txBody>
                    <a:bodyPr/>
                    <a:lstStyle/>
                    <a:p>
                      <a:pPr algn="r" fontAlgn="b"/>
                      <a:r>
                        <a:rPr lang="en-IN" sz="1100" b="0" i="0" u="none" strike="noStrike">
                          <a:solidFill>
                            <a:srgbClr val="000000"/>
                          </a:solidFill>
                          <a:effectLst/>
                          <a:latin typeface="Arial" panose="020B0604020202020204" pitchFamily="34" charset="0"/>
                        </a:rPr>
                        <a:t>06-Sep-20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4:33:00 PM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Arial" panose="020B060402020202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7227170"/>
                  </a:ext>
                </a:extLst>
              </a:tr>
              <a:tr h="175260">
                <a:tc>
                  <a:txBody>
                    <a:bodyPr/>
                    <a:lstStyle/>
                    <a:p>
                      <a:pPr algn="r" fontAlgn="b"/>
                      <a:r>
                        <a:rPr lang="en-IN" sz="1100" b="0" i="0" u="none" strike="noStrike">
                          <a:solidFill>
                            <a:srgbClr val="000000"/>
                          </a:solidFill>
                          <a:effectLst/>
                          <a:latin typeface="Arial" panose="020B0604020202020204" pitchFamily="34" charset="0"/>
                        </a:rPr>
                        <a:t>07-Sep-20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5:33:00 PM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6332950"/>
                  </a:ext>
                </a:extLst>
              </a:tr>
              <a:tr h="175260">
                <a:tc>
                  <a:txBody>
                    <a:bodyPr/>
                    <a:lstStyle/>
                    <a:p>
                      <a:pPr algn="r" fontAlgn="b"/>
                      <a:r>
                        <a:rPr lang="en-IN" sz="1100" b="0" i="0" u="none" strike="noStrike">
                          <a:solidFill>
                            <a:srgbClr val="000000"/>
                          </a:solidFill>
                          <a:effectLst/>
                          <a:latin typeface="Arial" panose="020B0604020202020204" pitchFamily="34" charset="0"/>
                        </a:rPr>
                        <a:t>08-Sep-20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6:33:00 PM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858463"/>
                  </a:ext>
                </a:extLst>
              </a:tr>
              <a:tr h="175260">
                <a:tc>
                  <a:txBody>
                    <a:bodyPr/>
                    <a:lstStyle/>
                    <a:p>
                      <a:pPr algn="r" fontAlgn="b"/>
                      <a:r>
                        <a:rPr lang="en-IN" sz="1100" b="0" i="0" u="none" strike="noStrike">
                          <a:solidFill>
                            <a:srgbClr val="000000"/>
                          </a:solidFill>
                          <a:effectLst/>
                          <a:latin typeface="Arial" panose="020B0604020202020204" pitchFamily="34" charset="0"/>
                        </a:rPr>
                        <a:t>09-Sep-20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7:33:00 PM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8692011"/>
                  </a:ext>
                </a:extLst>
              </a:tr>
              <a:tr h="175260">
                <a:tc>
                  <a:txBody>
                    <a:bodyPr/>
                    <a:lstStyle/>
                    <a:p>
                      <a:pPr algn="r" fontAlgn="b"/>
                      <a:r>
                        <a:rPr lang="en-IN" sz="1100" b="0" i="0" u="none" strike="noStrike">
                          <a:solidFill>
                            <a:srgbClr val="000000"/>
                          </a:solidFill>
                          <a:effectLst/>
                          <a:latin typeface="Arial" panose="020B0604020202020204" pitchFamily="34" charset="0"/>
                        </a:rPr>
                        <a:t>10-Sep-20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8:33:00 PM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969376"/>
                  </a:ext>
                </a:extLst>
              </a:tr>
              <a:tr h="175260">
                <a:tc>
                  <a:txBody>
                    <a:bodyPr/>
                    <a:lstStyle/>
                    <a:p>
                      <a:pPr algn="r" fontAlgn="b"/>
                      <a:r>
                        <a:rPr lang="en-IN" sz="1100" b="0" i="0" u="none" strike="noStrike">
                          <a:solidFill>
                            <a:srgbClr val="000000"/>
                          </a:solidFill>
                          <a:effectLst/>
                          <a:latin typeface="Arial" panose="020B0604020202020204" pitchFamily="34" charset="0"/>
                        </a:rPr>
                        <a:t>11-Sep-20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9:33:00 PM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2814537"/>
                  </a:ext>
                </a:extLst>
              </a:tr>
              <a:tr h="175260">
                <a:tc>
                  <a:txBody>
                    <a:bodyPr/>
                    <a:lstStyle/>
                    <a:p>
                      <a:pPr algn="r" fontAlgn="b"/>
                      <a:r>
                        <a:rPr lang="en-IN" sz="1100" b="0" i="0" u="none" strike="noStrike">
                          <a:solidFill>
                            <a:srgbClr val="000000"/>
                          </a:solidFill>
                          <a:effectLst/>
                          <a:latin typeface="Arial" panose="020B0604020202020204" pitchFamily="34" charset="0"/>
                        </a:rPr>
                        <a:t>12-Sep-20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10:33:00 PM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Arial" panose="020B060402020202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92609"/>
                  </a:ext>
                </a:extLst>
              </a:tr>
              <a:tr h="175260">
                <a:tc>
                  <a:txBody>
                    <a:bodyPr/>
                    <a:lstStyle/>
                    <a:p>
                      <a:pPr algn="r" fontAlgn="b"/>
                      <a:r>
                        <a:rPr lang="en-IN" sz="1100" b="0" i="0" u="none" strike="noStrike">
                          <a:solidFill>
                            <a:srgbClr val="000000"/>
                          </a:solidFill>
                          <a:effectLst/>
                          <a:latin typeface="Arial" panose="020B0604020202020204" pitchFamily="34" charset="0"/>
                        </a:rPr>
                        <a:t>13-Sep-20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11:33:00 PM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4726246"/>
                  </a:ext>
                </a:extLst>
              </a:tr>
              <a:tr h="175260">
                <a:tc>
                  <a:txBody>
                    <a:bodyPr/>
                    <a:lstStyle/>
                    <a:p>
                      <a:pPr algn="r" fontAlgn="b"/>
                      <a:r>
                        <a:rPr lang="en-IN" sz="1100" b="0" i="0" u="none" strike="noStrike">
                          <a:solidFill>
                            <a:srgbClr val="000000"/>
                          </a:solidFill>
                          <a:effectLst/>
                          <a:latin typeface="Arial" panose="020B0604020202020204" pitchFamily="34" charset="0"/>
                        </a:rPr>
                        <a:t>14-Sep-20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12:33:00 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051756"/>
                  </a:ext>
                </a:extLst>
              </a:tr>
              <a:tr h="175260">
                <a:tc>
                  <a:txBody>
                    <a:bodyPr/>
                    <a:lstStyle/>
                    <a:p>
                      <a:pPr algn="r" fontAlgn="b"/>
                      <a:r>
                        <a:rPr lang="en-IN" sz="1100" b="0" i="0" u="none" strike="noStrike">
                          <a:solidFill>
                            <a:srgbClr val="000000"/>
                          </a:solidFill>
                          <a:effectLst/>
                          <a:latin typeface="Arial" panose="020B0604020202020204" pitchFamily="34" charset="0"/>
                        </a:rPr>
                        <a:t>15-Sep-20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1:33:00 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7454420"/>
                  </a:ext>
                </a:extLst>
              </a:tr>
              <a:tr h="175260">
                <a:tc>
                  <a:txBody>
                    <a:bodyPr/>
                    <a:lstStyle/>
                    <a:p>
                      <a:pPr algn="r" fontAlgn="b"/>
                      <a:r>
                        <a:rPr lang="en-IN" sz="1100" b="0" i="0" u="none" strike="noStrike">
                          <a:solidFill>
                            <a:srgbClr val="000000"/>
                          </a:solidFill>
                          <a:effectLst/>
                          <a:latin typeface="Arial" panose="020B0604020202020204" pitchFamily="34" charset="0"/>
                        </a:rPr>
                        <a:t>16-Sep-20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2:33:00 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6849287"/>
                  </a:ext>
                </a:extLst>
              </a:tr>
              <a:tr h="175260">
                <a:tc>
                  <a:txBody>
                    <a:bodyPr/>
                    <a:lstStyle/>
                    <a:p>
                      <a:pPr algn="r" fontAlgn="b"/>
                      <a:r>
                        <a:rPr lang="en-IN" sz="1100" b="0" i="0" u="none" strike="noStrike">
                          <a:solidFill>
                            <a:srgbClr val="000000"/>
                          </a:solidFill>
                          <a:effectLst/>
                          <a:latin typeface="Arial" panose="020B0604020202020204" pitchFamily="34" charset="0"/>
                        </a:rPr>
                        <a:t>17-Sep-20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Arial" panose="020B0604020202020204" pitchFamily="34" charset="0"/>
                        </a:rPr>
                        <a:t>3:33:00 AM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ABC012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1000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Arial" panose="020B0604020202020204" pitchFamily="34" charset="0"/>
                        </a:rPr>
                        <a: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Arial" panose="020B060402020202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Arial" panose="020B060402020202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7066032"/>
                  </a:ext>
                </a:extLst>
              </a:tr>
            </a:tbl>
          </a:graphicData>
        </a:graphic>
      </p:graphicFrame>
      <p:sp>
        <p:nvSpPr>
          <p:cNvPr id="6" name="TextBox 5">
            <a:extLst>
              <a:ext uri="{FF2B5EF4-FFF2-40B4-BE49-F238E27FC236}">
                <a16:creationId xmlns:a16="http://schemas.microsoft.com/office/drawing/2014/main" id="{CE571D64-F61D-4AAD-A345-5B3187472D86}"/>
              </a:ext>
            </a:extLst>
          </p:cNvPr>
          <p:cNvSpPr txBox="1"/>
          <p:nvPr/>
        </p:nvSpPr>
        <p:spPr>
          <a:xfrm>
            <a:off x="301869" y="2985477"/>
            <a:ext cx="7708899" cy="3391303"/>
          </a:xfrm>
          <a:prstGeom prst="rect">
            <a:avLst/>
          </a:prstGeom>
          <a:noFill/>
          <a:ln>
            <a:noFill/>
            <a:miter lim="800000"/>
          </a:ln>
        </p:spPr>
        <p:txBody>
          <a:bodyPr wrap="square" lIns="0" tIns="0" rIns="0" bIns="0" rtlCol="0">
            <a:noAutofit/>
          </a:bodyPr>
          <a:lstStyle/>
          <a:p>
            <a:pPr algn="l">
              <a:spcBef>
                <a:spcPts val="600"/>
              </a:spcBef>
              <a:spcAft>
                <a:spcPts val="0"/>
              </a:spcAft>
            </a:pPr>
            <a:r>
              <a:rPr lang="en-IN" sz="1200" dirty="0">
                <a:solidFill>
                  <a:srgbClr val="FF0000"/>
                </a:solidFill>
                <a:highlight>
                  <a:srgbClr val="FFFF00"/>
                </a:highlight>
              </a:rPr>
              <a:t>Ans 1.</a:t>
            </a:r>
            <a:r>
              <a:rPr lang="en-IN" sz="1800" dirty="0">
                <a:solidFill>
                  <a:schemeClr val="accent1"/>
                </a:solidFill>
              </a:rPr>
              <a:t> </a:t>
            </a:r>
          </a:p>
          <a:p>
            <a:pPr algn="l">
              <a:spcBef>
                <a:spcPts val="600"/>
              </a:spcBef>
              <a:spcAft>
                <a:spcPts val="0"/>
              </a:spcAft>
            </a:pPr>
            <a:r>
              <a:rPr lang="en-IN" sz="1200" dirty="0">
                <a:solidFill>
                  <a:schemeClr val="accent1"/>
                </a:solidFill>
              </a:rPr>
              <a:t>[a]</a:t>
            </a:r>
            <a:r>
              <a:rPr lang="en-IN" sz="1800" dirty="0">
                <a:solidFill>
                  <a:schemeClr val="accent1"/>
                </a:solidFill>
              </a:rPr>
              <a:t>. </a:t>
            </a:r>
            <a:r>
              <a:rPr lang="en-IN" sz="1200" dirty="0">
                <a:solidFill>
                  <a:schemeClr val="accent1"/>
                </a:solidFill>
              </a:rPr>
              <a:t>The data shown in the table is not </a:t>
            </a:r>
            <a:r>
              <a:rPr lang="en-IN" sz="1200" dirty="0">
                <a:solidFill>
                  <a:srgbClr val="FF0000"/>
                </a:solidFill>
              </a:rPr>
              <a:t>ACCURATE</a:t>
            </a:r>
            <a:r>
              <a:rPr lang="en-IN" sz="1200" dirty="0">
                <a:solidFill>
                  <a:schemeClr val="accent1"/>
                </a:solidFill>
              </a:rPr>
              <a:t> since different dates are having same invoice number which must not be the case in any Sales Inventory Report. Therefore, there is some discrepancy in capturing the data.</a:t>
            </a:r>
          </a:p>
          <a:p>
            <a:pPr algn="l">
              <a:spcBef>
                <a:spcPts val="600"/>
              </a:spcBef>
              <a:spcAft>
                <a:spcPts val="0"/>
              </a:spcAft>
            </a:pPr>
            <a:endParaRPr lang="en-IN" sz="1200" dirty="0">
              <a:solidFill>
                <a:schemeClr val="accent1"/>
              </a:solidFill>
            </a:endParaRPr>
          </a:p>
          <a:p>
            <a:pPr algn="l">
              <a:spcBef>
                <a:spcPts val="600"/>
              </a:spcBef>
              <a:spcAft>
                <a:spcPts val="0"/>
              </a:spcAft>
            </a:pPr>
            <a:r>
              <a:rPr lang="en-IN" sz="1200" dirty="0">
                <a:solidFill>
                  <a:schemeClr val="accent1"/>
                </a:solidFill>
              </a:rPr>
              <a:t>[b]. The data doesn’t show </a:t>
            </a:r>
            <a:r>
              <a:rPr lang="en-IN" sz="1200" dirty="0">
                <a:solidFill>
                  <a:srgbClr val="FF0000"/>
                </a:solidFill>
              </a:rPr>
              <a:t>COMPLETENESS </a:t>
            </a:r>
            <a:r>
              <a:rPr lang="en-IN" sz="1200" dirty="0"/>
              <a:t>since the Invoice Number consists of Null Values.</a:t>
            </a:r>
          </a:p>
          <a:p>
            <a:pPr algn="l">
              <a:spcBef>
                <a:spcPts val="600"/>
              </a:spcBef>
              <a:spcAft>
                <a:spcPts val="0"/>
              </a:spcAft>
            </a:pPr>
            <a:endParaRPr lang="en-IN" sz="1200" dirty="0"/>
          </a:p>
          <a:p>
            <a:pPr algn="l">
              <a:spcBef>
                <a:spcPts val="600"/>
              </a:spcBef>
              <a:spcAft>
                <a:spcPts val="0"/>
              </a:spcAft>
            </a:pPr>
            <a:r>
              <a:rPr lang="en-IN" sz="1200" dirty="0"/>
              <a:t>[c]. The data consists of various </a:t>
            </a:r>
            <a:r>
              <a:rPr lang="en-IN" sz="1200" dirty="0">
                <a:solidFill>
                  <a:srgbClr val="FF0000"/>
                </a:solidFill>
              </a:rPr>
              <a:t>DISCREPANCIES </a:t>
            </a:r>
            <a:r>
              <a:rPr lang="en-IN" sz="1200" dirty="0"/>
              <a:t>since Selling Price </a:t>
            </a:r>
            <a:r>
              <a:rPr lang="en-IN" sz="1600" b="0" i="0" dirty="0">
                <a:solidFill>
                  <a:srgbClr val="202124"/>
                </a:solidFill>
                <a:effectLst/>
                <a:latin typeface="arial" panose="020B0604020202020204" pitchFamily="34" charset="0"/>
              </a:rPr>
              <a:t> </a:t>
            </a:r>
            <a:r>
              <a:rPr lang="en-IN" sz="1600" b="1" i="0" dirty="0">
                <a:solidFill>
                  <a:srgbClr val="202124"/>
                </a:solidFill>
                <a:effectLst/>
                <a:latin typeface="arial" panose="020B0604020202020204" pitchFamily="34" charset="0"/>
              </a:rPr>
              <a:t>≠</a:t>
            </a:r>
            <a:r>
              <a:rPr lang="en-IN" sz="1600" b="0" i="0" dirty="0">
                <a:solidFill>
                  <a:srgbClr val="202124"/>
                </a:solidFill>
                <a:effectLst/>
                <a:latin typeface="arial" panose="020B0604020202020204" pitchFamily="34" charset="0"/>
              </a:rPr>
              <a:t> </a:t>
            </a:r>
            <a:r>
              <a:rPr lang="en-IN" b="0" i="0" dirty="0">
                <a:effectLst/>
                <a:latin typeface="arial" panose="020B0604020202020204" pitchFamily="34" charset="0"/>
              </a:rPr>
              <a:t>Original Price – Discounted Price.</a:t>
            </a:r>
          </a:p>
          <a:p>
            <a:pPr algn="l">
              <a:spcBef>
                <a:spcPts val="600"/>
              </a:spcBef>
              <a:spcAft>
                <a:spcPts val="0"/>
              </a:spcAft>
            </a:pPr>
            <a:r>
              <a:rPr lang="en-IN" b="0" i="0" dirty="0">
                <a:effectLst/>
                <a:latin typeface="arial" panose="020B0604020202020204" pitchFamily="34" charset="0"/>
              </a:rPr>
              <a:t>     As we can see in the given data</a:t>
            </a:r>
            <a:r>
              <a:rPr lang="en-IN" dirty="0">
                <a:latin typeface="arial" panose="020B0604020202020204" pitchFamily="34" charset="0"/>
              </a:rPr>
              <a:t>, On 17 Sep , </a:t>
            </a:r>
            <a:r>
              <a:rPr lang="en-IN" sz="1200" dirty="0"/>
              <a:t>Selling Price </a:t>
            </a:r>
            <a:r>
              <a:rPr lang="en-IN" sz="1600" b="0" i="0" dirty="0">
                <a:solidFill>
                  <a:srgbClr val="202124"/>
                </a:solidFill>
                <a:effectLst/>
                <a:latin typeface="arial" panose="020B0604020202020204" pitchFamily="34" charset="0"/>
              </a:rPr>
              <a:t> </a:t>
            </a:r>
            <a:r>
              <a:rPr lang="en-IN" sz="1600" b="1" i="0" dirty="0">
                <a:solidFill>
                  <a:srgbClr val="202124"/>
                </a:solidFill>
                <a:effectLst/>
                <a:latin typeface="arial" panose="020B0604020202020204" pitchFamily="34" charset="0"/>
              </a:rPr>
              <a:t>≠</a:t>
            </a:r>
            <a:r>
              <a:rPr lang="en-IN" sz="1600" b="0" i="0" dirty="0">
                <a:solidFill>
                  <a:srgbClr val="202124"/>
                </a:solidFill>
                <a:effectLst/>
                <a:latin typeface="arial" panose="020B0604020202020204" pitchFamily="34" charset="0"/>
              </a:rPr>
              <a:t> </a:t>
            </a:r>
            <a:r>
              <a:rPr lang="en-IN" b="0" i="0" dirty="0">
                <a:effectLst/>
                <a:latin typeface="arial" panose="020B0604020202020204" pitchFamily="34" charset="0"/>
              </a:rPr>
              <a:t>Original Price – Discounted Price.</a:t>
            </a:r>
          </a:p>
          <a:p>
            <a:pPr algn="l">
              <a:spcBef>
                <a:spcPts val="600"/>
              </a:spcBef>
              <a:spcAft>
                <a:spcPts val="0"/>
              </a:spcAft>
            </a:pPr>
            <a:endParaRPr lang="en-IN" b="0" i="0" dirty="0">
              <a:effectLst/>
              <a:latin typeface="arial" panose="020B0604020202020204" pitchFamily="34" charset="0"/>
            </a:endParaRPr>
          </a:p>
          <a:p>
            <a:pPr algn="l">
              <a:spcBef>
                <a:spcPts val="600"/>
              </a:spcBef>
              <a:spcAft>
                <a:spcPts val="0"/>
              </a:spcAft>
            </a:pPr>
            <a:r>
              <a:rPr lang="en-IN" b="0" i="0" dirty="0">
                <a:effectLst/>
                <a:latin typeface="arial" panose="020B0604020202020204" pitchFamily="34" charset="0"/>
              </a:rPr>
              <a:t>[d]. There is no </a:t>
            </a:r>
            <a:r>
              <a:rPr lang="en-IN" b="0" i="0" dirty="0">
                <a:solidFill>
                  <a:srgbClr val="FF0000"/>
                </a:solidFill>
                <a:effectLst/>
                <a:latin typeface="arial" panose="020B0604020202020204" pitchFamily="34" charset="0"/>
              </a:rPr>
              <a:t>RELEVANCY</a:t>
            </a:r>
            <a:r>
              <a:rPr lang="en-IN" b="0" i="0" dirty="0">
                <a:effectLst/>
                <a:latin typeface="arial" panose="020B0604020202020204" pitchFamily="34" charset="0"/>
              </a:rPr>
              <a:t> in the data </a:t>
            </a:r>
            <a:r>
              <a:rPr lang="en-US" b="0" i="0" dirty="0">
                <a:effectLst/>
                <a:latin typeface="arial" panose="020B0604020202020204" pitchFamily="34" charset="0"/>
              </a:rPr>
              <a:t>as we</a:t>
            </a:r>
            <a:r>
              <a:rPr lang="en-US" dirty="0">
                <a:latin typeface="arial" panose="020B0604020202020204" pitchFamily="34" charset="0"/>
              </a:rPr>
              <a:t> can see On different dates same products are     having different prices. Product Type “500” with </a:t>
            </a:r>
            <a:r>
              <a:rPr lang="en-US" dirty="0" err="1">
                <a:latin typeface="arial" panose="020B0604020202020204" pitchFamily="34" charset="0"/>
              </a:rPr>
              <a:t>flavour</a:t>
            </a:r>
            <a:r>
              <a:rPr lang="en-US" dirty="0">
                <a:latin typeface="arial" panose="020B0604020202020204" pitchFamily="34" charset="0"/>
              </a:rPr>
              <a:t> “L” has different Selling Price on different  dates. Therefore, there are some problems in capturing the data.</a:t>
            </a:r>
            <a:endParaRPr lang="en-IN" b="0" i="0" dirty="0">
              <a:effectLst/>
              <a:latin typeface="arial" panose="020B0604020202020204" pitchFamily="34" charset="0"/>
            </a:endParaRPr>
          </a:p>
          <a:p>
            <a:pPr algn="l">
              <a:spcBef>
                <a:spcPts val="600"/>
              </a:spcBef>
              <a:spcAft>
                <a:spcPts val="0"/>
              </a:spcAft>
            </a:pPr>
            <a:endParaRPr lang="en-IN" b="0" i="0" dirty="0">
              <a:effectLst/>
              <a:latin typeface="arial" panose="020B0604020202020204" pitchFamily="34" charset="0"/>
            </a:endParaRPr>
          </a:p>
          <a:p>
            <a:pPr algn="l">
              <a:spcBef>
                <a:spcPts val="600"/>
              </a:spcBef>
              <a:spcAft>
                <a:spcPts val="0"/>
              </a:spcAft>
            </a:pPr>
            <a:endParaRPr lang="en-IN" sz="1200" dirty="0">
              <a:solidFill>
                <a:srgbClr val="FF0000"/>
              </a:solidFill>
            </a:endParaRPr>
          </a:p>
          <a:p>
            <a:pPr algn="l">
              <a:spcBef>
                <a:spcPts val="600"/>
              </a:spcBef>
              <a:spcAft>
                <a:spcPts val="0"/>
              </a:spcAft>
            </a:pPr>
            <a:endParaRPr lang="en-IN" sz="1800" dirty="0">
              <a:solidFill>
                <a:schemeClr val="accent1"/>
              </a:solidFill>
            </a:endParaRPr>
          </a:p>
        </p:txBody>
      </p:sp>
      <p:sp>
        <p:nvSpPr>
          <p:cNvPr id="4" name="TextBox 3">
            <a:extLst>
              <a:ext uri="{FF2B5EF4-FFF2-40B4-BE49-F238E27FC236}">
                <a16:creationId xmlns:a16="http://schemas.microsoft.com/office/drawing/2014/main" id="{EF81F29E-6EF6-4A1D-9F38-998F86054271}"/>
              </a:ext>
            </a:extLst>
          </p:cNvPr>
          <p:cNvSpPr txBox="1"/>
          <p:nvPr/>
        </p:nvSpPr>
        <p:spPr>
          <a:xfrm>
            <a:off x="8794690" y="3222594"/>
            <a:ext cx="2621993" cy="2530136"/>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bg1"/>
                </a:solidFill>
              </a:rPr>
              <a:t>Specific data checks </a:t>
            </a:r>
            <a:r>
              <a:rPr lang="en-US" dirty="0" err="1">
                <a:solidFill>
                  <a:schemeClr val="bg1"/>
                </a:solidFill>
              </a:rPr>
              <a:t>suggesred</a:t>
            </a:r>
            <a:r>
              <a:rPr lang="en-US" dirty="0">
                <a:solidFill>
                  <a:schemeClr val="bg1"/>
                </a:solidFill>
              </a:rPr>
              <a:t>:</a:t>
            </a:r>
          </a:p>
          <a:p>
            <a:pPr marL="285750" indent="-285750" algn="l">
              <a:spcBef>
                <a:spcPts val="600"/>
              </a:spcBef>
              <a:spcAft>
                <a:spcPts val="0"/>
              </a:spcAft>
              <a:buFont typeface="Arial" panose="020B0604020202020204" pitchFamily="34" charset="0"/>
              <a:buChar char="•"/>
            </a:pPr>
            <a:r>
              <a:rPr lang="en-US" dirty="0">
                <a:solidFill>
                  <a:schemeClr val="bg1"/>
                </a:solidFill>
              </a:rPr>
              <a:t>Missing invoice numbers.</a:t>
            </a:r>
          </a:p>
          <a:p>
            <a:pPr marL="285750" indent="-285750" algn="l">
              <a:spcBef>
                <a:spcPts val="600"/>
              </a:spcBef>
              <a:spcAft>
                <a:spcPts val="0"/>
              </a:spcAft>
              <a:buFont typeface="Arial" panose="020B0604020202020204" pitchFamily="34" charset="0"/>
              <a:buChar char="•"/>
            </a:pPr>
            <a:r>
              <a:rPr lang="en-US" dirty="0">
                <a:solidFill>
                  <a:schemeClr val="bg1"/>
                </a:solidFill>
              </a:rPr>
              <a:t>Repeated invoice numbers.</a:t>
            </a:r>
          </a:p>
          <a:p>
            <a:pPr marL="285750" indent="-285750" algn="l">
              <a:spcBef>
                <a:spcPts val="600"/>
              </a:spcBef>
              <a:spcAft>
                <a:spcPts val="0"/>
              </a:spcAft>
              <a:buFont typeface="Arial" panose="020B0604020202020204" pitchFamily="34" charset="0"/>
              <a:buChar char="•"/>
            </a:pPr>
            <a:r>
              <a:rPr lang="en-US" dirty="0">
                <a:solidFill>
                  <a:schemeClr val="bg1"/>
                </a:solidFill>
              </a:rPr>
              <a:t>Invalid product type(other than 200,500,1000 ml or other than L,M,O)</a:t>
            </a:r>
          </a:p>
          <a:p>
            <a:pPr marL="285750" indent="-285750" algn="l">
              <a:spcBef>
                <a:spcPts val="600"/>
              </a:spcBef>
              <a:spcAft>
                <a:spcPts val="0"/>
              </a:spcAft>
              <a:buFont typeface="Arial" panose="020B0604020202020204" pitchFamily="34" charset="0"/>
              <a:buChar char="•"/>
            </a:pPr>
            <a:r>
              <a:rPr lang="en-US" dirty="0">
                <a:solidFill>
                  <a:schemeClr val="bg1"/>
                </a:solidFill>
              </a:rPr>
              <a:t>Calculation error b/w original and selling price based on discount.</a:t>
            </a:r>
          </a:p>
          <a:p>
            <a:pPr marL="285750" indent="-285750" algn="l">
              <a:spcBef>
                <a:spcPts val="600"/>
              </a:spcBef>
              <a:spcAft>
                <a:spcPts val="0"/>
              </a:spcAft>
              <a:buFont typeface="Arial" panose="020B0604020202020204" pitchFamily="34" charset="0"/>
              <a:buChar char="•"/>
            </a:pPr>
            <a:r>
              <a:rPr lang="en-US" dirty="0">
                <a:solidFill>
                  <a:schemeClr val="bg1"/>
                </a:solidFill>
              </a:rPr>
              <a:t>Invalid price</a:t>
            </a:r>
          </a:p>
          <a:p>
            <a:pPr marL="285750" indent="-285750" algn="l">
              <a:spcBef>
                <a:spcPts val="600"/>
              </a:spcBef>
              <a:spcAft>
                <a:spcPts val="0"/>
              </a:spcAft>
              <a:buFont typeface="Arial" panose="020B0604020202020204" pitchFamily="34" charset="0"/>
              <a:buChar char="•"/>
            </a:pPr>
            <a:endParaRPr lang="en-IN" sz="1800" dirty="0" err="1">
              <a:solidFill>
                <a:schemeClr val="bg1"/>
              </a:solidFill>
            </a:endParaRPr>
          </a:p>
        </p:txBody>
      </p:sp>
    </p:spTree>
    <p:extLst>
      <p:ext uri="{BB962C8B-B14F-4D97-AF65-F5344CB8AC3E}">
        <p14:creationId xmlns:p14="http://schemas.microsoft.com/office/powerpoint/2010/main" val="300875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20700" y="117153"/>
            <a:ext cx="7033260" cy="984885"/>
          </a:xfrm>
        </p:spPr>
        <p:txBody>
          <a:bodyPr vert="horz" lIns="0" tIns="0" rIns="0" bIns="0" rtlCol="0" anchor="t">
            <a:normAutofit/>
          </a:bodyPr>
          <a:lstStyle/>
          <a:p>
            <a:pPr>
              <a:lnSpc>
                <a:spcPct val="90000"/>
              </a:lnSpc>
            </a:pPr>
            <a:r>
              <a:rPr lang="en-US" sz="2500" b="1" kern="1200" dirty="0">
                <a:latin typeface="Times New Roman" panose="02020603050405020304" pitchFamily="18" charset="0"/>
                <a:ea typeface="+mj-ea"/>
                <a:cs typeface="Times New Roman" panose="02020603050405020304" pitchFamily="18" charset="0"/>
              </a:rPr>
              <a:t>Scenario THREE (BT) - Analysis and Take away </a:t>
            </a:r>
            <a:br>
              <a:rPr lang="en-US" sz="2500" b="1" kern="1200" dirty="0">
                <a:latin typeface="Times New Roman" panose="02020603050405020304" pitchFamily="18" charset="0"/>
                <a:ea typeface="+mj-ea"/>
                <a:cs typeface="Times New Roman" panose="02020603050405020304" pitchFamily="18" charset="0"/>
              </a:rPr>
            </a:br>
            <a:r>
              <a:rPr lang="en-US" sz="2500" b="1" kern="1200" dirty="0">
                <a:latin typeface="Times New Roman" panose="02020603050405020304" pitchFamily="18" charset="0"/>
                <a:ea typeface="+mj-ea"/>
                <a:cs typeface="Times New Roman" panose="02020603050405020304" pitchFamily="18" charset="0"/>
              </a:rPr>
              <a:t>	</a:t>
            </a:r>
          </a:p>
        </p:txBody>
      </p:sp>
      <p:sp>
        <p:nvSpPr>
          <p:cNvPr id="3" name="TextBox 2">
            <a:extLst>
              <a:ext uri="{FF2B5EF4-FFF2-40B4-BE49-F238E27FC236}">
                <a16:creationId xmlns:a16="http://schemas.microsoft.com/office/drawing/2014/main" id="{52141223-91FC-4877-865C-46186B59D7F0}"/>
              </a:ext>
            </a:extLst>
          </p:cNvPr>
          <p:cNvSpPr txBox="1"/>
          <p:nvPr/>
        </p:nvSpPr>
        <p:spPr bwMode="auto">
          <a:xfrm>
            <a:off x="8847956" y="301606"/>
            <a:ext cx="2962275" cy="1600864"/>
          </a:xfrm>
          <a:prstGeom prst="rect">
            <a:avLst/>
          </a:prstGeom>
        </p:spPr>
        <p:txBody>
          <a:bodyPr vert="horz" lIns="0" tIns="0" rIns="0" bIns="0" rtlCol="0" anchor="ctr">
            <a:normAutofit/>
          </a:bodyPr>
          <a:lstStyle/>
          <a:p>
            <a:pPr>
              <a:spcBef>
                <a:spcPts val="1500"/>
              </a:spcBef>
              <a:spcAft>
                <a:spcPts val="0"/>
              </a:spcAft>
            </a:pPr>
            <a:r>
              <a:rPr lang="en-US" sz="1800" b="1" kern="1200" dirty="0">
                <a:solidFill>
                  <a:schemeClr val="bg1"/>
                </a:solidFill>
                <a:latin typeface="+mn-lt"/>
                <a:ea typeface="+mn-ea"/>
                <a:cs typeface="+mn-cs"/>
              </a:rPr>
              <a:t>Part 2: Sales Inventory Report Data.</a:t>
            </a:r>
          </a:p>
          <a:p>
            <a:pPr>
              <a:spcBef>
                <a:spcPts val="1500"/>
              </a:spcBef>
              <a:spcAft>
                <a:spcPts val="0"/>
              </a:spcAft>
            </a:pPr>
            <a:r>
              <a:rPr lang="en-US" sz="1800" b="1" kern="1200" dirty="0">
                <a:solidFill>
                  <a:schemeClr val="bg1"/>
                </a:solidFill>
                <a:latin typeface="+mn-lt"/>
                <a:ea typeface="+mn-ea"/>
                <a:cs typeface="+mn-cs"/>
              </a:rPr>
              <a:t>  </a:t>
            </a:r>
          </a:p>
        </p:txBody>
      </p:sp>
      <p:sp>
        <p:nvSpPr>
          <p:cNvPr id="6" name="TextBox 5">
            <a:extLst>
              <a:ext uri="{FF2B5EF4-FFF2-40B4-BE49-F238E27FC236}">
                <a16:creationId xmlns:a16="http://schemas.microsoft.com/office/drawing/2014/main" id="{CE571D64-F61D-4AAD-A345-5B3187472D86}"/>
              </a:ext>
            </a:extLst>
          </p:cNvPr>
          <p:cNvSpPr txBox="1"/>
          <p:nvPr/>
        </p:nvSpPr>
        <p:spPr>
          <a:xfrm>
            <a:off x="301869" y="922215"/>
            <a:ext cx="7708899" cy="5454565"/>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rgbClr val="FF0000"/>
                </a:solidFill>
                <a:highlight>
                  <a:srgbClr val="FFFF00"/>
                </a:highlight>
              </a:rPr>
              <a:t>Ans 2</a:t>
            </a:r>
            <a:r>
              <a:rPr lang="en-IN" sz="1800" dirty="0">
                <a:solidFill>
                  <a:schemeClr val="accent1"/>
                </a:solidFill>
              </a:rPr>
              <a:t>.</a:t>
            </a:r>
          </a:p>
          <a:p>
            <a:pPr algn="l">
              <a:spcBef>
                <a:spcPts val="600"/>
              </a:spcBef>
              <a:spcAft>
                <a:spcPts val="0"/>
              </a:spcAft>
            </a:pPr>
            <a:endParaRPr lang="en-IN" sz="1800" dirty="0">
              <a:solidFill>
                <a:schemeClr val="accent1"/>
              </a:solidFill>
            </a:endParaRPr>
          </a:p>
          <a:p>
            <a:pPr algn="l">
              <a:spcBef>
                <a:spcPts val="600"/>
              </a:spcBef>
              <a:spcAft>
                <a:spcPts val="0"/>
              </a:spcAft>
            </a:pPr>
            <a:r>
              <a:rPr lang="en-IN" sz="1800" dirty="0">
                <a:solidFill>
                  <a:schemeClr val="accent1"/>
                </a:solidFill>
              </a:rPr>
              <a:t>Since the current data is given in a single file and single table. Therefore, pre-processing of data would be time consuming in this case.</a:t>
            </a:r>
          </a:p>
          <a:p>
            <a:pPr algn="l">
              <a:spcBef>
                <a:spcPts val="600"/>
              </a:spcBef>
              <a:spcAft>
                <a:spcPts val="0"/>
              </a:spcAft>
            </a:pPr>
            <a:r>
              <a:rPr lang="en-IN" sz="1800" dirty="0">
                <a:solidFill>
                  <a:schemeClr val="accent1"/>
                </a:solidFill>
              </a:rPr>
              <a:t>For data pre-processing to be efficient we can divide the data into different tables and join the  required tables which are needed to be used.</a:t>
            </a:r>
          </a:p>
          <a:p>
            <a:pPr algn="l">
              <a:spcBef>
                <a:spcPts val="600"/>
              </a:spcBef>
              <a:spcAft>
                <a:spcPts val="0"/>
              </a:spcAft>
            </a:pPr>
            <a:r>
              <a:rPr lang="en-IN" sz="1800" dirty="0">
                <a:solidFill>
                  <a:schemeClr val="accent1"/>
                </a:solidFill>
              </a:rPr>
              <a:t>We can perform partitioning and bucketing on the data since partitioning the data would help us distribute execution load horizontally. Also, execution of queries become faster by using Partitioning. </a:t>
            </a:r>
          </a:p>
          <a:p>
            <a:pPr algn="l">
              <a:spcBef>
                <a:spcPts val="600"/>
              </a:spcBef>
              <a:spcAft>
                <a:spcPts val="0"/>
              </a:spcAft>
            </a:pPr>
            <a:r>
              <a:rPr lang="en-IN" sz="1800" dirty="0">
                <a:solidFill>
                  <a:schemeClr val="accent1"/>
                </a:solidFill>
              </a:rPr>
              <a:t>Bucketing of the data would also help in faster query response. In Bucketing due to equal volumes of data in each partition, joins at map side will be quicker.</a:t>
            </a:r>
          </a:p>
          <a:p>
            <a:pPr>
              <a:spcBef>
                <a:spcPts val="600"/>
              </a:spcBef>
              <a:spcAft>
                <a:spcPts val="0"/>
              </a:spcAft>
            </a:pPr>
            <a:r>
              <a:rPr lang="en-IN" sz="1800" dirty="0">
                <a:solidFill>
                  <a:schemeClr val="accent1"/>
                </a:solidFill>
              </a:rPr>
              <a:t>We can also create a bucketed hash table. </a:t>
            </a:r>
            <a:r>
              <a:rPr lang="en-US" sz="1800" dirty="0">
                <a:solidFill>
                  <a:srgbClr val="242729"/>
                </a:solidFill>
                <a:latin typeface="Arial" panose="020B0604020202020204" pitchFamily="34" charset="0"/>
              </a:rPr>
              <a:t>By placing hash collisions into buckets and keeping separate arrays in the bucket for keys and values, we can both reduce the size of the table proper and take advantage of CPU cache speedup when searching a bucket.</a:t>
            </a:r>
            <a:endParaRPr lang="en-IN" sz="1800" dirty="0">
              <a:solidFill>
                <a:schemeClr val="accent1"/>
              </a:solidFill>
            </a:endParaRPr>
          </a:p>
          <a:p>
            <a:pPr algn="l">
              <a:spcBef>
                <a:spcPts val="600"/>
              </a:spcBef>
              <a:spcAft>
                <a:spcPts val="0"/>
              </a:spcAft>
            </a:pPr>
            <a:endParaRPr lang="en-IN" sz="1800" dirty="0">
              <a:solidFill>
                <a:schemeClr val="accent1"/>
              </a:solidFill>
            </a:endParaRPr>
          </a:p>
        </p:txBody>
      </p:sp>
      <p:sp>
        <p:nvSpPr>
          <p:cNvPr id="4" name="TextBox 3">
            <a:extLst>
              <a:ext uri="{FF2B5EF4-FFF2-40B4-BE49-F238E27FC236}">
                <a16:creationId xmlns:a16="http://schemas.microsoft.com/office/drawing/2014/main" id="{CB43F943-3786-4465-B31D-29013EA82460}"/>
              </a:ext>
            </a:extLst>
          </p:cNvPr>
          <p:cNvSpPr txBox="1"/>
          <p:nvPr/>
        </p:nvSpPr>
        <p:spPr>
          <a:xfrm>
            <a:off x="8922058" y="3169328"/>
            <a:ext cx="2459115" cy="2885243"/>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bg1"/>
                </a:solidFill>
              </a:rPr>
              <a:t>Suggested changes and separate tables:</a:t>
            </a:r>
          </a:p>
          <a:p>
            <a:pPr marL="285750" indent="-285750" algn="l">
              <a:spcBef>
                <a:spcPts val="600"/>
              </a:spcBef>
              <a:spcAft>
                <a:spcPts val="0"/>
              </a:spcAft>
              <a:buFont typeface="Arial" panose="020B0604020202020204" pitchFamily="34" charset="0"/>
              <a:buChar char="•"/>
            </a:pPr>
            <a:r>
              <a:rPr lang="en-US" dirty="0">
                <a:solidFill>
                  <a:schemeClr val="bg1"/>
                </a:solidFill>
              </a:rPr>
              <a:t>A table for each invoice(or maybe for large orders only say more than 5 items).</a:t>
            </a:r>
          </a:p>
          <a:p>
            <a:pPr marL="285750" indent="-285750" algn="l">
              <a:spcBef>
                <a:spcPts val="600"/>
              </a:spcBef>
              <a:spcAft>
                <a:spcPts val="0"/>
              </a:spcAft>
              <a:buFont typeface="Arial" panose="020B0604020202020204" pitchFamily="34" charset="0"/>
              <a:buChar char="•"/>
            </a:pPr>
            <a:r>
              <a:rPr lang="en-IN" dirty="0">
                <a:solidFill>
                  <a:schemeClr val="bg1"/>
                </a:solidFill>
              </a:rPr>
              <a:t>We can sort for discount and have all values with n together and y together.</a:t>
            </a:r>
          </a:p>
          <a:p>
            <a:pPr marL="285750" indent="-285750" algn="l">
              <a:spcBef>
                <a:spcPts val="600"/>
              </a:spcBef>
              <a:spcAft>
                <a:spcPts val="0"/>
              </a:spcAft>
              <a:buFont typeface="Arial" panose="020B0604020202020204" pitchFamily="34" charset="0"/>
              <a:buChar char="•"/>
            </a:pPr>
            <a:r>
              <a:rPr lang="en-IN" dirty="0">
                <a:solidFill>
                  <a:schemeClr val="bg1"/>
                </a:solidFill>
              </a:rPr>
              <a:t>A separate table for each product’s details.</a:t>
            </a:r>
          </a:p>
          <a:p>
            <a:pPr marL="285750" indent="-285750" algn="l">
              <a:spcBef>
                <a:spcPts val="600"/>
              </a:spcBef>
              <a:spcAft>
                <a:spcPts val="0"/>
              </a:spcAft>
              <a:buFont typeface="Arial" panose="020B0604020202020204" pitchFamily="34" charset="0"/>
              <a:buChar char="•"/>
            </a:pPr>
            <a:endParaRPr lang="en-IN" dirty="0" err="1">
              <a:solidFill>
                <a:schemeClr val="bg1"/>
              </a:solidFill>
            </a:endParaRPr>
          </a:p>
        </p:txBody>
      </p:sp>
    </p:spTree>
    <p:extLst>
      <p:ext uri="{BB962C8B-B14F-4D97-AF65-F5344CB8AC3E}">
        <p14:creationId xmlns:p14="http://schemas.microsoft.com/office/powerpoint/2010/main" val="40705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20700" y="117153"/>
            <a:ext cx="7033260" cy="984885"/>
          </a:xfrm>
        </p:spPr>
        <p:txBody>
          <a:bodyPr vert="horz" lIns="0" tIns="0" rIns="0" bIns="0" rtlCol="0" anchor="t">
            <a:normAutofit/>
          </a:bodyPr>
          <a:lstStyle/>
          <a:p>
            <a:pPr>
              <a:lnSpc>
                <a:spcPct val="90000"/>
              </a:lnSpc>
            </a:pPr>
            <a:r>
              <a:rPr lang="en-US" sz="2500" b="1" kern="1200" dirty="0">
                <a:latin typeface="Times New Roman" panose="02020603050405020304" pitchFamily="18" charset="0"/>
                <a:ea typeface="+mj-ea"/>
                <a:cs typeface="Times New Roman" panose="02020603050405020304" pitchFamily="18" charset="0"/>
              </a:rPr>
              <a:t>Scenario THREE (BT) - Analysis and Take away </a:t>
            </a:r>
            <a:br>
              <a:rPr lang="en-US" sz="2500" b="1" kern="1200" dirty="0">
                <a:latin typeface="Times New Roman" panose="02020603050405020304" pitchFamily="18" charset="0"/>
                <a:ea typeface="+mj-ea"/>
                <a:cs typeface="Times New Roman" panose="02020603050405020304" pitchFamily="18" charset="0"/>
              </a:rPr>
            </a:br>
            <a:r>
              <a:rPr lang="en-US" sz="2500" b="1" kern="1200" dirty="0">
                <a:latin typeface="Times New Roman" panose="02020603050405020304" pitchFamily="18" charset="0"/>
                <a:ea typeface="+mj-ea"/>
                <a:cs typeface="Times New Roman" panose="02020603050405020304" pitchFamily="18" charset="0"/>
              </a:rPr>
              <a:t>	 </a:t>
            </a:r>
          </a:p>
        </p:txBody>
      </p:sp>
      <p:sp>
        <p:nvSpPr>
          <p:cNvPr id="3" name="TextBox 2">
            <a:extLst>
              <a:ext uri="{FF2B5EF4-FFF2-40B4-BE49-F238E27FC236}">
                <a16:creationId xmlns:a16="http://schemas.microsoft.com/office/drawing/2014/main" id="{52141223-91FC-4877-865C-46186B59D7F0}"/>
              </a:ext>
            </a:extLst>
          </p:cNvPr>
          <p:cNvSpPr txBox="1"/>
          <p:nvPr/>
        </p:nvSpPr>
        <p:spPr bwMode="auto">
          <a:xfrm>
            <a:off x="8830200" y="247230"/>
            <a:ext cx="2962275" cy="1709615"/>
          </a:xfrm>
          <a:prstGeom prst="rect">
            <a:avLst/>
          </a:prstGeom>
        </p:spPr>
        <p:txBody>
          <a:bodyPr vert="horz" lIns="0" tIns="0" rIns="0" bIns="0" rtlCol="0" anchor="ctr">
            <a:normAutofit/>
          </a:bodyPr>
          <a:lstStyle/>
          <a:p>
            <a:pPr>
              <a:spcBef>
                <a:spcPts val="1500"/>
              </a:spcBef>
              <a:spcAft>
                <a:spcPts val="0"/>
              </a:spcAft>
            </a:pPr>
            <a:r>
              <a:rPr lang="en-US" sz="1800" b="1" kern="1200" dirty="0">
                <a:solidFill>
                  <a:schemeClr val="bg1"/>
                </a:solidFill>
                <a:latin typeface="+mn-lt"/>
                <a:ea typeface="+mn-ea"/>
                <a:cs typeface="+mn-cs"/>
              </a:rPr>
              <a:t>Part 2: Sales Inventory Report Data.</a:t>
            </a:r>
          </a:p>
          <a:p>
            <a:pPr>
              <a:spcBef>
                <a:spcPts val="1500"/>
              </a:spcBef>
              <a:spcAft>
                <a:spcPts val="0"/>
              </a:spcAft>
            </a:pPr>
            <a:r>
              <a:rPr lang="en-US" sz="1800" b="1" kern="1200" dirty="0">
                <a:solidFill>
                  <a:schemeClr val="bg1"/>
                </a:solidFill>
                <a:latin typeface="+mn-lt"/>
                <a:ea typeface="+mn-ea"/>
                <a:cs typeface="+mn-cs"/>
              </a:rPr>
              <a:t>  </a:t>
            </a:r>
          </a:p>
        </p:txBody>
      </p:sp>
      <p:sp>
        <p:nvSpPr>
          <p:cNvPr id="6" name="TextBox 5">
            <a:extLst>
              <a:ext uri="{FF2B5EF4-FFF2-40B4-BE49-F238E27FC236}">
                <a16:creationId xmlns:a16="http://schemas.microsoft.com/office/drawing/2014/main" id="{CE571D64-F61D-4AAD-A345-5B3187472D86}"/>
              </a:ext>
            </a:extLst>
          </p:cNvPr>
          <p:cNvSpPr txBox="1"/>
          <p:nvPr/>
        </p:nvSpPr>
        <p:spPr>
          <a:xfrm>
            <a:off x="186006" y="914400"/>
            <a:ext cx="7708899" cy="5454565"/>
          </a:xfrm>
          <a:prstGeom prst="rect">
            <a:avLst/>
          </a:prstGeom>
          <a:noFill/>
          <a:ln>
            <a:noFill/>
            <a:miter lim="800000"/>
          </a:ln>
        </p:spPr>
        <p:txBody>
          <a:bodyPr wrap="square" lIns="0" tIns="0" rIns="0" bIns="0" rtlCol="0">
            <a:noAutofit/>
          </a:bodyPr>
          <a:lstStyle/>
          <a:p>
            <a:pPr algn="l">
              <a:spcBef>
                <a:spcPts val="600"/>
              </a:spcBef>
              <a:spcAft>
                <a:spcPts val="0"/>
              </a:spcAft>
            </a:pPr>
            <a:r>
              <a:rPr lang="en-IN" sz="1800" dirty="0">
                <a:solidFill>
                  <a:srgbClr val="FF0000"/>
                </a:solidFill>
                <a:highlight>
                  <a:srgbClr val="FFFF00"/>
                </a:highlight>
              </a:rPr>
              <a:t>Ans 3</a:t>
            </a:r>
            <a:r>
              <a:rPr lang="en-IN" sz="1800" dirty="0">
                <a:solidFill>
                  <a:schemeClr val="accent1"/>
                </a:solidFill>
              </a:rPr>
              <a:t>.</a:t>
            </a:r>
          </a:p>
          <a:p>
            <a:pPr algn="l">
              <a:spcBef>
                <a:spcPts val="600"/>
              </a:spcBef>
              <a:spcAft>
                <a:spcPts val="0"/>
              </a:spcAft>
            </a:pPr>
            <a:endParaRPr lang="en-IN" sz="1800" dirty="0">
              <a:solidFill>
                <a:schemeClr val="accent1"/>
              </a:solidFill>
            </a:endParaRPr>
          </a:p>
          <a:p>
            <a:pPr algn="l">
              <a:spcBef>
                <a:spcPts val="600"/>
              </a:spcBef>
              <a:spcAft>
                <a:spcPts val="0"/>
              </a:spcAft>
            </a:pPr>
            <a:r>
              <a:rPr lang="en-IN" sz="1600" dirty="0">
                <a:solidFill>
                  <a:schemeClr val="accent1"/>
                </a:solidFill>
              </a:rPr>
              <a:t>Additional data that we would like to outsource from vendors which will help improve  data analysis and help generate more revenue:</a:t>
            </a:r>
          </a:p>
          <a:p>
            <a:pPr marL="342900" indent="-342900" algn="l">
              <a:spcBef>
                <a:spcPts val="600"/>
              </a:spcBef>
              <a:spcAft>
                <a:spcPts val="0"/>
              </a:spcAft>
              <a:buAutoNum type="alphaLcPeriod"/>
            </a:pPr>
            <a:r>
              <a:rPr lang="en-IN" sz="1600" dirty="0">
                <a:solidFill>
                  <a:schemeClr val="accent1"/>
                </a:solidFill>
              </a:rPr>
              <a:t>Stock of each product at the end of the day. This would help us to be prepared for next day sales.</a:t>
            </a:r>
          </a:p>
          <a:p>
            <a:pPr marL="342900" indent="-342900" algn="l">
              <a:spcBef>
                <a:spcPts val="600"/>
              </a:spcBef>
              <a:spcAft>
                <a:spcPts val="0"/>
              </a:spcAft>
              <a:buAutoNum type="alphaLcPeriod"/>
            </a:pPr>
            <a:r>
              <a:rPr lang="en-IN" sz="1600" dirty="0">
                <a:solidFill>
                  <a:schemeClr val="accent1"/>
                </a:solidFill>
              </a:rPr>
              <a:t>Customer Information i.e. e-mail, contact number for making recommendations and targeting their interests for generating more sales.</a:t>
            </a:r>
          </a:p>
          <a:p>
            <a:pPr marL="342900" indent="-342900" algn="l">
              <a:spcBef>
                <a:spcPts val="600"/>
              </a:spcBef>
              <a:spcAft>
                <a:spcPts val="0"/>
              </a:spcAft>
              <a:buAutoNum type="alphaLcPeriod"/>
            </a:pPr>
            <a:r>
              <a:rPr lang="en-IN" sz="1600" dirty="0">
                <a:solidFill>
                  <a:schemeClr val="accent1"/>
                </a:solidFill>
              </a:rPr>
              <a:t>Which store/Which warehouse the customer bought the product from.</a:t>
            </a:r>
          </a:p>
          <a:p>
            <a:pPr marL="342900" indent="-342900" algn="l">
              <a:spcBef>
                <a:spcPts val="600"/>
              </a:spcBef>
              <a:spcAft>
                <a:spcPts val="0"/>
              </a:spcAft>
              <a:buAutoNum type="alphaLcPeriod"/>
            </a:pPr>
            <a:r>
              <a:rPr lang="en-IN" sz="1600" dirty="0">
                <a:solidFill>
                  <a:schemeClr val="accent1"/>
                </a:solidFill>
              </a:rPr>
              <a:t>Payment option chosen by Customer i.e. Cash or Card Type, this would help us get some cashback offers for customers who are using Card type payment.</a:t>
            </a:r>
          </a:p>
          <a:p>
            <a:pPr marL="342900" indent="-342900" algn="l">
              <a:spcBef>
                <a:spcPts val="600"/>
              </a:spcBef>
              <a:spcAft>
                <a:spcPts val="0"/>
              </a:spcAft>
              <a:buAutoNum type="alphaLcPeriod"/>
            </a:pPr>
            <a:r>
              <a:rPr lang="en-IN" sz="1600" dirty="0">
                <a:solidFill>
                  <a:schemeClr val="accent1"/>
                </a:solidFill>
              </a:rPr>
              <a:t>Source of the product ad and number of customers using that source i.e. Social Media, Website Displays, Events etc.</a:t>
            </a:r>
          </a:p>
          <a:p>
            <a:pPr marL="342900" indent="-342900" algn="l">
              <a:spcBef>
                <a:spcPts val="600"/>
              </a:spcBef>
              <a:spcAft>
                <a:spcPts val="0"/>
              </a:spcAft>
              <a:buAutoNum type="alphaLcPeriod"/>
            </a:pPr>
            <a:r>
              <a:rPr lang="en-IN" sz="1600" dirty="0">
                <a:solidFill>
                  <a:schemeClr val="accent1"/>
                </a:solidFill>
              </a:rPr>
              <a:t>Product Conversion Rate i.e. Number of times customer adds an item to his/her cart and number of times he/she bought that particular item. </a:t>
            </a:r>
          </a:p>
          <a:p>
            <a:pPr algn="l">
              <a:spcBef>
                <a:spcPts val="600"/>
              </a:spcBef>
              <a:spcAft>
                <a:spcPts val="0"/>
              </a:spcAft>
            </a:pPr>
            <a:endParaRPr lang="en-IN" sz="1800" dirty="0">
              <a:solidFill>
                <a:schemeClr val="accent1"/>
              </a:solidFill>
            </a:endParaRPr>
          </a:p>
        </p:txBody>
      </p:sp>
      <p:sp>
        <p:nvSpPr>
          <p:cNvPr id="4" name="TextBox 3">
            <a:extLst>
              <a:ext uri="{FF2B5EF4-FFF2-40B4-BE49-F238E27FC236}">
                <a16:creationId xmlns:a16="http://schemas.microsoft.com/office/drawing/2014/main" id="{E78744DE-750E-4DCA-BF74-0AC0D06C3B07}"/>
              </a:ext>
            </a:extLst>
          </p:cNvPr>
          <p:cNvSpPr txBox="1"/>
          <p:nvPr/>
        </p:nvSpPr>
        <p:spPr>
          <a:xfrm>
            <a:off x="8830200" y="3116062"/>
            <a:ext cx="2701893" cy="2769833"/>
          </a:xfrm>
          <a:prstGeom prst="rect">
            <a:avLst/>
          </a:prstGeom>
          <a:noFill/>
          <a:ln>
            <a:noFill/>
            <a:miter lim="800000"/>
          </a:ln>
        </p:spPr>
        <p:txBody>
          <a:bodyPr wrap="square" lIns="0" tIns="0" rIns="0" bIns="0" rtlCol="0">
            <a:noAutofit/>
          </a:bodyPr>
          <a:lstStyle/>
          <a:p>
            <a:pPr algn="l">
              <a:spcBef>
                <a:spcPts val="600"/>
              </a:spcBef>
              <a:spcAft>
                <a:spcPts val="0"/>
              </a:spcAft>
            </a:pPr>
            <a:r>
              <a:rPr lang="en-US" dirty="0">
                <a:solidFill>
                  <a:schemeClr val="bg1"/>
                </a:solidFill>
              </a:rPr>
              <a:t>Data to be outsourced from vendors:</a:t>
            </a:r>
          </a:p>
          <a:p>
            <a:pPr marL="285750" indent="-285750" algn="l">
              <a:spcBef>
                <a:spcPts val="600"/>
              </a:spcBef>
              <a:spcAft>
                <a:spcPts val="0"/>
              </a:spcAft>
              <a:buFont typeface="Arial" panose="020B0604020202020204" pitchFamily="34" charset="0"/>
              <a:buChar char="•"/>
            </a:pPr>
            <a:r>
              <a:rPr lang="en-US" dirty="0">
                <a:solidFill>
                  <a:schemeClr val="bg1"/>
                </a:solidFill>
              </a:rPr>
              <a:t>A table of damaged product or damaged packaging.</a:t>
            </a:r>
          </a:p>
          <a:p>
            <a:pPr marL="285750" indent="-285750" algn="l">
              <a:spcBef>
                <a:spcPts val="600"/>
              </a:spcBef>
              <a:spcAft>
                <a:spcPts val="0"/>
              </a:spcAft>
              <a:buFont typeface="Arial" panose="020B0604020202020204" pitchFamily="34" charset="0"/>
              <a:buChar char="•"/>
            </a:pPr>
            <a:r>
              <a:rPr lang="en-US" dirty="0">
                <a:solidFill>
                  <a:schemeClr val="bg1"/>
                </a:solidFill>
              </a:rPr>
              <a:t>Data which shows how fast each product is selling (fastest selling flavor and size)</a:t>
            </a:r>
            <a:endParaRPr lang="en-IN" dirty="0">
              <a:solidFill>
                <a:schemeClr val="bg1"/>
              </a:solidFill>
            </a:endParaRPr>
          </a:p>
          <a:p>
            <a:pPr marL="285750" indent="-285750" algn="l">
              <a:spcBef>
                <a:spcPts val="600"/>
              </a:spcBef>
              <a:spcAft>
                <a:spcPts val="0"/>
              </a:spcAft>
              <a:buFont typeface="Arial" panose="020B0604020202020204" pitchFamily="34" charset="0"/>
              <a:buChar char="•"/>
            </a:pPr>
            <a:r>
              <a:rPr lang="en-IN" dirty="0">
                <a:solidFill>
                  <a:schemeClr val="bg1"/>
                </a:solidFill>
              </a:rPr>
              <a:t>Highest grossing times of the year(seasons or holidays)</a:t>
            </a:r>
          </a:p>
          <a:p>
            <a:pPr marL="285750" indent="-285750" algn="l">
              <a:spcBef>
                <a:spcPts val="600"/>
              </a:spcBef>
              <a:spcAft>
                <a:spcPts val="0"/>
              </a:spcAft>
              <a:buFont typeface="Arial" panose="020B0604020202020204" pitchFamily="34" charset="0"/>
              <a:buChar char="•"/>
            </a:pPr>
            <a:endParaRPr lang="en-IN" dirty="0">
              <a:solidFill>
                <a:schemeClr val="bg1"/>
              </a:solidFill>
            </a:endParaRPr>
          </a:p>
          <a:p>
            <a:pPr marL="285750" indent="-285750" algn="l">
              <a:spcBef>
                <a:spcPts val="600"/>
              </a:spcBef>
              <a:spcAft>
                <a:spcPts val="0"/>
              </a:spcAft>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416805342"/>
      </p:ext>
    </p:extLst>
  </p:cSld>
  <p:clrMapOvr>
    <a:masterClrMapping/>
  </p:clrMapOvr>
</p:sld>
</file>

<file path=ppt/theme/theme1.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ppt/theme/theme2.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Document_x0020_Type xmlns="62399b39-8d8a-4c46-9135-fcfb64bda7ef" xsi:nil="true"/>
    <LikedBy xmlns="http://schemas.microsoft.com/sharepoint/v3">
      <UserInfo>
        <DisplayName/>
        <AccountId xsi:nil="true"/>
        <AccountType/>
      </UserInfo>
    </LikedBy>
    <TaxCatchAll xmlns="05764114-edfb-4a5c-940b-544059dd1a8c">
      <Value>407</Value>
    </TaxCatchAll>
    <TaxKeywordTaxHTField xmlns="05764114-edfb-4a5c-940b-544059dd1a8c">
      <Terms xmlns="http://schemas.microsoft.com/office/infopath/2007/PartnerControls">
        <TermInfo xmlns="http://schemas.microsoft.com/office/infopath/2007/PartnerControls">
          <TermName xmlns="http://schemas.microsoft.com/office/infopath/2007/PartnerControls">ZS</TermName>
          <TermId xmlns="http://schemas.microsoft.com/office/infopath/2007/PartnerControls">356bc6a6-127e-4b03-84ea-e42b6b38275e</TermId>
        </TermInfo>
      </Terms>
    </TaxKeywordTaxHTField>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26F01D07DE404194905F04085D6DB8" ma:contentTypeVersion="24" ma:contentTypeDescription="Create a new document." ma:contentTypeScope="" ma:versionID="262de94efe0d5d8f75d887ec8d0ccccd">
  <xsd:schema xmlns:xsd="http://www.w3.org/2001/XMLSchema" xmlns:xs="http://www.w3.org/2001/XMLSchema" xmlns:p="http://schemas.microsoft.com/office/2006/metadata/properties" xmlns:ns1="http://schemas.microsoft.com/sharepoint/v3" xmlns:ns2="05764114-edfb-4a5c-940b-544059dd1a8c" xmlns:ns3="62399b39-8d8a-4c46-9135-fcfb64bda7ef" targetNamespace="http://schemas.microsoft.com/office/2006/metadata/properties" ma:root="true" ma:fieldsID="7def3168fb2f276c732952fe8a55d735" ns1:_="" ns2:_="" ns3:_="">
    <xsd:import namespace="http://schemas.microsoft.com/sharepoint/v3"/>
    <xsd:import namespace="05764114-edfb-4a5c-940b-544059dd1a8c"/>
    <xsd:import namespace="62399b39-8d8a-4c46-9135-fcfb64bda7ef"/>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Document_x0020_Typ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Location" minOccurs="0"/>
                <xsd:element ref="ns2:SharedWithUsers" minOccurs="0"/>
                <xsd:element ref="ns2:SharedWithDetail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7" nillable="true" ma:displayName="Rating (0-5)" ma:decimals="2" ma:description="Average value of all the ratings that have been submitted" ma:internalName="AverageRating" ma:readOnly="true">
      <xsd:simpleType>
        <xsd:restriction base="dms:Number"/>
      </xsd:simpleType>
    </xsd:element>
    <xsd:element name="RatingCount" ma:index="8" nillable="true" ma:displayName="Number of Ratings" ma:decimals="0" ma:description="Number of ratings submitted" ma:internalName="RatingCount" ma:readOnly="true">
      <xsd:simpleType>
        <xsd:restriction base="dms:Number"/>
      </xsd:simpleType>
    </xsd:element>
    <xsd:element name="RatedBy" ma:index="9"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0" nillable="true" ma:displayName="User ratings" ma:description="User ratings for the item" ma:hidden="true" ma:internalName="Ratings">
      <xsd:simpleType>
        <xsd:restriction base="dms:Note"/>
      </xsd:simpleType>
    </xsd:element>
    <xsd:element name="LikesCount" ma:index="11" nillable="true" ma:displayName="Number of Likes" ma:internalName="LikesCount">
      <xsd:simpleType>
        <xsd:restriction base="dms:Unknown"/>
      </xsd:simpleType>
    </xsd:element>
    <xsd:element name="LikedBy" ma:index="12"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5764114-edfb-4a5c-940b-544059dd1a8c" elementFormDefault="qualified">
    <xsd:import namespace="http://schemas.microsoft.com/office/2006/documentManagement/types"/>
    <xsd:import namespace="http://schemas.microsoft.com/office/infopath/2007/PartnerControls"/>
    <xsd:element name="TaxKeywordTaxHTField" ma:index="5" nillable="true" ma:taxonomy="true" ma:internalName="TaxKeywordTaxHTField" ma:taxonomyFieldName="TaxKeyword" ma:displayName="Enterprise Keywords" ma:fieldId="{23f27201-bee3-471e-b2e7-b64fd8b7ca38}" ma:taxonomyMulti="true" ma:sspId="003f1f4f-fe90-473e-a893-ee8dfa259cdb" ma:termSetId="00000000-0000-0000-0000-000000000000" ma:anchorId="00000000-0000-0000-0000-000000000000" ma:open="true" ma:isKeyword="true">
      <xsd:complexType>
        <xsd:sequence>
          <xsd:element ref="pc:Terms" minOccurs="0" maxOccurs="1"/>
        </xsd:sequence>
      </xsd:complexType>
    </xsd:element>
    <xsd:element name="TaxCatchAll" ma:index="6" nillable="true" ma:displayName="Taxonomy Catch All Column" ma:hidden="true" ma:list="{3a39d1d7-d191-4f5e-96e3-ef1e6a3c14a0}" ma:internalName="TaxCatchAll" ma:showField="CatchAllData" ma:web="05764114-edfb-4a5c-940b-544059dd1a8c">
      <xsd:complexType>
        <xsd:complexContent>
          <xsd:extension base="dms:MultiChoiceLookup">
            <xsd:sequence>
              <xsd:element name="Value" type="dms:Lookup" maxOccurs="unbounded" minOccurs="0" nillable="true"/>
            </xsd:sequence>
          </xsd:extension>
        </xsd:complexContent>
      </xsd:complexType>
    </xsd:element>
    <xsd:element name="SharedWithUsers" ma:index="2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399b39-8d8a-4c46-9135-fcfb64bda7ef" elementFormDefault="qualified">
    <xsd:import namespace="http://schemas.microsoft.com/office/2006/documentManagement/types"/>
    <xsd:import namespace="http://schemas.microsoft.com/office/infopath/2007/PartnerControls"/>
    <xsd:element name="Document_x0020_Type" ma:index="13" nillable="true" ma:displayName="Document Type" ma:internalName="Document_x0020_Type" ma:readOnly="false">
      <xsd:simpleType>
        <xsd:restriction base="dms:Text">
          <xsd:maxLength value="255"/>
        </xsd:restriction>
      </xsd:simple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Location" ma:index="25" nillable="true" ma:displayName="Location" ma:internalName="MediaServiceLocation" ma:readOnly="true">
      <xsd:simpleType>
        <xsd:restriction base="dms:Text"/>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EventHashCode" ma:index="2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584C74-4BE8-47B3-9AD1-94A85EB28CAC}">
  <ds:schemaRefs>
    <ds:schemaRef ds:uri="http://schemas.microsoft.com/office/2006/metadata/properties"/>
    <ds:schemaRef ds:uri="05764114-edfb-4a5c-940b-544059dd1a8c"/>
    <ds:schemaRef ds:uri="62399b39-8d8a-4c46-9135-fcfb64bda7ef"/>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F2C91502-CFC7-4411-BA10-31F74D837B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764114-edfb-4a5c-940b-544059dd1a8c"/>
    <ds:schemaRef ds:uri="62399b39-8d8a-4c46-9135-fcfb64bda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BE04F6-7BCF-41BB-BFDE-2B07D5EA92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ZS PPT 16x9</Template>
  <TotalTime>526</TotalTime>
  <Words>1711</Words>
  <Application>Microsoft Office PowerPoint</Application>
  <PresentationFormat>Widescreen</PresentationFormat>
  <Paragraphs>285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Times New Roman</vt:lpstr>
      <vt:lpstr>Wingdings</vt:lpstr>
      <vt:lpstr>Wingdings 2</vt:lpstr>
      <vt:lpstr>ZS PPT 16x9</vt:lpstr>
      <vt:lpstr>ZS Campus Beats 2021 Case Challenge</vt:lpstr>
      <vt:lpstr>Instructions</vt:lpstr>
      <vt:lpstr>Team details</vt:lpstr>
      <vt:lpstr>PowerPoint Presentation</vt:lpstr>
      <vt:lpstr>Scenario THREE (BT) - Analysis and Take away  </vt:lpstr>
      <vt:lpstr>Scenario THREE (BT) - Analysis and Take away   </vt:lpstr>
      <vt:lpstr>Scenario THREE (BT) - Analysis and Take away   </vt:lpstr>
      <vt:lpstr>Scenario THREE (BT) - Analysis and Take away   </vt:lpstr>
      <vt:lpstr>Scenario THREE (BT) - Analysis and Take away    </vt:lpstr>
      <vt:lpstr>Scenario THREE (BT) - Analysis and Take away    </vt:lpstr>
      <vt:lpstr>THANK YOU!  </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Warner</dc:creator>
  <cp:keywords>ZS</cp:keywords>
  <cp:lastModifiedBy>kashish</cp:lastModifiedBy>
  <cp:revision>52</cp:revision>
  <dcterms:created xsi:type="dcterms:W3CDTF">2021-01-15T14:16:39Z</dcterms:created>
  <dcterms:modified xsi:type="dcterms:W3CDTF">2021-03-21T14:29:40Z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false</vt:bool>
  </property>
  <property fmtid="{D5CDD505-2E9C-101B-9397-08002B2CF9AE}" pid="3" name="UsePageNumber">
    <vt:bool>true</vt:bool>
  </property>
  <property fmtid="{D5CDD505-2E9C-101B-9397-08002B2CF9AE}" pid="4" name="ContentTypeId">
    <vt:lpwstr>0x0101001326F01D07DE404194905F04085D6DB8</vt:lpwstr>
  </property>
  <property fmtid="{D5CDD505-2E9C-101B-9397-08002B2CF9AE}" pid="5" name="TaxKeyword">
    <vt:lpwstr>407;#ZS|356bc6a6-127e-4b03-84ea-e42b6b38275e</vt:lpwstr>
  </property>
</Properties>
</file>