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2" r:id="rId5"/>
    <p:sldId id="274" r:id="rId6"/>
    <p:sldId id="301" r:id="rId7"/>
    <p:sldId id="275" r:id="rId8"/>
    <p:sldId id="277" r:id="rId9"/>
    <p:sldId id="278" r:id="rId10"/>
    <p:sldId id="302" r:id="rId11"/>
    <p:sldId id="279" r:id="rId12"/>
    <p:sldId id="280" r:id="rId13"/>
    <p:sldId id="304" r:id="rId14"/>
    <p:sldId id="281" r:id="rId15"/>
    <p:sldId id="303" r:id="rId16"/>
    <p:sldId id="282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632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786D6F-8E42-4992-B40E-EA5368E54988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5EA8B-D985-43A1-A8C4-EAC8626C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8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5EA8B-D985-43A1-A8C4-EAC8626CDC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5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01B8-C20B-DA1A-8F70-D666C95CD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07CCC-ECDB-5C3F-9301-4713F5AD0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E5E15-D826-8483-0259-09E302C2D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3949-4C0E-A353-489B-57A0BA0C7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5EA8B-D985-43A1-A8C4-EAC8626CDC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5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80816-1132-D15D-698E-D380E1D1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8EF3F-49CF-FAA6-ED4B-AC1519D5B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4975E-34D6-D0A4-C697-E560ADA10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2A39A-4BD0-B329-A9DB-6F98CAA35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5EA8B-D985-43A1-A8C4-EAC8626CDC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36642-D8F9-B138-9AAE-21BB5D666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425B97-C151-7966-2557-1C720929F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F2982-E71B-C9DB-F256-7D05E9F90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0F7A4-3DE8-2CDD-F304-5DD20222B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5EA8B-D985-43A1-A8C4-EAC8626CDC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2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990" y="16256"/>
            <a:ext cx="8542019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755" y="1241838"/>
            <a:ext cx="820248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09198" y="6432455"/>
            <a:ext cx="429259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CCCCCC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bhi8923shriv/sentiment-analysis-dataset/code" TargetMode="External"/><Relationship Id="rId2" Type="http://schemas.openxmlformats.org/officeDocument/2006/relationships/hyperlink" Target="https://proceedings.neurips.cc/paper_files/paper/2017/file/3f5ee243547dee91fbd053c1c4a845aa-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colab.research.google.com/" TargetMode="External"/><Relationship Id="rId4" Type="http://schemas.openxmlformats.org/officeDocument/2006/relationships/hyperlink" Target="https://plotly.com/python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0899" y="93569"/>
            <a:ext cx="64434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</a:t>
            </a:r>
            <a:r>
              <a:rPr lang="en-US" sz="1800" b="1" i="1" spc="-20" dirty="0">
                <a:latin typeface="Times New Roman"/>
                <a:cs typeface="Times New Roman"/>
              </a:rPr>
              <a:t>ersity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1125" cy="1008062"/>
            <a:chOff x="0" y="0"/>
            <a:chExt cx="9001125" cy="1008062"/>
          </a:xfrm>
        </p:grpSpPr>
        <p:sp>
          <p:nvSpPr>
            <p:cNvPr id="4" name="object 4"/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0254" y="533115"/>
            <a:ext cx="6443491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i="0" spc="-5" dirty="0">
                <a:latin typeface="Arial"/>
                <a:cs typeface="Arial"/>
              </a:rPr>
              <a:t>Project Presentation </a:t>
            </a:r>
            <a:br>
              <a:rPr lang="en-US" sz="2400" i="0" spc="-5" dirty="0">
                <a:latin typeface="Arial"/>
                <a:cs typeface="Arial"/>
              </a:rPr>
            </a:br>
            <a:r>
              <a:rPr lang="en-US" sz="2400" i="0" spc="-5" dirty="0">
                <a:latin typeface="Arial"/>
                <a:cs typeface="Arial"/>
              </a:rPr>
              <a:t>on</a:t>
            </a:r>
            <a:br>
              <a:rPr lang="en-US" sz="2400" i="0" spc="-5" dirty="0">
                <a:solidFill>
                  <a:srgbClr val="990000"/>
                </a:solidFill>
                <a:latin typeface="Arial"/>
                <a:cs typeface="Arial"/>
              </a:rPr>
            </a:br>
            <a:r>
              <a:rPr lang="en-US" sz="3200" i="0" spc="-5" dirty="0">
                <a:solidFill>
                  <a:srgbClr val="FF0000"/>
                </a:solidFill>
                <a:latin typeface="Arial"/>
                <a:cs typeface="Arial"/>
              </a:rPr>
              <a:t>Sentiment Analysis And Opinion Mining  Using LLM</a:t>
            </a:r>
            <a:br>
              <a:rPr lang="en-US" sz="3200" i="0" spc="-5" dirty="0">
                <a:solidFill>
                  <a:srgbClr val="FF0000"/>
                </a:solidFill>
                <a:latin typeface="Arial"/>
                <a:cs typeface="Arial"/>
              </a:rPr>
            </a:br>
            <a:endParaRPr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-142875" y="2291068"/>
            <a:ext cx="9286875" cy="4019049"/>
          </a:xfrm>
          <a:prstGeom prst="rect">
            <a:avLst/>
          </a:prstGeom>
          <a:ln>
            <a:noFill/>
          </a:ln>
        </p:spPr>
        <p:txBody>
          <a:bodyPr vert="horz" wrap="square" lIns="0" tIns="12700" rIns="0" bIns="0" rtlCol="0">
            <a:spAutoFit/>
          </a:bodyPr>
          <a:lstStyle/>
          <a:p>
            <a:pPr marL="164465" marR="169545" indent="1844675" algn="just">
              <a:spcBef>
                <a:spcPts val="100"/>
              </a:spcBef>
            </a:pPr>
            <a:r>
              <a:rPr lang="en-US" sz="2800" b="1" i="1" spc="20" dirty="0">
                <a:solidFill>
                  <a:srgbClr val="00B050"/>
                </a:solidFill>
                <a:latin typeface="Trebuchet MS"/>
                <a:cs typeface="Trebuchet MS"/>
              </a:rPr>
              <a:t>               </a:t>
            </a:r>
            <a:r>
              <a:rPr lang="en-US" sz="2400" b="1" i="1" spc="20" dirty="0">
                <a:latin typeface="Trebuchet MS"/>
                <a:cs typeface="Trebuchet MS"/>
              </a:rPr>
              <a:t>Presented By:</a:t>
            </a:r>
          </a:p>
          <a:p>
            <a:pPr marL="164465" marR="169545" indent="1844675" algn="just">
              <a:spcBef>
                <a:spcPts val="100"/>
              </a:spcBef>
            </a:pPr>
            <a:endParaRPr lang="en-US" sz="2400" b="1" i="1" spc="20" dirty="0">
              <a:latin typeface="Trebuchet MS"/>
              <a:cs typeface="Trebuchet MS"/>
            </a:endParaRPr>
          </a:p>
          <a:p>
            <a:pPr marL="164465" marR="169545" indent="1844675">
              <a:spcBef>
                <a:spcPts val="100"/>
              </a:spcBef>
            </a:pPr>
            <a:r>
              <a:rPr lang="en-US" sz="2400" b="1" i="1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Trebuchet MS"/>
                <a:cs typeface="Arial"/>
              </a:rPr>
              <a:t>         </a:t>
            </a:r>
            <a:r>
              <a:rPr lang="en-US" sz="2400" b="1" spc="2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Kashish Gupta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  (2021021140)</a:t>
            </a:r>
          </a:p>
          <a:p>
            <a:pPr marL="164465" marR="169545" indent="1844675">
              <a:spcBef>
                <a:spcPts val="100"/>
              </a:spcBef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         Pragati Yadav     (2021021152)</a:t>
            </a:r>
          </a:p>
          <a:p>
            <a:pPr marL="164465" marR="169545" indent="1844675" algn="just">
              <a:spcBef>
                <a:spcPts val="100"/>
              </a:spcBef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           </a:t>
            </a:r>
            <a:endParaRPr lang="en-US" sz="2800" b="1" i="1" spc="20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64465" marR="169545" indent="1844675" algn="just">
              <a:lnSpc>
                <a:spcPct val="125000"/>
              </a:lnSpc>
              <a:spcBef>
                <a:spcPts val="100"/>
              </a:spcBef>
            </a:pPr>
            <a:r>
              <a:rPr lang="en-US" sz="2800" b="1" i="1" spc="25" dirty="0">
                <a:latin typeface="Trebuchet MS"/>
                <a:cs typeface="Trebuchet MS"/>
              </a:rPr>
              <a:t>                </a:t>
            </a:r>
          </a:p>
          <a:p>
            <a:pPr marL="164465" marR="169545" indent="1844675" algn="just">
              <a:lnSpc>
                <a:spcPct val="125000"/>
              </a:lnSpc>
              <a:spcBef>
                <a:spcPts val="100"/>
              </a:spcBef>
            </a:pPr>
            <a:endParaRPr lang="en-US" sz="2800" b="1" i="1" spc="25" dirty="0">
              <a:latin typeface="Trebuchet MS"/>
              <a:cs typeface="Trebuchet MS"/>
            </a:endParaRPr>
          </a:p>
          <a:p>
            <a:pPr marL="12700" marR="5080" indent="187325" algn="ctr">
              <a:spcBef>
                <a:spcPts val="840"/>
              </a:spcBef>
            </a:pPr>
            <a:r>
              <a:rPr lang="en-US" sz="2400" b="1" i="1" spc="20" dirty="0">
                <a:latin typeface="Trebuchet MS"/>
                <a:cs typeface="Trebuchet MS"/>
              </a:rPr>
              <a:t>Computer Science and Engineering Department</a:t>
            </a:r>
          </a:p>
          <a:p>
            <a:pPr marL="12700" marR="5080" indent="187325" algn="ctr">
              <a:spcBef>
                <a:spcPts val="840"/>
              </a:spcBef>
            </a:pPr>
            <a:r>
              <a:rPr lang="en-US" sz="2400" b="1" i="1" spc="20" dirty="0">
                <a:latin typeface="Trebuchet MS"/>
                <a:cs typeface="Trebuchet MS"/>
              </a:rPr>
              <a:t>Madan Mohan Malaviya University of Technology, Gorakhpur</a:t>
            </a:r>
            <a:endParaRPr sz="2400" b="1" i="1" spc="20" dirty="0">
              <a:latin typeface="Trebuchet MS"/>
              <a:cs typeface="Trebuchet MS"/>
            </a:endParaRPr>
          </a:p>
        </p:txBody>
      </p:sp>
      <p:pic>
        <p:nvPicPr>
          <p:cNvPr id="11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89598" y="3943084"/>
            <a:ext cx="1600200" cy="14933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5B65-0334-EBDE-1B46-52C5A04A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504031"/>
            <a:ext cx="8542019" cy="707886"/>
          </a:xfrm>
        </p:spPr>
        <p:txBody>
          <a:bodyPr/>
          <a:lstStyle/>
          <a:p>
            <a:pPr algn="ctr"/>
            <a:r>
              <a:rPr lang="en-US" sz="2800" b="1" i="0" dirty="0">
                <a:solidFill>
                  <a:srgbClr val="C00000"/>
                </a:solidFill>
              </a:rPr>
              <a:t>Optimizing Parameters</a:t>
            </a:r>
            <a:br>
              <a:rPr lang="en-US" b="1" dirty="0"/>
            </a:br>
            <a:endParaRPr lang="en-US" dirty="0"/>
          </a:p>
        </p:txBody>
      </p:sp>
      <p:grpSp>
        <p:nvGrpSpPr>
          <p:cNvPr id="56" name="object 3">
            <a:extLst>
              <a:ext uri="{FF2B5EF4-FFF2-40B4-BE49-F238E27FC236}">
                <a16:creationId xmlns:a16="http://schemas.microsoft.com/office/drawing/2014/main" id="{8775D013-180A-8C7F-3A26-CEA10F1FD89C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57" name="object 4">
              <a:extLst>
                <a:ext uri="{FF2B5EF4-FFF2-40B4-BE49-F238E27FC236}">
                  <a16:creationId xmlns:a16="http://schemas.microsoft.com/office/drawing/2014/main" id="{EE52A527-7FBC-C66A-5871-15F4FC1CCE59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">
              <a:extLst>
                <a:ext uri="{FF2B5EF4-FFF2-40B4-BE49-F238E27FC236}">
                  <a16:creationId xmlns:a16="http://schemas.microsoft.com/office/drawing/2014/main" id="{830C28ED-DA12-51E9-B1A1-DF075875873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F2A9FC9F-79FC-77E7-F847-EE8456829484}"/>
              </a:ext>
            </a:extLst>
          </p:cNvPr>
          <p:cNvSpPr txBox="1"/>
          <p:nvPr/>
        </p:nvSpPr>
        <p:spPr>
          <a:xfrm>
            <a:off x="689609" y="1535130"/>
            <a:ext cx="7467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Learning rate- </a:t>
            </a:r>
            <a:r>
              <a:rPr lang="en-US" sz="2400" dirty="0"/>
              <a:t>for “</a:t>
            </a:r>
            <a:r>
              <a:rPr lang="en-US" sz="2400" dirty="0" err="1"/>
              <a:t>imdb</a:t>
            </a:r>
            <a:r>
              <a:rPr lang="en-US" sz="2400" dirty="0"/>
              <a:t>” – 2e-5 and for “public dataset” – 1e-5.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Hyperparameter Tuning</a:t>
            </a:r>
            <a:r>
              <a:rPr lang="en-US" sz="2400" dirty="0"/>
              <a:t>: Experimentation with batch sizes (6 and 4) revealed that smaller batches improved gradient updates and maintained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Epoch – </a:t>
            </a:r>
            <a:r>
              <a:rPr lang="en-US" sz="2400" dirty="0"/>
              <a:t>The model was trained multiple times to determine the optimal epoch number, ensuring a balance between underfitting and overfitting.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Handling Imbalanced Data</a:t>
            </a:r>
            <a:r>
              <a:rPr lang="en-US" sz="2400" dirty="0"/>
              <a:t>: Weighted loss metrics ensure minority classes like neutral reviews are adequately learned by the model.</a:t>
            </a:r>
          </a:p>
        </p:txBody>
      </p:sp>
    </p:spTree>
    <p:extLst>
      <p:ext uri="{BB962C8B-B14F-4D97-AF65-F5344CB8AC3E}">
        <p14:creationId xmlns:p14="http://schemas.microsoft.com/office/powerpoint/2010/main" val="269731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302B40-21D6-8CB9-D0CC-A0937FE1F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7A2749-531F-FEBA-7593-EAB5B5DD4491}"/>
              </a:ext>
            </a:extLst>
          </p:cNvPr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37104F7-2A71-71A2-A437-ECFEE3A2FDFC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3518898-34FE-9FC5-E632-4F71E5E0F21A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DFB4E89F-E444-3B26-7FF6-E2EF3B3264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D58BFF09-D970-C07D-6B9E-E51517E7D6EC}"/>
              </a:ext>
            </a:extLst>
          </p:cNvPr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590DB91-E3DE-C867-D45C-9F9D7D636B22}"/>
              </a:ext>
            </a:extLst>
          </p:cNvPr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633371B-8C33-6A0B-1A86-90EEB295FA6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0E75E9-DF79-1C3F-453A-92CDFCD54455}"/>
              </a:ext>
            </a:extLst>
          </p:cNvPr>
          <p:cNvSpPr/>
          <p:nvPr/>
        </p:nvSpPr>
        <p:spPr>
          <a:xfrm>
            <a:off x="0" y="1207153"/>
            <a:ext cx="9001125" cy="5601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1640" lvl="1">
              <a:lnSpc>
                <a:spcPct val="100000"/>
              </a:lnSpc>
              <a:spcBef>
                <a:spcPts val="50"/>
              </a:spcBef>
              <a:tabLst>
                <a:tab pos="808990" algn="l"/>
                <a:tab pos="80962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Tool :</a:t>
            </a:r>
          </a:p>
          <a:p>
            <a:pPr marL="707390" lvl="1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Kaggle is an online platform that provides data science competitions, datasets, and a collaborative environment for data science.</a:t>
            </a:r>
          </a:p>
          <a:p>
            <a:pPr marL="421640" lvl="1">
              <a:lnSpc>
                <a:spcPct val="100000"/>
              </a:lnSpc>
              <a:spcBef>
                <a:spcPts val="50"/>
              </a:spcBef>
              <a:tabLst>
                <a:tab pos="808990" algn="l"/>
                <a:tab pos="80962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640" lvl="1">
              <a:lnSpc>
                <a:spcPct val="100000"/>
              </a:lnSpc>
              <a:spcBef>
                <a:spcPts val="50"/>
              </a:spcBef>
              <a:tabLst>
                <a:tab pos="808990" algn="l"/>
                <a:tab pos="809625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: </a:t>
            </a:r>
          </a:p>
          <a:p>
            <a:pPr marL="707390" lvl="1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b="1" dirty="0" err="1"/>
              <a:t>Streamlit</a:t>
            </a:r>
            <a:r>
              <a:rPr lang="en-US" sz="2000" b="1" dirty="0"/>
              <a:t> (</a:t>
            </a:r>
            <a:r>
              <a:rPr lang="en-US" sz="2000" b="1" dirty="0" err="1"/>
              <a:t>st</a:t>
            </a:r>
            <a:r>
              <a:rPr lang="en-US" sz="2000" b="1" dirty="0"/>
              <a:t>):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This is used to create the web application. It helps display things like text, buttons, images, and other components on a webpage.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7390" lvl="1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b="1" dirty="0"/>
              <a:t>Pandas (pd), </a:t>
            </a:r>
            <a:r>
              <a:rPr lang="en-US" sz="2000" b="1" dirty="0" err="1"/>
              <a:t>numpy</a:t>
            </a:r>
            <a:r>
              <a:rPr lang="en-US" sz="2000" b="1" dirty="0"/>
              <a:t>:</a:t>
            </a:r>
            <a:r>
              <a:rPr lang="en-US" sz="2000" dirty="0"/>
              <a:t> This is used for reading and processing data, especially from CSV files.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7390" lvl="1" indent="-28575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b="1" dirty="0"/>
              <a:t>Transformers &amp; TensorFlow: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These are used for loading a pre-trained machine learning model (BERT) to perform sentiment analysis.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640" lvl="1">
              <a:lnSpc>
                <a:spcPct val="100000"/>
              </a:lnSpc>
              <a:spcBef>
                <a:spcPts val="50"/>
              </a:spcBef>
              <a:tabLst>
                <a:tab pos="808990" algn="l"/>
                <a:tab pos="809625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TOOLS:</a:t>
            </a:r>
          </a:p>
          <a:p>
            <a:pPr marL="764540" lvl="1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4540" lvl="1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764540" lvl="1" indent="-342900">
              <a:lnSpc>
                <a:spcPct val="10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640" lvl="1">
              <a:lnSpc>
                <a:spcPct val="100000"/>
              </a:lnSpc>
              <a:spcBef>
                <a:spcPts val="50"/>
              </a:spcBef>
              <a:tabLst>
                <a:tab pos="808990" algn="l"/>
                <a:tab pos="809625" algn="l"/>
              </a:tabLs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640" lvl="1">
              <a:lnSpc>
                <a:spcPct val="100000"/>
              </a:lnSpc>
              <a:spcBef>
                <a:spcPts val="50"/>
              </a:spcBef>
              <a:tabLst>
                <a:tab pos="808990" algn="l"/>
                <a:tab pos="809625" algn="l"/>
              </a:tabLst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84CD9C-3B44-28AD-33E2-683504986A60}"/>
              </a:ext>
            </a:extLst>
          </p:cNvPr>
          <p:cNvSpPr txBox="1"/>
          <p:nvPr/>
        </p:nvSpPr>
        <p:spPr>
          <a:xfrm>
            <a:off x="2667000" y="513307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155108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1B78C0-2DF7-408B-38F8-6878A75A8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E502B7-4655-F088-CD08-48367B6DA83F}"/>
              </a:ext>
            </a:extLst>
          </p:cNvPr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7493A40-5684-9D06-DFFC-CDE6E8EBF67F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C8532DE-D5F7-0D60-F1E4-88020CC10D24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5BB10EE-429A-2F98-BCDA-E6728C28F88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52F6BBEB-934E-C6D4-F15F-E3E55676E21A}"/>
              </a:ext>
            </a:extLst>
          </p:cNvPr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F1AFE41-A3B3-49C9-9B6D-77B37503822C}"/>
              </a:ext>
            </a:extLst>
          </p:cNvPr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13A592D-414C-DCD0-4435-561EF264D34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78905-2306-6C1C-46FE-9A9160C999EF}"/>
              </a:ext>
            </a:extLst>
          </p:cNvPr>
          <p:cNvSpPr/>
          <p:nvPr/>
        </p:nvSpPr>
        <p:spPr>
          <a:xfrm>
            <a:off x="0" y="1005344"/>
            <a:ext cx="90011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1640" lvl="1">
              <a:lnSpc>
                <a:spcPct val="100000"/>
              </a:lnSpc>
              <a:spcBef>
                <a:spcPts val="170"/>
              </a:spcBef>
              <a:tabLst>
                <a:tab pos="808990" algn="l"/>
                <a:tab pos="809625" algn="l"/>
              </a:tabLst>
            </a:pP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7229E-8DD4-5B5E-3F6E-FB1A2BA175C6}"/>
              </a:ext>
            </a:extLst>
          </p:cNvPr>
          <p:cNvSpPr txBox="1"/>
          <p:nvPr/>
        </p:nvSpPr>
        <p:spPr>
          <a:xfrm>
            <a:off x="201408" y="1282343"/>
            <a:ext cx="8799717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Initial Data Handling and Input Preparation</a:t>
            </a:r>
            <a:r>
              <a:rPr lang="en-US" sz="2000" dirty="0"/>
              <a:t>: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begins with receiving input from the user, either as single text entries or bulk data uploaded via a CSV file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of the backend is the pre-trained BERT model. This model is loaded using the Hugging Face Transformers library. Specifically,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TFBertForSequenceClassification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used, which is pre-configured for text classification tasks. This model has been fine-tuned on a sentiment-labeled dataset (e.g., IMDB reviews) to specialize in distinguishing positive, negative, and neutral sentiments.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internally uses a prediction function that loads the data and generates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the input is a single sentence, the model simply returns its sentiment. For bulk files, it processes all sentences and provides the percentage distribution across classification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Adam Optimizer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/>
              <a:t>SparseCategoricalCrossentropy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335ECB-1B65-0C4D-83AA-567F9145E892}"/>
              </a:ext>
            </a:extLst>
          </p:cNvPr>
          <p:cNvSpPr txBox="1"/>
          <p:nvPr/>
        </p:nvSpPr>
        <p:spPr>
          <a:xfrm>
            <a:off x="3371850" y="453959"/>
            <a:ext cx="414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405726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EED64E-37D0-6A6E-96BD-F844A235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6BA40F-196C-C1B0-F465-6EA0729E9593}"/>
              </a:ext>
            </a:extLst>
          </p:cNvPr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EA9918A-0AE2-4026-0300-D72382E2EF58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38F7A0-75AA-757C-01BB-97FBE337B6DB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7F857F0-8642-631B-005A-4B1C413E39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5423D6F-9022-628A-6FC8-F55B350EAD94}"/>
              </a:ext>
            </a:extLst>
          </p:cNvPr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3739880-694B-05E2-1CD7-0C55837B6018}"/>
              </a:ext>
            </a:extLst>
          </p:cNvPr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6650D0C-FBB0-50A5-0A8A-DC1293854B6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0C24D-8ABF-198E-4F94-1427A9E94715}"/>
              </a:ext>
            </a:extLst>
          </p:cNvPr>
          <p:cNvSpPr/>
          <p:nvPr/>
        </p:nvSpPr>
        <p:spPr>
          <a:xfrm>
            <a:off x="71437" y="771438"/>
            <a:ext cx="9001125" cy="3621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</a:t>
            </a: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”-</a:t>
            </a: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test dataset: 90.98%  </a:t>
            </a: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valid dataset: 97.72% </a:t>
            </a: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“public dataset”-</a:t>
            </a: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test dataset: 81.76%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640" lvl="1">
              <a:lnSpc>
                <a:spcPct val="100000"/>
              </a:lnSpc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on valid dataset: 76.48%</a:t>
            </a:r>
          </a:p>
        </p:txBody>
      </p:sp>
    </p:spTree>
    <p:extLst>
      <p:ext uri="{BB962C8B-B14F-4D97-AF65-F5344CB8AC3E}">
        <p14:creationId xmlns:p14="http://schemas.microsoft.com/office/powerpoint/2010/main" val="3969648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77B23A-AD30-E0DE-7D1E-DA6D5C46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416B8F-64AF-4CE1-254A-58354CEA7A6F}"/>
              </a:ext>
            </a:extLst>
          </p:cNvPr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981953D-01FD-61E2-40CE-DBE1D3A03C53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068D2D4-320A-41B7-8CBE-9DFBFA3C474D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F558626-AFF6-848C-44E0-AEC2A7DE686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C9E0D479-D855-18B0-CDBA-D891E6703604}"/>
              </a:ext>
            </a:extLst>
          </p:cNvPr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B0ACF40-E89D-57B4-F9EF-7078A21C4DAA}"/>
              </a:ext>
            </a:extLst>
          </p:cNvPr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E3858B8-1710-09DF-405E-7DFC3743B5D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E0F2D5-B743-D7DE-5AFD-6AA14A61BCF6}"/>
              </a:ext>
            </a:extLst>
          </p:cNvPr>
          <p:cNvSpPr/>
          <p:nvPr/>
        </p:nvSpPr>
        <p:spPr>
          <a:xfrm>
            <a:off x="0" y="1005344"/>
            <a:ext cx="90011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1640" lvl="1">
              <a:lnSpc>
                <a:spcPct val="100000"/>
              </a:lnSpc>
              <a:spcBef>
                <a:spcPts val="170"/>
              </a:spcBef>
              <a:tabLst>
                <a:tab pos="808990" algn="l"/>
                <a:tab pos="809625" algn="l"/>
              </a:tabLst>
            </a:pP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76558-890A-F79C-F242-04925D55D877}"/>
              </a:ext>
            </a:extLst>
          </p:cNvPr>
          <p:cNvSpPr txBox="1"/>
          <p:nvPr/>
        </p:nvSpPr>
        <p:spPr>
          <a:xfrm>
            <a:off x="201408" y="956458"/>
            <a:ext cx="8799717" cy="9971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project demonstrated the power and versatility of </a:t>
            </a:r>
            <a:r>
              <a:rPr lang="en-US" sz="2400" b="1" dirty="0"/>
              <a:t>transformer-based models</a:t>
            </a:r>
            <a:r>
              <a:rPr lang="en-US" sz="2400" dirty="0"/>
              <a:t>, specifically </a:t>
            </a:r>
            <a:r>
              <a:rPr lang="en-US" sz="2400" b="1" dirty="0"/>
              <a:t>BERT</a:t>
            </a:r>
            <a:r>
              <a:rPr lang="en-US" sz="2400" dirty="0"/>
              <a:t>, in performing</a:t>
            </a:r>
            <a:r>
              <a:rPr lang="en-US" sz="2400" b="1" dirty="0"/>
              <a:t> sentiment analysis</a:t>
            </a:r>
            <a:r>
              <a:rPr lang="en-US" sz="2400" dirty="0"/>
              <a:t>. By leveraging BERT’s bidirectional context understanding, we created a tool capable of discerning complex sentiments. The combination of </a:t>
            </a:r>
            <a:r>
              <a:rPr lang="en-US" sz="2400" b="1" dirty="0"/>
              <a:t>pre-processing techniques</a:t>
            </a:r>
            <a:r>
              <a:rPr lang="en-US" sz="2400" dirty="0"/>
              <a:t>, </a:t>
            </a:r>
            <a:r>
              <a:rPr lang="en-US" sz="2400" b="1" dirty="0"/>
              <a:t>model fine-tuning</a:t>
            </a:r>
            <a:r>
              <a:rPr lang="en-US" sz="2400" dirty="0"/>
              <a:t>, and an </a:t>
            </a:r>
            <a:r>
              <a:rPr lang="en-US" sz="2400" b="1" dirty="0"/>
              <a:t>interactive frontend</a:t>
            </a:r>
            <a:r>
              <a:rPr lang="en-US" sz="2400" dirty="0"/>
              <a:t> ensures that the solution is both effective and user-friendly.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Achievements</a:t>
            </a:r>
            <a:r>
              <a:rPr lang="en-US" sz="2400" dirty="0"/>
              <a:t>: Implemented state-of-the-art sentiment analysis with 97.72% accuracy on “</a:t>
            </a:r>
            <a:r>
              <a:rPr lang="en-US" sz="2400" dirty="0" err="1"/>
              <a:t>imdb</a:t>
            </a:r>
            <a:r>
              <a:rPr lang="en-US" sz="2400" dirty="0"/>
              <a:t>” dataset. Integrated user-friendly features like CSV upload, real-time feedback, and interactive visualizations.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Impact</a:t>
            </a:r>
            <a:r>
              <a:rPr lang="en-US" sz="2400" dirty="0"/>
              <a:t>: Empowers businesses to make data-driven decisions based on customer sentiment. Enhances trust in reviews by providing consistent and reliable predictions.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BF9E4-9A9B-F9D4-A4CB-87248AEF44A0}"/>
              </a:ext>
            </a:extLst>
          </p:cNvPr>
          <p:cNvSpPr txBox="1"/>
          <p:nvPr/>
        </p:nvSpPr>
        <p:spPr>
          <a:xfrm>
            <a:off x="3276605" y="423889"/>
            <a:ext cx="2447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2787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410C-20BF-22C8-DDE1-0B4A09A0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4031"/>
            <a:ext cx="8542019" cy="492443"/>
          </a:xfrm>
        </p:spPr>
        <p:txBody>
          <a:bodyPr/>
          <a:lstStyle/>
          <a:p>
            <a:pPr algn="ctr"/>
            <a:r>
              <a:rPr lang="en-US" sz="3200" i="0" dirty="0">
                <a:solidFill>
                  <a:srgbClr val="C00000"/>
                </a:solidFill>
              </a:rPr>
              <a:t>REFRENCES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B5D89-FE54-B544-795F-DC2327FB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830" y="1390648"/>
            <a:ext cx="8202489" cy="4154984"/>
          </a:xfrm>
        </p:spPr>
        <p:txBody>
          <a:bodyPr/>
          <a:lstStyle/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Vaswani, A.,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Shazeer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N., Parmar, N.,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Uszkoreit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J., Jones, L., Gomez, A., Kaiser, Ł., &amp;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Polosukhin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I. (2017).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Attention is all you need.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Proceedings of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NeurIPS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2017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https://proceedings.neurips.cc/paper_files/paper/2017/file/3f5ee243547dee91fbd053c1c4a845aa-Paper.pdf</a:t>
            </a:r>
            <a:r>
              <a:rPr lang="en-IN" sz="1800" u="sng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Public Dataset -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https://www.kaggle.com/datasets/abhi8923shriv/sentiment-analysis-dataset/code</a:t>
            </a:r>
            <a:endParaRPr lang="en-US" sz="1800" dirty="0"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 Face. (2021).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Transformers Documentation.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 Face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                                        https://huggingface.co/docs/transformers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(2021).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Documentation.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 https://docs.streamlit.io/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Plotly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(2021).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Plotly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Python Graphing Library.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Plotly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https://plotly.com/python/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Symbol" panose="05050102010706020507" pitchFamily="18" charset="2"/>
              <a:buChar char="·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Colab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(2021).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Google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Documentation.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Retrieved from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https://colab.research.google.com/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8237DEED-18B0-293D-F958-8133EF5D4EF7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EC918C20-F913-9A7E-E68D-BDA6C71B31FC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46CC5CC0-4347-B748-1A13-7B42F405F67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03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DAFE6B-8E4E-368D-5037-01A1EF923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1D8438-A451-BD8E-5B7B-24D341005BC3}"/>
              </a:ext>
            </a:extLst>
          </p:cNvPr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D7C0D64-861F-15AE-3EDD-080F1536EE66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00C0B96-6E6B-C918-1878-2449FC4D2CE5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B866ED3D-B941-B3F2-EE3F-E9732831273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26BE38D-3D30-B3B2-EF91-86A0D0389CD0}"/>
              </a:ext>
            </a:extLst>
          </p:cNvPr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E0E0F23-C85D-F186-115E-B842FBF69D17}"/>
              </a:ext>
            </a:extLst>
          </p:cNvPr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C730914-C656-4CA1-63F1-9E45BAB5562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2DA1C-37D7-2920-A383-7EDCF30AE01A}"/>
              </a:ext>
            </a:extLst>
          </p:cNvPr>
          <p:cNvSpPr/>
          <p:nvPr/>
        </p:nvSpPr>
        <p:spPr>
          <a:xfrm>
            <a:off x="0" y="1005344"/>
            <a:ext cx="90011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1640" lvl="1">
              <a:lnSpc>
                <a:spcPct val="100000"/>
              </a:lnSpc>
              <a:spcBef>
                <a:spcPts val="170"/>
              </a:spcBef>
              <a:tabLst>
                <a:tab pos="808990" algn="l"/>
                <a:tab pos="809625" algn="l"/>
              </a:tabLst>
            </a:pPr>
            <a:endParaRPr lang="en-US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E63CA-3970-265E-FF56-AE98D1DF5369}"/>
              </a:ext>
            </a:extLst>
          </p:cNvPr>
          <p:cNvSpPr txBox="1"/>
          <p:nvPr/>
        </p:nvSpPr>
        <p:spPr>
          <a:xfrm>
            <a:off x="1295400" y="2342851"/>
            <a:ext cx="6019800" cy="10156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000" b="1" dirty="0">
                <a:solidFill>
                  <a:srgbClr val="D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6000" b="1" dirty="0">
                <a:solidFill>
                  <a:srgbClr val="D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814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/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8233" y="4144641"/>
            <a:ext cx="101600" cy="1047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0055" y="1008062"/>
            <a:ext cx="7755890" cy="10256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r>
              <a:rPr lang="en-US" sz="2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Software Structure </a:t>
            </a: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 Analysis</a:t>
            </a: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 performance </a:t>
            </a: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Design</a:t>
            </a: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69265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50000"/>
              <a:buFont typeface="Wingdings" panose="05000000000000000000" pitchFamily="2" charset="2"/>
              <a:buChar char="q"/>
              <a:tabLst>
                <a:tab pos="347980" algn="l"/>
                <a:tab pos="34925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buFont typeface="+mj-lt"/>
              <a:buAutoNum type="arabicParenR"/>
              <a:tabLst>
                <a:tab pos="347980" algn="l"/>
                <a:tab pos="349250" algn="l"/>
              </a:tabLst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buFont typeface="+mj-lt"/>
              <a:buAutoNum type="arabicParenR"/>
              <a:tabLst>
                <a:tab pos="347980" algn="l"/>
                <a:tab pos="34925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lang="en-US"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50000"/>
              <a:tabLst>
                <a:tab pos="347980" algn="l"/>
                <a:tab pos="349250" algn="l"/>
              </a:tabLst>
            </a:pPr>
            <a:endParaRPr sz="2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/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0" y="1063127"/>
            <a:ext cx="9001125" cy="5619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1640" lvl="1">
              <a:lnSpc>
                <a:spcPct val="100000"/>
              </a:lnSpc>
              <a:spcBef>
                <a:spcPts val="2070"/>
              </a:spcBef>
              <a:tabLst>
                <a:tab pos="808990" algn="l"/>
                <a:tab pos="809625" algn="l"/>
              </a:tabLst>
            </a:pPr>
            <a:r>
              <a:rPr lang="en-US" sz="24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21640" lvl="1">
              <a:lnSpc>
                <a:spcPct val="100000"/>
              </a:lnSpc>
              <a:spcBef>
                <a:spcPts val="500"/>
              </a:spcBef>
              <a:tabLst>
                <a:tab pos="808990" algn="l"/>
                <a:tab pos="809625" algn="l"/>
              </a:tabLst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Project’s Goal:</a:t>
            </a:r>
            <a:b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/>
              <a:t>This project addresses the critical need for accurate sentiment analysis in a world overwhelmed by textual data. By leveraging BERT the system achieves a nuanced understanding of text, far surpassing traditional methods. Our tool performs real-time predictions and bulk analysis, offering sentiment classifications (Positive, Negative, Neutral) with high contextual accuracy. It finds applications in industries such as e-commerce, social media monitoring, and customer feedback systems.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640" lvl="1">
              <a:lnSpc>
                <a:spcPct val="100000"/>
              </a:lnSpc>
              <a:spcBef>
                <a:spcPts val="570"/>
              </a:spcBef>
              <a:tabLst>
                <a:tab pos="808990" algn="l"/>
                <a:tab pos="809625" algn="l"/>
              </a:tabLst>
            </a:pPr>
            <a:r>
              <a:rPr lang="en-US" sz="2000" b="1" u="sng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used </a:t>
            </a:r>
            <a:r>
              <a:rPr lang="en-US" sz="2000" b="1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764540" lvl="1" indent="-342900">
              <a:spcBef>
                <a:spcPts val="57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dirty="0"/>
              <a:t>BERT (Bidirectional Encoder Representations from Transformers): Pre-trained transformer-based model known for its bidirectional context understanding. Fine-tuned specifically for sentiment classification tasks using the IMDB dataset and some public datasets.</a:t>
            </a:r>
          </a:p>
          <a:p>
            <a:pPr marL="764540" lvl="1" indent="-342900">
              <a:lnSpc>
                <a:spcPct val="100000"/>
              </a:lnSpc>
              <a:spcBef>
                <a:spcPts val="57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b="1" dirty="0"/>
              <a:t>Softmax Activation</a:t>
            </a:r>
            <a:r>
              <a:rPr lang="en-US" sz="2000" dirty="0"/>
              <a:t>: Converts raw logits into class probabilities for sentiment predictions.</a:t>
            </a:r>
            <a:br>
              <a:rPr lang="en-US" sz="2000" b="1" spc="5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C343B8-39FF-6A96-90C1-102B49B4C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285AE9-7006-0670-F6D7-FC7618FD503F}"/>
              </a:ext>
            </a:extLst>
          </p:cNvPr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78D04B9-CB9F-2A67-E5AB-2BC0244D9FDC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E10636-85E1-6042-31D5-D8C10B7A134A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45C12066-0DB4-487C-928F-5A78866AED8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19480C7-02BD-933F-9EC1-4C7D19CCBBB0}"/>
              </a:ext>
            </a:extLst>
          </p:cNvPr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10D676D-B342-A172-81E4-C822783E85AD}"/>
              </a:ext>
            </a:extLst>
          </p:cNvPr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8FBD35E-EA05-D131-CA73-7D857461992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17184B-3FBC-B19C-CD31-E11893430BF9}"/>
              </a:ext>
            </a:extLst>
          </p:cNvPr>
          <p:cNvSpPr/>
          <p:nvPr/>
        </p:nvSpPr>
        <p:spPr>
          <a:xfrm>
            <a:off x="-9832" y="1219154"/>
            <a:ext cx="9001125" cy="4206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1640" lvl="1">
              <a:lnSpc>
                <a:spcPct val="100000"/>
              </a:lnSpc>
              <a:spcBef>
                <a:spcPts val="670"/>
              </a:spcBef>
              <a:tabLst>
                <a:tab pos="808990" algn="l"/>
                <a:tab pos="809625" algn="l"/>
              </a:tabLst>
            </a:pPr>
            <a:r>
              <a:rPr lang="en-US" sz="24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764540" lvl="1" indent="-342900">
              <a:lnSpc>
                <a:spcPct val="10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b="1" dirty="0"/>
              <a:t>Achieve Contextual Precision</a:t>
            </a:r>
            <a:r>
              <a:rPr lang="en-US" sz="2000" dirty="0"/>
              <a:t>: Exploit BERT's bidirectional transformer architecture for sentiment predictions that consider the entire context of a sentence, unlike unidirectional models.</a:t>
            </a:r>
            <a:r>
              <a:rPr lang="en-US" sz="2000" spc="5" dirty="0">
                <a:solidFill>
                  <a:prstClr val="black"/>
                </a:solidFill>
                <a:latin typeface="Georgia"/>
                <a:cs typeface="Georgia"/>
              </a:rPr>
              <a:t> </a:t>
            </a:r>
          </a:p>
          <a:p>
            <a:pPr marL="764540" lvl="1" indent="-342900">
              <a:lnSpc>
                <a:spcPct val="10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b="1" dirty="0"/>
              <a:t>Real-World Scalability</a:t>
            </a:r>
            <a:r>
              <a:rPr lang="en-US" sz="2000" dirty="0"/>
              <a:t>: Create a system that works seamlessly for individual inputs and large datasets, ensuring flexibility across domains.</a:t>
            </a:r>
          </a:p>
          <a:p>
            <a:pPr marL="764540" lvl="1" indent="-342900">
              <a:lnSpc>
                <a:spcPct val="10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b="1" dirty="0"/>
              <a:t>Insight-Driven Decision Making</a:t>
            </a:r>
            <a:r>
              <a:rPr lang="en-US" sz="2000" dirty="0"/>
              <a:t>: Equip users with actionable insights from textual data, fostering informed decision-making in marketing, product development, and customer experience.</a:t>
            </a:r>
          </a:p>
          <a:p>
            <a:pPr marL="764540" lvl="1" indent="-342900">
              <a:lnSpc>
                <a:spcPct val="100000"/>
              </a:lnSpc>
              <a:spcBef>
                <a:spcPts val="670"/>
              </a:spcBef>
              <a:buFont typeface="Arial" panose="020B0604020202020204" pitchFamily="34" charset="0"/>
              <a:buChar char="•"/>
              <a:tabLst>
                <a:tab pos="808990" algn="l"/>
                <a:tab pos="809625" algn="l"/>
              </a:tabLst>
            </a:pPr>
            <a:r>
              <a:rPr lang="en-US" sz="2000" b="1" dirty="0"/>
              <a:t>User-Friendly Deployment</a:t>
            </a:r>
            <a:r>
              <a:rPr lang="en-US" sz="2000" dirty="0"/>
              <a:t>: Offer a streamlined interface that combines advanced machine learning with accessibility, enabling non-technical users to perform sentiment analysis effortlessly.</a:t>
            </a:r>
            <a:endParaRPr lang="en-US" sz="2000" spc="5" dirty="0">
              <a:solidFill>
                <a:prstClr val="black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06532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013CE1-B2AC-E93F-F42C-9C7FB116C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F35DE3-BCB8-2A24-824A-50C673CD9C86}"/>
              </a:ext>
            </a:extLst>
          </p:cNvPr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30FB60C-2F4D-775A-6590-464E9A1EC1D1}"/>
              </a:ext>
            </a:extLst>
          </p:cNvPr>
          <p:cNvGrpSpPr/>
          <p:nvPr/>
        </p:nvGrpSpPr>
        <p:grpSpPr>
          <a:xfrm>
            <a:off x="0" y="-1"/>
            <a:ext cx="9006205" cy="1155097"/>
            <a:chOff x="0" y="0"/>
            <a:chExt cx="9006205" cy="1008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1D64D2-A469-0016-59F3-1C44F25D42FE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EFAF540-E99E-FC21-98B9-BF100399D7F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FB205FF1-6460-BA0B-5173-18BA3B37CC46}"/>
              </a:ext>
            </a:extLst>
          </p:cNvPr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2D93388-1454-CA58-0C5B-1284178E8D9F}"/>
              </a:ext>
            </a:extLst>
          </p:cNvPr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7ADC548-990D-3DE2-0BD4-42E221F5925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ACEB04-7A6B-19EF-B6B0-0C205713E829}"/>
              </a:ext>
            </a:extLst>
          </p:cNvPr>
          <p:cNvSpPr/>
          <p:nvPr/>
        </p:nvSpPr>
        <p:spPr>
          <a:xfrm>
            <a:off x="0" y="1160814"/>
            <a:ext cx="9001125" cy="5073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4540" lvl="1" indent="-342900">
              <a:lnSpc>
                <a:spcPct val="100000"/>
              </a:lnSpc>
              <a:spcBef>
                <a:spcPts val="670"/>
              </a:spcBef>
              <a:buFont typeface="Wingdings" panose="05000000000000000000" pitchFamily="2" charset="2"/>
              <a:buChar char="Ø"/>
              <a:tabLst>
                <a:tab pos="808990" algn="l"/>
                <a:tab pos="809625" algn="l"/>
              </a:tabLst>
            </a:pPr>
            <a:r>
              <a:rPr lang="en-US" sz="2400" b="1" dirty="0"/>
              <a:t>Understanding Sentiment Analysis</a:t>
            </a:r>
            <a:r>
              <a:rPr lang="en-US" sz="2400" dirty="0"/>
              <a:t>:</a:t>
            </a:r>
            <a:r>
              <a:rPr lang="en-US" sz="24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Sentiment analysis involves determining the emotional tone behind a body of text, essential for interpreting opinions and attitudes.</a:t>
            </a:r>
          </a:p>
          <a:p>
            <a:pPr marL="764540" lvl="1" indent="-342900">
              <a:lnSpc>
                <a:spcPct val="100000"/>
              </a:lnSpc>
              <a:spcBef>
                <a:spcPts val="670"/>
              </a:spcBef>
              <a:buFont typeface="Wingdings" panose="05000000000000000000" pitchFamily="2" charset="2"/>
              <a:buChar char="Ø"/>
              <a:tabLst>
                <a:tab pos="808990" algn="l"/>
                <a:tab pos="809625" algn="l"/>
              </a:tabLst>
            </a:pPr>
            <a:r>
              <a:rPr lang="en-US" sz="2400" dirty="0"/>
              <a:t>Large Language Models (LLMs) like ChatGPT are increasingly being used in Sentiment Analysis due to their ability to understand and generate human-like text. These models are trained on vast amounts of data, allowing them to generate coherent and contextually relevant responses. </a:t>
            </a:r>
          </a:p>
          <a:p>
            <a:pPr marL="764540" lvl="1" indent="-342900">
              <a:lnSpc>
                <a:spcPct val="100000"/>
              </a:lnSpc>
              <a:spcBef>
                <a:spcPts val="670"/>
              </a:spcBef>
              <a:buFont typeface="Wingdings" panose="05000000000000000000" pitchFamily="2" charset="2"/>
              <a:buChar char="Ø"/>
              <a:tabLst>
                <a:tab pos="808990" algn="l"/>
                <a:tab pos="809625" algn="l"/>
              </a:tabLst>
            </a:pPr>
            <a:r>
              <a:rPr lang="en-US" sz="2400" dirty="0"/>
              <a:t>The model used in this project, BERT, adopts the </a:t>
            </a:r>
            <a:r>
              <a:rPr lang="en-US" sz="2400" b="1" dirty="0"/>
              <a:t>encoder</a:t>
            </a:r>
            <a:r>
              <a:rPr lang="en-US" sz="2400" dirty="0"/>
              <a:t> part of the Transformer. The encoder uses </a:t>
            </a:r>
            <a:r>
              <a:rPr lang="en-US" sz="2400" b="1" dirty="0"/>
              <a:t>Multi-Head Self-Attention</a:t>
            </a:r>
            <a:r>
              <a:rPr lang="en-US" sz="2400" dirty="0"/>
              <a:t> to capture contextual relationships, </a:t>
            </a:r>
            <a:r>
              <a:rPr lang="en-US" sz="2400" b="1" dirty="0"/>
              <a:t>Feed-Forward Neural Networks</a:t>
            </a:r>
            <a:r>
              <a:rPr lang="en-US" sz="2400" dirty="0"/>
              <a:t> to refine token embeddings, </a:t>
            </a:r>
            <a:r>
              <a:rPr lang="en-US" sz="2400" b="1" dirty="0"/>
              <a:t>Positional Encoding</a:t>
            </a:r>
            <a:r>
              <a:rPr lang="en-US" sz="2400" dirty="0"/>
              <a:t> to retain the order of words in a sentence.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3CC99D-3F74-6EEF-8F12-4B8012151D56}"/>
              </a:ext>
            </a:extLst>
          </p:cNvPr>
          <p:cNvSpPr txBox="1"/>
          <p:nvPr/>
        </p:nvSpPr>
        <p:spPr>
          <a:xfrm>
            <a:off x="2976562" y="495573"/>
            <a:ext cx="304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C077185-B0B3-34D2-7E03-87042EC22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Multi-Head Self-Attention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capture contextual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1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D24D6A5E-9F7C-6386-5749-F71602617CDF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D5C2AAF3-B991-4FE7-3449-B09E88A2E198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5">
              <a:extLst>
                <a:ext uri="{FF2B5EF4-FFF2-40B4-BE49-F238E27FC236}">
                  <a16:creationId xmlns:a16="http://schemas.microsoft.com/office/drawing/2014/main" id="{E8C48D5D-CCAE-4E5D-4841-C4BFACBAF50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8BEF5A-2B39-3B25-67BE-45821ECF5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9392"/>
            <a:ext cx="4872039" cy="651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20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6C13C72-382A-55A9-C684-7FCDA7AB0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E03069-5978-638B-FCBF-574AFBE7322D}"/>
              </a:ext>
            </a:extLst>
          </p:cNvPr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6B390AB-35CE-3917-64BD-F738FB2205F0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A0FFF57-0DDA-5714-013B-E492430BE766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B47564DB-5F00-2A23-EBE4-207BFA56A7A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08819FD-B090-74D3-CF50-1B4503ADC6B7}"/>
              </a:ext>
            </a:extLst>
          </p:cNvPr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9B5A87E-E518-E3BB-1094-CF88222A6A97}"/>
              </a:ext>
            </a:extLst>
          </p:cNvPr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0FA6E4F-5F05-E8FF-52B3-B19987B3512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53D82-CE79-5A85-052D-DFB1A1CDC2F0}"/>
              </a:ext>
            </a:extLst>
          </p:cNvPr>
          <p:cNvSpPr txBox="1"/>
          <p:nvPr/>
        </p:nvSpPr>
        <p:spPr>
          <a:xfrm>
            <a:off x="1981200" y="498158"/>
            <a:ext cx="547619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Software structure 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C3715-09CF-9F08-3202-3556436B7919}"/>
              </a:ext>
            </a:extLst>
          </p:cNvPr>
          <p:cNvSpPr txBox="1"/>
          <p:nvPr/>
        </p:nvSpPr>
        <p:spPr>
          <a:xfrm>
            <a:off x="330486" y="1022803"/>
            <a:ext cx="877762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FRONTEND / USER INTERFACE: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frontend of the sentiment analysis tool is designed to ensure an intuitive and seamless user experience, enabling users to interact with the system effortlessly. The interface is built using </a:t>
            </a:r>
            <a:r>
              <a:rPr lang="en-US" b="1" dirty="0" err="1"/>
              <a:t>Streamlit</a:t>
            </a:r>
            <a:r>
              <a:rPr lang="en-US" dirty="0"/>
              <a:t>, a Python library known for its simplicity and rapid development capabilities. Input can be taken as a single statement or bulk.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Single Text Analysis</a:t>
            </a:r>
            <a:r>
              <a:rPr lang="en-US" dirty="0"/>
              <a:t>: Users can enter any text (e.g., "The product quality is amazing!") for instant sentiment prediction.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Bulk Prediction</a:t>
            </a:r>
            <a:r>
              <a:rPr lang="en-US" dirty="0"/>
              <a:t>: CSV files with hundreds of reviews can be uploaded, enabling large-scale sentiment classification.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15D51F41-DE75-847D-A726-D5C29A935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977458"/>
            <a:ext cx="9143999" cy="28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4137D5-6294-127A-C705-4479A8156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CAB619-AEB7-8C92-6820-73FF8EAA4F25}"/>
              </a:ext>
            </a:extLst>
          </p:cNvPr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43B1E24-64A7-29F4-62DB-4E0BD309E203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7331E62-7B4C-1B6B-8CAC-3BB59FC81229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D20596F7-B5FC-7353-4C53-12A27C5887F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16E9441-9897-5E99-3582-EF9324E96E04}"/>
              </a:ext>
            </a:extLst>
          </p:cNvPr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81584E1-F538-7B79-868D-5DAD5105EAB8}"/>
              </a:ext>
            </a:extLst>
          </p:cNvPr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AD48599-179F-0E61-B896-60582F73288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2FBB8-65E6-B354-825D-C7822C3E9262}"/>
              </a:ext>
            </a:extLst>
          </p:cNvPr>
          <p:cNvSpPr txBox="1"/>
          <p:nvPr/>
        </p:nvSpPr>
        <p:spPr>
          <a:xfrm>
            <a:off x="504825" y="1008062"/>
            <a:ext cx="813363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BACKEND :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Preprocessing</a:t>
            </a:r>
            <a:r>
              <a:rPr lang="en-US" sz="2400" dirty="0"/>
              <a:t>: Text is tokenized using the </a:t>
            </a:r>
            <a:r>
              <a:rPr lang="en-US" sz="2400" b="1" dirty="0" err="1"/>
              <a:t>BertTokenizer</a:t>
            </a:r>
            <a:r>
              <a:rPr lang="en-US" sz="2400" dirty="0"/>
              <a:t>, of transformers library. Each tokenized sequence is padded or truncated to a fixed length of 512 for compatibility with the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Model Architecture</a:t>
            </a:r>
            <a:r>
              <a:rPr lang="en-US" sz="2400" dirty="0"/>
              <a:t>: The core is a pre-trained </a:t>
            </a:r>
            <a:r>
              <a:rPr lang="en-US" sz="2400" b="1" dirty="0"/>
              <a:t>Bert-base-uncased model</a:t>
            </a:r>
            <a:r>
              <a:rPr lang="en-US" sz="2400" dirty="0"/>
              <a:t>, fine-tuned for sentiment classification tasks.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Prediction</a:t>
            </a:r>
            <a:r>
              <a:rPr lang="en-US" sz="2400" dirty="0"/>
              <a:t>: The model outputs logits (raw scores) for each sentiment class, converted to probabilities using the </a:t>
            </a:r>
            <a:r>
              <a:rPr lang="en-US" sz="2400" dirty="0" err="1"/>
              <a:t>softmax</a:t>
            </a:r>
            <a:r>
              <a:rPr lang="en-US" sz="2400" dirty="0"/>
              <a:t> function.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/>
              <a:t>Visualization</a:t>
            </a:r>
            <a:r>
              <a:rPr lang="en-US" sz="2400" dirty="0"/>
              <a:t>: Results are presented interactively using </a:t>
            </a:r>
            <a:r>
              <a:rPr lang="en-US" sz="2400" b="1" dirty="0" err="1"/>
              <a:t>Plotly</a:t>
            </a:r>
            <a:r>
              <a:rPr lang="en-US" sz="2400" dirty="0"/>
              <a:t>, showcasing sentiment distributions for clear insights.</a:t>
            </a:r>
          </a:p>
        </p:txBody>
      </p:sp>
    </p:spTree>
    <p:extLst>
      <p:ext uri="{BB962C8B-B14F-4D97-AF65-F5344CB8AC3E}">
        <p14:creationId xmlns:p14="http://schemas.microsoft.com/office/powerpoint/2010/main" val="3115800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2B6AF1-ED83-E10F-BB1D-BCEF2D24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7D6145-61D9-F2C4-863E-F9389518671F}"/>
              </a:ext>
            </a:extLst>
          </p:cNvPr>
          <p:cNvSpPr txBox="1"/>
          <p:nvPr/>
        </p:nvSpPr>
        <p:spPr>
          <a:xfrm>
            <a:off x="3359150" y="16256"/>
            <a:ext cx="548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Mohan</a:t>
            </a:r>
            <a:r>
              <a:rPr sz="1800" b="1" i="1" spc="-1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dirty="0">
                <a:latin typeface="Times New Roman"/>
                <a:cs typeface="Times New Roman"/>
              </a:rPr>
              <a:t>of</a:t>
            </a:r>
            <a:r>
              <a:rPr sz="1800" b="1" i="1" spc="-5" dirty="0">
                <a:latin typeface="Times New Roman"/>
                <a:cs typeface="Times New Roman"/>
              </a:rPr>
              <a:t> </a:t>
            </a:r>
            <a:r>
              <a:rPr sz="1800" b="1" i="1" spc="-30" dirty="0">
                <a:latin typeface="Times New Roman"/>
                <a:cs typeface="Times New Roman"/>
              </a:rPr>
              <a:t>Technology,</a:t>
            </a:r>
            <a:r>
              <a:rPr sz="1800" b="1" i="1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47AA00A-CA49-355E-F4E0-6796728400E3}"/>
              </a:ext>
            </a:extLst>
          </p:cNvPr>
          <p:cNvGrpSpPr/>
          <p:nvPr/>
        </p:nvGrpSpPr>
        <p:grpSpPr>
          <a:xfrm>
            <a:off x="0" y="0"/>
            <a:ext cx="9006205" cy="1008380"/>
            <a:chOff x="0" y="0"/>
            <a:chExt cx="9006205" cy="100838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2AF2BFC-510A-F432-155A-731640D6C404}"/>
                </a:ext>
              </a:extLst>
            </p:cNvPr>
            <p:cNvSpPr/>
            <p:nvPr/>
          </p:nvSpPr>
          <p:spPr>
            <a:xfrm>
              <a:off x="857250" y="357186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799" y="1499"/>
                  </a:lnTo>
                </a:path>
              </a:pathLst>
            </a:custGeom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0554F19-ABC8-7B60-1795-207FCFE8FB2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00111" cy="1008062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F0EF00CB-22E7-0BF7-FDD2-B6A6C07BAF74}"/>
              </a:ext>
            </a:extLst>
          </p:cNvPr>
          <p:cNvSpPr/>
          <p:nvPr/>
        </p:nvSpPr>
        <p:spPr>
          <a:xfrm>
            <a:off x="0" y="635793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3999" y="1499"/>
                </a:lnTo>
              </a:path>
            </a:pathLst>
          </a:custGeom>
          <a:ln w="9524">
            <a:solidFill>
              <a:srgbClr val="00B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9DE1301-8754-ECF4-5F0C-0E9CAB9AE8BD}"/>
              </a:ext>
            </a:extLst>
          </p:cNvPr>
          <p:cNvSpPr txBox="1"/>
          <p:nvPr/>
        </p:nvSpPr>
        <p:spPr>
          <a:xfrm>
            <a:off x="530225" y="6432455"/>
            <a:ext cx="70485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CCCCCC"/>
                </a:solidFill>
                <a:latin typeface="Arial MT"/>
                <a:cs typeface="Arial MT"/>
              </a:rPr>
              <a:t>*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DF0600C-2014-148D-EACA-EEC91A931B6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5" dirty="0"/>
              <a:t>Side</a:t>
            </a:r>
            <a:r>
              <a:rPr spc="-55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62E6F-02F6-86A2-354A-C4662EAFF92F}"/>
              </a:ext>
            </a:extLst>
          </p:cNvPr>
          <p:cNvSpPr/>
          <p:nvPr/>
        </p:nvSpPr>
        <p:spPr>
          <a:xfrm>
            <a:off x="142875" y="852775"/>
            <a:ext cx="9001125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21640" lvl="1">
              <a:lnSpc>
                <a:spcPct val="100000"/>
              </a:lnSpc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COLLECTION </a:t>
            </a:r>
          </a:p>
          <a:p>
            <a:pPr marL="421640" lvl="1">
              <a:lnSpc>
                <a:spcPct val="100000"/>
              </a:lnSpc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:  1)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dataset for Binary Sentiment                                                         					 classification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2) Kaggle public dataset for muti-class 	        					 Sentiment  classification</a:t>
            </a: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4540" lvl="1" indent="-342900">
              <a:lnSpc>
                <a:spcPct val="100000"/>
              </a:lnSpc>
              <a:spcBef>
                <a:spcPts val="170"/>
              </a:spcBef>
              <a:buFont typeface="Wingdings" panose="05000000000000000000" pitchFamily="2" charset="2"/>
              <a:buChar char="§"/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size : 25,000</a:t>
            </a:r>
          </a:p>
          <a:p>
            <a:pPr marL="764540" lvl="1" indent="-342900">
              <a:lnSpc>
                <a:spcPct val="100000"/>
              </a:lnSpc>
              <a:spcBef>
                <a:spcPts val="170"/>
              </a:spcBef>
              <a:buFont typeface="Wingdings" panose="05000000000000000000" pitchFamily="2" charset="2"/>
              <a:buChar char="§"/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Column: 2         </a:t>
            </a:r>
          </a:p>
          <a:p>
            <a:pPr marL="764540" lvl="1" indent="-342900">
              <a:lnSpc>
                <a:spcPct val="100000"/>
              </a:lnSpc>
              <a:spcBef>
                <a:spcPts val="170"/>
              </a:spcBef>
              <a:buFont typeface="Wingdings" panose="05000000000000000000" pitchFamily="2" charset="2"/>
              <a:buChar char="§"/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Labels: 1</a:t>
            </a: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“public dataset”</a:t>
            </a:r>
          </a:p>
          <a:p>
            <a:pPr marL="764540" lvl="1" indent="-342900">
              <a:lnSpc>
                <a:spcPct val="100000"/>
              </a:lnSpc>
              <a:spcBef>
                <a:spcPts val="170"/>
              </a:spcBef>
              <a:buFont typeface="Wingdings" panose="05000000000000000000" pitchFamily="2" charset="2"/>
              <a:buChar char="§"/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size : 27,481</a:t>
            </a:r>
          </a:p>
          <a:p>
            <a:pPr marL="764540" lvl="1" indent="-342900">
              <a:lnSpc>
                <a:spcPct val="100000"/>
              </a:lnSpc>
              <a:spcBef>
                <a:spcPts val="170"/>
              </a:spcBef>
              <a:buFont typeface="Wingdings" panose="05000000000000000000" pitchFamily="2" charset="2"/>
              <a:buChar char="§"/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Column: 2</a:t>
            </a:r>
          </a:p>
          <a:p>
            <a:pPr marL="764540" lvl="1" indent="-342900">
              <a:lnSpc>
                <a:spcPct val="100000"/>
              </a:lnSpc>
              <a:spcBef>
                <a:spcPts val="170"/>
              </a:spcBef>
              <a:buFont typeface="Wingdings" panose="05000000000000000000" pitchFamily="2" charset="2"/>
              <a:buChar char="§"/>
              <a:tabLst>
                <a:tab pos="808990" algn="l"/>
                <a:tab pos="8096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Labels: 1</a:t>
            </a:r>
          </a:p>
          <a:p>
            <a:pPr marL="421640" lvl="1">
              <a:spcBef>
                <a:spcPts val="170"/>
              </a:spcBef>
              <a:tabLst>
                <a:tab pos="808990" algn="l"/>
                <a:tab pos="809625" algn="l"/>
              </a:tabLst>
            </a:pP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640" lvl="1">
              <a:lnSpc>
                <a:spcPct val="100000"/>
              </a:lnSpc>
              <a:spcBef>
                <a:spcPts val="170"/>
              </a:spcBef>
              <a:tabLst>
                <a:tab pos="808990" algn="l"/>
                <a:tab pos="80962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25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030A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</TotalTime>
  <Words>1543</Words>
  <Application>Microsoft Office PowerPoint</Application>
  <PresentationFormat>On-screen Show (4:3)</PresentationFormat>
  <Paragraphs>177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MT</vt:lpstr>
      <vt:lpstr>Calibri</vt:lpstr>
      <vt:lpstr>Georgia</vt:lpstr>
      <vt:lpstr>Symbol</vt:lpstr>
      <vt:lpstr>Tahoma</vt:lpstr>
      <vt:lpstr>Times New Roman</vt:lpstr>
      <vt:lpstr>Trebuchet MS</vt:lpstr>
      <vt:lpstr>Wingdings</vt:lpstr>
      <vt:lpstr>Office Theme</vt:lpstr>
      <vt:lpstr>Project Presentation  on Sentiment Analysis And Opinion Mining  Using LLM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Optimizing Parameters </vt:lpstr>
      <vt:lpstr>PowerPoint Presentation</vt:lpstr>
      <vt:lpstr>PowerPoint Presentation</vt:lpstr>
      <vt:lpstr>PowerPoint Presentation</vt:lpstr>
      <vt:lpstr>PowerPoint Presentation</vt:lpstr>
      <vt:lpstr>REFRENCES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monu (1)</dc:title>
  <dc:creator>2021021018 Anshu</dc:creator>
  <cp:lastModifiedBy>kashish gupta</cp:lastModifiedBy>
  <cp:revision>14</cp:revision>
  <dcterms:created xsi:type="dcterms:W3CDTF">2024-02-04T18:39:27Z</dcterms:created>
  <dcterms:modified xsi:type="dcterms:W3CDTF">2024-11-28T06:52:29Z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