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92" r:id="rId5"/>
    <p:sldId id="275" r:id="rId6"/>
    <p:sldId id="276" r:id="rId7"/>
    <p:sldId id="277" r:id="rId8"/>
    <p:sldId id="300" r:id="rId9"/>
    <p:sldId id="299" r:id="rId10"/>
    <p:sldId id="298" r:id="rId11"/>
    <p:sldId id="297" r:id="rId12"/>
    <p:sldId id="296" r:id="rId13"/>
    <p:sldId id="28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3E5A"/>
    <a:srgbClr val="446992"/>
    <a:srgbClr val="AEC2D8"/>
    <a:srgbClr val="98432A"/>
    <a:srgbClr val="D84400"/>
    <a:srgbClr val="44678D"/>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varScale="1">
        <p:scale>
          <a:sx n="81" d="100"/>
          <a:sy n="81" d="100"/>
        </p:scale>
        <p:origin x="754" y="67"/>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2/8/2024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2024/2/8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extLst>
    <p:ext uri="{DCECCB84-F9BA-43D5-87BE-67443E8EF086}">
      <p15:sldGuideLst xmlns:p15="http://schemas.microsoft.com/office/powerpoint/2012/main">
        <p15:guide id="1" orient="horz" pos="528">
          <p15:clr>
            <a:srgbClr val="FBAE40"/>
          </p15:clr>
        </p15:guide>
        <p15:guide id="2"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p15:clr>
            <a:srgbClr val="F26B43"/>
          </p15:clr>
        </p15:guide>
        <p15:guide id="2" pos="3840">
          <p15:clr>
            <a:srgbClr val="F26B43"/>
          </p15:clr>
        </p15:guide>
        <p15:guide id="3" pos="5640">
          <p15:clr>
            <a:srgbClr val="F26B43"/>
          </p15:clr>
        </p15:guide>
        <p15:guide id="4" pos="1656">
          <p15:clr>
            <a:srgbClr val="F26B43"/>
          </p15:clr>
        </p15:guide>
        <p15:guide id="5" pos="52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6.xml"/><Relationship Id="rId5" Type="http://schemas.openxmlformats.org/officeDocument/2006/relationships/image" Target="../media/image8.jpeg"/><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a:t>DATA ANALYSIS PROCESS: </a:t>
            </a:r>
            <a:r>
              <a:rPr lang="en-US">
                <a:solidFill>
                  <a:srgbClr val="7030A0"/>
                </a:solidFill>
              </a:rPr>
              <a:t>REAL WORLD APPLICATION</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5" y="4360621"/>
            <a:ext cx="2414453" cy="475330"/>
          </a:xfrm>
        </p:spPr>
        <p:txBody>
          <a:bodyPr/>
          <a:lstStyle/>
          <a:p>
            <a:r>
              <a:rPr lang="en-US"/>
              <a:t>BY KASHISH GANDHI</a:t>
            </a:r>
            <a:endParaRPr lang="en-US" dirty="0"/>
          </a:p>
        </p:txBody>
      </p:sp>
      <p:pic>
        <p:nvPicPr>
          <p:cNvPr id="30" name="Picture placeholder 29" descr="People in an office discussing work over a laptop&#10;">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rotWithShape="1">
          <a:blip r:embed="rId2">
            <a:extLst>
              <a:ext uri="{28A0092B-C50C-407E-A947-70E740481C1C}">
                <a14:useLocalDpi xmlns:a14="http://schemas.microsoft.com/office/drawing/2010/main"/>
              </a:ext>
            </a:extLst>
          </a:blip>
          <a:srcRect t="1875" r="1875"/>
          <a:stretch/>
        </p:blipFill>
        <p:spPr>
          <a:xfrm>
            <a:off x="6742557" y="821836"/>
            <a:ext cx="4405503" cy="5066346"/>
          </a:xfrm>
        </p:spPr>
      </p:pic>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898447929"/>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80">
                                          <p:stCondLst>
                                            <p:cond delay="0"/>
                                          </p:stCondLst>
                                        </p:cTn>
                                        <p:tgtEl>
                                          <p:spTgt spid="9">
                                            <p:txEl>
                                              <p:pRg st="0" end="0"/>
                                            </p:txEl>
                                          </p:spTgt>
                                        </p:tgtEl>
                                      </p:cBhvr>
                                    </p:animEffect>
                                    <p:anim calcmode="lin" valueType="num">
                                      <p:cBhvr>
                                        <p:cTn id="8" dur="1822" tmFilter="0,0; 0.14,0.36; 0.43,0.73; 0.71,0.91; 1.0,1.0">
                                          <p:stCondLst>
                                            <p:cond delay="0"/>
                                          </p:stCondLst>
                                        </p:cTn>
                                        <p:tgtEl>
                                          <p:spTgt spid="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xEl>
                                              <p:pRg st="0" end="0"/>
                                            </p:txEl>
                                          </p:spTgt>
                                        </p:tgtEl>
                                      </p:cBhvr>
                                      <p:to x="100000" y="60000"/>
                                    </p:animScale>
                                    <p:animScale>
                                      <p:cBhvr>
                                        <p:cTn id="14" dur="166" decel="50000">
                                          <p:stCondLst>
                                            <p:cond delay="676"/>
                                          </p:stCondLst>
                                        </p:cTn>
                                        <p:tgtEl>
                                          <p:spTgt spid="9">
                                            <p:txEl>
                                              <p:pRg st="0" end="0"/>
                                            </p:txEl>
                                          </p:spTgt>
                                        </p:tgtEl>
                                      </p:cBhvr>
                                      <p:to x="100000" y="100000"/>
                                    </p:animScale>
                                    <p:animScale>
                                      <p:cBhvr>
                                        <p:cTn id="15" dur="26">
                                          <p:stCondLst>
                                            <p:cond delay="1312"/>
                                          </p:stCondLst>
                                        </p:cTn>
                                        <p:tgtEl>
                                          <p:spTgt spid="9">
                                            <p:txEl>
                                              <p:pRg st="0" end="0"/>
                                            </p:txEl>
                                          </p:spTgt>
                                        </p:tgtEl>
                                      </p:cBhvr>
                                      <p:to x="100000" y="80000"/>
                                    </p:animScale>
                                    <p:animScale>
                                      <p:cBhvr>
                                        <p:cTn id="16" dur="166" decel="50000">
                                          <p:stCondLst>
                                            <p:cond delay="1338"/>
                                          </p:stCondLst>
                                        </p:cTn>
                                        <p:tgtEl>
                                          <p:spTgt spid="9">
                                            <p:txEl>
                                              <p:pRg st="0" end="0"/>
                                            </p:txEl>
                                          </p:spTgt>
                                        </p:tgtEl>
                                      </p:cBhvr>
                                      <p:to x="100000" y="100000"/>
                                    </p:animScale>
                                    <p:animScale>
                                      <p:cBhvr>
                                        <p:cTn id="17" dur="26">
                                          <p:stCondLst>
                                            <p:cond delay="1642"/>
                                          </p:stCondLst>
                                        </p:cTn>
                                        <p:tgtEl>
                                          <p:spTgt spid="9">
                                            <p:txEl>
                                              <p:pRg st="0" end="0"/>
                                            </p:txEl>
                                          </p:spTgt>
                                        </p:tgtEl>
                                      </p:cBhvr>
                                      <p:to x="100000" y="90000"/>
                                    </p:animScale>
                                    <p:animScale>
                                      <p:cBhvr>
                                        <p:cTn id="18" dur="166" decel="50000">
                                          <p:stCondLst>
                                            <p:cond delay="1668"/>
                                          </p:stCondLst>
                                        </p:cTn>
                                        <p:tgtEl>
                                          <p:spTgt spid="9">
                                            <p:txEl>
                                              <p:pRg st="0" end="0"/>
                                            </p:txEl>
                                          </p:spTgt>
                                        </p:tgtEl>
                                      </p:cBhvr>
                                      <p:to x="100000" y="100000"/>
                                    </p:animScale>
                                    <p:animScale>
                                      <p:cBhvr>
                                        <p:cTn id="19" dur="26">
                                          <p:stCondLst>
                                            <p:cond delay="1808"/>
                                          </p:stCondLst>
                                        </p:cTn>
                                        <p:tgtEl>
                                          <p:spTgt spid="9">
                                            <p:txEl>
                                              <p:pRg st="0" end="0"/>
                                            </p:txEl>
                                          </p:spTgt>
                                        </p:tgtEl>
                                      </p:cBhvr>
                                      <p:to x="100000" y="95000"/>
                                    </p:animScale>
                                    <p:animScale>
                                      <p:cBhvr>
                                        <p:cTn id="20" dur="166" decel="50000">
                                          <p:stCondLst>
                                            <p:cond delay="1834"/>
                                          </p:stCondLst>
                                        </p:cTn>
                                        <p:tgtEl>
                                          <p:spTgt spid="9">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4845377" y="895547"/>
            <a:ext cx="7088957" cy="2130458"/>
          </a:xfrm>
        </p:spPr>
        <p:txBody>
          <a:bodyPr/>
          <a:lstStyle/>
          <a:p>
            <a:r>
              <a:rPr lang="en-US" sz="2800"/>
              <a:t>So, these were the 6 phases in analysing data explained with the help of  a real world scenario.</a:t>
            </a:r>
            <a:endParaRPr lang="en-US" sz="2800" dirty="0"/>
          </a:p>
        </p:txBody>
      </p:sp>
      <p:pic>
        <p:nvPicPr>
          <p:cNvPr id="14" name="图片占位符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2" cstate="print">
            <a:extLst>
              <a:ext uri="{28A0092B-C50C-407E-A947-70E740481C1C}">
                <a14:useLocalDpi xmlns:a14="http://schemas.microsoft.com/office/drawing/2010/main"/>
              </a:ext>
            </a:extLst>
          </a:blip>
          <a:srcRect/>
          <a:stretch/>
        </p:blipFill>
        <p:spPr/>
      </p:pic>
      <p:pic>
        <p:nvPicPr>
          <p:cNvPr id="16" name="图片占位符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3" cstate="print">
            <a:extLst>
              <a:ext uri="{28A0092B-C50C-407E-A947-70E740481C1C}">
                <a14:useLocalDpi xmlns:a14="http://schemas.microsoft.com/office/drawing/2010/main"/>
              </a:ext>
            </a:extLst>
          </a:blip>
          <a:srcRect/>
          <a:stretch/>
        </p:blipFill>
        <p:spPr/>
      </p:pic>
      <p:pic>
        <p:nvPicPr>
          <p:cNvPr id="18" name="图片占位符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4" cstate="print">
            <a:extLst>
              <a:ext uri="{28A0092B-C50C-407E-A947-70E740481C1C}">
                <a14:useLocalDpi xmlns:a14="http://schemas.microsoft.com/office/drawing/2010/main"/>
              </a:ext>
            </a:extLst>
          </a:blip>
          <a:srcRect/>
          <a:stretch/>
        </p:blipFill>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a:xfrm>
            <a:off x="8273591" y="3927131"/>
            <a:ext cx="3415645" cy="833405"/>
          </a:xfrm>
        </p:spPr>
        <p:txBody>
          <a:bodyPr/>
          <a:lstStyle/>
          <a:p>
            <a:r>
              <a:rPr lang="en-US" sz="3600">
                <a:solidFill>
                  <a:schemeClr val="accent1">
                    <a:lumMod val="75000"/>
                  </a:schemeClr>
                </a:solidFill>
              </a:rPr>
              <a:t>THANK YOU</a:t>
            </a:r>
            <a:endParaRPr lang="en-US" sz="3600" dirty="0">
              <a:solidFill>
                <a:schemeClr val="accent1">
                  <a:lumMod val="75000"/>
                </a:schemeClr>
              </a:solidFill>
            </a:endParaRPr>
          </a:p>
        </p:txBody>
      </p:sp>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5"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25">
                                            <p:txEl>
                                              <p:pRg st="0" end="0"/>
                                            </p:txEl>
                                          </p:spTgt>
                                        </p:tgtEl>
                                        <p:attrNameLst>
                                          <p:attrName>style.visibility</p:attrName>
                                        </p:attrNameLst>
                                      </p:cBhvr>
                                      <p:to>
                                        <p:strVal val="visible"/>
                                      </p:to>
                                    </p:set>
                                    <p:animEffect transition="in" filter="randombar(horizontal)">
                                      <p:cBhvr>
                                        <p:cTn id="13"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t>PHASES</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a:t>1. ASK</a:t>
            </a:r>
            <a:endParaRPr lang="en-US" dirty="0"/>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a:t>2. PREPARE</a:t>
            </a:r>
            <a:endParaRPr lang="en-US" dirty="0"/>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a:t>3. PROCESS</a:t>
            </a:r>
            <a:endParaRPr lang="en-US" dirty="0"/>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a:t>4. ANALYZE</a:t>
            </a:r>
            <a:endParaRPr lang="en-US" dirty="0"/>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a:t>6. ACT</a:t>
            </a:r>
            <a:endParaRPr lang="en-US" dirty="0"/>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8" name="Footer Placeholder 7">
            <a:extLst>
              <a:ext uri="{FF2B5EF4-FFF2-40B4-BE49-F238E27FC236}">
                <a16:creationId xmlns:a16="http://schemas.microsoft.com/office/drawing/2014/main" id="{D36D0CF6-7418-9349-F7A8-045EA96B2D03}"/>
              </a:ext>
            </a:extLst>
          </p:cNvPr>
          <p:cNvSpPr>
            <a:spLocks noGrp="1"/>
          </p:cNvSpPr>
          <p:nvPr>
            <p:ph type="ftr" sz="quarter" idx="33"/>
          </p:nvPr>
        </p:nvSpPr>
        <p:spPr/>
        <p:txBody>
          <a:bodyPr/>
          <a:lstStyle/>
          <a:p>
            <a:r>
              <a:rPr lang="en-US"/>
              <a:t>DATA ANALYSIS PROCESS: REAL WORLD APPLICATION</a:t>
            </a:r>
            <a:endParaRPr lang="en-US" dirty="0"/>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sp>
        <p:nvSpPr>
          <p:cNvPr id="2" name="Hexagon 1">
            <a:extLst>
              <a:ext uri="{FF2B5EF4-FFF2-40B4-BE49-F238E27FC236}">
                <a16:creationId xmlns:a16="http://schemas.microsoft.com/office/drawing/2014/main" id="{0A56544B-04EB-66E8-25FB-47AECCC7883A}"/>
              </a:ext>
            </a:extLst>
          </p:cNvPr>
          <p:cNvSpPr/>
          <p:nvPr/>
        </p:nvSpPr>
        <p:spPr>
          <a:xfrm rot="5400000">
            <a:off x="6206318" y="4099678"/>
            <a:ext cx="2167441" cy="2032024"/>
          </a:xfrm>
          <a:prstGeom prst="hexagon">
            <a:avLst/>
          </a:prstGeom>
          <a:solidFill>
            <a:schemeClr val="accent4">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0B4D860D-AD06-E6BB-DF04-4FAD935D0594}"/>
              </a:ext>
            </a:extLst>
          </p:cNvPr>
          <p:cNvSpPr txBox="1"/>
          <p:nvPr/>
        </p:nvSpPr>
        <p:spPr>
          <a:xfrm>
            <a:off x="6556971" y="4949534"/>
            <a:ext cx="1529954" cy="369332"/>
          </a:xfrm>
          <a:prstGeom prst="rect">
            <a:avLst/>
          </a:prstGeom>
        </p:spPr>
        <p:txBody>
          <a:bodyPr wrap="square" rtlCol="0">
            <a:spAutoFit/>
          </a:bodyPr>
          <a:lstStyle/>
          <a:p>
            <a:pPr algn="ctr"/>
            <a:r>
              <a:rPr lang="en-US">
                <a:latin typeface="Posterama" panose="020B0504020200020000" pitchFamily="34" charset="0"/>
                <a:ea typeface="微软雅黑"/>
                <a:cs typeface="Posterama" panose="020B0504020200020000" pitchFamily="34" charset="0"/>
              </a:rPr>
              <a:t> 5 SHARE</a:t>
            </a:r>
            <a:endParaRPr lang="en-IN" sz="1800">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2775535166"/>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1000"/>
                                        <p:tgtEl>
                                          <p:spTgt spid="16">
                                            <p:txEl>
                                              <p:pRg st="0" end="0"/>
                                            </p:txEl>
                                          </p:spTgt>
                                        </p:tgtEl>
                                      </p:cBhvr>
                                    </p:animEffect>
                                    <p:anim calcmode="lin" valueType="num">
                                      <p:cBhvr>
                                        <p:cTn id="8"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1000"/>
                                        <p:tgtEl>
                                          <p:spTgt spid="9">
                                            <p:txEl>
                                              <p:pRg st="0" end="0"/>
                                            </p:txEl>
                                          </p:spTgt>
                                        </p:tgtEl>
                                      </p:cBhvr>
                                    </p:animEffect>
                                    <p:anim calcmode="lin" valueType="num">
                                      <p:cBhvr>
                                        <p:cTn id="15"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
                                            <p:txEl>
                                              <p:pRg st="0" end="0"/>
                                            </p:txEl>
                                          </p:spTgt>
                                        </p:tgtEl>
                                        <p:attrNameLst>
                                          <p:attrName>style.visibility</p:attrName>
                                        </p:attrNameLst>
                                      </p:cBhvr>
                                      <p:to>
                                        <p:strVal val="visible"/>
                                      </p:to>
                                    </p:set>
                                    <p:animEffect transition="in" filter="fade">
                                      <p:cBhvr>
                                        <p:cTn id="21" dur="1000"/>
                                        <p:tgtEl>
                                          <p:spTgt spid="18">
                                            <p:txEl>
                                              <p:pRg st="0" end="0"/>
                                            </p:txEl>
                                          </p:spTgt>
                                        </p:tgtEl>
                                      </p:cBhvr>
                                    </p:animEffect>
                                    <p:anim calcmode="lin" valueType="num">
                                      <p:cBhvr>
                                        <p:cTn id="22"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2">
                                            <p:txEl>
                                              <p:pRg st="0" end="0"/>
                                            </p:txEl>
                                          </p:spTgt>
                                        </p:tgtEl>
                                        <p:attrNameLst>
                                          <p:attrName>style.visibility</p:attrName>
                                        </p:attrNameLst>
                                      </p:cBhvr>
                                      <p:to>
                                        <p:strVal val="visible"/>
                                      </p:to>
                                    </p:set>
                                    <p:animEffect transition="in" filter="fade">
                                      <p:cBhvr>
                                        <p:cTn id="28" dur="1000"/>
                                        <p:tgtEl>
                                          <p:spTgt spid="22">
                                            <p:txEl>
                                              <p:pRg st="0" end="0"/>
                                            </p:txEl>
                                          </p:spTgt>
                                        </p:tgtEl>
                                      </p:cBhvr>
                                    </p:animEffect>
                                    <p:anim calcmode="lin" valueType="num">
                                      <p:cBhvr>
                                        <p:cTn id="29"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2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Effect transition="in" filter="fade">
                                      <p:cBhvr>
                                        <p:cTn id="35" dur="1000"/>
                                        <p:tgtEl>
                                          <p:spTgt spid="6">
                                            <p:txEl>
                                              <p:pRg st="0" end="0"/>
                                            </p:txEl>
                                          </p:spTgt>
                                        </p:tgtEl>
                                      </p:cBhvr>
                                    </p:animEffect>
                                    <p:anim calcmode="lin" valueType="num">
                                      <p:cBhvr>
                                        <p:cTn id="36"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4">
                                            <p:txEl>
                                              <p:pRg st="0" end="0"/>
                                            </p:txEl>
                                          </p:spTgt>
                                        </p:tgtEl>
                                        <p:attrNameLst>
                                          <p:attrName>style.visibility</p:attrName>
                                        </p:attrNameLst>
                                      </p:cBhvr>
                                      <p:to>
                                        <p:strVal val="visible"/>
                                      </p:to>
                                    </p:set>
                                    <p:animEffect transition="in" filter="fade">
                                      <p:cBhvr>
                                        <p:cTn id="42" dur="1000"/>
                                        <p:tgtEl>
                                          <p:spTgt spid="24">
                                            <p:txEl>
                                              <p:pRg st="0" end="0"/>
                                            </p:txEl>
                                          </p:spTgt>
                                        </p:tgtEl>
                                      </p:cBhvr>
                                    </p:animEffect>
                                    <p:anim calcmode="lin" valueType="num">
                                      <p:cBhvr>
                                        <p:cTn id="43" dur="1000" fill="hold"/>
                                        <p:tgtEl>
                                          <p:spTgt spid="24">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2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103695" y="2096892"/>
            <a:ext cx="5429839" cy="1560707"/>
          </a:xfrm>
        </p:spPr>
        <p:txBody>
          <a:bodyPr/>
          <a:lstStyle/>
          <a:p>
            <a:r>
              <a:rPr lang="en-US" sz="3600">
                <a:solidFill>
                  <a:schemeClr val="bg1"/>
                </a:solidFill>
                <a:highlight>
                  <a:srgbClr val="800080"/>
                </a:highlight>
              </a:rPr>
              <a:t>Data Analysis In Real World</a:t>
            </a:r>
            <a:endParaRPr lang="en-US" sz="3600" dirty="0">
              <a:solidFill>
                <a:schemeClr val="bg1"/>
              </a:solidFill>
              <a:highlight>
                <a:srgbClr val="800080"/>
              </a:highlight>
            </a:endParaRP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3435546"/>
            <a:ext cx="4882558" cy="2171612"/>
          </a:xfrm>
        </p:spPr>
        <p:txBody>
          <a:bodyPr/>
          <a:lstStyle/>
          <a:p>
            <a:r>
              <a:rPr lang="en-US"/>
              <a:t>The importance of analysing data cannot be undermined as it is the soul for any business to grow. But not only businesses, we use data analysis in real life scenarios without even realizing it. </a:t>
            </a:r>
          </a:p>
          <a:p>
            <a:r>
              <a:rPr lang="en-US">
                <a:solidFill>
                  <a:srgbClr val="7030A0"/>
                </a:solidFill>
              </a:rPr>
              <a:t>Let us look at a step by step procedure to analyse data with the help of an example where a girl, Riya wants to decide which degree she wants to pursue for her postgraduation.</a:t>
            </a:r>
            <a:endParaRPr lang="en-US" dirty="0">
              <a:solidFill>
                <a:srgbClr val="7030A0"/>
              </a:solidFill>
            </a:endParaRPr>
          </a:p>
        </p:txBody>
      </p:sp>
      <p:sp>
        <p:nvSpPr>
          <p:cNvPr id="4" name="Footer Placeholder 3">
            <a:extLst>
              <a:ext uri="{FF2B5EF4-FFF2-40B4-BE49-F238E27FC236}">
                <a16:creationId xmlns:a16="http://schemas.microsoft.com/office/drawing/2014/main" id="{0A01EC1F-42C9-66C4-9D49-F6AF79D5BE91}"/>
              </a:ext>
            </a:extLst>
          </p:cNvPr>
          <p:cNvSpPr>
            <a:spLocks noGrp="1"/>
          </p:cNvSpPr>
          <p:nvPr>
            <p:ph type="ftr" sz="quarter" idx="52"/>
          </p:nvPr>
        </p:nvSpPr>
        <p:spPr/>
        <p:txBody>
          <a:bodyPr/>
          <a:lstStyle/>
          <a:p>
            <a:r>
              <a:rPr lang="en-US"/>
              <a:t>Presentation title</a:t>
            </a:r>
            <a:endParaRPr lang="en-US" dirty="0"/>
          </a:p>
        </p:txBody>
      </p:sp>
      <p:pic>
        <p:nvPicPr>
          <p:cNvPr id="12" name="Picture Placeholder 11" descr="People around a table on their laptops">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rotWithShape="1">
          <a:blip r:embed="rId2" cstate="print">
            <a:extLst>
              <a:ext uri="{28A0092B-C50C-407E-A947-70E740481C1C}">
                <a14:useLocalDpi xmlns:a14="http://schemas.microsoft.com/office/drawing/2010/main"/>
              </a:ext>
            </a:extLst>
          </a:blip>
          <a:srcRect/>
          <a:stretch/>
        </p:blipFill>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3</a:t>
            </a:fld>
            <a:endParaRPr lang="en-US" altLang="zh-CN" dirty="0"/>
          </a:p>
        </p:txBody>
      </p:sp>
    </p:spTree>
    <p:extLst>
      <p:ext uri="{BB962C8B-B14F-4D97-AF65-F5344CB8AC3E}">
        <p14:creationId xmlns:p14="http://schemas.microsoft.com/office/powerpoint/2010/main" val="77554804"/>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arn(inVertical)">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barn(inVertical)">
                                      <p:cBhvr>
                                        <p:cTn id="12" dur="500"/>
                                        <p:tgtEl>
                                          <p:spTgt spid="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6640044" y="1172559"/>
            <a:ext cx="4483584" cy="2117082"/>
          </a:xfrm>
        </p:spPr>
        <p:txBody>
          <a:bodyPr/>
          <a:lstStyle/>
          <a:p>
            <a:r>
              <a:rPr lang="en-US" sz="2400" b="0">
                <a:latin typeface="Baskerville Old Face" panose="02020602080505020303" pitchFamily="18" charset="0"/>
              </a:rPr>
              <a:t>An analyst needs to define what a project would look like, and what would qualify as a successful result.</a:t>
            </a:r>
            <a:endParaRPr lang="en-US" sz="2400" b="0" dirty="0">
              <a:latin typeface="Baskerville Old Face" panose="02020602080505020303" pitchFamily="18" charset="0"/>
            </a:endParaRPr>
          </a:p>
        </p:txBody>
      </p:sp>
      <p:sp>
        <p:nvSpPr>
          <p:cNvPr id="19" name="Text Placeholder 18">
            <a:extLst>
              <a:ext uri="{FF2B5EF4-FFF2-40B4-BE49-F238E27FC236}">
                <a16:creationId xmlns:a16="http://schemas.microsoft.com/office/drawing/2014/main" id="{FC101F03-8617-09D4-619B-F38E2F0A4F15}"/>
              </a:ext>
            </a:extLst>
          </p:cNvPr>
          <p:cNvSpPr>
            <a:spLocks noGrp="1"/>
          </p:cNvSpPr>
          <p:nvPr>
            <p:ph type="body" sz="quarter" idx="28"/>
          </p:nvPr>
        </p:nvSpPr>
        <p:spPr>
          <a:xfrm>
            <a:off x="2329092" y="2893585"/>
            <a:ext cx="1570612" cy="1070829"/>
          </a:xfrm>
        </p:spPr>
        <p:txBody>
          <a:bodyPr/>
          <a:lstStyle/>
          <a:p>
            <a:r>
              <a:rPr lang="en-US" sz="2800"/>
              <a:t>1. ASK </a:t>
            </a:r>
            <a:endParaRPr lang="en-US" sz="2800" dirty="0"/>
          </a:p>
        </p:txBody>
      </p:sp>
      <p:pic>
        <p:nvPicPr>
          <p:cNvPr id="48" name="Picture placeholder 19" descr="Layout of website design sketches on white paper">
            <a:extLst>
              <a:ext uri="{FF2B5EF4-FFF2-40B4-BE49-F238E27FC236}">
                <a16:creationId xmlns:a16="http://schemas.microsoft.com/office/drawing/2014/main" id="{6D25AB81-B10A-BD11-E8FE-ECF8CB1B12F0}"/>
              </a:ext>
            </a:extLst>
          </p:cNvPr>
          <p:cNvPicPr>
            <a:picLocks noGrp="1" noChangeAspect="1"/>
          </p:cNvPicPr>
          <p:nvPr>
            <p:ph type="pic" sz="quarter" idx="47"/>
          </p:nvPr>
        </p:nvPicPr>
        <p:blipFill>
          <a:blip r:embed="rId2">
            <a:extLst>
              <a:ext uri="{28A0092B-C50C-407E-A947-70E740481C1C}">
                <a14:useLocalDpi xmlns:a14="http://schemas.microsoft.com/office/drawing/2010/main"/>
              </a:ext>
            </a:extLst>
          </a:blip>
          <a:srcRect/>
          <a:stretch/>
        </p:blipFill>
        <p:spPr>
          <a:xfrm>
            <a:off x="591567" y="523970"/>
            <a:ext cx="5045662" cy="5783096"/>
          </a:xfrm>
          <a:blipFill>
            <a:blip r:embed="rId3"/>
            <a:stretch>
              <a:fillRect/>
            </a:stretch>
          </a:blipFill>
        </p:spPr>
      </p:pic>
      <p:sp>
        <p:nvSpPr>
          <p:cNvPr id="6" name="TextBox 5">
            <a:extLst>
              <a:ext uri="{FF2B5EF4-FFF2-40B4-BE49-F238E27FC236}">
                <a16:creationId xmlns:a16="http://schemas.microsoft.com/office/drawing/2014/main" id="{29D53B7E-3FF6-D740-85BA-3FED4F95B718}"/>
              </a:ext>
            </a:extLst>
          </p:cNvPr>
          <p:cNvSpPr txBox="1"/>
          <p:nvPr/>
        </p:nvSpPr>
        <p:spPr>
          <a:xfrm>
            <a:off x="6640044" y="3638569"/>
            <a:ext cx="4116371" cy="1569660"/>
          </a:xfrm>
          <a:prstGeom prst="rect">
            <a:avLst/>
          </a:prstGeom>
        </p:spPr>
        <p:txBody>
          <a:bodyPr wrap="square" rtlCol="0">
            <a:spAutoFit/>
          </a:bodyPr>
          <a:lstStyle/>
          <a:p>
            <a:pPr marL="0" indent="0">
              <a:lnSpc>
                <a:spcPct val="100000"/>
              </a:lnSpc>
              <a:spcBef>
                <a:spcPts val="0"/>
              </a:spcBef>
              <a:buFontTx/>
              <a:buNone/>
            </a:pPr>
            <a:r>
              <a:rPr lang="en-IN" sz="2400">
                <a:solidFill>
                  <a:srgbClr val="7030A0"/>
                </a:solidFill>
                <a:latin typeface="Baskerville Old Face" panose="02020602080505020303" pitchFamily="18" charset="0"/>
                <a:ea typeface="微软雅黑"/>
                <a:cs typeface="Posterama" panose="020B0504020200020000" pitchFamily="34" charset="0"/>
              </a:rPr>
              <a:t>Riya will first decide which all subjects she is interested in learning which will also prove to be fruitful in her career.</a:t>
            </a:r>
          </a:p>
        </p:txBody>
      </p:sp>
    </p:spTree>
    <p:extLst>
      <p:ext uri="{BB962C8B-B14F-4D97-AF65-F5344CB8AC3E}">
        <p14:creationId xmlns:p14="http://schemas.microsoft.com/office/powerpoint/2010/main" val="2478079616"/>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down)">
                                      <p:cBhvr>
                                        <p:cTn id="7" dur="580">
                                          <p:stCondLst>
                                            <p:cond delay="0"/>
                                          </p:stCondLst>
                                        </p:cTn>
                                        <p:tgtEl>
                                          <p:spTgt spid="46"/>
                                        </p:tgtEl>
                                      </p:cBhvr>
                                    </p:animEffect>
                                    <p:anim calcmode="lin" valueType="num">
                                      <p:cBhvr>
                                        <p:cTn id="8" dur="1822" tmFilter="0,0; 0.14,0.36; 0.43,0.73; 0.71,0.91; 1.0,1.0">
                                          <p:stCondLst>
                                            <p:cond delay="0"/>
                                          </p:stCondLst>
                                        </p:cTn>
                                        <p:tgtEl>
                                          <p:spTgt spid="4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6"/>
                                        </p:tgtEl>
                                        <p:attrNameLst>
                                          <p:attrName>ppt_y</p:attrName>
                                        </p:attrNameLst>
                                      </p:cBhvr>
                                      <p:tavLst>
                                        <p:tav tm="0" fmla="#ppt_y-sin(pi*$)/81">
                                          <p:val>
                                            <p:fltVal val="0"/>
                                          </p:val>
                                        </p:tav>
                                        <p:tav tm="100000">
                                          <p:val>
                                            <p:fltVal val="1"/>
                                          </p:val>
                                        </p:tav>
                                      </p:tavLst>
                                    </p:anim>
                                    <p:animScale>
                                      <p:cBhvr>
                                        <p:cTn id="13" dur="26">
                                          <p:stCondLst>
                                            <p:cond delay="650"/>
                                          </p:stCondLst>
                                        </p:cTn>
                                        <p:tgtEl>
                                          <p:spTgt spid="46"/>
                                        </p:tgtEl>
                                      </p:cBhvr>
                                      <p:to x="100000" y="60000"/>
                                    </p:animScale>
                                    <p:animScale>
                                      <p:cBhvr>
                                        <p:cTn id="14" dur="166" decel="50000">
                                          <p:stCondLst>
                                            <p:cond delay="676"/>
                                          </p:stCondLst>
                                        </p:cTn>
                                        <p:tgtEl>
                                          <p:spTgt spid="46"/>
                                        </p:tgtEl>
                                      </p:cBhvr>
                                      <p:to x="100000" y="100000"/>
                                    </p:animScale>
                                    <p:animScale>
                                      <p:cBhvr>
                                        <p:cTn id="15" dur="26">
                                          <p:stCondLst>
                                            <p:cond delay="1312"/>
                                          </p:stCondLst>
                                        </p:cTn>
                                        <p:tgtEl>
                                          <p:spTgt spid="46"/>
                                        </p:tgtEl>
                                      </p:cBhvr>
                                      <p:to x="100000" y="80000"/>
                                    </p:animScale>
                                    <p:animScale>
                                      <p:cBhvr>
                                        <p:cTn id="16" dur="166" decel="50000">
                                          <p:stCondLst>
                                            <p:cond delay="1338"/>
                                          </p:stCondLst>
                                        </p:cTn>
                                        <p:tgtEl>
                                          <p:spTgt spid="46"/>
                                        </p:tgtEl>
                                      </p:cBhvr>
                                      <p:to x="100000" y="100000"/>
                                    </p:animScale>
                                    <p:animScale>
                                      <p:cBhvr>
                                        <p:cTn id="17" dur="26">
                                          <p:stCondLst>
                                            <p:cond delay="1642"/>
                                          </p:stCondLst>
                                        </p:cTn>
                                        <p:tgtEl>
                                          <p:spTgt spid="46"/>
                                        </p:tgtEl>
                                      </p:cBhvr>
                                      <p:to x="100000" y="90000"/>
                                    </p:animScale>
                                    <p:animScale>
                                      <p:cBhvr>
                                        <p:cTn id="18" dur="166" decel="50000">
                                          <p:stCondLst>
                                            <p:cond delay="1668"/>
                                          </p:stCondLst>
                                        </p:cTn>
                                        <p:tgtEl>
                                          <p:spTgt spid="46"/>
                                        </p:tgtEl>
                                      </p:cBhvr>
                                      <p:to x="100000" y="100000"/>
                                    </p:animScale>
                                    <p:animScale>
                                      <p:cBhvr>
                                        <p:cTn id="19" dur="26">
                                          <p:stCondLst>
                                            <p:cond delay="1808"/>
                                          </p:stCondLst>
                                        </p:cTn>
                                        <p:tgtEl>
                                          <p:spTgt spid="46"/>
                                        </p:tgtEl>
                                      </p:cBhvr>
                                      <p:to x="100000" y="95000"/>
                                    </p:animScale>
                                    <p:animScale>
                                      <p:cBhvr>
                                        <p:cTn id="20" dur="166" decel="50000">
                                          <p:stCondLst>
                                            <p:cond delay="1834"/>
                                          </p:stCondLst>
                                        </p:cTn>
                                        <p:tgtEl>
                                          <p:spTgt spid="4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 calcmode="lin" valueType="num">
                                      <p:cBhvr additive="base">
                                        <p:cTn id="2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6306650" y="1130524"/>
            <a:ext cx="4391830" cy="2316672"/>
          </a:xfrm>
        </p:spPr>
        <p:txBody>
          <a:bodyPr/>
          <a:lstStyle/>
          <a:p>
            <a:r>
              <a:rPr lang="en-US" sz="2400" b="0">
                <a:latin typeface="Baskerville Old Face" panose="02020602080505020303" pitchFamily="18" charset="0"/>
              </a:rPr>
              <a:t>The analysts identify and prepare what kind of data they need to achieve the successful result.</a:t>
            </a:r>
            <a:endParaRPr lang="en-US" sz="2400" b="0" dirty="0">
              <a:latin typeface="Baskerville Old Face" panose="02020602080505020303" pitchFamily="18" charset="0"/>
            </a:endParaRPr>
          </a:p>
        </p:txBody>
      </p:sp>
      <p:sp>
        <p:nvSpPr>
          <p:cNvPr id="19" name="Text Placeholder 18">
            <a:extLst>
              <a:ext uri="{FF2B5EF4-FFF2-40B4-BE49-F238E27FC236}">
                <a16:creationId xmlns:a16="http://schemas.microsoft.com/office/drawing/2014/main" id="{FC101F03-8617-09D4-619B-F38E2F0A4F15}"/>
              </a:ext>
            </a:extLst>
          </p:cNvPr>
          <p:cNvSpPr>
            <a:spLocks noGrp="1"/>
          </p:cNvSpPr>
          <p:nvPr>
            <p:ph type="body" sz="quarter" idx="28"/>
          </p:nvPr>
        </p:nvSpPr>
        <p:spPr>
          <a:xfrm>
            <a:off x="1844040" y="3074832"/>
            <a:ext cx="2392680" cy="1352387"/>
          </a:xfrm>
        </p:spPr>
        <p:txBody>
          <a:bodyPr/>
          <a:lstStyle/>
          <a:p>
            <a:r>
              <a:rPr lang="en-US" sz="2800"/>
              <a:t>2. PREPARE</a:t>
            </a:r>
            <a:endParaRPr lang="en-US" sz="2800" dirty="0"/>
          </a:p>
        </p:txBody>
      </p:sp>
      <p:pic>
        <p:nvPicPr>
          <p:cNvPr id="48" name="Picture placeholder 19" descr="Layout of website design sketches on white paper">
            <a:extLst>
              <a:ext uri="{FF2B5EF4-FFF2-40B4-BE49-F238E27FC236}">
                <a16:creationId xmlns:a16="http://schemas.microsoft.com/office/drawing/2014/main" id="{6D25AB81-B10A-BD11-E8FE-ECF8CB1B12F0}"/>
              </a:ext>
            </a:extLst>
          </p:cNvPr>
          <p:cNvPicPr>
            <a:picLocks noGrp="1" noChangeAspect="1"/>
          </p:cNvPicPr>
          <p:nvPr>
            <p:ph type="pic" sz="quarter" idx="47"/>
          </p:nvPr>
        </p:nvPicPr>
        <p:blipFill>
          <a:blip r:embed="rId2">
            <a:extLst>
              <a:ext uri="{28A0092B-C50C-407E-A947-70E740481C1C}">
                <a14:useLocalDpi xmlns:a14="http://schemas.microsoft.com/office/drawing/2010/main"/>
              </a:ext>
            </a:extLst>
          </a:blip>
          <a:srcRect/>
          <a:stretch/>
        </p:blipFill>
        <p:spPr>
          <a:blipFill>
            <a:blip r:embed="rId3"/>
            <a:stretch>
              <a:fillRect/>
            </a:stretch>
          </a:blipFill>
        </p:spPr>
      </p:pic>
      <p:sp>
        <p:nvSpPr>
          <p:cNvPr id="3" name="TextBox 2">
            <a:extLst>
              <a:ext uri="{FF2B5EF4-FFF2-40B4-BE49-F238E27FC236}">
                <a16:creationId xmlns:a16="http://schemas.microsoft.com/office/drawing/2014/main" id="{FC50BA4B-E2F0-1F39-4D88-891B6CA24325}"/>
              </a:ext>
            </a:extLst>
          </p:cNvPr>
          <p:cNvSpPr txBox="1"/>
          <p:nvPr/>
        </p:nvSpPr>
        <p:spPr>
          <a:xfrm>
            <a:off x="6279054" y="3589021"/>
            <a:ext cx="4026996" cy="1938992"/>
          </a:xfrm>
          <a:prstGeom prst="rect">
            <a:avLst/>
          </a:prstGeom>
        </p:spPr>
        <p:txBody>
          <a:bodyPr wrap="square" rtlCol="0">
            <a:spAutoFit/>
          </a:bodyPr>
          <a:lstStyle/>
          <a:p>
            <a:pPr marL="0" indent="0" algn="ctr">
              <a:lnSpc>
                <a:spcPct val="100000"/>
              </a:lnSpc>
              <a:spcBef>
                <a:spcPts val="0"/>
              </a:spcBef>
              <a:buFontTx/>
              <a:buNone/>
            </a:pPr>
            <a:r>
              <a:rPr lang="en-IN" sz="2400">
                <a:solidFill>
                  <a:srgbClr val="7030A0"/>
                </a:solidFill>
                <a:latin typeface="Baskerville Old Face" panose="02020602080505020303" pitchFamily="18" charset="0"/>
                <a:ea typeface="微软雅黑"/>
                <a:cs typeface="Posterama" panose="020B0504020200020000" pitchFamily="34" charset="0"/>
              </a:rPr>
              <a:t>Riya will now decide the budget to spend on her degree and from where she is going to get that (from her parents, loan or her savings).</a:t>
            </a:r>
          </a:p>
        </p:txBody>
      </p:sp>
    </p:spTree>
    <p:extLst>
      <p:ext uri="{BB962C8B-B14F-4D97-AF65-F5344CB8AC3E}">
        <p14:creationId xmlns:p14="http://schemas.microsoft.com/office/powerpoint/2010/main" val="2171005257"/>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down)">
                                      <p:cBhvr>
                                        <p:cTn id="7" dur="580">
                                          <p:stCondLst>
                                            <p:cond delay="0"/>
                                          </p:stCondLst>
                                        </p:cTn>
                                        <p:tgtEl>
                                          <p:spTgt spid="46"/>
                                        </p:tgtEl>
                                      </p:cBhvr>
                                    </p:animEffect>
                                    <p:anim calcmode="lin" valueType="num">
                                      <p:cBhvr>
                                        <p:cTn id="8" dur="1822" tmFilter="0,0; 0.14,0.36; 0.43,0.73; 0.71,0.91; 1.0,1.0">
                                          <p:stCondLst>
                                            <p:cond delay="0"/>
                                          </p:stCondLst>
                                        </p:cTn>
                                        <p:tgtEl>
                                          <p:spTgt spid="4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6"/>
                                        </p:tgtEl>
                                        <p:attrNameLst>
                                          <p:attrName>ppt_y</p:attrName>
                                        </p:attrNameLst>
                                      </p:cBhvr>
                                      <p:tavLst>
                                        <p:tav tm="0" fmla="#ppt_y-sin(pi*$)/81">
                                          <p:val>
                                            <p:fltVal val="0"/>
                                          </p:val>
                                        </p:tav>
                                        <p:tav tm="100000">
                                          <p:val>
                                            <p:fltVal val="1"/>
                                          </p:val>
                                        </p:tav>
                                      </p:tavLst>
                                    </p:anim>
                                    <p:animScale>
                                      <p:cBhvr>
                                        <p:cTn id="13" dur="26">
                                          <p:stCondLst>
                                            <p:cond delay="650"/>
                                          </p:stCondLst>
                                        </p:cTn>
                                        <p:tgtEl>
                                          <p:spTgt spid="46"/>
                                        </p:tgtEl>
                                      </p:cBhvr>
                                      <p:to x="100000" y="60000"/>
                                    </p:animScale>
                                    <p:animScale>
                                      <p:cBhvr>
                                        <p:cTn id="14" dur="166" decel="50000">
                                          <p:stCondLst>
                                            <p:cond delay="676"/>
                                          </p:stCondLst>
                                        </p:cTn>
                                        <p:tgtEl>
                                          <p:spTgt spid="46"/>
                                        </p:tgtEl>
                                      </p:cBhvr>
                                      <p:to x="100000" y="100000"/>
                                    </p:animScale>
                                    <p:animScale>
                                      <p:cBhvr>
                                        <p:cTn id="15" dur="26">
                                          <p:stCondLst>
                                            <p:cond delay="1312"/>
                                          </p:stCondLst>
                                        </p:cTn>
                                        <p:tgtEl>
                                          <p:spTgt spid="46"/>
                                        </p:tgtEl>
                                      </p:cBhvr>
                                      <p:to x="100000" y="80000"/>
                                    </p:animScale>
                                    <p:animScale>
                                      <p:cBhvr>
                                        <p:cTn id="16" dur="166" decel="50000">
                                          <p:stCondLst>
                                            <p:cond delay="1338"/>
                                          </p:stCondLst>
                                        </p:cTn>
                                        <p:tgtEl>
                                          <p:spTgt spid="46"/>
                                        </p:tgtEl>
                                      </p:cBhvr>
                                      <p:to x="100000" y="100000"/>
                                    </p:animScale>
                                    <p:animScale>
                                      <p:cBhvr>
                                        <p:cTn id="17" dur="26">
                                          <p:stCondLst>
                                            <p:cond delay="1642"/>
                                          </p:stCondLst>
                                        </p:cTn>
                                        <p:tgtEl>
                                          <p:spTgt spid="46"/>
                                        </p:tgtEl>
                                      </p:cBhvr>
                                      <p:to x="100000" y="90000"/>
                                    </p:animScale>
                                    <p:animScale>
                                      <p:cBhvr>
                                        <p:cTn id="18" dur="166" decel="50000">
                                          <p:stCondLst>
                                            <p:cond delay="1668"/>
                                          </p:stCondLst>
                                        </p:cTn>
                                        <p:tgtEl>
                                          <p:spTgt spid="46"/>
                                        </p:tgtEl>
                                      </p:cBhvr>
                                      <p:to x="100000" y="100000"/>
                                    </p:animScale>
                                    <p:animScale>
                                      <p:cBhvr>
                                        <p:cTn id="19" dur="26">
                                          <p:stCondLst>
                                            <p:cond delay="1808"/>
                                          </p:stCondLst>
                                        </p:cTn>
                                        <p:tgtEl>
                                          <p:spTgt spid="46"/>
                                        </p:tgtEl>
                                      </p:cBhvr>
                                      <p:to x="100000" y="95000"/>
                                    </p:animScale>
                                    <p:animScale>
                                      <p:cBhvr>
                                        <p:cTn id="20" dur="166" decel="50000">
                                          <p:stCondLst>
                                            <p:cond delay="1834"/>
                                          </p:stCondLst>
                                        </p:cTn>
                                        <p:tgtEl>
                                          <p:spTgt spid="4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6564630" y="1324005"/>
            <a:ext cx="4407070" cy="1595301"/>
          </a:xfrm>
        </p:spPr>
        <p:txBody>
          <a:bodyPr/>
          <a:lstStyle/>
          <a:p>
            <a:r>
              <a:rPr lang="en-US" sz="2400" b="0">
                <a:latin typeface="Baskerville Old Face" panose="02020602080505020303" pitchFamily="18" charset="0"/>
              </a:rPr>
              <a:t>In this step, the analyst makes sure that the data is complete, clean and free of outliers.</a:t>
            </a:r>
            <a:endParaRPr lang="en-US" sz="2400" b="0" dirty="0">
              <a:latin typeface="Baskerville Old Face" panose="02020602080505020303" pitchFamily="18" charset="0"/>
            </a:endParaRPr>
          </a:p>
        </p:txBody>
      </p:sp>
      <p:sp>
        <p:nvSpPr>
          <p:cNvPr id="19" name="Text Placeholder 18">
            <a:extLst>
              <a:ext uri="{FF2B5EF4-FFF2-40B4-BE49-F238E27FC236}">
                <a16:creationId xmlns:a16="http://schemas.microsoft.com/office/drawing/2014/main" id="{FC101F03-8617-09D4-619B-F38E2F0A4F15}"/>
              </a:ext>
            </a:extLst>
          </p:cNvPr>
          <p:cNvSpPr>
            <a:spLocks noGrp="1"/>
          </p:cNvSpPr>
          <p:nvPr>
            <p:ph type="body" sz="quarter" idx="28"/>
          </p:nvPr>
        </p:nvSpPr>
        <p:spPr>
          <a:xfrm>
            <a:off x="1808694" y="2843201"/>
            <a:ext cx="2481366" cy="1644979"/>
          </a:xfrm>
        </p:spPr>
        <p:txBody>
          <a:bodyPr/>
          <a:lstStyle/>
          <a:p>
            <a:r>
              <a:rPr lang="en-US" sz="2800"/>
              <a:t>3. PROCESS</a:t>
            </a:r>
            <a:endParaRPr lang="en-US" sz="2800" dirty="0"/>
          </a:p>
        </p:txBody>
      </p:sp>
      <p:pic>
        <p:nvPicPr>
          <p:cNvPr id="48" name="Picture placeholder 19" descr="Layout of website design sketches on white paper">
            <a:extLst>
              <a:ext uri="{FF2B5EF4-FFF2-40B4-BE49-F238E27FC236}">
                <a16:creationId xmlns:a16="http://schemas.microsoft.com/office/drawing/2014/main" id="{6D25AB81-B10A-BD11-E8FE-ECF8CB1B12F0}"/>
              </a:ext>
            </a:extLst>
          </p:cNvPr>
          <p:cNvPicPr>
            <a:picLocks noGrp="1" noChangeAspect="1"/>
          </p:cNvPicPr>
          <p:nvPr>
            <p:ph type="pic" sz="quarter" idx="47"/>
          </p:nvPr>
        </p:nvPicPr>
        <p:blipFill>
          <a:blip r:embed="rId2">
            <a:extLst>
              <a:ext uri="{28A0092B-C50C-407E-A947-70E740481C1C}">
                <a14:useLocalDpi xmlns:a14="http://schemas.microsoft.com/office/drawing/2010/main"/>
              </a:ext>
            </a:extLst>
          </a:blip>
          <a:srcRect/>
          <a:stretch/>
        </p:blipFill>
        <p:spPr>
          <a:blipFill>
            <a:blip r:embed="rId3"/>
            <a:stretch>
              <a:fillRect/>
            </a:stretch>
          </a:blipFill>
        </p:spPr>
      </p:pic>
      <p:sp>
        <p:nvSpPr>
          <p:cNvPr id="2" name="TextBox 1">
            <a:extLst>
              <a:ext uri="{FF2B5EF4-FFF2-40B4-BE49-F238E27FC236}">
                <a16:creationId xmlns:a16="http://schemas.microsoft.com/office/drawing/2014/main" id="{03F8F471-91CB-333F-737B-AABAE0FCAF84}"/>
              </a:ext>
            </a:extLst>
          </p:cNvPr>
          <p:cNvSpPr txBox="1"/>
          <p:nvPr/>
        </p:nvSpPr>
        <p:spPr>
          <a:xfrm>
            <a:off x="6427470" y="3447196"/>
            <a:ext cx="4916170" cy="1569660"/>
          </a:xfrm>
          <a:prstGeom prst="rect">
            <a:avLst/>
          </a:prstGeom>
        </p:spPr>
        <p:txBody>
          <a:bodyPr wrap="square" rtlCol="0">
            <a:spAutoFit/>
          </a:bodyPr>
          <a:lstStyle/>
          <a:p>
            <a:pPr marL="0" indent="0" algn="ctr">
              <a:lnSpc>
                <a:spcPct val="100000"/>
              </a:lnSpc>
              <a:spcBef>
                <a:spcPts val="0"/>
              </a:spcBef>
              <a:buFontTx/>
              <a:buNone/>
            </a:pPr>
            <a:r>
              <a:rPr lang="en-IN" sz="2400">
                <a:solidFill>
                  <a:srgbClr val="7030A0"/>
                </a:solidFill>
                <a:latin typeface="Baskerville Old Face" panose="02020602080505020303" pitchFamily="18" charset="0"/>
                <a:ea typeface="微软雅黑"/>
                <a:cs typeface="Posterama" panose="020B0504020200020000" pitchFamily="34" charset="0"/>
              </a:rPr>
              <a:t>Now according to her budget and chosen subject, lets says – social science , Riya will now select the specialisation, lets say – economics.</a:t>
            </a:r>
          </a:p>
        </p:txBody>
      </p:sp>
    </p:spTree>
    <p:extLst>
      <p:ext uri="{BB962C8B-B14F-4D97-AF65-F5344CB8AC3E}">
        <p14:creationId xmlns:p14="http://schemas.microsoft.com/office/powerpoint/2010/main" val="1628280778"/>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down)">
                                      <p:cBhvr>
                                        <p:cTn id="7" dur="580">
                                          <p:stCondLst>
                                            <p:cond delay="0"/>
                                          </p:stCondLst>
                                        </p:cTn>
                                        <p:tgtEl>
                                          <p:spTgt spid="46"/>
                                        </p:tgtEl>
                                      </p:cBhvr>
                                    </p:animEffect>
                                    <p:anim calcmode="lin" valueType="num">
                                      <p:cBhvr>
                                        <p:cTn id="8" dur="1822" tmFilter="0,0; 0.14,0.36; 0.43,0.73; 0.71,0.91; 1.0,1.0">
                                          <p:stCondLst>
                                            <p:cond delay="0"/>
                                          </p:stCondLst>
                                        </p:cTn>
                                        <p:tgtEl>
                                          <p:spTgt spid="4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6"/>
                                        </p:tgtEl>
                                        <p:attrNameLst>
                                          <p:attrName>ppt_y</p:attrName>
                                        </p:attrNameLst>
                                      </p:cBhvr>
                                      <p:tavLst>
                                        <p:tav tm="0" fmla="#ppt_y-sin(pi*$)/81">
                                          <p:val>
                                            <p:fltVal val="0"/>
                                          </p:val>
                                        </p:tav>
                                        <p:tav tm="100000">
                                          <p:val>
                                            <p:fltVal val="1"/>
                                          </p:val>
                                        </p:tav>
                                      </p:tavLst>
                                    </p:anim>
                                    <p:animScale>
                                      <p:cBhvr>
                                        <p:cTn id="13" dur="26">
                                          <p:stCondLst>
                                            <p:cond delay="650"/>
                                          </p:stCondLst>
                                        </p:cTn>
                                        <p:tgtEl>
                                          <p:spTgt spid="46"/>
                                        </p:tgtEl>
                                      </p:cBhvr>
                                      <p:to x="100000" y="60000"/>
                                    </p:animScale>
                                    <p:animScale>
                                      <p:cBhvr>
                                        <p:cTn id="14" dur="166" decel="50000">
                                          <p:stCondLst>
                                            <p:cond delay="676"/>
                                          </p:stCondLst>
                                        </p:cTn>
                                        <p:tgtEl>
                                          <p:spTgt spid="46"/>
                                        </p:tgtEl>
                                      </p:cBhvr>
                                      <p:to x="100000" y="100000"/>
                                    </p:animScale>
                                    <p:animScale>
                                      <p:cBhvr>
                                        <p:cTn id="15" dur="26">
                                          <p:stCondLst>
                                            <p:cond delay="1312"/>
                                          </p:stCondLst>
                                        </p:cTn>
                                        <p:tgtEl>
                                          <p:spTgt spid="46"/>
                                        </p:tgtEl>
                                      </p:cBhvr>
                                      <p:to x="100000" y="80000"/>
                                    </p:animScale>
                                    <p:animScale>
                                      <p:cBhvr>
                                        <p:cTn id="16" dur="166" decel="50000">
                                          <p:stCondLst>
                                            <p:cond delay="1338"/>
                                          </p:stCondLst>
                                        </p:cTn>
                                        <p:tgtEl>
                                          <p:spTgt spid="46"/>
                                        </p:tgtEl>
                                      </p:cBhvr>
                                      <p:to x="100000" y="100000"/>
                                    </p:animScale>
                                    <p:animScale>
                                      <p:cBhvr>
                                        <p:cTn id="17" dur="26">
                                          <p:stCondLst>
                                            <p:cond delay="1642"/>
                                          </p:stCondLst>
                                        </p:cTn>
                                        <p:tgtEl>
                                          <p:spTgt spid="46"/>
                                        </p:tgtEl>
                                      </p:cBhvr>
                                      <p:to x="100000" y="90000"/>
                                    </p:animScale>
                                    <p:animScale>
                                      <p:cBhvr>
                                        <p:cTn id="18" dur="166" decel="50000">
                                          <p:stCondLst>
                                            <p:cond delay="1668"/>
                                          </p:stCondLst>
                                        </p:cTn>
                                        <p:tgtEl>
                                          <p:spTgt spid="46"/>
                                        </p:tgtEl>
                                      </p:cBhvr>
                                      <p:to x="100000" y="100000"/>
                                    </p:animScale>
                                    <p:animScale>
                                      <p:cBhvr>
                                        <p:cTn id="19" dur="26">
                                          <p:stCondLst>
                                            <p:cond delay="1808"/>
                                          </p:stCondLst>
                                        </p:cTn>
                                        <p:tgtEl>
                                          <p:spTgt spid="46"/>
                                        </p:tgtEl>
                                      </p:cBhvr>
                                      <p:to x="100000" y="95000"/>
                                    </p:animScale>
                                    <p:animScale>
                                      <p:cBhvr>
                                        <p:cTn id="20" dur="166" decel="50000">
                                          <p:stCondLst>
                                            <p:cond delay="1834"/>
                                          </p:stCondLst>
                                        </p:cTn>
                                        <p:tgtEl>
                                          <p:spTgt spid="4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 calcmode="lin" valueType="num">
                                      <p:cBhvr additive="base">
                                        <p:cTn id="25"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6752844" y="1203780"/>
            <a:ext cx="4236890" cy="1581754"/>
          </a:xfrm>
        </p:spPr>
        <p:txBody>
          <a:bodyPr/>
          <a:lstStyle/>
          <a:p>
            <a:r>
              <a:rPr lang="en-US" sz="2400" b="0">
                <a:solidFill>
                  <a:schemeClr val="tx1"/>
                </a:solidFill>
                <a:latin typeface="Baskerville Old Face" panose="02020602080505020303" pitchFamily="18" charset="0"/>
              </a:rPr>
              <a:t>In this step, the analyst analyses data to find patterns, relationships, and trends.</a:t>
            </a:r>
            <a:endParaRPr lang="en-US" sz="2400" b="0" dirty="0">
              <a:solidFill>
                <a:schemeClr val="tx1"/>
              </a:solidFill>
              <a:latin typeface="Baskerville Old Face" panose="02020602080505020303" pitchFamily="18" charset="0"/>
            </a:endParaRPr>
          </a:p>
        </p:txBody>
      </p:sp>
      <p:sp>
        <p:nvSpPr>
          <p:cNvPr id="19" name="Text Placeholder 18">
            <a:extLst>
              <a:ext uri="{FF2B5EF4-FFF2-40B4-BE49-F238E27FC236}">
                <a16:creationId xmlns:a16="http://schemas.microsoft.com/office/drawing/2014/main" id="{FC101F03-8617-09D4-619B-F38E2F0A4F15}"/>
              </a:ext>
            </a:extLst>
          </p:cNvPr>
          <p:cNvSpPr>
            <a:spLocks noGrp="1"/>
          </p:cNvSpPr>
          <p:nvPr>
            <p:ph type="body" sz="quarter" idx="28"/>
          </p:nvPr>
        </p:nvSpPr>
        <p:spPr>
          <a:xfrm>
            <a:off x="1769533" y="2911781"/>
            <a:ext cx="2683933" cy="686552"/>
          </a:xfrm>
        </p:spPr>
        <p:txBody>
          <a:bodyPr/>
          <a:lstStyle/>
          <a:p>
            <a:r>
              <a:rPr lang="en-US" sz="2800"/>
              <a:t>4. ANALYZE</a:t>
            </a:r>
            <a:endParaRPr lang="en-US" sz="2800" dirty="0"/>
          </a:p>
        </p:txBody>
      </p:sp>
      <p:pic>
        <p:nvPicPr>
          <p:cNvPr id="48" name="Picture placeholder 19" descr="Layout of website design sketches on white paper">
            <a:extLst>
              <a:ext uri="{FF2B5EF4-FFF2-40B4-BE49-F238E27FC236}">
                <a16:creationId xmlns:a16="http://schemas.microsoft.com/office/drawing/2014/main" id="{6D25AB81-B10A-BD11-E8FE-ECF8CB1B12F0}"/>
              </a:ext>
            </a:extLst>
          </p:cNvPr>
          <p:cNvPicPr>
            <a:picLocks noGrp="1" noChangeAspect="1"/>
          </p:cNvPicPr>
          <p:nvPr>
            <p:ph type="pic" sz="quarter" idx="47"/>
          </p:nvPr>
        </p:nvPicPr>
        <p:blipFill>
          <a:blip r:embed="rId2">
            <a:extLst>
              <a:ext uri="{28A0092B-C50C-407E-A947-70E740481C1C}">
                <a14:useLocalDpi xmlns:a14="http://schemas.microsoft.com/office/drawing/2010/main"/>
              </a:ext>
            </a:extLst>
          </a:blip>
          <a:srcRect/>
          <a:stretch/>
        </p:blipFill>
        <p:spPr>
          <a:blipFill>
            <a:blip r:embed="rId3"/>
            <a:stretch>
              <a:fillRect/>
            </a:stretch>
          </a:blipFill>
        </p:spPr>
      </p:pic>
      <p:sp>
        <p:nvSpPr>
          <p:cNvPr id="3" name="TextBox 2">
            <a:extLst>
              <a:ext uri="{FF2B5EF4-FFF2-40B4-BE49-F238E27FC236}">
                <a16:creationId xmlns:a16="http://schemas.microsoft.com/office/drawing/2014/main" id="{8FE09DEB-F0B8-A477-C0B4-7C6E3F29F9DC}"/>
              </a:ext>
            </a:extLst>
          </p:cNvPr>
          <p:cNvSpPr txBox="1"/>
          <p:nvPr/>
        </p:nvSpPr>
        <p:spPr>
          <a:xfrm>
            <a:off x="6426199" y="3472302"/>
            <a:ext cx="5350935" cy="1938992"/>
          </a:xfrm>
          <a:prstGeom prst="rect">
            <a:avLst/>
          </a:prstGeom>
        </p:spPr>
        <p:txBody>
          <a:bodyPr wrap="square" rtlCol="0">
            <a:spAutoFit/>
          </a:bodyPr>
          <a:lstStyle/>
          <a:p>
            <a:pPr marL="0" indent="0">
              <a:lnSpc>
                <a:spcPct val="100000"/>
              </a:lnSpc>
              <a:spcBef>
                <a:spcPts val="0"/>
              </a:spcBef>
              <a:buFontTx/>
              <a:buNone/>
            </a:pPr>
            <a:r>
              <a:rPr lang="en-IN" sz="2400">
                <a:solidFill>
                  <a:srgbClr val="7030A0"/>
                </a:solidFill>
                <a:latin typeface="Baskerville Old Face" panose="02020602080505020303" pitchFamily="18" charset="0"/>
                <a:ea typeface="微软雅黑"/>
                <a:cs typeface="Posterama" panose="020B0504020200020000" pitchFamily="34" charset="0"/>
              </a:rPr>
              <a:t>She will now analyze the scope of economics in terms of return on investment, job opportunities, and alumni support. She will network with people who did the same course. </a:t>
            </a:r>
          </a:p>
        </p:txBody>
      </p:sp>
    </p:spTree>
    <p:extLst>
      <p:ext uri="{BB962C8B-B14F-4D97-AF65-F5344CB8AC3E}">
        <p14:creationId xmlns:p14="http://schemas.microsoft.com/office/powerpoint/2010/main" val="100349101"/>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down)">
                                      <p:cBhvr>
                                        <p:cTn id="7" dur="580">
                                          <p:stCondLst>
                                            <p:cond delay="0"/>
                                          </p:stCondLst>
                                        </p:cTn>
                                        <p:tgtEl>
                                          <p:spTgt spid="46"/>
                                        </p:tgtEl>
                                      </p:cBhvr>
                                    </p:animEffect>
                                    <p:anim calcmode="lin" valueType="num">
                                      <p:cBhvr>
                                        <p:cTn id="8" dur="1822" tmFilter="0,0; 0.14,0.36; 0.43,0.73; 0.71,0.91; 1.0,1.0">
                                          <p:stCondLst>
                                            <p:cond delay="0"/>
                                          </p:stCondLst>
                                        </p:cTn>
                                        <p:tgtEl>
                                          <p:spTgt spid="4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6"/>
                                        </p:tgtEl>
                                        <p:attrNameLst>
                                          <p:attrName>ppt_y</p:attrName>
                                        </p:attrNameLst>
                                      </p:cBhvr>
                                      <p:tavLst>
                                        <p:tav tm="0" fmla="#ppt_y-sin(pi*$)/81">
                                          <p:val>
                                            <p:fltVal val="0"/>
                                          </p:val>
                                        </p:tav>
                                        <p:tav tm="100000">
                                          <p:val>
                                            <p:fltVal val="1"/>
                                          </p:val>
                                        </p:tav>
                                      </p:tavLst>
                                    </p:anim>
                                    <p:animScale>
                                      <p:cBhvr>
                                        <p:cTn id="13" dur="26">
                                          <p:stCondLst>
                                            <p:cond delay="650"/>
                                          </p:stCondLst>
                                        </p:cTn>
                                        <p:tgtEl>
                                          <p:spTgt spid="46"/>
                                        </p:tgtEl>
                                      </p:cBhvr>
                                      <p:to x="100000" y="60000"/>
                                    </p:animScale>
                                    <p:animScale>
                                      <p:cBhvr>
                                        <p:cTn id="14" dur="166" decel="50000">
                                          <p:stCondLst>
                                            <p:cond delay="676"/>
                                          </p:stCondLst>
                                        </p:cTn>
                                        <p:tgtEl>
                                          <p:spTgt spid="46"/>
                                        </p:tgtEl>
                                      </p:cBhvr>
                                      <p:to x="100000" y="100000"/>
                                    </p:animScale>
                                    <p:animScale>
                                      <p:cBhvr>
                                        <p:cTn id="15" dur="26">
                                          <p:stCondLst>
                                            <p:cond delay="1312"/>
                                          </p:stCondLst>
                                        </p:cTn>
                                        <p:tgtEl>
                                          <p:spTgt spid="46"/>
                                        </p:tgtEl>
                                      </p:cBhvr>
                                      <p:to x="100000" y="80000"/>
                                    </p:animScale>
                                    <p:animScale>
                                      <p:cBhvr>
                                        <p:cTn id="16" dur="166" decel="50000">
                                          <p:stCondLst>
                                            <p:cond delay="1338"/>
                                          </p:stCondLst>
                                        </p:cTn>
                                        <p:tgtEl>
                                          <p:spTgt spid="46"/>
                                        </p:tgtEl>
                                      </p:cBhvr>
                                      <p:to x="100000" y="100000"/>
                                    </p:animScale>
                                    <p:animScale>
                                      <p:cBhvr>
                                        <p:cTn id="17" dur="26">
                                          <p:stCondLst>
                                            <p:cond delay="1642"/>
                                          </p:stCondLst>
                                        </p:cTn>
                                        <p:tgtEl>
                                          <p:spTgt spid="46"/>
                                        </p:tgtEl>
                                      </p:cBhvr>
                                      <p:to x="100000" y="90000"/>
                                    </p:animScale>
                                    <p:animScale>
                                      <p:cBhvr>
                                        <p:cTn id="18" dur="166" decel="50000">
                                          <p:stCondLst>
                                            <p:cond delay="1668"/>
                                          </p:stCondLst>
                                        </p:cTn>
                                        <p:tgtEl>
                                          <p:spTgt spid="46"/>
                                        </p:tgtEl>
                                      </p:cBhvr>
                                      <p:to x="100000" y="100000"/>
                                    </p:animScale>
                                    <p:animScale>
                                      <p:cBhvr>
                                        <p:cTn id="19" dur="26">
                                          <p:stCondLst>
                                            <p:cond delay="1808"/>
                                          </p:stCondLst>
                                        </p:cTn>
                                        <p:tgtEl>
                                          <p:spTgt spid="46"/>
                                        </p:tgtEl>
                                      </p:cBhvr>
                                      <p:to x="100000" y="95000"/>
                                    </p:animScale>
                                    <p:animScale>
                                      <p:cBhvr>
                                        <p:cTn id="20" dur="166" decel="50000">
                                          <p:stCondLst>
                                            <p:cond delay="1834"/>
                                          </p:stCondLst>
                                        </p:cTn>
                                        <p:tgtEl>
                                          <p:spTgt spid="4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6504770" y="1551759"/>
            <a:ext cx="4346110" cy="1610541"/>
          </a:xfrm>
        </p:spPr>
        <p:txBody>
          <a:bodyPr/>
          <a:lstStyle/>
          <a:p>
            <a:r>
              <a:rPr lang="en-US" sz="2400" b="0">
                <a:latin typeface="Baskerville Old Face" panose="02020602080505020303" pitchFamily="18" charset="0"/>
              </a:rPr>
              <a:t>In this step, the analyst  communicates the results with right context and have productive team conversations.</a:t>
            </a:r>
            <a:endParaRPr lang="en-US" b="0" dirty="0">
              <a:latin typeface="Baskerville Old Face" panose="02020602080505020303" pitchFamily="18" charset="0"/>
            </a:endParaRPr>
          </a:p>
        </p:txBody>
      </p:sp>
      <p:sp>
        <p:nvSpPr>
          <p:cNvPr id="19" name="Text Placeholder 18">
            <a:extLst>
              <a:ext uri="{FF2B5EF4-FFF2-40B4-BE49-F238E27FC236}">
                <a16:creationId xmlns:a16="http://schemas.microsoft.com/office/drawing/2014/main" id="{FC101F03-8617-09D4-619B-F38E2F0A4F15}"/>
              </a:ext>
            </a:extLst>
          </p:cNvPr>
          <p:cNvSpPr>
            <a:spLocks noGrp="1"/>
          </p:cNvSpPr>
          <p:nvPr>
            <p:ph type="body" sz="quarter" idx="28"/>
          </p:nvPr>
        </p:nvSpPr>
        <p:spPr>
          <a:xfrm>
            <a:off x="2075394" y="2915121"/>
            <a:ext cx="2016545" cy="1256359"/>
          </a:xfrm>
        </p:spPr>
        <p:txBody>
          <a:bodyPr/>
          <a:lstStyle/>
          <a:p>
            <a:r>
              <a:rPr lang="en-US" sz="2800"/>
              <a:t>5.  SHARE</a:t>
            </a:r>
            <a:endParaRPr lang="en-US" sz="2800" dirty="0"/>
          </a:p>
        </p:txBody>
      </p:sp>
      <p:pic>
        <p:nvPicPr>
          <p:cNvPr id="48" name="Picture placeholder 19" descr="Layout of website design sketches on white paper">
            <a:extLst>
              <a:ext uri="{FF2B5EF4-FFF2-40B4-BE49-F238E27FC236}">
                <a16:creationId xmlns:a16="http://schemas.microsoft.com/office/drawing/2014/main" id="{6D25AB81-B10A-BD11-E8FE-ECF8CB1B12F0}"/>
              </a:ext>
            </a:extLst>
          </p:cNvPr>
          <p:cNvPicPr>
            <a:picLocks noGrp="1" noChangeAspect="1"/>
          </p:cNvPicPr>
          <p:nvPr>
            <p:ph type="pic" sz="quarter" idx="47"/>
          </p:nvPr>
        </p:nvPicPr>
        <p:blipFill>
          <a:blip r:embed="rId2">
            <a:extLst>
              <a:ext uri="{28A0092B-C50C-407E-A947-70E740481C1C}">
                <a14:useLocalDpi xmlns:a14="http://schemas.microsoft.com/office/drawing/2010/main"/>
              </a:ext>
            </a:extLst>
          </a:blip>
          <a:srcRect/>
          <a:stretch/>
        </p:blipFill>
        <p:spPr>
          <a:blipFill>
            <a:blip r:embed="rId3"/>
            <a:stretch>
              <a:fillRect/>
            </a:stretch>
          </a:blipFill>
        </p:spPr>
      </p:pic>
      <p:sp>
        <p:nvSpPr>
          <p:cNvPr id="4" name="TextBox 3">
            <a:extLst>
              <a:ext uri="{FF2B5EF4-FFF2-40B4-BE49-F238E27FC236}">
                <a16:creationId xmlns:a16="http://schemas.microsoft.com/office/drawing/2014/main" id="{8ACC3501-7494-B992-2AEE-6CB764B7E060}"/>
              </a:ext>
            </a:extLst>
          </p:cNvPr>
          <p:cNvSpPr txBox="1"/>
          <p:nvPr/>
        </p:nvSpPr>
        <p:spPr>
          <a:xfrm>
            <a:off x="6408420" y="3543301"/>
            <a:ext cx="4709160" cy="1938992"/>
          </a:xfrm>
          <a:prstGeom prst="rect">
            <a:avLst/>
          </a:prstGeom>
        </p:spPr>
        <p:txBody>
          <a:bodyPr wrap="square" rtlCol="0">
            <a:spAutoFit/>
          </a:bodyPr>
          <a:lstStyle/>
          <a:p>
            <a:pPr marL="0" indent="0">
              <a:lnSpc>
                <a:spcPct val="100000"/>
              </a:lnSpc>
              <a:spcBef>
                <a:spcPts val="0"/>
              </a:spcBef>
              <a:buFontTx/>
              <a:buNone/>
            </a:pPr>
            <a:r>
              <a:rPr lang="en-IN" sz="2400">
                <a:solidFill>
                  <a:srgbClr val="7030A0"/>
                </a:solidFill>
                <a:latin typeface="Baskerville Old Face" panose="02020602080505020303" pitchFamily="18" charset="0"/>
                <a:ea typeface="微软雅黑"/>
                <a:cs typeface="Posterama" panose="020B0504020200020000" pitchFamily="34" charset="0"/>
              </a:rPr>
              <a:t>In our example, Riya will communicate the idea with her parents and find the best university of economics with the help of the discussion.</a:t>
            </a:r>
          </a:p>
        </p:txBody>
      </p:sp>
    </p:spTree>
    <p:extLst>
      <p:ext uri="{BB962C8B-B14F-4D97-AF65-F5344CB8AC3E}">
        <p14:creationId xmlns:p14="http://schemas.microsoft.com/office/powerpoint/2010/main" val="1459123319"/>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down)">
                                      <p:cBhvr>
                                        <p:cTn id="7" dur="580">
                                          <p:stCondLst>
                                            <p:cond delay="0"/>
                                          </p:stCondLst>
                                        </p:cTn>
                                        <p:tgtEl>
                                          <p:spTgt spid="46"/>
                                        </p:tgtEl>
                                      </p:cBhvr>
                                    </p:animEffect>
                                    <p:anim calcmode="lin" valueType="num">
                                      <p:cBhvr>
                                        <p:cTn id="8" dur="1822" tmFilter="0,0; 0.14,0.36; 0.43,0.73; 0.71,0.91; 1.0,1.0">
                                          <p:stCondLst>
                                            <p:cond delay="0"/>
                                          </p:stCondLst>
                                        </p:cTn>
                                        <p:tgtEl>
                                          <p:spTgt spid="4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6"/>
                                        </p:tgtEl>
                                        <p:attrNameLst>
                                          <p:attrName>ppt_y</p:attrName>
                                        </p:attrNameLst>
                                      </p:cBhvr>
                                      <p:tavLst>
                                        <p:tav tm="0" fmla="#ppt_y-sin(pi*$)/81">
                                          <p:val>
                                            <p:fltVal val="0"/>
                                          </p:val>
                                        </p:tav>
                                        <p:tav tm="100000">
                                          <p:val>
                                            <p:fltVal val="1"/>
                                          </p:val>
                                        </p:tav>
                                      </p:tavLst>
                                    </p:anim>
                                    <p:animScale>
                                      <p:cBhvr>
                                        <p:cTn id="13" dur="26">
                                          <p:stCondLst>
                                            <p:cond delay="650"/>
                                          </p:stCondLst>
                                        </p:cTn>
                                        <p:tgtEl>
                                          <p:spTgt spid="46"/>
                                        </p:tgtEl>
                                      </p:cBhvr>
                                      <p:to x="100000" y="60000"/>
                                    </p:animScale>
                                    <p:animScale>
                                      <p:cBhvr>
                                        <p:cTn id="14" dur="166" decel="50000">
                                          <p:stCondLst>
                                            <p:cond delay="676"/>
                                          </p:stCondLst>
                                        </p:cTn>
                                        <p:tgtEl>
                                          <p:spTgt spid="46"/>
                                        </p:tgtEl>
                                      </p:cBhvr>
                                      <p:to x="100000" y="100000"/>
                                    </p:animScale>
                                    <p:animScale>
                                      <p:cBhvr>
                                        <p:cTn id="15" dur="26">
                                          <p:stCondLst>
                                            <p:cond delay="1312"/>
                                          </p:stCondLst>
                                        </p:cTn>
                                        <p:tgtEl>
                                          <p:spTgt spid="46"/>
                                        </p:tgtEl>
                                      </p:cBhvr>
                                      <p:to x="100000" y="80000"/>
                                    </p:animScale>
                                    <p:animScale>
                                      <p:cBhvr>
                                        <p:cTn id="16" dur="166" decel="50000">
                                          <p:stCondLst>
                                            <p:cond delay="1338"/>
                                          </p:stCondLst>
                                        </p:cTn>
                                        <p:tgtEl>
                                          <p:spTgt spid="46"/>
                                        </p:tgtEl>
                                      </p:cBhvr>
                                      <p:to x="100000" y="100000"/>
                                    </p:animScale>
                                    <p:animScale>
                                      <p:cBhvr>
                                        <p:cTn id="17" dur="26">
                                          <p:stCondLst>
                                            <p:cond delay="1642"/>
                                          </p:stCondLst>
                                        </p:cTn>
                                        <p:tgtEl>
                                          <p:spTgt spid="46"/>
                                        </p:tgtEl>
                                      </p:cBhvr>
                                      <p:to x="100000" y="90000"/>
                                    </p:animScale>
                                    <p:animScale>
                                      <p:cBhvr>
                                        <p:cTn id="18" dur="166" decel="50000">
                                          <p:stCondLst>
                                            <p:cond delay="1668"/>
                                          </p:stCondLst>
                                        </p:cTn>
                                        <p:tgtEl>
                                          <p:spTgt spid="46"/>
                                        </p:tgtEl>
                                      </p:cBhvr>
                                      <p:to x="100000" y="100000"/>
                                    </p:animScale>
                                    <p:animScale>
                                      <p:cBhvr>
                                        <p:cTn id="19" dur="26">
                                          <p:stCondLst>
                                            <p:cond delay="1808"/>
                                          </p:stCondLst>
                                        </p:cTn>
                                        <p:tgtEl>
                                          <p:spTgt spid="46"/>
                                        </p:tgtEl>
                                      </p:cBhvr>
                                      <p:to x="100000" y="95000"/>
                                    </p:animScale>
                                    <p:animScale>
                                      <p:cBhvr>
                                        <p:cTn id="20" dur="166" decel="50000">
                                          <p:stCondLst>
                                            <p:cond delay="1834"/>
                                          </p:stCondLst>
                                        </p:cTn>
                                        <p:tgtEl>
                                          <p:spTgt spid="4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additive="base">
                                        <p:cTn id="2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6564630" y="1221822"/>
            <a:ext cx="4601655" cy="1772996"/>
          </a:xfrm>
        </p:spPr>
        <p:txBody>
          <a:bodyPr/>
          <a:lstStyle/>
          <a:p>
            <a:r>
              <a:rPr lang="en-US" sz="2400" b="0">
                <a:latin typeface="Baskerville Old Face" panose="02020602080505020303" pitchFamily="18" charset="0"/>
              </a:rPr>
              <a:t>The analyst now works with the team in the company and take actions based on the findings.</a:t>
            </a:r>
            <a:endParaRPr lang="en-US" sz="2400" b="0" dirty="0">
              <a:latin typeface="Baskerville Old Face" panose="02020602080505020303" pitchFamily="18" charset="0"/>
            </a:endParaRPr>
          </a:p>
        </p:txBody>
      </p:sp>
      <p:sp>
        <p:nvSpPr>
          <p:cNvPr id="19" name="Text Placeholder 18">
            <a:extLst>
              <a:ext uri="{FF2B5EF4-FFF2-40B4-BE49-F238E27FC236}">
                <a16:creationId xmlns:a16="http://schemas.microsoft.com/office/drawing/2014/main" id="{FC101F03-8617-09D4-619B-F38E2F0A4F15}"/>
              </a:ext>
            </a:extLst>
          </p:cNvPr>
          <p:cNvSpPr>
            <a:spLocks noGrp="1"/>
          </p:cNvSpPr>
          <p:nvPr>
            <p:ph type="body" sz="quarter" idx="28"/>
          </p:nvPr>
        </p:nvSpPr>
        <p:spPr>
          <a:xfrm>
            <a:off x="1659118" y="2911781"/>
            <a:ext cx="2752625" cy="1019196"/>
          </a:xfrm>
        </p:spPr>
        <p:txBody>
          <a:bodyPr/>
          <a:lstStyle/>
          <a:p>
            <a:r>
              <a:rPr lang="en-US" sz="2800"/>
              <a:t>6. ACT</a:t>
            </a:r>
            <a:endParaRPr lang="en-US" sz="2800" dirty="0"/>
          </a:p>
        </p:txBody>
      </p:sp>
      <p:pic>
        <p:nvPicPr>
          <p:cNvPr id="48" name="Picture placeholder 19" descr="Layout of website design sketches on white paper">
            <a:extLst>
              <a:ext uri="{FF2B5EF4-FFF2-40B4-BE49-F238E27FC236}">
                <a16:creationId xmlns:a16="http://schemas.microsoft.com/office/drawing/2014/main" id="{6D25AB81-B10A-BD11-E8FE-ECF8CB1B12F0}"/>
              </a:ext>
            </a:extLst>
          </p:cNvPr>
          <p:cNvPicPr>
            <a:picLocks noGrp="1" noChangeAspect="1"/>
          </p:cNvPicPr>
          <p:nvPr>
            <p:ph type="pic" sz="quarter" idx="47"/>
          </p:nvPr>
        </p:nvPicPr>
        <p:blipFill>
          <a:blip r:embed="rId2">
            <a:extLst>
              <a:ext uri="{28A0092B-C50C-407E-A947-70E740481C1C}">
                <a14:useLocalDpi xmlns:a14="http://schemas.microsoft.com/office/drawing/2010/main"/>
              </a:ext>
            </a:extLst>
          </a:blip>
          <a:srcRect/>
          <a:stretch/>
        </p:blipFill>
        <p:spPr>
          <a:blipFill>
            <a:blip r:embed="rId3"/>
            <a:stretch>
              <a:fillRect/>
            </a:stretch>
          </a:blipFill>
        </p:spPr>
      </p:pic>
      <p:sp>
        <p:nvSpPr>
          <p:cNvPr id="2" name="TextBox 1">
            <a:extLst>
              <a:ext uri="{FF2B5EF4-FFF2-40B4-BE49-F238E27FC236}">
                <a16:creationId xmlns:a16="http://schemas.microsoft.com/office/drawing/2014/main" id="{02B80EAD-052B-B2FF-BD9C-E6401CB78C6B}"/>
              </a:ext>
            </a:extLst>
          </p:cNvPr>
          <p:cNvSpPr txBox="1"/>
          <p:nvPr/>
        </p:nvSpPr>
        <p:spPr>
          <a:xfrm>
            <a:off x="6564630" y="3665063"/>
            <a:ext cx="3591612" cy="830997"/>
          </a:xfrm>
          <a:prstGeom prst="rect">
            <a:avLst/>
          </a:prstGeom>
        </p:spPr>
        <p:txBody>
          <a:bodyPr wrap="square" rtlCol="0">
            <a:spAutoFit/>
          </a:bodyPr>
          <a:lstStyle/>
          <a:p>
            <a:pPr marL="0" indent="0">
              <a:lnSpc>
                <a:spcPct val="100000"/>
              </a:lnSpc>
              <a:spcBef>
                <a:spcPts val="0"/>
              </a:spcBef>
              <a:buFontTx/>
              <a:buNone/>
            </a:pPr>
            <a:r>
              <a:rPr lang="en-IN" sz="2400">
                <a:solidFill>
                  <a:srgbClr val="7030A0"/>
                </a:solidFill>
                <a:latin typeface="Baskerville Old Face" panose="02020602080505020303" pitchFamily="18" charset="0"/>
                <a:ea typeface="微软雅黑"/>
                <a:cs typeface="Posterama" panose="020B0504020200020000" pitchFamily="34" charset="0"/>
              </a:rPr>
              <a:t>Riya will finally enroll into the university.</a:t>
            </a:r>
          </a:p>
        </p:txBody>
      </p:sp>
    </p:spTree>
    <p:extLst>
      <p:ext uri="{BB962C8B-B14F-4D97-AF65-F5344CB8AC3E}">
        <p14:creationId xmlns:p14="http://schemas.microsoft.com/office/powerpoint/2010/main" val="937681534"/>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down)">
                                      <p:cBhvr>
                                        <p:cTn id="7" dur="580">
                                          <p:stCondLst>
                                            <p:cond delay="0"/>
                                          </p:stCondLst>
                                        </p:cTn>
                                        <p:tgtEl>
                                          <p:spTgt spid="46"/>
                                        </p:tgtEl>
                                      </p:cBhvr>
                                    </p:animEffect>
                                    <p:anim calcmode="lin" valueType="num">
                                      <p:cBhvr>
                                        <p:cTn id="8" dur="1822" tmFilter="0,0; 0.14,0.36; 0.43,0.73; 0.71,0.91; 1.0,1.0">
                                          <p:stCondLst>
                                            <p:cond delay="0"/>
                                          </p:stCondLst>
                                        </p:cTn>
                                        <p:tgtEl>
                                          <p:spTgt spid="4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6"/>
                                        </p:tgtEl>
                                        <p:attrNameLst>
                                          <p:attrName>ppt_y</p:attrName>
                                        </p:attrNameLst>
                                      </p:cBhvr>
                                      <p:tavLst>
                                        <p:tav tm="0" fmla="#ppt_y-sin(pi*$)/81">
                                          <p:val>
                                            <p:fltVal val="0"/>
                                          </p:val>
                                        </p:tav>
                                        <p:tav tm="100000">
                                          <p:val>
                                            <p:fltVal val="1"/>
                                          </p:val>
                                        </p:tav>
                                      </p:tavLst>
                                    </p:anim>
                                    <p:animScale>
                                      <p:cBhvr>
                                        <p:cTn id="13" dur="26">
                                          <p:stCondLst>
                                            <p:cond delay="650"/>
                                          </p:stCondLst>
                                        </p:cTn>
                                        <p:tgtEl>
                                          <p:spTgt spid="46"/>
                                        </p:tgtEl>
                                      </p:cBhvr>
                                      <p:to x="100000" y="60000"/>
                                    </p:animScale>
                                    <p:animScale>
                                      <p:cBhvr>
                                        <p:cTn id="14" dur="166" decel="50000">
                                          <p:stCondLst>
                                            <p:cond delay="676"/>
                                          </p:stCondLst>
                                        </p:cTn>
                                        <p:tgtEl>
                                          <p:spTgt spid="46"/>
                                        </p:tgtEl>
                                      </p:cBhvr>
                                      <p:to x="100000" y="100000"/>
                                    </p:animScale>
                                    <p:animScale>
                                      <p:cBhvr>
                                        <p:cTn id="15" dur="26">
                                          <p:stCondLst>
                                            <p:cond delay="1312"/>
                                          </p:stCondLst>
                                        </p:cTn>
                                        <p:tgtEl>
                                          <p:spTgt spid="46"/>
                                        </p:tgtEl>
                                      </p:cBhvr>
                                      <p:to x="100000" y="80000"/>
                                    </p:animScale>
                                    <p:animScale>
                                      <p:cBhvr>
                                        <p:cTn id="16" dur="166" decel="50000">
                                          <p:stCondLst>
                                            <p:cond delay="1338"/>
                                          </p:stCondLst>
                                        </p:cTn>
                                        <p:tgtEl>
                                          <p:spTgt spid="46"/>
                                        </p:tgtEl>
                                      </p:cBhvr>
                                      <p:to x="100000" y="100000"/>
                                    </p:animScale>
                                    <p:animScale>
                                      <p:cBhvr>
                                        <p:cTn id="17" dur="26">
                                          <p:stCondLst>
                                            <p:cond delay="1642"/>
                                          </p:stCondLst>
                                        </p:cTn>
                                        <p:tgtEl>
                                          <p:spTgt spid="46"/>
                                        </p:tgtEl>
                                      </p:cBhvr>
                                      <p:to x="100000" y="90000"/>
                                    </p:animScale>
                                    <p:animScale>
                                      <p:cBhvr>
                                        <p:cTn id="18" dur="166" decel="50000">
                                          <p:stCondLst>
                                            <p:cond delay="1668"/>
                                          </p:stCondLst>
                                        </p:cTn>
                                        <p:tgtEl>
                                          <p:spTgt spid="46"/>
                                        </p:tgtEl>
                                      </p:cBhvr>
                                      <p:to x="100000" y="100000"/>
                                    </p:animScale>
                                    <p:animScale>
                                      <p:cBhvr>
                                        <p:cTn id="19" dur="26">
                                          <p:stCondLst>
                                            <p:cond delay="1808"/>
                                          </p:stCondLst>
                                        </p:cTn>
                                        <p:tgtEl>
                                          <p:spTgt spid="46"/>
                                        </p:tgtEl>
                                      </p:cBhvr>
                                      <p:to x="100000" y="95000"/>
                                    </p:animScale>
                                    <p:animScale>
                                      <p:cBhvr>
                                        <p:cTn id="20" dur="166" decel="50000">
                                          <p:stCondLst>
                                            <p:cond delay="1834"/>
                                          </p:stCondLst>
                                        </p:cTn>
                                        <p:tgtEl>
                                          <p:spTgt spid="4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 calcmode="lin" valueType="num">
                                      <p:cBhvr additive="base">
                                        <p:cTn id="25"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theme/theme1.xml><?xml version="1.0" encoding="utf-8"?>
<a:theme xmlns:a="http://schemas.openxmlformats.org/drawingml/2006/main"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C81503-9DEF-42F3-A99B-D5E0223E195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F156100-9533-4411-B0C0-FA18F914F7B6}">
  <ds:schemaRefs>
    <ds:schemaRef ds:uri="http://schemas.microsoft.com/sharepoint/v3/contenttype/forms"/>
  </ds:schemaRefs>
</ds:datastoreItem>
</file>

<file path=customXml/itemProps3.xml><?xml version="1.0" encoding="utf-8"?>
<ds:datastoreItem xmlns:ds="http://schemas.openxmlformats.org/officeDocument/2006/customXml" ds:itemID="{76A4D1D3-B327-4D60-927D-26045FF4A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TM04033925[[fn=Droplet]]</Template>
  <TotalTime>116</TotalTime>
  <Words>418</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等线</vt:lpstr>
      <vt:lpstr>Abadi</vt:lpstr>
      <vt:lpstr>Arial</vt:lpstr>
      <vt:lpstr>Baskerville Old Face</vt:lpstr>
      <vt:lpstr>Calibri</vt:lpstr>
      <vt:lpstr>Posterama</vt:lpstr>
      <vt:lpstr>Posterama Text Black</vt:lpstr>
      <vt:lpstr>Posterama Text SemiBold</vt:lpstr>
      <vt:lpstr>Office 主题​​</vt:lpstr>
      <vt:lpstr>DATA ANALYSIS PROCESS: REAL WORLD APPLICATION</vt:lpstr>
      <vt:lpstr>PHASES</vt:lpstr>
      <vt:lpstr>Data Analysis In Real World</vt:lpstr>
      <vt:lpstr>An analyst needs to define what a project would look like, and what would qualify as a successful result.</vt:lpstr>
      <vt:lpstr>The analysts identify and prepare what kind of data they need to achieve the successful result.</vt:lpstr>
      <vt:lpstr>In this step, the analyst makes sure that the data is complete, clean and free of outliers.</vt:lpstr>
      <vt:lpstr>In this step, the analyst analyses data to find patterns, relationships, and trends.</vt:lpstr>
      <vt:lpstr>In this step, the analyst  communicates the results with right context and have productive team conversations.</vt:lpstr>
      <vt:lpstr>The analyst now works with the team in the company and take actions based on the findings.</vt:lpstr>
      <vt:lpstr>So, these were the 6 phases in analysing data explained with the help of  a real world scenario.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Kashish Gandhi</dc:creator>
  <cp:lastModifiedBy>Kashish Gandhi</cp:lastModifiedBy>
  <cp:revision>5</cp:revision>
  <dcterms:created xsi:type="dcterms:W3CDTF">2023-08-19T09:50:06Z</dcterms:created>
  <dcterms:modified xsi:type="dcterms:W3CDTF">2024-02-08T08:30:39Z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