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9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3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3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5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09D6B7-923F-4AA4-BECF-D5150E89A95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E9D1DC-BA56-4708-B850-120C2D68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products/jdk/1.2/docs/api/java/rmi/server/UnicastRemoteOb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65346" cy="1724122"/>
          </a:xfrm>
        </p:spPr>
        <p:txBody>
          <a:bodyPr/>
          <a:lstStyle/>
          <a:p>
            <a:pPr algn="ctr"/>
            <a:r>
              <a:rPr lang="en-US" dirty="0" smtClean="0"/>
              <a:t>Remote Method Invocation (RMI)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				</a:t>
            </a:r>
          </a:p>
          <a:p>
            <a:endParaRPr lang="en-US" dirty="0"/>
          </a:p>
          <a:p>
            <a:r>
              <a:rPr lang="en-US" dirty="0" smtClean="0"/>
              <a:t>						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sz="4000" dirty="0" smtClean="0"/>
              <a:t>Date</a:t>
            </a:r>
            <a:r>
              <a:rPr lang="en-US" sz="4000" smtClean="0"/>
              <a:t>: </a:t>
            </a:r>
            <a:r>
              <a:rPr lang="en-US" sz="4000" smtClean="0"/>
              <a:t>22-09-2015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4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Lucida Calligraphy"/>
                <a:cs typeface="Lucida Calligraphy"/>
              </a:rPr>
              <a:t>The General RMI Architecture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Essentially the RMI registry is a place for the server to register services it offers and a place for clients to query for those services</a:t>
            </a:r>
            <a:r>
              <a:rPr lang="en-IN" sz="17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700" dirty="0">
                <a:latin typeface="Palatino Linotype" panose="02040502050505030304" pitchFamily="18" charset="0"/>
              </a:rPr>
              <a:t>Specifically, in RMI, the definition of a remote service is coded using a Java interface. </a:t>
            </a:r>
          </a:p>
          <a:p>
            <a:r>
              <a:rPr lang="en-US" altLang="zh-TW" sz="1700" dirty="0">
                <a:latin typeface="Palatino Linotype" panose="02040502050505030304" pitchFamily="18" charset="0"/>
              </a:rPr>
              <a:t>The implementation of the remote service is coded in a class. </a:t>
            </a:r>
          </a:p>
          <a:p>
            <a:r>
              <a:rPr lang="en-US" altLang="zh-TW" sz="1700" dirty="0">
                <a:latin typeface="Palatino Linotype" panose="02040502050505030304" pitchFamily="18" charset="0"/>
              </a:rPr>
              <a:t>Therefore, the key to understanding RMI is to remember that </a:t>
            </a:r>
            <a:r>
              <a:rPr lang="en-US" altLang="zh-TW" sz="1700" i="1" dirty="0">
                <a:latin typeface="Palatino Linotype" panose="02040502050505030304" pitchFamily="18" charset="0"/>
              </a:rPr>
              <a:t>interfaces define behavior</a:t>
            </a:r>
            <a:r>
              <a:rPr lang="en-US" altLang="zh-TW" sz="1700" dirty="0">
                <a:latin typeface="Palatino Linotype" panose="02040502050505030304" pitchFamily="18" charset="0"/>
              </a:rPr>
              <a:t> and </a:t>
            </a:r>
            <a:r>
              <a:rPr lang="en-US" altLang="zh-TW" sz="1700" i="1" dirty="0">
                <a:latin typeface="Palatino Linotype" panose="02040502050505030304" pitchFamily="18" charset="0"/>
              </a:rPr>
              <a:t>classes define implementation</a:t>
            </a:r>
            <a:r>
              <a:rPr lang="en-US" altLang="zh-TW" sz="1700" dirty="0">
                <a:latin typeface="Palatino Linotype" panose="02040502050505030304" pitchFamily="18" charset="0"/>
              </a:rPr>
              <a:t>. </a:t>
            </a:r>
          </a:p>
          <a:p>
            <a:endParaRPr lang="en-IN" sz="17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Palatino Linotype" panose="02040502050505030304" pitchFamily="18" charset="0"/>
              </a:rPr>
              <a:t>Naming (</a:t>
            </a:r>
            <a:r>
              <a:rPr lang="en-US" altLang="zh-TW" dirty="0" err="1">
                <a:latin typeface="Palatino Linotype" panose="02040502050505030304" pitchFamily="18" charset="0"/>
              </a:rPr>
              <a:t>java.rmi.Naming</a:t>
            </a:r>
            <a:r>
              <a:rPr lang="en-US" altLang="zh-TW" dirty="0">
                <a:latin typeface="Palatino Linotype" panose="02040502050505030304" pitchFamily="18" charset="0"/>
              </a:rPr>
              <a:t>) 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>
                <a:latin typeface="Palatino Linotype" panose="02040502050505030304" pitchFamily="18" charset="0"/>
              </a:rPr>
              <a:t>Naming class</a:t>
            </a:r>
          </a:p>
          <a:p>
            <a:pPr lvl="1"/>
            <a:r>
              <a:rPr lang="en-US" sz="1700" dirty="0" smtClean="0">
                <a:latin typeface="Palatino Linotype" panose="02040502050505030304" pitchFamily="18" charset="0"/>
              </a:rPr>
              <a:t>For obtaining references to remote objects based on URL. The URL for a remote object is specified using the host, port and name.</a:t>
            </a:r>
          </a:p>
          <a:p>
            <a:pPr lvl="1"/>
            <a:r>
              <a:rPr lang="en-US" sz="1700" dirty="0" err="1" smtClean="0">
                <a:latin typeface="Palatino Linotype" panose="02040502050505030304" pitchFamily="18" charset="0"/>
              </a:rPr>
              <a:t>rmi</a:t>
            </a:r>
            <a:r>
              <a:rPr lang="en-US" sz="1700" dirty="0" smtClean="0">
                <a:latin typeface="Palatino Linotype" panose="02040502050505030304" pitchFamily="18" charset="0"/>
              </a:rPr>
              <a:t> : // host : port / name</a:t>
            </a:r>
          </a:p>
          <a:p>
            <a:pPr lvl="1"/>
            <a:r>
              <a:rPr lang="en-US" sz="1700" dirty="0" smtClean="0">
                <a:latin typeface="Palatino Linotype" panose="02040502050505030304" pitchFamily="18" charset="0"/>
              </a:rPr>
              <a:t>Host: host name of registry</a:t>
            </a:r>
          </a:p>
          <a:p>
            <a:pPr lvl="1"/>
            <a:r>
              <a:rPr lang="en-US" sz="1700" dirty="0" smtClean="0">
                <a:latin typeface="Palatino Linotype" panose="02040502050505030304" pitchFamily="18" charset="0"/>
              </a:rPr>
              <a:t>Port: port number of registry</a:t>
            </a:r>
          </a:p>
          <a:p>
            <a:pPr lvl="1"/>
            <a:r>
              <a:rPr lang="en-US" sz="1700" dirty="0" smtClean="0">
                <a:latin typeface="Palatino Linotype" panose="02040502050505030304" pitchFamily="18" charset="0"/>
              </a:rPr>
              <a:t>Name: name for remote object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Palatino Linotype" panose="02040502050505030304" pitchFamily="18" charset="0"/>
              </a:rPr>
              <a:t>Naming (</a:t>
            </a:r>
            <a:r>
              <a:rPr lang="en-US" altLang="zh-TW" dirty="0" err="1">
                <a:latin typeface="Palatino Linotype" panose="02040502050505030304" pitchFamily="18" charset="0"/>
              </a:rPr>
              <a:t>java.rmi.Naming</a:t>
            </a:r>
            <a:r>
              <a:rPr lang="en-US" altLang="zh-TW" dirty="0">
                <a:latin typeface="Palatino Linotype" panose="02040502050505030304" pitchFamily="18" charset="0"/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u="sng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Method Index</a:t>
            </a: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	bind(String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 name, </a:t>
            </a:r>
            <a:r>
              <a:rPr lang="en-US" altLang="zh-TW" sz="17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Remote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 </a:t>
            </a:r>
            <a:r>
              <a:rPr lang="en-US" altLang="zh-TW" sz="17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obj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)</a:t>
            </a:r>
          </a:p>
          <a:p>
            <a:pPr lvl="2"/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Binds the specified name to a remote object.</a:t>
            </a:r>
          </a:p>
          <a:p>
            <a:pPr marL="0" indent="0">
              <a:buNone/>
            </a:pPr>
            <a:r>
              <a:rPr lang="en-US" altLang="zh-TW" sz="17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        lookup</a:t>
            </a:r>
            <a:r>
              <a:rPr lang="en-US" altLang="zh-TW" sz="17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(String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 name)</a:t>
            </a:r>
          </a:p>
          <a:p>
            <a:pPr lvl="2"/>
            <a:r>
              <a:rPr lang="en-US" altLang="zh-TW" sz="1500" dirty="0">
                <a:solidFill>
                  <a:schemeClr val="tx1"/>
                </a:solidFill>
                <a:latin typeface="Palatino Linotype" panose="02040502050505030304" pitchFamily="18" charset="0"/>
              </a:rPr>
              <a:t>Returns a reference, a stub, for the remote object associated with the specified name.</a:t>
            </a:r>
          </a:p>
          <a:p>
            <a:pPr marL="0" indent="0">
              <a:buNone/>
            </a:pPr>
            <a:r>
              <a:rPr lang="en-US" altLang="zh-TW" sz="17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	rebind(String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 name, </a:t>
            </a:r>
            <a:r>
              <a:rPr lang="en-US" altLang="zh-TW" sz="17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Remote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 </a:t>
            </a:r>
            <a:r>
              <a:rPr lang="en-US" altLang="zh-TW" sz="17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obj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)</a:t>
            </a:r>
          </a:p>
          <a:p>
            <a:pPr lvl="2"/>
            <a:r>
              <a:rPr lang="en-US" altLang="zh-TW" sz="1500" dirty="0">
                <a:solidFill>
                  <a:schemeClr val="tx1"/>
                </a:solidFill>
                <a:latin typeface="Palatino Linotype" panose="02040502050505030304" pitchFamily="18" charset="0"/>
              </a:rPr>
              <a:t>Rebinds the specified name to a new remote object.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38259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Example: Addition of two numbers</a:t>
            </a:r>
            <a:br>
              <a:rPr lang="en-US" sz="2400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  <a:cs typeface="Lucida Calligraphy"/>
              </a:rPr>
              <a:t>Step 1: Write a Remote </a:t>
            </a:r>
            <a:r>
              <a:rPr lang="en-US" sz="2400" b="1" dirty="0" smtClean="0">
                <a:solidFill>
                  <a:schemeClr val="bg1"/>
                </a:solidFill>
                <a:latin typeface="Palatino Linotype" panose="02040502050505030304" pitchFamily="18" charset="0"/>
                <a:cs typeface="Lucida Calligraphy"/>
              </a:rPr>
              <a:t>interface</a:t>
            </a:r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  <a:cs typeface="Lucida Calligraphy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Palatino Linotype" panose="02040502050505030304" pitchFamily="18" charset="0"/>
                <a:cs typeface="Lucida Calligraphy"/>
              </a:rPr>
              <a:t>           (AddServerIntf.java</a:t>
            </a:r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  <a:cs typeface="Lucida Calligraphy"/>
              </a:rPr>
              <a:t>)</a:t>
            </a:r>
            <a:endParaRPr lang="en-US" sz="24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All </a:t>
            </a:r>
            <a:r>
              <a:rPr lang="en-US" dirty="0">
                <a:solidFill>
                  <a:schemeClr val="tx1"/>
                </a:solidFill>
                <a:latin typeface="Palatino Linotype"/>
                <a:cs typeface="Palatino Linotype"/>
              </a:rPr>
              <a:t>remote interfaces must extend the </a:t>
            </a: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Remote </a:t>
            </a:r>
            <a:r>
              <a:rPr lang="en-US" dirty="0">
                <a:solidFill>
                  <a:schemeClr val="tx1"/>
                </a:solidFill>
                <a:latin typeface="Palatino Linotype"/>
                <a:cs typeface="Palatino Linotype"/>
              </a:rPr>
              <a:t>interface, which is part of </a:t>
            </a:r>
            <a:r>
              <a:rPr lang="en-US" b="1" dirty="0" err="1">
                <a:solidFill>
                  <a:schemeClr val="tx1"/>
                </a:solidFill>
                <a:latin typeface="Palatino Linotype"/>
                <a:cs typeface="Palatino Linotype"/>
              </a:rPr>
              <a:t>java.rmi</a:t>
            </a:r>
            <a:r>
              <a:rPr lang="en-US" dirty="0">
                <a:solidFill>
                  <a:schemeClr val="tx1"/>
                </a:solidFill>
                <a:latin typeface="Palatino Linotype"/>
                <a:cs typeface="Palatino Linotype"/>
              </a:rPr>
              <a:t>. </a:t>
            </a: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Remote </a:t>
            </a:r>
            <a:r>
              <a:rPr lang="en-US" dirty="0">
                <a:solidFill>
                  <a:schemeClr val="tx1"/>
                </a:solidFill>
                <a:latin typeface="Palatino Linotype"/>
                <a:cs typeface="Palatino Linotype"/>
              </a:rPr>
              <a:t>defines no members. </a:t>
            </a:r>
            <a:r>
              <a:rPr lang="en-US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It indicates </a:t>
            </a:r>
            <a:r>
              <a:rPr lang="en-US" dirty="0">
                <a:solidFill>
                  <a:schemeClr val="tx1"/>
                </a:solidFill>
                <a:latin typeface="Palatino Linotype"/>
                <a:cs typeface="Palatino Linotype"/>
              </a:rPr>
              <a:t>that an interface uses remote methods. All remote methods can throw a </a:t>
            </a:r>
            <a:r>
              <a:rPr lang="en-US" b="1" dirty="0" err="1">
                <a:solidFill>
                  <a:schemeClr val="tx1"/>
                </a:solidFill>
                <a:latin typeface="Palatino Linotype"/>
                <a:cs typeface="Palatino Linotype"/>
              </a:rPr>
              <a:t>RemoteException</a:t>
            </a: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import </a:t>
            </a:r>
            <a:r>
              <a:rPr lang="en-US" b="1" dirty="0" err="1">
                <a:solidFill>
                  <a:schemeClr val="tx1"/>
                </a:solidFill>
                <a:latin typeface="Palatino Linotype"/>
                <a:cs typeface="Palatino Linotype"/>
              </a:rPr>
              <a:t>java.rmi</a:t>
            </a: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.*;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public </a:t>
            </a: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interface </a:t>
            </a:r>
            <a:r>
              <a:rPr lang="en-US" b="1" dirty="0" err="1">
                <a:solidFill>
                  <a:schemeClr val="tx1"/>
                </a:solidFill>
                <a:latin typeface="Palatino Linotype"/>
                <a:cs typeface="Palatino Linotype"/>
              </a:rPr>
              <a:t>AddServerIntf</a:t>
            </a: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 extends Remote</a:t>
            </a:r>
            <a:endParaRPr lang="en-US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	{</a:t>
            </a:r>
            <a:endParaRPr lang="en-US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		double add(double d1, double d2) throws </a:t>
            </a:r>
            <a:r>
              <a:rPr lang="en-US" b="1" dirty="0" err="1" smtClean="0">
                <a:solidFill>
                  <a:schemeClr val="tx1"/>
                </a:solidFill>
                <a:latin typeface="Palatino Linotype"/>
                <a:cs typeface="Palatino Linotype"/>
              </a:rPr>
              <a:t>RemoteException</a:t>
            </a: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;</a:t>
            </a:r>
            <a:endParaRPr lang="en-US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Palatino Linotype"/>
                <a:cs typeface="Palatino Linotype"/>
              </a:rPr>
              <a:t>	}</a:t>
            </a:r>
            <a:endParaRPr lang="en-US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24395"/>
            <a:ext cx="8761413" cy="956237"/>
          </a:xfrm>
        </p:spPr>
        <p:txBody>
          <a:bodyPr/>
          <a:lstStyle/>
          <a:p>
            <a:pPr algn="ctr"/>
            <a:r>
              <a:rPr lang="en-US" sz="2400" b="1" dirty="0">
                <a:latin typeface="Lucida Calligraphy"/>
                <a:cs typeface="Lucida Calligraphy"/>
              </a:rPr>
              <a:t>Step 2: implements the remote interface</a:t>
            </a:r>
            <a:br>
              <a:rPr lang="en-US" sz="2400" b="1" dirty="0">
                <a:latin typeface="Lucida Calligraphy"/>
                <a:cs typeface="Lucida Calligraphy"/>
              </a:rPr>
            </a:br>
            <a:r>
              <a:rPr lang="en-US" sz="2400" dirty="0" smtClean="0">
                <a:latin typeface="Lucida Calligraphy"/>
                <a:cs typeface="Lucida Calligraphy"/>
              </a:rPr>
              <a:t>AddServerImpl.java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20683"/>
            <a:ext cx="9461586" cy="39544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700" dirty="0" smtClean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All </a:t>
            </a: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remote objects must extend </a:t>
            </a:r>
            <a:r>
              <a:rPr 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UnicastRemoteObject</a:t>
            </a: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, which provides functionality that is needed to make objects available from remote machines</a:t>
            </a:r>
            <a:r>
              <a:rPr lang="en-US" sz="1700" dirty="0" smtClean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.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The implementation class uses </a:t>
            </a:r>
            <a:r>
              <a:rPr lang="en-US" altLang="zh-TW" sz="1700" dirty="0" err="1">
                <a:solidFill>
                  <a:schemeClr val="tx1"/>
                </a:solidFill>
                <a:latin typeface="Palatino Linotype" panose="02040502050505030304" pitchFamily="18" charset="0"/>
                <a:hlinkClick r:id="rId2"/>
              </a:rPr>
              <a:t>UnicastRemoteObject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 to link into the RMI system.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TW" sz="17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 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class that does not extend </a:t>
            </a:r>
            <a:r>
              <a:rPr lang="en-US" altLang="zh-TW" sz="17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UnicastRemoteObject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 may use its </a:t>
            </a:r>
            <a:r>
              <a:rPr lang="en-US" altLang="zh-TW" sz="17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exportObject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() method to be linked into RMI.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When a class extends </a:t>
            </a:r>
            <a:r>
              <a:rPr lang="en-US" altLang="zh-TW" sz="17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UnicastRemoteObject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, it must provide a constructor that declares that it may throw a </a:t>
            </a:r>
            <a:r>
              <a:rPr lang="en-US" altLang="zh-TW" sz="17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RemoteException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 object.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When this constructor calls super(), it activates code in </a:t>
            </a:r>
            <a:r>
              <a:rPr lang="en-US" altLang="zh-TW" sz="17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UnicastRemoteObject</a:t>
            </a: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 that performs the RMI linking and remote object initialization. </a:t>
            </a:r>
          </a:p>
          <a:p>
            <a:pPr algn="just">
              <a:lnSpc>
                <a:spcPct val="150000"/>
              </a:lnSpc>
            </a:pPr>
            <a:endParaRPr lang="en-US" sz="1700" dirty="0">
              <a:solidFill>
                <a:schemeClr val="tx1"/>
              </a:solidFill>
              <a:latin typeface="Palatino Linotype" panose="02040502050505030304" pitchFamily="18" charset="0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248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Lucida Calligraphy"/>
                <a:cs typeface="Lucida Calligraphy"/>
              </a:rPr>
              <a:t>AddServerImpl.java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u="sng" dirty="0">
                <a:latin typeface="Palatino Linotype"/>
                <a:cs typeface="Palatino Linotype"/>
              </a:rPr>
              <a:t>import </a:t>
            </a:r>
            <a:r>
              <a:rPr lang="en-US" b="1" u="sng" dirty="0" err="1">
                <a:latin typeface="Palatino Linotype"/>
                <a:cs typeface="Palatino Linotype"/>
              </a:rPr>
              <a:t>java.rmi</a:t>
            </a:r>
            <a:r>
              <a:rPr lang="en-US" b="1" u="sng" dirty="0">
                <a:latin typeface="Palatino Linotype"/>
                <a:cs typeface="Palatino Linotype"/>
              </a:rPr>
              <a:t>.*;</a:t>
            </a:r>
            <a:endParaRPr lang="en-US" u="sng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u="sng" dirty="0">
                <a:latin typeface="Palatino Linotype"/>
                <a:cs typeface="Palatino Linotype"/>
              </a:rPr>
              <a:t>import </a:t>
            </a:r>
            <a:r>
              <a:rPr lang="en-US" b="1" u="sng" dirty="0" err="1">
                <a:latin typeface="Palatino Linotype"/>
                <a:cs typeface="Palatino Linotype"/>
              </a:rPr>
              <a:t>java.rmi.server</a:t>
            </a:r>
            <a:r>
              <a:rPr lang="en-US" b="1" u="sng" dirty="0">
                <a:latin typeface="Palatino Linotype"/>
                <a:cs typeface="Palatino Linotype"/>
              </a:rPr>
              <a:t>.*;</a:t>
            </a:r>
            <a:endParaRPr lang="en-US" u="sng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u="sng" dirty="0">
                <a:latin typeface="Palatino Linotype"/>
                <a:cs typeface="Palatino Linotype"/>
              </a:rPr>
              <a:t>public class </a:t>
            </a:r>
            <a:r>
              <a:rPr lang="en-US" b="1" u="sng" dirty="0" err="1">
                <a:latin typeface="Palatino Linotype"/>
                <a:cs typeface="Palatino Linotype"/>
              </a:rPr>
              <a:t>AddServerImpl</a:t>
            </a:r>
            <a:r>
              <a:rPr lang="en-US" b="1" u="sng" dirty="0">
                <a:latin typeface="Palatino Linotype"/>
                <a:cs typeface="Palatino Linotype"/>
              </a:rPr>
              <a:t> extends </a:t>
            </a:r>
            <a:r>
              <a:rPr lang="en-US" b="1" u="sng" dirty="0" err="1">
                <a:latin typeface="Palatino Linotype"/>
                <a:cs typeface="Palatino Linotype"/>
              </a:rPr>
              <a:t>UnicastRemoteObject</a:t>
            </a:r>
            <a:r>
              <a:rPr lang="en-US" b="1" u="sng" dirty="0">
                <a:latin typeface="Palatino Linotype"/>
                <a:cs typeface="Palatino Linotype"/>
              </a:rPr>
              <a:t> implements </a:t>
            </a:r>
            <a:r>
              <a:rPr lang="en-US" b="1" u="sng" dirty="0" err="1">
                <a:latin typeface="Palatino Linotype"/>
                <a:cs typeface="Palatino Linotype"/>
              </a:rPr>
              <a:t>AddServerIntf</a:t>
            </a:r>
            <a:endParaRPr lang="en-US" u="sng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dirty="0">
                <a:latin typeface="Palatino Linotype"/>
                <a:cs typeface="Palatino Linotype"/>
              </a:rPr>
              <a:t>	</a:t>
            </a:r>
            <a:r>
              <a:rPr lang="en-US" u="sng" dirty="0">
                <a:latin typeface="Palatino Linotype"/>
                <a:cs typeface="Palatino Linotype"/>
              </a:rPr>
              <a:t>{</a:t>
            </a:r>
            <a:endParaRPr lang="en-US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dirty="0">
                <a:latin typeface="Palatino Linotype"/>
                <a:cs typeface="Palatino Linotype"/>
              </a:rPr>
              <a:t>		</a:t>
            </a:r>
            <a:r>
              <a:rPr lang="en-US" b="1" u="sng" dirty="0">
                <a:latin typeface="Palatino Linotype"/>
                <a:cs typeface="Palatino Linotype"/>
              </a:rPr>
              <a:t>public </a:t>
            </a:r>
            <a:r>
              <a:rPr lang="en-US" b="1" u="sng" dirty="0" err="1">
                <a:latin typeface="Palatino Linotype"/>
                <a:cs typeface="Palatino Linotype"/>
              </a:rPr>
              <a:t>AddServerImpl</a:t>
            </a:r>
            <a:r>
              <a:rPr lang="en-US" b="1" u="sng" dirty="0">
                <a:latin typeface="Palatino Linotype"/>
                <a:cs typeface="Palatino Linotype"/>
              </a:rPr>
              <a:t>() throws </a:t>
            </a:r>
            <a:r>
              <a:rPr lang="en-US" b="1" u="sng" dirty="0" err="1">
                <a:latin typeface="Palatino Linotype"/>
                <a:cs typeface="Palatino Linotype"/>
              </a:rPr>
              <a:t>RemoteException</a:t>
            </a:r>
            <a:endParaRPr lang="en-US" u="sng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dirty="0">
                <a:latin typeface="Palatino Linotype"/>
                <a:cs typeface="Palatino Linotype"/>
              </a:rPr>
              <a:t>		</a:t>
            </a:r>
            <a:r>
              <a:rPr lang="en-US" b="1" u="sng" dirty="0">
                <a:latin typeface="Palatino Linotype"/>
                <a:cs typeface="Palatino Linotype"/>
              </a:rPr>
              <a:t>{</a:t>
            </a:r>
            <a:endParaRPr lang="en-US" u="sng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dirty="0">
                <a:latin typeface="Palatino Linotype"/>
                <a:cs typeface="Palatino Linotype"/>
              </a:rPr>
              <a:t>		</a:t>
            </a:r>
            <a:r>
              <a:rPr lang="en-US" b="1" u="sng" dirty="0">
                <a:latin typeface="Palatino Linotype"/>
                <a:cs typeface="Palatino Linotype"/>
              </a:rPr>
              <a:t>}</a:t>
            </a:r>
            <a:endParaRPr lang="en-US" u="sng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dirty="0">
                <a:latin typeface="Palatino Linotype"/>
                <a:cs typeface="Palatino Linotype"/>
              </a:rPr>
              <a:t>		</a:t>
            </a:r>
            <a:r>
              <a:rPr lang="en-US" b="1" u="sng" dirty="0">
                <a:latin typeface="Palatino Linotype"/>
                <a:cs typeface="Palatino Linotype"/>
              </a:rPr>
              <a:t>public double add(double d1, double d2) throws </a:t>
            </a:r>
            <a:r>
              <a:rPr lang="en-US" b="1" u="sng" dirty="0" err="1">
                <a:latin typeface="Palatino Linotype"/>
                <a:cs typeface="Palatino Linotype"/>
              </a:rPr>
              <a:t>RemoteException</a:t>
            </a:r>
            <a:endParaRPr lang="en-US" u="sng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dirty="0">
                <a:latin typeface="Palatino Linotype"/>
                <a:cs typeface="Palatino Linotype"/>
              </a:rPr>
              <a:t>		</a:t>
            </a:r>
            <a:r>
              <a:rPr lang="en-US" b="1" u="sng" dirty="0">
                <a:latin typeface="Palatino Linotype"/>
                <a:cs typeface="Palatino Linotype"/>
              </a:rPr>
              <a:t>{</a:t>
            </a:r>
            <a:endParaRPr lang="en-US" u="sng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is-IS" b="1" dirty="0">
                <a:latin typeface="Palatino Linotype"/>
                <a:cs typeface="Palatino Linotype"/>
              </a:rPr>
              <a:t>			</a:t>
            </a:r>
            <a:r>
              <a:rPr lang="is-IS" b="1" u="sng" dirty="0">
                <a:latin typeface="Palatino Linotype"/>
                <a:cs typeface="Palatino Linotype"/>
              </a:rPr>
              <a:t>return d1 + d2;</a:t>
            </a:r>
            <a:endParaRPr lang="is-IS" u="sng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is-IS" b="1" dirty="0">
                <a:latin typeface="Palatino Linotype"/>
                <a:cs typeface="Palatino Linotype"/>
              </a:rPr>
              <a:t>		</a:t>
            </a:r>
            <a:r>
              <a:rPr lang="is-IS" b="1" u="sng" dirty="0">
                <a:latin typeface="Palatino Linotype"/>
                <a:cs typeface="Palatino Linotype"/>
              </a:rPr>
              <a:t>}</a:t>
            </a:r>
            <a:endParaRPr lang="is-IS" u="sng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is-IS" b="1" dirty="0">
                <a:latin typeface="Palatino Linotype"/>
                <a:cs typeface="Palatino Linotype"/>
              </a:rPr>
              <a:t>	</a:t>
            </a:r>
            <a:r>
              <a:rPr lang="is-IS" b="1" u="sng" dirty="0">
                <a:latin typeface="Palatino Linotype"/>
                <a:cs typeface="Palatino Linotype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Lucida Calligraphy" panose="03010101010101010101" pitchFamily="66" charset="0"/>
              </a:rPr>
              <a:t>Step 3: Server program</a:t>
            </a:r>
            <a:br>
              <a:rPr lang="en-US" sz="2800" dirty="0" smtClean="0">
                <a:latin typeface="Lucida Calligraphy" panose="03010101010101010101" pitchFamily="66" charset="0"/>
              </a:rPr>
            </a:br>
            <a:r>
              <a:rPr lang="en-US" sz="2800" dirty="0" smtClean="0">
                <a:latin typeface="Lucida Calligraphy" panose="03010101010101010101" pitchFamily="66" charset="0"/>
              </a:rPr>
              <a:t>AddServer.java</a:t>
            </a:r>
            <a:endParaRPr lang="en-US" sz="28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Remote RMI services must be hosted in a server process. 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Its primary function is to update the RMI registry on that machine. This is done by using the </a:t>
            </a:r>
            <a:r>
              <a:rPr lang="en-US" sz="1700" b="1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rebind( )</a:t>
            </a: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 method of the </a:t>
            </a:r>
            <a:r>
              <a:rPr lang="en-US" sz="1700" b="1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Naming </a:t>
            </a:r>
            <a:r>
              <a:rPr lang="en-US" sz="1700" b="1" dirty="0" smtClean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class</a:t>
            </a:r>
            <a:r>
              <a:rPr lang="en-US" sz="1700" dirty="0" smtClean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. </a:t>
            </a:r>
            <a:endParaRPr lang="en-US" sz="1700" dirty="0">
              <a:solidFill>
                <a:schemeClr val="tx1"/>
              </a:solidFill>
              <a:latin typeface="Palatino Linotype" panose="02040502050505030304" pitchFamily="18" charset="0"/>
              <a:cs typeface="Palatino Linotype"/>
            </a:endParaRP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That method associates a name with an object reference. 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The first argument to the rebind( ) method is a string that names the server as “</a:t>
            </a:r>
            <a:r>
              <a:rPr 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AddServer</a:t>
            </a: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”.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Its second argument is a reference to an instance of </a:t>
            </a:r>
            <a:r>
              <a:rPr 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AddServerImpl</a:t>
            </a: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7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Lucida Calligraphy" panose="03010101010101010101" pitchFamily="66" charset="0"/>
              </a:rPr>
              <a:t>AddServer.java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68" y="1977515"/>
            <a:ext cx="8825659" cy="4655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import java.net.*;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import </a:t>
            </a:r>
            <a:r>
              <a:rPr lang="en-US" sz="1200" b="1" dirty="0" err="1">
                <a:latin typeface="Palatino Linotype" panose="02040502050505030304" pitchFamily="18" charset="0"/>
              </a:rPr>
              <a:t>java.rmi</a:t>
            </a:r>
            <a:r>
              <a:rPr lang="en-US" sz="1200" b="1" dirty="0">
                <a:latin typeface="Palatino Linotype" panose="02040502050505030304" pitchFamily="18" charset="0"/>
              </a:rPr>
              <a:t>.*;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public class </a:t>
            </a:r>
            <a:r>
              <a:rPr lang="en-US" sz="1200" b="1" dirty="0" err="1">
                <a:latin typeface="Palatino Linotype" panose="02040502050505030304" pitchFamily="18" charset="0"/>
              </a:rPr>
              <a:t>AddServer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{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public static void main(String </a:t>
            </a:r>
            <a:r>
              <a:rPr lang="en-US" sz="1200" b="1" dirty="0" err="1">
                <a:latin typeface="Palatino Linotype" panose="02040502050505030304" pitchFamily="18" charset="0"/>
              </a:rPr>
              <a:t>args</a:t>
            </a:r>
            <a:r>
              <a:rPr lang="en-US" sz="1200" b="1" dirty="0">
                <a:latin typeface="Palatino Linotype" panose="02040502050505030304" pitchFamily="18" charset="0"/>
              </a:rPr>
              <a:t>[])</a:t>
            </a:r>
            <a:r>
              <a:rPr lang="en-US" sz="1200" dirty="0">
                <a:latin typeface="Palatino Linotype" panose="0204050205050503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{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</a:t>
            </a:r>
            <a:r>
              <a:rPr lang="en-US" sz="1200" b="1" dirty="0" smtClean="0">
                <a:latin typeface="Palatino Linotype" panose="02040502050505030304" pitchFamily="18" charset="0"/>
              </a:rPr>
              <a:t>try{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	</a:t>
            </a:r>
            <a:r>
              <a:rPr lang="en-US" sz="1200" b="1" dirty="0" err="1">
                <a:latin typeface="Palatino Linotype" panose="02040502050505030304" pitchFamily="18" charset="0"/>
              </a:rPr>
              <a:t>AddServerImpl</a:t>
            </a:r>
            <a:r>
              <a:rPr lang="en-US" sz="1200" b="1" dirty="0">
                <a:latin typeface="Palatino Linotype" panose="02040502050505030304" pitchFamily="18" charset="0"/>
              </a:rPr>
              <a:t> </a:t>
            </a:r>
            <a:r>
              <a:rPr lang="en-US" sz="1200" b="1" dirty="0" err="1">
                <a:latin typeface="Palatino Linotype" panose="02040502050505030304" pitchFamily="18" charset="0"/>
              </a:rPr>
              <a:t>addServerImpl</a:t>
            </a:r>
            <a:r>
              <a:rPr lang="en-US" sz="1200" b="1" dirty="0">
                <a:latin typeface="Palatino Linotype" panose="02040502050505030304" pitchFamily="18" charset="0"/>
              </a:rPr>
              <a:t> = new </a:t>
            </a:r>
            <a:r>
              <a:rPr lang="en-US" sz="1200" b="1" dirty="0" err="1">
                <a:latin typeface="Palatino Linotype" panose="02040502050505030304" pitchFamily="18" charset="0"/>
              </a:rPr>
              <a:t>AddServerImpl</a:t>
            </a:r>
            <a:r>
              <a:rPr lang="en-US" sz="1200" b="1" dirty="0">
                <a:latin typeface="Palatino Linotype" panose="02040502050505030304" pitchFamily="18" charset="0"/>
              </a:rPr>
              <a:t>();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	</a:t>
            </a:r>
            <a:r>
              <a:rPr lang="en-US" sz="1200" b="1" dirty="0" err="1">
                <a:latin typeface="Palatino Linotype" panose="02040502050505030304" pitchFamily="18" charset="0"/>
              </a:rPr>
              <a:t>Naming.rebind</a:t>
            </a:r>
            <a:r>
              <a:rPr lang="en-US" sz="1200" b="1" dirty="0">
                <a:latin typeface="Palatino Linotype" panose="02040502050505030304" pitchFamily="18" charset="0"/>
              </a:rPr>
              <a:t>("</a:t>
            </a:r>
            <a:r>
              <a:rPr lang="en-US" sz="1200" b="1" dirty="0" err="1">
                <a:latin typeface="Palatino Linotype" panose="02040502050505030304" pitchFamily="18" charset="0"/>
              </a:rPr>
              <a:t>AddServer</a:t>
            </a:r>
            <a:r>
              <a:rPr lang="en-US" sz="1200" b="1" dirty="0">
                <a:latin typeface="Palatino Linotype" panose="02040502050505030304" pitchFamily="18" charset="0"/>
              </a:rPr>
              <a:t>", </a:t>
            </a:r>
            <a:r>
              <a:rPr lang="en-US" sz="1200" b="1" dirty="0" err="1">
                <a:latin typeface="Palatino Linotype" panose="02040502050505030304" pitchFamily="18" charset="0"/>
              </a:rPr>
              <a:t>addServerImpl</a:t>
            </a:r>
            <a:r>
              <a:rPr lang="en-US" sz="1200" b="1" dirty="0">
                <a:latin typeface="Palatino Linotype" panose="02040502050505030304" pitchFamily="18" charset="0"/>
              </a:rPr>
              <a:t>);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}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catch(Exception e)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{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	</a:t>
            </a:r>
            <a:r>
              <a:rPr lang="en-US" sz="1200" b="1" dirty="0" err="1">
                <a:latin typeface="Palatino Linotype" panose="02040502050505030304" pitchFamily="18" charset="0"/>
              </a:rPr>
              <a:t>System.out.println</a:t>
            </a:r>
            <a:r>
              <a:rPr lang="en-US" sz="1200" b="1" dirty="0">
                <a:latin typeface="Palatino Linotype" panose="02040502050505030304" pitchFamily="18" charset="0"/>
              </a:rPr>
              <a:t>("Exception: " + e);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}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	}</a:t>
            </a:r>
            <a:endParaRPr lang="en-US" sz="1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Palatino Linotype" panose="02040502050505030304" pitchFamily="18" charset="0"/>
              </a:rPr>
              <a:t>	}</a:t>
            </a:r>
            <a:endParaRPr lang="en-US" sz="1200" dirty="0">
              <a:latin typeface="Palatino Linotype" panose="02040502050505030304" pitchFamily="18" charset="0"/>
            </a:endParaRPr>
          </a:p>
          <a:p>
            <a:endParaRPr lang="en-US" sz="1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Lucida Calligraphy" panose="03010101010101010101" pitchFamily="66" charset="0"/>
              </a:rPr>
              <a:t>Step 4: Client program</a:t>
            </a:r>
            <a:br>
              <a:rPr lang="en-US" sz="2800" dirty="0" smtClean="0">
                <a:latin typeface="Lucida Calligraphy" panose="03010101010101010101" pitchFamily="66" charset="0"/>
              </a:rPr>
            </a:br>
            <a:r>
              <a:rPr lang="en-US" sz="2800" dirty="0" smtClean="0">
                <a:latin typeface="Lucida Calligraphy" panose="03010101010101010101" pitchFamily="66" charset="0"/>
              </a:rPr>
              <a:t>AddClient.java</a:t>
            </a:r>
            <a:endParaRPr lang="en-US" sz="28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25371"/>
            <a:ext cx="8825659" cy="34163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AddClient.java, implements the client side of this distributed application. </a:t>
            </a:r>
          </a:p>
          <a:p>
            <a:pPr algn="just"/>
            <a:r>
              <a:rPr lang="en-US" sz="1700" dirty="0" smtClean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The </a:t>
            </a: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URL uses the </a:t>
            </a:r>
            <a:r>
              <a:rPr 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rmi</a:t>
            </a: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 protocol. The string includes the IP address or name of the server and the string “</a:t>
            </a:r>
            <a:r>
              <a:rPr 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AddServer</a:t>
            </a: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”. </a:t>
            </a:r>
            <a:endParaRPr lang="en-US" sz="1700" dirty="0" smtClean="0">
              <a:solidFill>
                <a:schemeClr val="tx1"/>
              </a:solidFill>
              <a:latin typeface="Palatino Linotype" panose="02040502050505030304" pitchFamily="18" charset="0"/>
              <a:cs typeface="Palatino Linotype"/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The program then invokes the lookup( ) method of the Naming class. This method accepts one argument, the </a:t>
            </a:r>
            <a:r>
              <a:rPr 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rmi</a:t>
            </a: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 URL, and returns a reference to an object of type </a:t>
            </a:r>
            <a:r>
              <a:rPr lang="en-US" sz="1700" dirty="0" err="1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AddServerIntf</a:t>
            </a: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. </a:t>
            </a:r>
          </a:p>
          <a:p>
            <a:pPr algn="just"/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All remote method invocations can then be directed to this object</a:t>
            </a:r>
            <a:r>
              <a:rPr lang="en-US" sz="1700" dirty="0" smtClean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AddClient.java requires three command line arguments. 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The first is the IP address or name of the server machine. </a:t>
            </a:r>
          </a:p>
          <a:p>
            <a:pPr lvl="1" algn="just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The second and third arguments are the two numbers that are to be summed</a:t>
            </a:r>
            <a:r>
              <a:rPr lang="en-US" sz="1700" dirty="0" smtClean="0">
                <a:solidFill>
                  <a:schemeClr val="tx1"/>
                </a:solidFill>
                <a:latin typeface="Palatino Linotype" panose="02040502050505030304" pitchFamily="18" charset="0"/>
                <a:cs typeface="Palatino Linotype"/>
              </a:rPr>
              <a:t>.</a:t>
            </a:r>
            <a:endParaRPr lang="en-US" sz="17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just"/>
            <a:endParaRPr lang="en-US" sz="1700" dirty="0" smtClean="0">
              <a:solidFill>
                <a:schemeClr val="tx1"/>
              </a:solidFill>
              <a:latin typeface="Palatino Linotype" panose="02040502050505030304" pitchFamily="18" charset="0"/>
              <a:cs typeface="Palatino Linotype"/>
            </a:endParaRPr>
          </a:p>
          <a:p>
            <a:pPr lvl="1" algn="just">
              <a:lnSpc>
                <a:spcPct val="150000"/>
              </a:lnSpc>
            </a:pPr>
            <a:endParaRPr lang="en-US" sz="1700" dirty="0">
              <a:solidFill>
                <a:schemeClr val="tx1"/>
              </a:solidFill>
              <a:latin typeface="Palatino Linotype" panose="02040502050505030304" pitchFamily="18" charset="0"/>
              <a:cs typeface="Palatino Linotype"/>
            </a:endParaRPr>
          </a:p>
          <a:p>
            <a:pPr>
              <a:lnSpc>
                <a:spcPct val="150000"/>
              </a:lnSpc>
            </a:pPr>
            <a:endParaRPr lang="en-US" sz="17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Lucida Calligraphy" panose="03010101010101010101" pitchFamily="66" charset="0"/>
              </a:rPr>
              <a:t>AddClient.java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066306"/>
            <a:ext cx="8825659" cy="47916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java.rmi</a:t>
            </a:r>
            <a:r>
              <a:rPr lang="en-US" b="1" dirty="0"/>
              <a:t>.*;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public class </a:t>
            </a:r>
            <a:r>
              <a:rPr lang="en-US" b="1" dirty="0" err="1"/>
              <a:t>AddClient</a:t>
            </a:r>
            <a:r>
              <a:rPr lang="en-US" dirty="0"/>
              <a:t> </a:t>
            </a:r>
            <a:r>
              <a:rPr lang="en-US" b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  <a:r>
              <a:rPr lang="en-US" dirty="0"/>
              <a:t> </a:t>
            </a:r>
            <a:r>
              <a:rPr lang="en-US" b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try</a:t>
            </a:r>
            <a:r>
              <a:rPr lang="en-US" dirty="0"/>
              <a:t>	</a:t>
            </a:r>
            <a:r>
              <a:rPr lang="en-US" b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	String </a:t>
            </a:r>
            <a:r>
              <a:rPr lang="en-US" b="1" dirty="0" err="1"/>
              <a:t>addServerURL</a:t>
            </a:r>
            <a:r>
              <a:rPr lang="en-US" b="1" dirty="0"/>
              <a:t> = "</a:t>
            </a:r>
            <a:r>
              <a:rPr lang="en-US" b="1" dirty="0" err="1"/>
              <a:t>rmi</a:t>
            </a:r>
            <a:r>
              <a:rPr lang="en-US" b="1" dirty="0"/>
              <a:t>://" + </a:t>
            </a:r>
            <a:r>
              <a:rPr lang="en-US" b="1" dirty="0" err="1"/>
              <a:t>args</a:t>
            </a:r>
            <a:r>
              <a:rPr lang="en-US" b="1" dirty="0"/>
              <a:t>[0] + "/</a:t>
            </a:r>
            <a:r>
              <a:rPr lang="en-US" b="1" dirty="0" err="1"/>
              <a:t>AddServer</a:t>
            </a:r>
            <a:r>
              <a:rPr lang="en-US" b="1" dirty="0"/>
              <a:t>";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AddServerIntf</a:t>
            </a:r>
            <a:r>
              <a:rPr lang="en-US" b="1" dirty="0" smtClean="0"/>
              <a:t> </a:t>
            </a:r>
            <a:r>
              <a:rPr lang="en-US" b="1" dirty="0" err="1"/>
              <a:t>addServerIntf</a:t>
            </a:r>
            <a:r>
              <a:rPr lang="en-US" b="1" dirty="0"/>
              <a:t> =(</a:t>
            </a:r>
            <a:r>
              <a:rPr lang="en-US" b="1" dirty="0" err="1"/>
              <a:t>AddServerIntf</a:t>
            </a:r>
            <a:r>
              <a:rPr lang="en-US" b="1" dirty="0"/>
              <a:t>)</a:t>
            </a:r>
            <a:r>
              <a:rPr lang="en-US" b="1" dirty="0" err="1"/>
              <a:t>Naming.lookup</a:t>
            </a:r>
            <a:r>
              <a:rPr lang="en-US" b="1" dirty="0"/>
              <a:t>(</a:t>
            </a:r>
            <a:r>
              <a:rPr lang="en-US" b="1" dirty="0" err="1"/>
              <a:t>addServerURL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("The first number is: " + </a:t>
            </a:r>
            <a:r>
              <a:rPr lang="en-US" b="1" dirty="0" err="1"/>
              <a:t>args</a:t>
            </a:r>
            <a:r>
              <a:rPr lang="en-US" b="1" dirty="0"/>
              <a:t>[1]);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	double d1 = </a:t>
            </a:r>
            <a:r>
              <a:rPr lang="en-US" b="1" dirty="0" err="1"/>
              <a:t>Double.valueOf</a:t>
            </a:r>
            <a:r>
              <a:rPr lang="en-US" b="1" dirty="0"/>
              <a:t>(</a:t>
            </a:r>
            <a:r>
              <a:rPr lang="en-US" b="1" dirty="0" err="1"/>
              <a:t>args</a:t>
            </a:r>
            <a:r>
              <a:rPr lang="en-US" b="1" dirty="0"/>
              <a:t>[1]).</a:t>
            </a:r>
            <a:r>
              <a:rPr lang="en-US" b="1" dirty="0" err="1"/>
              <a:t>doubleValue</a:t>
            </a:r>
            <a:r>
              <a:rPr lang="en-US" b="1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("The second number is: " + </a:t>
            </a:r>
            <a:r>
              <a:rPr lang="en-US" b="1" dirty="0" err="1"/>
              <a:t>args</a:t>
            </a:r>
            <a:r>
              <a:rPr lang="en-US" b="1" dirty="0"/>
              <a:t>[2]);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	double d2 = </a:t>
            </a:r>
            <a:r>
              <a:rPr lang="en-US" b="1" dirty="0" err="1"/>
              <a:t>Double.valueOf</a:t>
            </a:r>
            <a:r>
              <a:rPr lang="en-US" b="1" dirty="0"/>
              <a:t>(</a:t>
            </a:r>
            <a:r>
              <a:rPr lang="en-US" b="1" dirty="0" err="1"/>
              <a:t>args</a:t>
            </a:r>
            <a:r>
              <a:rPr lang="en-US" b="1" dirty="0"/>
              <a:t>[2]).</a:t>
            </a:r>
            <a:r>
              <a:rPr lang="en-US" b="1" dirty="0" err="1"/>
              <a:t>doubleValue</a:t>
            </a:r>
            <a:r>
              <a:rPr lang="en-US" b="1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("The sum is: " + </a:t>
            </a:r>
            <a:r>
              <a:rPr lang="en-US" b="1" dirty="0" err="1"/>
              <a:t>addServerIntf.add</a:t>
            </a:r>
            <a:r>
              <a:rPr lang="en-US" b="1" dirty="0"/>
              <a:t>(d1, d2));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			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catch(Exception e)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("Exception: " + e);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Lucida Calligraphy" panose="03010101010101010101" pitchFamily="66" charset="0"/>
              </a:rPr>
              <a:t>Introduction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63188"/>
            <a:ext cx="8825659" cy="38941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Palatino Linotype" panose="02040502050505030304" pitchFamily="18" charset="0"/>
              </a:rPr>
              <a:t>The RMI is an application that provides a mechanism to create distributed applications in java.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Palatino Linotype" panose="02040502050505030304" pitchFamily="18" charset="0"/>
              </a:rPr>
              <a:t>RMI allows an object to invoke methods on an object running in another JVM. i.e., it provides remote communication between the applications using two objects; stub and skeleton.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Palatino Linotype" panose="02040502050505030304" pitchFamily="18" charset="0"/>
              </a:rPr>
              <a:t>RMI uses stub and skeleton object for communication with the remote object.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Palatino Linotype" panose="02040502050505030304" pitchFamily="18" charset="0"/>
              </a:rPr>
              <a:t>A remote object is an object whose method can be invoked from another JVM.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alligraphy"/>
                <a:cs typeface="Lucida Calligraphy"/>
              </a:rPr>
              <a:t>Step 5: Compile the Java source files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Tx/>
              <a:buNone/>
            </a:pPr>
            <a:endParaRPr lang="en-US" sz="1800" dirty="0" smtClean="0">
              <a:latin typeface="Palatino Linotype"/>
              <a:cs typeface="Palatino Linotype"/>
            </a:endParaRPr>
          </a:p>
          <a:p>
            <a:pPr lvl="2" algn="ctr">
              <a:buFontTx/>
              <a:buNone/>
            </a:pPr>
            <a:r>
              <a:rPr lang="en-US" sz="1800" dirty="0" smtClean="0">
                <a:latin typeface="Palatino Linotype"/>
                <a:cs typeface="Palatino Linotype"/>
              </a:rPr>
              <a:t>~/</a:t>
            </a:r>
            <a:r>
              <a:rPr lang="en-US" sz="1800" dirty="0" err="1">
                <a:latin typeface="Palatino Linotype"/>
                <a:cs typeface="Palatino Linotype"/>
              </a:rPr>
              <a:t>rmi</a:t>
            </a:r>
            <a:r>
              <a:rPr lang="en-US" sz="1800" dirty="0">
                <a:latin typeface="Palatino Linotype"/>
                <a:cs typeface="Palatino Linotype"/>
              </a:rPr>
              <a:t>&gt; </a:t>
            </a:r>
            <a:r>
              <a:rPr lang="en-US" sz="1800" dirty="0" err="1">
                <a:latin typeface="Palatino Linotype"/>
                <a:cs typeface="Palatino Linotype"/>
              </a:rPr>
              <a:t>javac</a:t>
            </a:r>
            <a:r>
              <a:rPr lang="en-US" sz="1800" dirty="0">
                <a:latin typeface="Palatino Linotype"/>
                <a:cs typeface="Palatino Linotype"/>
              </a:rPr>
              <a:t> AddServerIntf.java</a:t>
            </a:r>
          </a:p>
          <a:p>
            <a:pPr lvl="2" algn="ctr">
              <a:buFontTx/>
              <a:buNone/>
            </a:pPr>
            <a:r>
              <a:rPr lang="en-US" sz="1800" dirty="0">
                <a:latin typeface="Palatino Linotype"/>
                <a:cs typeface="Palatino Linotype"/>
              </a:rPr>
              <a:t>~/</a:t>
            </a:r>
            <a:r>
              <a:rPr lang="en-US" sz="1800" dirty="0" err="1">
                <a:latin typeface="Palatino Linotype"/>
                <a:cs typeface="Palatino Linotype"/>
              </a:rPr>
              <a:t>rmi</a:t>
            </a:r>
            <a:r>
              <a:rPr lang="en-US" sz="1800" dirty="0">
                <a:latin typeface="Palatino Linotype"/>
                <a:cs typeface="Palatino Linotype"/>
              </a:rPr>
              <a:t>&gt; </a:t>
            </a:r>
            <a:r>
              <a:rPr lang="en-US" sz="1800" dirty="0" err="1">
                <a:latin typeface="Palatino Linotype"/>
                <a:cs typeface="Palatino Linotype"/>
              </a:rPr>
              <a:t>javac</a:t>
            </a:r>
            <a:r>
              <a:rPr lang="en-US" sz="1800" dirty="0">
                <a:latin typeface="Palatino Linotype"/>
                <a:cs typeface="Palatino Linotype"/>
              </a:rPr>
              <a:t> </a:t>
            </a:r>
            <a:r>
              <a:rPr lang="en-US" sz="1800" dirty="0" smtClean="0">
                <a:latin typeface="Palatino Linotype"/>
                <a:cs typeface="Palatino Linotype"/>
              </a:rPr>
              <a:t>AddServerImpl.java</a:t>
            </a:r>
          </a:p>
          <a:p>
            <a:pPr lvl="2" algn="ctr">
              <a:buFontTx/>
              <a:buNone/>
            </a:pPr>
            <a:r>
              <a:rPr lang="en-US" sz="1800" dirty="0" smtClean="0">
                <a:latin typeface="Palatino Linotype"/>
                <a:cs typeface="Palatino Linotype"/>
              </a:rPr>
              <a:t>~/</a:t>
            </a:r>
            <a:r>
              <a:rPr lang="en-US" sz="1800" dirty="0" err="1">
                <a:latin typeface="Palatino Linotype"/>
                <a:cs typeface="Palatino Linotype"/>
              </a:rPr>
              <a:t>rmi</a:t>
            </a:r>
            <a:r>
              <a:rPr lang="en-US" sz="1800" dirty="0">
                <a:latin typeface="Palatino Linotype"/>
                <a:cs typeface="Palatino Linotype"/>
              </a:rPr>
              <a:t>&gt; </a:t>
            </a:r>
            <a:r>
              <a:rPr lang="en-US" sz="1800" dirty="0" err="1">
                <a:latin typeface="Palatino Linotype"/>
                <a:cs typeface="Palatino Linotype"/>
              </a:rPr>
              <a:t>javac</a:t>
            </a:r>
            <a:r>
              <a:rPr lang="en-US" sz="1800" dirty="0">
                <a:latin typeface="Palatino Linotype"/>
                <a:cs typeface="Palatino Linotype"/>
              </a:rPr>
              <a:t> AddServer.java</a:t>
            </a:r>
          </a:p>
          <a:p>
            <a:pPr lvl="2" algn="ctr">
              <a:buNone/>
            </a:pPr>
            <a:r>
              <a:rPr lang="en-US" sz="1800" dirty="0">
                <a:latin typeface="Palatino Linotype"/>
                <a:cs typeface="Palatino Linotype"/>
              </a:rPr>
              <a:t>~/</a:t>
            </a:r>
            <a:r>
              <a:rPr lang="en-US" sz="1800" dirty="0" err="1">
                <a:latin typeface="Palatino Linotype"/>
                <a:cs typeface="Palatino Linotype"/>
              </a:rPr>
              <a:t>rmi</a:t>
            </a:r>
            <a:r>
              <a:rPr lang="en-US" sz="1800" dirty="0">
                <a:latin typeface="Palatino Linotype"/>
                <a:cs typeface="Palatino Linotype"/>
              </a:rPr>
              <a:t>&gt; </a:t>
            </a:r>
            <a:r>
              <a:rPr lang="en-US" sz="1800" dirty="0" err="1">
                <a:latin typeface="Palatino Linotype"/>
                <a:cs typeface="Palatino Linotype"/>
              </a:rPr>
              <a:t>javac</a:t>
            </a:r>
            <a:r>
              <a:rPr lang="en-US" sz="1800" dirty="0">
                <a:latin typeface="Palatino Linotype"/>
                <a:cs typeface="Palatino Linotype"/>
              </a:rPr>
              <a:t> AddClient.java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Lucida Calligraphy"/>
                <a:cs typeface="Lucida Calligraphy"/>
              </a:rPr>
              <a:t>Step 6: Generate stub and Skeleton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0062"/>
            <a:ext cx="8825659" cy="3739738"/>
          </a:xfrm>
        </p:spPr>
        <p:txBody>
          <a:bodyPr/>
          <a:lstStyle/>
          <a:p>
            <a:pPr algn="just"/>
            <a:r>
              <a:rPr lang="en-US" dirty="0">
                <a:latin typeface="Palatino Linotype"/>
                <a:cs typeface="Palatino Linotype"/>
              </a:rPr>
              <a:t>To </a:t>
            </a:r>
            <a:r>
              <a:rPr lang="en-US" dirty="0">
                <a:solidFill>
                  <a:srgbClr val="0000FF"/>
                </a:solidFill>
                <a:latin typeface="Palatino Linotype"/>
                <a:cs typeface="Palatino Linotype"/>
              </a:rPr>
              <a:t>generate stubs and skeletons</a:t>
            </a:r>
            <a:r>
              <a:rPr lang="en-US" dirty="0">
                <a:latin typeface="Palatino Linotype"/>
                <a:cs typeface="Palatino Linotype"/>
              </a:rPr>
              <a:t>, you use a tool called the </a:t>
            </a:r>
            <a:r>
              <a:rPr lang="en-US" dirty="0">
                <a:solidFill>
                  <a:srgbClr val="008000"/>
                </a:solidFill>
                <a:latin typeface="Palatino Linotype"/>
                <a:cs typeface="Palatino Linotype"/>
              </a:rPr>
              <a:t>RMI compiler</a:t>
            </a:r>
            <a:r>
              <a:rPr lang="en-US" i="1" dirty="0">
                <a:latin typeface="Palatino Linotype"/>
                <a:cs typeface="Palatino Linotype"/>
              </a:rPr>
              <a:t>, </a:t>
            </a:r>
            <a:r>
              <a:rPr lang="en-US" dirty="0">
                <a:latin typeface="Palatino Linotype"/>
                <a:cs typeface="Palatino Linotype"/>
              </a:rPr>
              <a:t>which is invoked from the command line, as shown here:</a:t>
            </a:r>
          </a:p>
          <a:p>
            <a:pPr algn="just"/>
            <a:endParaRPr lang="en-US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en-US" b="1" dirty="0">
                <a:latin typeface="Palatino Linotype"/>
                <a:cs typeface="Palatino Linotype"/>
              </a:rPr>
              <a:t>		</a:t>
            </a:r>
            <a:r>
              <a:rPr lang="en-US" b="1" dirty="0">
                <a:solidFill>
                  <a:srgbClr val="008000"/>
                </a:solidFill>
                <a:latin typeface="Palatino Linotype"/>
                <a:cs typeface="Palatino Linotype"/>
              </a:rPr>
              <a:t>	</a:t>
            </a:r>
            <a:r>
              <a:rPr lang="en-US" b="1" dirty="0" err="1">
                <a:solidFill>
                  <a:srgbClr val="008000"/>
                </a:solidFill>
                <a:latin typeface="Palatino Linotype"/>
                <a:cs typeface="Palatino Linotype"/>
              </a:rPr>
              <a:t>rmic</a:t>
            </a:r>
            <a:r>
              <a:rPr lang="en-US" b="1" dirty="0">
                <a:solidFill>
                  <a:srgbClr val="008000"/>
                </a:solidFill>
                <a:latin typeface="Palatino Linotype"/>
                <a:cs typeface="Palatino Linotype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Palatino Linotype"/>
                <a:cs typeface="Palatino Linotype"/>
              </a:rPr>
              <a:t>AddServerImpl</a:t>
            </a:r>
            <a:endParaRPr lang="en-US" dirty="0">
              <a:solidFill>
                <a:srgbClr val="008000"/>
              </a:solidFill>
              <a:latin typeface="Palatino Linotype"/>
              <a:cs typeface="Palatino Linotype"/>
            </a:endParaRPr>
          </a:p>
          <a:p>
            <a:pPr algn="just"/>
            <a:endParaRPr lang="en-US" dirty="0">
              <a:latin typeface="Palatino Linotype"/>
              <a:cs typeface="Palatino Linotype"/>
            </a:endParaRPr>
          </a:p>
          <a:p>
            <a:pPr algn="just"/>
            <a:r>
              <a:rPr lang="en-US" dirty="0">
                <a:latin typeface="Palatino Linotype"/>
                <a:cs typeface="Palatino Linotype"/>
              </a:rPr>
              <a:t>This command generates two new files: </a:t>
            </a:r>
            <a:r>
              <a:rPr lang="en-US" b="1" dirty="0" err="1">
                <a:latin typeface="Palatino Linotype"/>
                <a:cs typeface="Palatino Linotype"/>
              </a:rPr>
              <a:t>AddServerImpl_Skel.class</a:t>
            </a:r>
            <a:r>
              <a:rPr lang="en-US" b="1" dirty="0">
                <a:latin typeface="Palatino Linotype"/>
                <a:cs typeface="Palatino Linotype"/>
              </a:rPr>
              <a:t> </a:t>
            </a:r>
            <a:r>
              <a:rPr lang="en-US" dirty="0">
                <a:latin typeface="Palatino Linotype"/>
                <a:cs typeface="Palatino Linotype"/>
              </a:rPr>
              <a:t>(skeleton) and </a:t>
            </a:r>
            <a:r>
              <a:rPr lang="en-US" b="1" dirty="0" err="1">
                <a:latin typeface="Palatino Linotype"/>
                <a:cs typeface="Palatino Linotype"/>
              </a:rPr>
              <a:t>AddServerImpl_Stub.class</a:t>
            </a:r>
            <a:r>
              <a:rPr lang="en-US" b="1" dirty="0">
                <a:latin typeface="Palatino Linotype"/>
                <a:cs typeface="Palatino Linotype"/>
              </a:rPr>
              <a:t> </a:t>
            </a:r>
            <a:r>
              <a:rPr lang="en-US" dirty="0">
                <a:latin typeface="Palatino Linotype"/>
                <a:cs typeface="Palatino Linotype"/>
              </a:rPr>
              <a:t>(stub).</a:t>
            </a:r>
          </a:p>
          <a:p>
            <a:pPr algn="just"/>
            <a:endParaRPr lang="en-US" dirty="0">
              <a:latin typeface="Palatino Linotype"/>
              <a:cs typeface="Palatino Linotype"/>
            </a:endParaRPr>
          </a:p>
          <a:p>
            <a:pPr algn="just"/>
            <a:r>
              <a:rPr lang="en-US" dirty="0" smtClean="0">
                <a:latin typeface="Palatino Linotype"/>
                <a:cs typeface="Palatino Linotype"/>
              </a:rPr>
              <a:t>When using </a:t>
            </a:r>
            <a:r>
              <a:rPr lang="en-US" b="1" dirty="0" err="1" smtClean="0">
                <a:latin typeface="Palatino Linotype"/>
                <a:cs typeface="Palatino Linotype"/>
              </a:rPr>
              <a:t>rmic</a:t>
            </a:r>
            <a:r>
              <a:rPr lang="en-US" dirty="0" smtClean="0">
                <a:latin typeface="Palatino Linotype"/>
                <a:cs typeface="Palatino Linotype"/>
              </a:rPr>
              <a:t>, be sure that </a:t>
            </a:r>
            <a:r>
              <a:rPr lang="en-US" b="1" dirty="0" smtClean="0">
                <a:latin typeface="Palatino Linotype"/>
                <a:cs typeface="Palatino Linotype"/>
              </a:rPr>
              <a:t>CLASSPATH </a:t>
            </a:r>
            <a:r>
              <a:rPr lang="en-US" dirty="0" smtClean="0">
                <a:latin typeface="Palatino Linotype"/>
                <a:cs typeface="Palatino Linotype"/>
              </a:rPr>
              <a:t>is set to include the current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alligraphy"/>
                <a:cs typeface="Lucida Calligraphy"/>
              </a:rPr>
              <a:t>Step 7: Start the RMI registry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Start the registry by calling </a:t>
            </a:r>
            <a:r>
              <a:rPr lang="en-US" dirty="0" err="1" smtClean="0">
                <a:latin typeface="Palatino Linotype"/>
                <a:cs typeface="Palatino Linotype"/>
              </a:rPr>
              <a:t>rmiregistry</a:t>
            </a:r>
            <a:r>
              <a:rPr lang="en-US" dirty="0" smtClean="0">
                <a:latin typeface="Palatino Linotype"/>
                <a:cs typeface="Palatino Linotype"/>
              </a:rPr>
              <a:t> manually. </a:t>
            </a:r>
            <a:endParaRPr lang="en-US" dirty="0">
              <a:latin typeface="Palatino Linotype"/>
              <a:cs typeface="Palatino Linotype"/>
            </a:endParaRPr>
          </a:p>
          <a:p>
            <a:endParaRPr lang="en-US" dirty="0">
              <a:latin typeface="Palatino Linotype"/>
              <a:cs typeface="Palatino Linotype"/>
            </a:endParaRPr>
          </a:p>
          <a:p>
            <a:r>
              <a:rPr lang="en-US" dirty="0">
                <a:latin typeface="Palatino Linotype"/>
                <a:cs typeface="Palatino Linotype"/>
              </a:rPr>
              <a:t>The </a:t>
            </a:r>
            <a:r>
              <a:rPr lang="en-US" dirty="0" err="1">
                <a:latin typeface="Palatino Linotype"/>
                <a:cs typeface="Palatino Linotype"/>
              </a:rPr>
              <a:t>rmiregistry</a:t>
            </a:r>
            <a:r>
              <a:rPr lang="en-US" dirty="0">
                <a:latin typeface="Palatino Linotype"/>
                <a:cs typeface="Palatino Linotype"/>
              </a:rPr>
              <a:t> </a:t>
            </a:r>
            <a:r>
              <a:rPr lang="en-US" dirty="0" smtClean="0">
                <a:latin typeface="Palatino Linotype"/>
                <a:cs typeface="Palatino Linotype"/>
              </a:rPr>
              <a:t>uses </a:t>
            </a:r>
            <a:r>
              <a:rPr lang="en-US" dirty="0">
                <a:latin typeface="Palatino Linotype"/>
                <a:cs typeface="Palatino Linotype"/>
              </a:rPr>
              <a:t>port 1099 by default. You can also bind </a:t>
            </a:r>
            <a:r>
              <a:rPr lang="en-US" dirty="0" err="1">
                <a:latin typeface="Palatino Linotype"/>
                <a:cs typeface="Palatino Linotype"/>
              </a:rPr>
              <a:t>rmiregistry</a:t>
            </a:r>
            <a:r>
              <a:rPr lang="en-US" dirty="0">
                <a:latin typeface="Palatino Linotype"/>
                <a:cs typeface="Palatino Linotype"/>
              </a:rPr>
              <a:t> to a different port by indicating the new port number as : </a:t>
            </a:r>
            <a:r>
              <a:rPr lang="en-US" dirty="0" err="1">
                <a:latin typeface="Palatino Linotype"/>
                <a:cs typeface="Palatino Linotype"/>
              </a:rPr>
              <a:t>rmiregistry</a:t>
            </a:r>
            <a:r>
              <a:rPr lang="en-US" dirty="0">
                <a:latin typeface="Palatino Linotype"/>
                <a:cs typeface="Palatino Linotype"/>
              </a:rPr>
              <a:t> &lt;new port&gt;</a:t>
            </a:r>
          </a:p>
          <a:p>
            <a:pPr>
              <a:buFontTx/>
              <a:buNone/>
            </a:pPr>
            <a:r>
              <a:rPr lang="en-US" sz="1600" dirty="0">
                <a:latin typeface="Palatino Linotype"/>
                <a:cs typeface="Palatino Linotype"/>
              </a:rPr>
              <a:t> 	</a:t>
            </a:r>
          </a:p>
          <a:p>
            <a:pPr>
              <a:buFontTx/>
              <a:buNone/>
            </a:pPr>
            <a:r>
              <a:rPr lang="en-US" sz="1600" i="1" dirty="0">
                <a:latin typeface="Palatino Linotype"/>
                <a:cs typeface="Palatino Linotype"/>
              </a:rPr>
              <a:t>	&gt;</a:t>
            </a:r>
            <a:r>
              <a:rPr lang="en-US" sz="1600" i="1" dirty="0">
                <a:solidFill>
                  <a:srgbClr val="008000"/>
                </a:solidFill>
                <a:latin typeface="Palatino Linotype"/>
                <a:cs typeface="Palatino Linotype"/>
              </a:rPr>
              <a:t> start </a:t>
            </a:r>
            <a:r>
              <a:rPr lang="en-US" sz="1600" i="1" dirty="0" err="1">
                <a:solidFill>
                  <a:srgbClr val="008000"/>
                </a:solidFill>
                <a:latin typeface="Palatino Linotype"/>
                <a:cs typeface="Palatino Linotype"/>
              </a:rPr>
              <a:t>rmiregistry</a:t>
            </a:r>
            <a:endParaRPr lang="en-US" sz="2800" dirty="0">
              <a:solidFill>
                <a:srgbClr val="008000"/>
              </a:solidFill>
              <a:latin typeface="Palatino Linotype"/>
              <a:cs typeface="Palatino Linotyp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Lucida Calligraphy" panose="03010101010101010101" pitchFamily="66" charset="0"/>
                <a:cs typeface="Lucida Calligraphy"/>
              </a:rPr>
              <a:t>Step8 : Start the </a:t>
            </a:r>
            <a:r>
              <a:rPr lang="en-US" sz="2800" b="1" dirty="0" smtClean="0">
                <a:latin typeface="Lucida Calligraphy" panose="03010101010101010101" pitchFamily="66" charset="0"/>
                <a:cs typeface="Lucida Calligraphy"/>
              </a:rPr>
              <a:t>Server</a:t>
            </a:r>
            <a:br>
              <a:rPr lang="en-US" sz="2800" b="1" dirty="0" smtClean="0">
                <a:latin typeface="Lucida Calligraphy" panose="03010101010101010101" pitchFamily="66" charset="0"/>
                <a:cs typeface="Lucida Calligraphy"/>
              </a:rPr>
            </a:br>
            <a:r>
              <a:rPr lang="en-US" sz="2800" b="1" dirty="0">
                <a:latin typeface="Lucida Calligraphy" panose="03010101010101010101" pitchFamily="66" charset="0"/>
                <a:cs typeface="Lucida Calligraphy"/>
              </a:rPr>
              <a:t>Step 9: </a:t>
            </a:r>
            <a:r>
              <a:rPr lang="en-US" sz="2800" b="1" dirty="0" smtClean="0">
                <a:latin typeface="Lucida Calligraphy" panose="03010101010101010101" pitchFamily="66" charset="0"/>
                <a:cs typeface="Lucida Calligraphy"/>
              </a:rPr>
              <a:t>Start </a:t>
            </a:r>
            <a:r>
              <a:rPr lang="en-US" sz="2800" b="1" dirty="0">
                <a:latin typeface="Lucida Calligraphy" panose="03010101010101010101" pitchFamily="66" charset="0"/>
                <a:cs typeface="Lucida Calligraphy"/>
              </a:rPr>
              <a:t>the Client</a:t>
            </a:r>
            <a:endParaRPr lang="en-US" sz="28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		&gt;&gt;java </a:t>
            </a:r>
            <a:r>
              <a:rPr lang="en-US" b="1" dirty="0" err="1">
                <a:solidFill>
                  <a:srgbClr val="008000"/>
                </a:solidFill>
                <a:latin typeface="Palatino Linotype"/>
                <a:cs typeface="Palatino Linotype"/>
              </a:rPr>
              <a:t>AddServer</a:t>
            </a:r>
            <a:endParaRPr lang="en-US" dirty="0">
              <a:solidFill>
                <a:srgbClr val="008000"/>
              </a:solidFill>
              <a:latin typeface="Palatino Linotype"/>
              <a:cs typeface="Palatino Linotype"/>
            </a:endParaRPr>
          </a:p>
          <a:p>
            <a:pPr algn="just"/>
            <a:endParaRPr lang="en-US" dirty="0">
              <a:latin typeface="Palatino Linotype"/>
              <a:cs typeface="Palatino Linotype"/>
            </a:endParaRPr>
          </a:p>
          <a:p>
            <a:pPr algn="just"/>
            <a:r>
              <a:rPr lang="en-US" dirty="0">
                <a:latin typeface="Palatino Linotype"/>
                <a:cs typeface="Palatino Linotype"/>
              </a:rPr>
              <a:t>Recall that the </a:t>
            </a:r>
            <a:r>
              <a:rPr lang="en-US" b="1" dirty="0" err="1">
                <a:latin typeface="Palatino Linotype"/>
                <a:cs typeface="Palatino Linotype"/>
              </a:rPr>
              <a:t>AddServer</a:t>
            </a:r>
            <a:r>
              <a:rPr lang="en-US" b="1" dirty="0">
                <a:latin typeface="Palatino Linotype"/>
                <a:cs typeface="Palatino Linotype"/>
              </a:rPr>
              <a:t> </a:t>
            </a:r>
            <a:r>
              <a:rPr lang="en-US" dirty="0">
                <a:latin typeface="Palatino Linotype"/>
                <a:cs typeface="Palatino Linotype"/>
              </a:rPr>
              <a:t>code instantiates </a:t>
            </a:r>
            <a:r>
              <a:rPr lang="en-US" b="1" dirty="0" err="1">
                <a:latin typeface="Palatino Linotype"/>
                <a:cs typeface="Palatino Linotype"/>
              </a:rPr>
              <a:t>AddServerImpl</a:t>
            </a:r>
            <a:r>
              <a:rPr lang="en-US" b="1" dirty="0">
                <a:latin typeface="Palatino Linotype"/>
                <a:cs typeface="Palatino Linotype"/>
              </a:rPr>
              <a:t> </a:t>
            </a:r>
            <a:r>
              <a:rPr lang="en-US" dirty="0">
                <a:latin typeface="Palatino Linotype"/>
                <a:cs typeface="Palatino Linotype"/>
              </a:rPr>
              <a:t>and registers that object with the name “</a:t>
            </a:r>
            <a:r>
              <a:rPr lang="en-US" dirty="0" err="1">
                <a:latin typeface="Palatino Linotype"/>
                <a:cs typeface="Palatino Linotype"/>
              </a:rPr>
              <a:t>AddServer</a:t>
            </a:r>
            <a:r>
              <a:rPr lang="en-US" dirty="0" smtClean="0">
                <a:latin typeface="Palatino Linotype"/>
                <a:cs typeface="Palatino Linotype"/>
              </a:rPr>
              <a:t>”.</a:t>
            </a:r>
          </a:p>
          <a:p>
            <a:pPr algn="just"/>
            <a:r>
              <a:rPr lang="en-US" u="sng" dirty="0" smtClean="0">
                <a:latin typeface="Palatino Linotype"/>
              </a:rPr>
              <a:t>Client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		&gt;&gt;java </a:t>
            </a:r>
            <a:r>
              <a:rPr lang="en-US" dirty="0" err="1">
                <a:solidFill>
                  <a:srgbClr val="008000"/>
                </a:solidFill>
                <a:latin typeface="Palatino Linotype"/>
                <a:cs typeface="Palatino Linotype"/>
              </a:rPr>
              <a:t>AddClient</a:t>
            </a:r>
            <a:r>
              <a:rPr lang="en-US" dirty="0">
                <a:solidFill>
                  <a:srgbClr val="008000"/>
                </a:solidFill>
                <a:latin typeface="Palatino Linotype"/>
                <a:cs typeface="Palatino Linotype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Palatino Linotype"/>
                <a:cs typeface="Palatino Linotype"/>
              </a:rPr>
              <a:t>localhost</a:t>
            </a:r>
            <a:r>
              <a:rPr lang="en-US" dirty="0">
                <a:solidFill>
                  <a:srgbClr val="008000"/>
                </a:solidFill>
                <a:latin typeface="Palatino Linotype"/>
                <a:cs typeface="Palatino Linotype"/>
              </a:rPr>
              <a:t> 8 9</a:t>
            </a:r>
          </a:p>
          <a:p>
            <a:pPr marL="0" indent="0" algn="just">
              <a:buNone/>
            </a:pPr>
            <a:endParaRPr lang="en-US" dirty="0">
              <a:latin typeface="Palatino Linotype"/>
              <a:cs typeface="Palatino Linotype"/>
            </a:endParaRPr>
          </a:p>
          <a:p>
            <a:pPr marL="0" indent="0" algn="just">
              <a:buNone/>
            </a:pPr>
            <a:r>
              <a:rPr lang="fr-FR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		&gt;&gt;java </a:t>
            </a:r>
            <a:r>
              <a:rPr lang="fr-FR" dirty="0" err="1">
                <a:solidFill>
                  <a:srgbClr val="008000"/>
                </a:solidFill>
                <a:latin typeface="Palatino Linotype"/>
                <a:cs typeface="Palatino Linotype"/>
              </a:rPr>
              <a:t>AddClient</a:t>
            </a:r>
            <a:r>
              <a:rPr lang="fr-FR" dirty="0">
                <a:solidFill>
                  <a:srgbClr val="008000"/>
                </a:solidFill>
                <a:latin typeface="Palatino Linotype"/>
                <a:cs typeface="Palatino Linotype"/>
              </a:rPr>
              <a:t> 127.0.0.1 8 9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700" dirty="0">
                <a:latin typeface="Palatino Linotype" panose="02040502050505030304" pitchFamily="18" charset="0"/>
              </a:rPr>
              <a:t>Each remote object implements one or more remote interfaces that declare which methods of the remote object can be invoked by the foreign system.</a:t>
            </a:r>
          </a:p>
          <a:p>
            <a:pPr>
              <a:lnSpc>
                <a:spcPct val="150000"/>
              </a:lnSpc>
            </a:pPr>
            <a:r>
              <a:rPr lang="en-US" altLang="zh-TW" sz="1700" dirty="0">
                <a:latin typeface="Palatino Linotype" panose="02040502050505030304" pitchFamily="18" charset="0"/>
              </a:rPr>
              <a:t>RMI is the facility by which a Java program running on one machine can invoke a method in an object on a complete different machine.</a:t>
            </a:r>
          </a:p>
          <a:p>
            <a:pPr>
              <a:lnSpc>
                <a:spcPct val="150000"/>
              </a:lnSpc>
            </a:pPr>
            <a:endParaRPr lang="en-US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RMI Layer Model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Content Placeholder 3" descr="E:\courses\JavaTech\Slides\RMI\EDM-2 - Introduction to Java Remote Method Invocation (RMI).files\rmi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63" y="2462747"/>
            <a:ext cx="6271673" cy="383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1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Stub &amp; Skeleton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700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RMI uses a standard mechanism for communicating with remote objects: </a:t>
            </a:r>
            <a:r>
              <a:rPr lang="en-IN" sz="1700" i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stubs</a:t>
            </a:r>
            <a:r>
              <a:rPr lang="en-IN" sz="1700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and </a:t>
            </a:r>
            <a:r>
              <a:rPr lang="en-IN" sz="1700" i="1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skeletons</a:t>
            </a:r>
            <a:r>
              <a:rPr lang="en-IN" sz="1700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. </a:t>
            </a:r>
            <a:endParaRPr lang="en-IN" sz="1700" dirty="0" smtClean="0">
              <a:solidFill>
                <a:schemeClr val="tx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  <a:latin typeface="Palatino Linotype" panose="02040502050505030304" pitchFamily="18" charset="0"/>
              </a:rPr>
              <a:t>The stub is an object that acts as a gateway for the client side</a:t>
            </a:r>
            <a:r>
              <a:rPr lang="en-US" sz="17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.</a:t>
            </a:r>
            <a:endParaRPr lang="en-IN" sz="1700" dirty="0">
              <a:solidFill>
                <a:schemeClr val="tx1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700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A stub for a remote object acts as a client's local representative or proxy for the remote object. The caller invokes a method on the local stub which is responsible for carrying out the method call on the remote object. </a:t>
            </a:r>
          </a:p>
          <a:p>
            <a:pPr algn="just"/>
            <a:r>
              <a:rPr lang="en-IN" sz="1700" dirty="0">
                <a:solidFill>
                  <a:schemeClr val="tx1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In RMI, a stub for a remote object implements the same set of remote interfaces that a remote object implements. </a:t>
            </a:r>
            <a:endParaRPr lang="en-US" sz="1700" dirty="0" smtClean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sz="17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All the outgoing requests are routed through the stub. It resides at the client side and represents the remote object. </a:t>
            </a:r>
          </a:p>
          <a:p>
            <a:endParaRPr lang="en-US" sz="17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Stub &amp;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When a stub's method is invoked, it does the following</a:t>
            </a:r>
            <a:r>
              <a:rPr lang="en-IN" sz="17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17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initiates a connection with the remote JVM containing the remote object,</a:t>
            </a:r>
          </a:p>
          <a:p>
            <a:pPr lvl="1"/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marshals (writes and transmits) the parameters to the remote JVM,</a:t>
            </a:r>
          </a:p>
          <a:p>
            <a:pPr lvl="1"/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waits for the result of the method invocation,</a:t>
            </a:r>
          </a:p>
          <a:p>
            <a:pPr lvl="1"/>
            <a:r>
              <a:rPr lang="en-IN" sz="17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unmarshals</a:t>
            </a:r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(reads) the return value or exception returned, and</a:t>
            </a:r>
          </a:p>
          <a:p>
            <a:pPr lvl="1"/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returns the value to the caller.</a:t>
            </a:r>
          </a:p>
          <a:p>
            <a:endParaRPr lang="en-IN" sz="1700" dirty="0">
              <a:latin typeface="Palatino Linotype" panose="02040502050505030304" pitchFamily="18" charset="0"/>
            </a:endParaRPr>
          </a:p>
          <a:p>
            <a:endParaRPr lang="en-US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Stub &amp;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 the remote JVM, each remote object may have a corresponding skeleton The skeleton is responsible for </a:t>
            </a:r>
            <a:r>
              <a:rPr lang="en-IN" sz="1700" dirty="0">
                <a:solidFill>
                  <a:srgbClr val="FF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dispatching the call to the actual remote object implementation. </a:t>
            </a:r>
            <a:endParaRPr lang="en-IN" sz="1700" dirty="0" smtClean="0">
              <a:solidFill>
                <a:srgbClr val="FF0000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7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When </a:t>
            </a:r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skeleton receives an incoming method invocation it does the following:</a:t>
            </a:r>
          </a:p>
          <a:p>
            <a:pPr lvl="1" algn="just"/>
            <a:r>
              <a:rPr lang="en-IN" sz="17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unmarshals</a:t>
            </a:r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(reads) the parameters for the remote method,</a:t>
            </a:r>
          </a:p>
          <a:p>
            <a:pPr lvl="1" algn="just"/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invokes the method on the actual remote object implementation, and</a:t>
            </a:r>
          </a:p>
          <a:p>
            <a:pPr lvl="1" algn="just"/>
            <a:r>
              <a:rPr lang="en-IN" sz="1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marshals (writes and transmits) the result (return value or exception) to the caller.</a:t>
            </a:r>
          </a:p>
          <a:p>
            <a:endParaRPr lang="en-IN" sz="1700" dirty="0">
              <a:latin typeface="Palatino Linotype" panose="02040502050505030304" pitchFamily="18" charset="0"/>
            </a:endParaRPr>
          </a:p>
          <a:p>
            <a:endParaRPr lang="en-US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RMI Layer Model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1700" dirty="0">
                <a:latin typeface="Palatino Linotype" panose="02040502050505030304" pitchFamily="18" charset="0"/>
              </a:rPr>
              <a:t>The client appears to talk directly to the server</a:t>
            </a:r>
          </a:p>
          <a:p>
            <a:pPr lvl="1">
              <a:lnSpc>
                <a:spcPct val="90000"/>
              </a:lnSpc>
            </a:pPr>
            <a:r>
              <a:rPr lang="en-US" altLang="zh-TW" sz="1700" dirty="0">
                <a:latin typeface="Palatino Linotype" panose="02040502050505030304" pitchFamily="18" charset="0"/>
              </a:rPr>
              <a:t>In reality, the client program talks only to the a stub.</a:t>
            </a:r>
          </a:p>
          <a:p>
            <a:pPr lvl="1">
              <a:lnSpc>
                <a:spcPct val="90000"/>
              </a:lnSpc>
            </a:pPr>
            <a:r>
              <a:rPr lang="en-US" altLang="zh-TW" sz="1700" dirty="0">
                <a:latin typeface="Palatino Linotype" panose="02040502050505030304" pitchFamily="18" charset="0"/>
              </a:rPr>
              <a:t>The stub passes that conversation along to the remote reference layer</a:t>
            </a:r>
          </a:p>
          <a:p>
            <a:pPr lvl="1">
              <a:lnSpc>
                <a:spcPct val="90000"/>
              </a:lnSpc>
            </a:pPr>
            <a:r>
              <a:rPr lang="en-US" altLang="zh-TW" sz="1700" dirty="0">
                <a:latin typeface="Palatino Linotype" panose="02040502050505030304" pitchFamily="18" charset="0"/>
              </a:rPr>
              <a:t>The remote reference layer talks to the transport layer</a:t>
            </a:r>
          </a:p>
          <a:p>
            <a:pPr lvl="1">
              <a:lnSpc>
                <a:spcPct val="90000"/>
              </a:lnSpc>
            </a:pPr>
            <a:r>
              <a:rPr lang="en-US" altLang="zh-TW" sz="1700" dirty="0">
                <a:latin typeface="Palatino Linotype" panose="02040502050505030304" pitchFamily="18" charset="0"/>
              </a:rPr>
              <a:t>The transport layer on the client passes the data across the Internet to the transport layer on the server</a:t>
            </a:r>
          </a:p>
          <a:p>
            <a:pPr lvl="1">
              <a:lnSpc>
                <a:spcPct val="90000"/>
              </a:lnSpc>
            </a:pPr>
            <a:r>
              <a:rPr lang="en-US" altLang="zh-TW" sz="1700" dirty="0">
                <a:latin typeface="Palatino Linotype" panose="02040502050505030304" pitchFamily="18" charset="0"/>
              </a:rPr>
              <a:t>The transport layer on the server then communicates with the server’s remote reference layer</a:t>
            </a:r>
          </a:p>
          <a:p>
            <a:pPr lvl="1">
              <a:lnSpc>
                <a:spcPct val="90000"/>
              </a:lnSpc>
            </a:pPr>
            <a:r>
              <a:rPr lang="en-US" altLang="zh-TW" sz="1700" dirty="0">
                <a:latin typeface="Palatino Linotype" panose="02040502050505030304" pitchFamily="18" charset="0"/>
              </a:rPr>
              <a:t>The remote reference layer talks to the skeleton</a:t>
            </a:r>
          </a:p>
          <a:p>
            <a:pPr lvl="1">
              <a:lnSpc>
                <a:spcPct val="90000"/>
              </a:lnSpc>
            </a:pPr>
            <a:r>
              <a:rPr lang="en-US" altLang="zh-TW" sz="1700" dirty="0">
                <a:latin typeface="Palatino Linotype" panose="02040502050505030304" pitchFamily="18" charset="0"/>
              </a:rPr>
              <a:t>The skeleton communicates with the server.</a:t>
            </a:r>
            <a:endParaRPr lang="en-US" sz="1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26673" y="712520"/>
            <a:ext cx="7772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Lucida Calligraphy"/>
                <a:cs typeface="Lucida Calligraphy"/>
              </a:rPr>
              <a:t>The General RMI Architecture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1484415" y="2222665"/>
            <a:ext cx="3837709" cy="46353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/>
                <a:cs typeface="Palatino Linotype"/>
              </a:rPr>
              <a:t>The server must first bind its name to the registry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/>
                <a:cs typeface="Palatino Linotype"/>
              </a:rPr>
              <a:t>The client lookup the server name in the registry to establish remote references.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Palatino Linotype"/>
                <a:cs typeface="Palatino Linotype"/>
              </a:rPr>
              <a:t>The Stub serializing the parameters to skeleton, the skeleton invoking the remote method and serializing the result back to the stub.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18254"/>
              </p:ext>
            </p:extLst>
          </p:nvPr>
        </p:nvGraphicFramePr>
        <p:xfrm>
          <a:off x="6395152" y="1998023"/>
          <a:ext cx="400367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3" imgW="2705760" imgH="3192120" progId="">
                  <p:embed/>
                </p:oleObj>
              </mc:Choice>
              <mc:Fallback>
                <p:oleObj r:id="rId3" imgW="2705760" imgH="3192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152" y="1998023"/>
                        <a:ext cx="4003675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2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1268</TotalTime>
  <Words>1194</Words>
  <Application>Microsoft Office PowerPoint</Application>
  <PresentationFormat>Widescreen</PresentationFormat>
  <Paragraphs>175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新細明體</vt:lpstr>
      <vt:lpstr>Arial</vt:lpstr>
      <vt:lpstr>Century Gothic</vt:lpstr>
      <vt:lpstr>Lucida Calligraphy</vt:lpstr>
      <vt:lpstr>Palatino Linotype</vt:lpstr>
      <vt:lpstr>Times New Roman</vt:lpstr>
      <vt:lpstr>Wingdings 3</vt:lpstr>
      <vt:lpstr>Ion Boardroom</vt:lpstr>
      <vt:lpstr>Remote Method Invocation (RMI)</vt:lpstr>
      <vt:lpstr>Introduction</vt:lpstr>
      <vt:lpstr>Introduction</vt:lpstr>
      <vt:lpstr>RMI Layer Model</vt:lpstr>
      <vt:lpstr>Stub &amp; Skeleton</vt:lpstr>
      <vt:lpstr>Stub &amp; Skeleton</vt:lpstr>
      <vt:lpstr>Stub &amp; Skeleton</vt:lpstr>
      <vt:lpstr>RMI Layer Model</vt:lpstr>
      <vt:lpstr>The General RMI Architecture</vt:lpstr>
      <vt:lpstr>The General RMI Architecture</vt:lpstr>
      <vt:lpstr>Naming (java.rmi.Naming) </vt:lpstr>
      <vt:lpstr>Naming (java.rmi.Naming) </vt:lpstr>
      <vt:lpstr>Example: Addition of two numbers Step 1: Write a Remote interface            (AddServerIntf.java)</vt:lpstr>
      <vt:lpstr>Step 2: implements the remote interface AddServerImpl.java</vt:lpstr>
      <vt:lpstr>AddServerImpl.java</vt:lpstr>
      <vt:lpstr>Step 3: Server program AddServer.java</vt:lpstr>
      <vt:lpstr>AddServer.java</vt:lpstr>
      <vt:lpstr>Step 4: Client program AddClient.java</vt:lpstr>
      <vt:lpstr>AddClient.java</vt:lpstr>
      <vt:lpstr>Step 5: Compile the Java source files</vt:lpstr>
      <vt:lpstr>Step 6: Generate stub and Skeleton</vt:lpstr>
      <vt:lpstr>Step 7: Start the RMI registry</vt:lpstr>
      <vt:lpstr>Step8 : Start the Server Step 9: Start the Client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anju</dc:creator>
  <cp:lastModifiedBy>anju</cp:lastModifiedBy>
  <cp:revision>53</cp:revision>
  <dcterms:created xsi:type="dcterms:W3CDTF">2015-09-16T03:31:15Z</dcterms:created>
  <dcterms:modified xsi:type="dcterms:W3CDTF">2015-09-22T03:24:43Z</dcterms:modified>
</cp:coreProperties>
</file>