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  <p:sldId id="258" r:id="rId5"/>
    <p:sldId id="260" r:id="rId6"/>
    <p:sldId id="262" r:id="rId7"/>
    <p:sldId id="263" r:id="rId8"/>
    <p:sldId id="265" r:id="rId9"/>
    <p:sldId id="266" r:id="rId10"/>
    <p:sldId id="267" r:id="rId11"/>
    <p:sldId id="269" r:id="rId12"/>
    <p:sldId id="270" r:id="rId13"/>
    <p:sldId id="271" r:id="rId14"/>
    <p:sldId id="272" r:id="rId15"/>
    <p:sldId id="273" r:id="rId16"/>
    <p:sldId id="274" r:id="rId17"/>
    <p:sldId id="27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74" d="100"/>
          <a:sy n="74" d="100"/>
        </p:scale>
        <p:origin x="4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118F0-64DF-4059-8B12-78A2BAE1B665}" type="datetimeFigureOut">
              <a:rPr lang="en-US" smtClean="0"/>
              <a:t>10/5/2016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E51E9E5F-4923-4237-9415-6B8B6160C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730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118F0-64DF-4059-8B12-78A2BAE1B665}" type="datetimeFigureOut">
              <a:rPr lang="en-US" smtClean="0"/>
              <a:t>10/5/2016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51E9E5F-4923-4237-9415-6B8B6160C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694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118F0-64DF-4059-8B12-78A2BAE1B665}" type="datetimeFigureOut">
              <a:rPr lang="en-US" smtClean="0"/>
              <a:t>10/5/2016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51E9E5F-4923-4237-9415-6B8B6160C54E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053931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118F0-64DF-4059-8B12-78A2BAE1B665}" type="datetimeFigureOut">
              <a:rPr lang="en-US" smtClean="0"/>
              <a:t>10/5/2016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51E9E5F-4923-4237-9415-6B8B6160C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6994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118F0-64DF-4059-8B12-78A2BAE1B665}" type="datetimeFigureOut">
              <a:rPr lang="en-US" smtClean="0"/>
              <a:t>10/5/2016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51E9E5F-4923-4237-9415-6B8B6160C54E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189293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118F0-64DF-4059-8B12-78A2BAE1B665}" type="datetimeFigureOut">
              <a:rPr lang="en-US" smtClean="0"/>
              <a:t>10/5/2016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51E9E5F-4923-4237-9415-6B8B6160C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9611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118F0-64DF-4059-8B12-78A2BAE1B665}" type="datetimeFigureOut">
              <a:rPr lang="en-US" smtClean="0"/>
              <a:t>10/5/2016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E9E5F-4923-4237-9415-6B8B6160C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5760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118F0-64DF-4059-8B12-78A2BAE1B665}" type="datetimeFigureOut">
              <a:rPr lang="en-US" smtClean="0"/>
              <a:t>10/5/2016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E9E5F-4923-4237-9415-6B8B6160C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605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118F0-64DF-4059-8B12-78A2BAE1B665}" type="datetimeFigureOut">
              <a:rPr lang="en-US" smtClean="0"/>
              <a:t>10/5/2016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E9E5F-4923-4237-9415-6B8B6160C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492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118F0-64DF-4059-8B12-78A2BAE1B665}" type="datetimeFigureOut">
              <a:rPr lang="en-US" smtClean="0"/>
              <a:t>10/5/2016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51E9E5F-4923-4237-9415-6B8B6160C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85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118F0-64DF-4059-8B12-78A2BAE1B665}" type="datetimeFigureOut">
              <a:rPr lang="en-US" smtClean="0"/>
              <a:t>10/5/2016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51E9E5F-4923-4237-9415-6B8B6160C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038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118F0-64DF-4059-8B12-78A2BAE1B665}" type="datetimeFigureOut">
              <a:rPr lang="en-US" smtClean="0"/>
              <a:t>10/5/2016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51E9E5F-4923-4237-9415-6B8B6160C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004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118F0-64DF-4059-8B12-78A2BAE1B665}" type="datetimeFigureOut">
              <a:rPr lang="en-US" smtClean="0"/>
              <a:t>10/5/2016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E9E5F-4923-4237-9415-6B8B6160C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235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118F0-64DF-4059-8B12-78A2BAE1B665}" type="datetimeFigureOut">
              <a:rPr lang="en-US" smtClean="0"/>
              <a:t>10/5/2016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E9E5F-4923-4237-9415-6B8B6160C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316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118F0-64DF-4059-8B12-78A2BAE1B665}" type="datetimeFigureOut">
              <a:rPr lang="en-US" smtClean="0"/>
              <a:t>10/5/2016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E9E5F-4923-4237-9415-6B8B6160C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014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118F0-64DF-4059-8B12-78A2BAE1B665}" type="datetimeFigureOut">
              <a:rPr lang="en-US" smtClean="0"/>
              <a:t>10/5/2016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51E9E5F-4923-4237-9415-6B8B6160C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101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8118F0-64DF-4059-8B12-78A2BAE1B665}" type="datetimeFigureOut">
              <a:rPr lang="en-US" smtClean="0"/>
              <a:t>10/5/2016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E51E9E5F-4923-4237-9415-6B8B6160C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146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598"/>
            <a:ext cx="9465972" cy="2262781"/>
          </a:xfrm>
        </p:spPr>
        <p:txBody>
          <a:bodyPr/>
          <a:lstStyle/>
          <a:p>
            <a:pPr algn="r"/>
            <a:r>
              <a:rPr lang="en-US" dirty="0" smtClean="0"/>
              <a:t>Introduction to Spring Framework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731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3499" y="624110"/>
            <a:ext cx="10341735" cy="1280890"/>
          </a:xfrm>
        </p:spPr>
        <p:txBody>
          <a:bodyPr>
            <a:normAutofit fontScale="90000"/>
          </a:bodyPr>
          <a:lstStyle/>
          <a:p>
            <a:r>
              <a:rPr lang="en-US" sz="4400" b="1" dirty="0"/>
              <a:t>How to perform Dependency Injection ?</a:t>
            </a:r>
            <a:br>
              <a:rPr lang="en-US" sz="4400" b="1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sz="3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1) </a:t>
            </a:r>
            <a:r>
              <a:rPr lang="en-US" sz="340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Dependency Injection by Constructor 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3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/>
            </a:r>
            <a:br>
              <a:rPr lang="en-US" sz="3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sz="3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2) </a:t>
            </a:r>
            <a:r>
              <a:rPr lang="en-US" sz="340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Dependency Injection by Setter </a:t>
            </a:r>
            <a:r>
              <a:rPr lang="en-US" sz="3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method</a:t>
            </a:r>
            <a:br>
              <a:rPr lang="en-US" sz="3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dirty="0"/>
              <a:t/>
            </a:r>
            <a:br>
              <a:rPr lang="en-US" dirty="0"/>
            </a:br>
            <a:r>
              <a:rPr lang="en-US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</a:t>
            </a:r>
            <a:br>
              <a:rPr lang="en-US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endParaRPr lang="en-US" sz="20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66977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3499" y="624110"/>
            <a:ext cx="10341735" cy="1280890"/>
          </a:xfrm>
        </p:spPr>
        <p:txBody>
          <a:bodyPr>
            <a:normAutofit fontScale="90000"/>
          </a:bodyPr>
          <a:lstStyle/>
          <a:p>
            <a:r>
              <a:rPr lang="en-US" sz="4400" b="1" dirty="0"/>
              <a:t>How to perform Dependency Injection ?</a:t>
            </a:r>
            <a:br>
              <a:rPr lang="en-US" sz="4400" b="1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sz="34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1) </a:t>
            </a:r>
            <a:r>
              <a:rPr lang="en-US" sz="3400" dirty="0">
                <a:solidFill>
                  <a:schemeClr val="accent1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Dependency Injection by Constructor </a:t>
            </a:r>
            <a:r>
              <a:rPr lang="en-US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/>
            </a:r>
            <a:br>
              <a:rPr lang="en-US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r>
              <a:rPr lang="en-US" sz="3400" dirty="0">
                <a:solidFill>
                  <a:schemeClr val="accent1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/>
            </a:r>
            <a:br>
              <a:rPr lang="en-US" sz="3400" dirty="0">
                <a:solidFill>
                  <a:schemeClr val="accent1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sz="3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/>
            </a:r>
            <a:br>
              <a:rPr lang="en-US" sz="3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sz="340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/>
            </a:r>
            <a:br>
              <a:rPr lang="en-US" sz="340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sz="3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/>
            </a:r>
            <a:br>
              <a:rPr lang="en-US" sz="3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sz="3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/>
            </a:r>
            <a:br>
              <a:rPr lang="en-US" sz="3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sz="3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2) </a:t>
            </a:r>
            <a:r>
              <a:rPr lang="en-US" sz="340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Dependency Injection by Setter </a:t>
            </a:r>
            <a:r>
              <a:rPr lang="en-US" sz="3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method</a:t>
            </a:r>
            <a:br>
              <a:rPr lang="en-US" sz="3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br>
              <a:rPr lang="en-US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endParaRPr lang="en-US" sz="20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92925" y="3012359"/>
            <a:ext cx="8804878" cy="17016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dirty="0"/>
              <a:t>&lt;bean id="e" </a:t>
            </a:r>
            <a:r>
              <a:rPr lang="en-US" b="1" dirty="0"/>
              <a:t>class</a:t>
            </a:r>
            <a:r>
              <a:rPr lang="en-US" dirty="0"/>
              <a:t>=" </a:t>
            </a:r>
            <a:r>
              <a:rPr lang="en-US" dirty="0" err="1"/>
              <a:t>com.ajp.ClassName</a:t>
            </a:r>
            <a:r>
              <a:rPr lang="en-US" dirty="0"/>
              <a:t> "&gt;  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&lt;constructor-</a:t>
            </a:r>
            <a:r>
              <a:rPr lang="en-US" dirty="0" err="1"/>
              <a:t>arg</a:t>
            </a:r>
            <a:r>
              <a:rPr lang="en-US" dirty="0"/>
              <a:t> value="10" type="</a:t>
            </a:r>
            <a:r>
              <a:rPr lang="en-US" dirty="0" err="1"/>
              <a:t>int</a:t>
            </a:r>
            <a:r>
              <a:rPr lang="en-US" dirty="0"/>
              <a:t>" &gt;&lt;/constructor-</a:t>
            </a:r>
            <a:r>
              <a:rPr lang="en-US" dirty="0" err="1"/>
              <a:t>arg</a:t>
            </a:r>
            <a:r>
              <a:rPr lang="en-US" dirty="0"/>
              <a:t>&gt;  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&lt;constructor-</a:t>
            </a:r>
            <a:r>
              <a:rPr lang="en-US" dirty="0" err="1"/>
              <a:t>arg</a:t>
            </a:r>
            <a:r>
              <a:rPr lang="en-US" dirty="0"/>
              <a:t> value="ABC"&gt;&lt;/constructor-</a:t>
            </a:r>
            <a:r>
              <a:rPr lang="en-US" dirty="0" err="1"/>
              <a:t>arg</a:t>
            </a:r>
            <a:r>
              <a:rPr lang="en-US" dirty="0"/>
              <a:t>&gt;  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&lt;/bean&gt;   </a:t>
            </a:r>
          </a:p>
        </p:txBody>
      </p:sp>
    </p:spTree>
    <p:extLst>
      <p:ext uri="{BB962C8B-B14F-4D97-AF65-F5344CB8AC3E}">
        <p14:creationId xmlns:p14="http://schemas.microsoft.com/office/powerpoint/2010/main" val="1685025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3499" y="624110"/>
            <a:ext cx="10341735" cy="1280890"/>
          </a:xfrm>
        </p:spPr>
        <p:txBody>
          <a:bodyPr>
            <a:normAutofit fontScale="90000"/>
          </a:bodyPr>
          <a:lstStyle/>
          <a:p>
            <a:r>
              <a:rPr lang="en-US" sz="4400" b="1" dirty="0"/>
              <a:t>How to perform Dependency Injection ?</a:t>
            </a:r>
            <a:br>
              <a:rPr lang="en-US" sz="4400" b="1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sz="3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1) </a:t>
            </a:r>
            <a:r>
              <a:rPr lang="en-US" sz="340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Dependency Injection by Constructor 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3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/>
            </a:r>
            <a:br>
              <a:rPr lang="en-US" sz="3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sz="34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2) </a:t>
            </a:r>
            <a:r>
              <a:rPr lang="en-US" sz="3400" dirty="0">
                <a:solidFill>
                  <a:schemeClr val="accent1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Dependency Injection by Setter </a:t>
            </a:r>
            <a:r>
              <a:rPr lang="en-US" sz="34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method</a:t>
            </a:r>
            <a:r>
              <a:rPr lang="en-US" sz="3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/>
            </a:r>
            <a:br>
              <a:rPr lang="en-US" sz="3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    </a:t>
            </a:r>
            <a:r>
              <a:rPr lang="en-US" sz="1800" dirty="0" smtClean="0"/>
              <a:t>&lt;bean id="</a:t>
            </a:r>
            <a:r>
              <a:rPr lang="en-US" sz="1800" dirty="0" err="1" smtClean="0"/>
              <a:t>obj</a:t>
            </a:r>
            <a:r>
              <a:rPr lang="en-US" sz="1800" dirty="0" smtClean="0"/>
              <a:t>" class="</a:t>
            </a:r>
            <a:r>
              <a:rPr lang="en-US" sz="1800" dirty="0" err="1" smtClean="0"/>
              <a:t>com.ajp.ClassName</a:t>
            </a:r>
            <a:r>
              <a:rPr lang="en-US" sz="1800" dirty="0" smtClean="0"/>
              <a:t>"&gt;  </a:t>
            </a:r>
            <a:br>
              <a:rPr lang="en-US" sz="1800" dirty="0" smtClean="0"/>
            </a:br>
            <a:r>
              <a:rPr lang="en-US" sz="1800" dirty="0" smtClean="0"/>
              <a:t>              &lt;property name="id"&gt;  </a:t>
            </a:r>
            <a:br>
              <a:rPr lang="en-US" sz="1800" dirty="0" smtClean="0"/>
            </a:br>
            <a:r>
              <a:rPr lang="en-US" sz="1800" dirty="0" smtClean="0"/>
              <a:t>                &lt;value&gt;20&lt;/value&gt;  </a:t>
            </a:r>
            <a:br>
              <a:rPr lang="en-US" sz="1800" dirty="0" smtClean="0"/>
            </a:br>
            <a:r>
              <a:rPr lang="en-US" sz="1800" dirty="0" smtClean="0"/>
              <a:t>              &lt;/property&gt;</a:t>
            </a:r>
            <a:br>
              <a:rPr lang="en-US" sz="1800" dirty="0" smtClean="0"/>
            </a:br>
            <a:r>
              <a:rPr lang="en-US" sz="1800" dirty="0" smtClean="0"/>
              <a:t>          &lt;/bean&gt;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759782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b="1" dirty="0"/>
              <a:t>Spring Beans</a:t>
            </a:r>
            <a:br>
              <a:rPr lang="en-US" sz="4000" b="1" dirty="0"/>
            </a:b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4" y="1905001"/>
            <a:ext cx="9435943" cy="4392768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 bean is an object that is instantiated, assembled, and </a:t>
            </a:r>
            <a:r>
              <a:rPr lang="en-US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managed </a:t>
            </a: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by a Spring </a:t>
            </a:r>
            <a:r>
              <a:rPr lang="en-US" sz="2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IoC</a:t>
            </a: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container. </a:t>
            </a:r>
            <a:endParaRPr lang="en-US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These </a:t>
            </a: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beans are created with the configuration metadata that you supply to the container, for example, in the form of XML &lt;bean/&gt; definitions.</a:t>
            </a:r>
          </a:p>
        </p:txBody>
      </p:sp>
    </p:spTree>
    <p:extLst>
      <p:ext uri="{BB962C8B-B14F-4D97-AF65-F5344CB8AC3E}">
        <p14:creationId xmlns:p14="http://schemas.microsoft.com/office/powerpoint/2010/main" val="1415583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1228" y="624110"/>
            <a:ext cx="9504609" cy="1037265"/>
          </a:xfrm>
        </p:spPr>
        <p:txBody>
          <a:bodyPr>
            <a:noAutofit/>
          </a:bodyPr>
          <a:lstStyle/>
          <a:p>
            <a:r>
              <a:rPr lang="en-US" sz="4000" b="1" dirty="0"/>
              <a:t>Spring </a:t>
            </a:r>
            <a:r>
              <a:rPr lang="en-US" sz="4000" b="1" dirty="0" smtClean="0"/>
              <a:t>Beans Configuration Metadata</a:t>
            </a:r>
            <a:r>
              <a:rPr lang="en-US" sz="4000" b="1" dirty="0"/>
              <a:t/>
            </a:r>
            <a:br>
              <a:rPr lang="en-US" sz="4000" b="1" dirty="0"/>
            </a:br>
            <a:endParaRPr lang="en-US" sz="4000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7172205"/>
              </p:ext>
            </p:extLst>
          </p:nvPr>
        </p:nvGraphicFramePr>
        <p:xfrm>
          <a:off x="2833351" y="1904999"/>
          <a:ext cx="9092485" cy="412231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76531"/>
                <a:gridCol w="6915954"/>
              </a:tblGrid>
              <a:tr h="48548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</a:pPr>
                      <a:r>
                        <a:rPr lang="en-US" sz="1800" dirty="0" smtClean="0">
                          <a:effectLst/>
                        </a:rPr>
                        <a:t>PROPERTIES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</a:pPr>
                      <a:r>
                        <a:rPr lang="en-US" sz="1800" dirty="0" smtClean="0">
                          <a:effectLst/>
                        </a:rPr>
                        <a:t>DESCRIPTION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</a:tr>
              <a:tr h="66713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</a:pPr>
                      <a:r>
                        <a:rPr lang="en-US" sz="1400" dirty="0">
                          <a:effectLst/>
                        </a:rPr>
                        <a:t>class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</a:pPr>
                      <a:r>
                        <a:rPr lang="en-US" sz="1200" dirty="0">
                          <a:effectLst/>
                        </a:rPr>
                        <a:t>This attribute is mandatory and specify the bean class to be used to create the bean.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</a:tr>
              <a:tr h="75662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</a:pPr>
                      <a:r>
                        <a:rPr lang="en-US" sz="1400" dirty="0">
                          <a:effectLst/>
                        </a:rPr>
                        <a:t>name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</a:pPr>
                      <a:r>
                        <a:rPr lang="en-US" sz="1200" dirty="0">
                          <a:effectLst/>
                        </a:rPr>
                        <a:t>This attribute specifies the bean identifier uniquely. In XML-based configuration metadata, you use the id and/or name attributes to specify the bean identifier(s).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</a:tr>
              <a:tr h="48548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</a:pPr>
                      <a:r>
                        <a:rPr lang="en-US" sz="1400" dirty="0">
                          <a:effectLst/>
                        </a:rPr>
                        <a:t>scope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</a:pPr>
                      <a:r>
                        <a:rPr lang="en-US" sz="1200" dirty="0">
                          <a:effectLst/>
                        </a:rPr>
                        <a:t>This attribute specifies the scope of the objects created from a particular bean definition 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</a:tr>
              <a:tr h="48548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</a:pPr>
                      <a:r>
                        <a:rPr lang="en-US" sz="1400" dirty="0">
                          <a:effectLst/>
                        </a:rPr>
                        <a:t>constructor-</a:t>
                      </a:r>
                      <a:r>
                        <a:rPr lang="en-US" sz="1400" dirty="0" err="1">
                          <a:effectLst/>
                        </a:rPr>
                        <a:t>arg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</a:pPr>
                      <a:r>
                        <a:rPr lang="en-US" sz="1200" dirty="0">
                          <a:effectLst/>
                        </a:rPr>
                        <a:t>This is used to inject the dependencies using constructor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</a:tr>
              <a:tr h="48548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</a:pPr>
                      <a:r>
                        <a:rPr lang="en-US" sz="1400" dirty="0">
                          <a:effectLst/>
                        </a:rPr>
                        <a:t>properties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</a:pPr>
                      <a:r>
                        <a:rPr lang="en-US" sz="1200" dirty="0">
                          <a:effectLst/>
                        </a:rPr>
                        <a:t>This is used to inject the dependencies using setter method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</a:tr>
              <a:tr h="75662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</a:pPr>
                      <a:r>
                        <a:rPr lang="en-US" sz="1400" dirty="0">
                          <a:effectLst/>
                        </a:rPr>
                        <a:t>lazy-initialization mode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</a:pPr>
                      <a:r>
                        <a:rPr lang="en-US" sz="1200" dirty="0">
                          <a:effectLst/>
                        </a:rPr>
                        <a:t>A lazy-initialized bean tells the </a:t>
                      </a:r>
                      <a:r>
                        <a:rPr lang="en-US" sz="1200" dirty="0" err="1">
                          <a:effectLst/>
                        </a:rPr>
                        <a:t>IoC</a:t>
                      </a:r>
                      <a:r>
                        <a:rPr lang="en-US" sz="1200" dirty="0">
                          <a:effectLst/>
                        </a:rPr>
                        <a:t> container to create a bean instance when it is first requested, rather than at startup.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6728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20473" y="624110"/>
            <a:ext cx="8684139" cy="1280890"/>
          </a:xfrm>
        </p:spPr>
        <p:txBody>
          <a:bodyPr>
            <a:normAutofit/>
          </a:bodyPr>
          <a:lstStyle/>
          <a:p>
            <a:r>
              <a:rPr lang="en-US" sz="4000" b="1" dirty="0"/>
              <a:t>Scope </a:t>
            </a:r>
            <a:r>
              <a:rPr lang="en-US" sz="4000" b="1" dirty="0"/>
              <a:t>of</a:t>
            </a:r>
            <a:r>
              <a:rPr lang="en-US" sz="4000" b="1" dirty="0"/>
              <a:t> Beans</a:t>
            </a:r>
            <a:endParaRPr lang="en-US" sz="4000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12828288"/>
              </p:ext>
            </p:extLst>
          </p:nvPr>
        </p:nvGraphicFramePr>
        <p:xfrm>
          <a:off x="3069444" y="2021982"/>
          <a:ext cx="8332631" cy="426291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51041"/>
                <a:gridCol w="6881590"/>
              </a:tblGrid>
              <a:tr h="555392">
                <a:tc>
                  <a:txBody>
                    <a:bodyPr/>
                    <a:lstStyle/>
                    <a:p>
                      <a:pPr marL="0" marR="0" algn="ctr" defTabSz="457200" rtl="0" eaLnBrk="1" latinLnBrk="0" hangingPunct="1">
                        <a:lnSpc>
                          <a:spcPct val="115000"/>
                        </a:lnSpc>
                      </a:pPr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SCOPE</a:t>
                      </a:r>
                      <a:endParaRPr lang="en-US" sz="18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 algn="ctr" defTabSz="457200" rtl="0" eaLnBrk="1" latinLnBrk="0" hangingPunct="1">
                        <a:lnSpc>
                          <a:spcPct val="115000"/>
                        </a:lnSpc>
                      </a:pPr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en-US" sz="18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0" marR="76200" marT="76200" marB="76200"/>
                </a:tc>
              </a:tr>
              <a:tr h="555392">
                <a:tc>
                  <a:txBody>
                    <a:bodyPr/>
                    <a:lstStyle/>
                    <a:p>
                      <a:pPr marL="0" marR="0" algn="l" defTabSz="457200" rtl="0" eaLnBrk="1" latinLnBrk="0" hangingPunct="1">
                        <a:lnSpc>
                          <a:spcPct val="115000"/>
                        </a:lnSpc>
                      </a:pPr>
                      <a:r>
                        <a:rPr lang="en-US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singleton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</a:pPr>
                      <a:r>
                        <a:rPr lang="en-US" sz="1100">
                          <a:effectLst/>
                        </a:rPr>
                        <a:t>This scopes the bean definition to a single instance per Spring IoC container (default).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</a:tr>
              <a:tr h="555392">
                <a:tc>
                  <a:txBody>
                    <a:bodyPr/>
                    <a:lstStyle/>
                    <a:p>
                      <a:pPr marL="0" marR="0" algn="l" defTabSz="457200" rtl="0" eaLnBrk="1" latinLnBrk="0" hangingPunct="1">
                        <a:lnSpc>
                          <a:spcPct val="115000"/>
                        </a:lnSpc>
                      </a:pPr>
                      <a:r>
                        <a:rPr lang="en-US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prototype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</a:pPr>
                      <a:r>
                        <a:rPr lang="en-US" sz="1100">
                          <a:effectLst/>
                        </a:rPr>
                        <a:t>This scopes a single bean definition to have any number of object instances.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</a:tr>
              <a:tr h="865578">
                <a:tc>
                  <a:txBody>
                    <a:bodyPr/>
                    <a:lstStyle/>
                    <a:p>
                      <a:pPr marL="0" marR="0" algn="l" defTabSz="457200" rtl="0" eaLnBrk="1" latinLnBrk="0" hangingPunct="1">
                        <a:lnSpc>
                          <a:spcPct val="115000"/>
                        </a:lnSpc>
                      </a:pPr>
                      <a:r>
                        <a:rPr lang="en-US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request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</a:pPr>
                      <a:r>
                        <a:rPr lang="en-US" sz="1100">
                          <a:effectLst/>
                        </a:rPr>
                        <a:t>This scopes a bean definition to an HTTP request. Only valid in the context of a web-aware Spring ApplicationContext.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</a:tr>
              <a:tr h="865578">
                <a:tc>
                  <a:txBody>
                    <a:bodyPr/>
                    <a:lstStyle/>
                    <a:p>
                      <a:pPr marL="0" marR="0" algn="l" defTabSz="457200" rtl="0" eaLnBrk="1" latinLnBrk="0" hangingPunct="1">
                        <a:lnSpc>
                          <a:spcPct val="115000"/>
                        </a:lnSpc>
                      </a:pPr>
                      <a:r>
                        <a:rPr lang="en-US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session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</a:pPr>
                      <a:r>
                        <a:rPr lang="en-US" sz="1100">
                          <a:effectLst/>
                        </a:rPr>
                        <a:t>This scopes a bean definition to an HTTP session. Only valid in the context of a web-aware Spring ApplicationContext.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</a:tr>
              <a:tr h="865578">
                <a:tc>
                  <a:txBody>
                    <a:bodyPr/>
                    <a:lstStyle/>
                    <a:p>
                      <a:pPr marL="0" marR="0" algn="l" defTabSz="457200" rtl="0" eaLnBrk="1" latinLnBrk="0" hangingPunct="1">
                        <a:lnSpc>
                          <a:spcPct val="115000"/>
                        </a:lnSpc>
                      </a:pPr>
                      <a:r>
                        <a:rPr lang="en-US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global-session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</a:pPr>
                      <a:r>
                        <a:rPr lang="en-US" sz="1100" dirty="0">
                          <a:effectLst/>
                        </a:rPr>
                        <a:t>This scopes a bean definition to a global HTTP session. Only valid in the context of a web-aware Spring ApplicationContext.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2208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469" y="624110"/>
            <a:ext cx="9534144" cy="1280890"/>
          </a:xfrm>
        </p:spPr>
        <p:txBody>
          <a:bodyPr>
            <a:normAutofit/>
          </a:bodyPr>
          <a:lstStyle/>
          <a:p>
            <a:r>
              <a:rPr lang="en-US" sz="4000" b="1" dirty="0"/>
              <a:t>Spring </a:t>
            </a:r>
            <a:r>
              <a:rPr lang="en-US" sz="4000" b="1" dirty="0" err="1"/>
              <a:t>JdbcTemplate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0468" y="2133600"/>
            <a:ext cx="10221532" cy="4202806"/>
          </a:xfrm>
        </p:spPr>
        <p:txBody>
          <a:bodyPr>
            <a:noAutofit/>
          </a:bodyPr>
          <a:lstStyle/>
          <a:p>
            <a:pPr algn="just">
              <a:lnSpc>
                <a:spcPct val="130000"/>
              </a:lnSpc>
            </a:pPr>
            <a:r>
              <a:rPr lang="en-US" sz="3100" dirty="0"/>
              <a:t>Spring </a:t>
            </a:r>
            <a:r>
              <a:rPr lang="en-US" sz="3100" dirty="0" err="1"/>
              <a:t>JdbcTemplate</a:t>
            </a:r>
            <a:r>
              <a:rPr lang="en-US" sz="3100" dirty="0"/>
              <a:t> is a powerful mechanism to connect to the database and execute SQL queries. </a:t>
            </a:r>
            <a:endParaRPr lang="en-US" sz="3100" dirty="0" smtClean="0"/>
          </a:p>
          <a:p>
            <a:pPr algn="just">
              <a:lnSpc>
                <a:spcPct val="130000"/>
              </a:lnSpc>
            </a:pPr>
            <a:endParaRPr lang="en-US" sz="3100" dirty="0"/>
          </a:p>
          <a:p>
            <a:pPr algn="just">
              <a:lnSpc>
                <a:spcPct val="130000"/>
              </a:lnSpc>
            </a:pPr>
            <a:r>
              <a:rPr lang="en-US" sz="3100" dirty="0"/>
              <a:t>It </a:t>
            </a:r>
            <a:r>
              <a:rPr lang="en-US" sz="3100" dirty="0"/>
              <a:t>internally uses JDBC </a:t>
            </a:r>
            <a:r>
              <a:rPr lang="en-US" sz="3100" dirty="0" smtClean="0"/>
              <a:t>API, </a:t>
            </a:r>
            <a:r>
              <a:rPr lang="en-US" sz="3100" dirty="0"/>
              <a:t>but eliminates a lot of problems of JDBC API. </a:t>
            </a:r>
          </a:p>
        </p:txBody>
      </p:sp>
    </p:spTree>
    <p:extLst>
      <p:ext uri="{BB962C8B-B14F-4D97-AF65-F5344CB8AC3E}">
        <p14:creationId xmlns:p14="http://schemas.microsoft.com/office/powerpoint/2010/main" val="1269586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4407" y="624110"/>
            <a:ext cx="9740206" cy="1280890"/>
          </a:xfrm>
        </p:spPr>
        <p:txBody>
          <a:bodyPr>
            <a:normAutofit/>
          </a:bodyPr>
          <a:lstStyle/>
          <a:p>
            <a:r>
              <a:rPr lang="en-US" sz="4000" b="1" dirty="0"/>
              <a:t>Spring </a:t>
            </a:r>
            <a:r>
              <a:rPr lang="en-US" sz="4000" b="1" dirty="0" err="1"/>
              <a:t>JdbcTemplate</a:t>
            </a:r>
            <a:endParaRPr lang="en-US" sz="4000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2211857"/>
              </p:ext>
            </p:extLst>
          </p:nvPr>
        </p:nvGraphicFramePr>
        <p:xfrm>
          <a:off x="1806819" y="2215165"/>
          <a:ext cx="10273563" cy="374775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254578"/>
                <a:gridCol w="7018985"/>
              </a:tblGrid>
              <a:tr h="524007">
                <a:tc>
                  <a:txBody>
                    <a:bodyPr/>
                    <a:lstStyle/>
                    <a:p>
                      <a:pPr marL="0" marR="0" algn="ctr" defTabSz="457200" rtl="0" eaLnBrk="1" latinLnBrk="0" hangingPunct="1">
                        <a:lnSpc>
                          <a:spcPct val="115000"/>
                        </a:lnSpc>
                      </a:pPr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METHODS</a:t>
                      </a:r>
                      <a:endParaRPr lang="en-US" sz="18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457200" rtl="0" eaLnBrk="1" latinLnBrk="0" hangingPunct="1">
                        <a:lnSpc>
                          <a:spcPct val="115000"/>
                        </a:lnSpc>
                      </a:pPr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FUNCTIONALITY</a:t>
                      </a:r>
                      <a:endParaRPr lang="en-US" sz="18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</a:tr>
              <a:tr h="524007">
                <a:tc>
                  <a:txBody>
                    <a:bodyPr/>
                    <a:lstStyle/>
                    <a:p>
                      <a:pPr marL="0" marR="0" algn="l" defTabSz="457200" rtl="0" eaLnBrk="1" latinLnBrk="0" hangingPunct="1">
                        <a:lnSpc>
                          <a:spcPct val="115000"/>
                        </a:lnSpc>
                      </a:pPr>
                      <a:r>
                        <a:rPr lang="en-US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</a:t>
                      </a:r>
                      <a:r>
                        <a:rPr lang="en-US" sz="14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update(String query)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</a:pPr>
                      <a:r>
                        <a:rPr lang="en-US" sz="1100">
                          <a:effectLst/>
                        </a:rPr>
                        <a:t>To insert, update and delete records.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810574">
                <a:tc>
                  <a:txBody>
                    <a:bodyPr/>
                    <a:lstStyle/>
                    <a:p>
                      <a:pPr marL="0" marR="0" algn="l" defTabSz="457200" rtl="0" eaLnBrk="1" latinLnBrk="0" hangingPunct="1">
                        <a:lnSpc>
                          <a:spcPct val="115000"/>
                        </a:lnSpc>
                      </a:pPr>
                      <a:r>
                        <a:rPr lang="en-US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</a:t>
                      </a:r>
                      <a:r>
                        <a:rPr lang="en-US" sz="14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update(String query</a:t>
                      </a:r>
                      <a:r>
                        <a:rPr lang="en-US" sz="14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Object</a:t>
                      </a:r>
                      <a:r>
                        <a:rPr lang="en-US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... </a:t>
                      </a:r>
                      <a:r>
                        <a:rPr lang="en-US" sz="14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args</a:t>
                      </a:r>
                      <a:r>
                        <a:rPr lang="en-US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</a:pPr>
                      <a:r>
                        <a:rPr lang="en-US" sz="1100">
                          <a:effectLst/>
                        </a:rPr>
                        <a:t>To insert, update and delete records using PreparedStatement using given arguments.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24007">
                <a:tc>
                  <a:txBody>
                    <a:bodyPr/>
                    <a:lstStyle/>
                    <a:p>
                      <a:pPr marL="0" marR="0" algn="l" defTabSz="457200" rtl="0" eaLnBrk="1" latinLnBrk="0" hangingPunct="1">
                        <a:lnSpc>
                          <a:spcPct val="115000"/>
                        </a:lnSpc>
                      </a:pPr>
                      <a:r>
                        <a:rPr lang="en-US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void execute(String query)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</a:pPr>
                      <a:r>
                        <a:rPr lang="en-US" sz="1100">
                          <a:effectLst/>
                        </a:rPr>
                        <a:t>To execute DDL query.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819094">
                <a:tc>
                  <a:txBody>
                    <a:bodyPr/>
                    <a:lstStyle/>
                    <a:p>
                      <a:pPr marL="0" marR="0" algn="l" defTabSz="457200" rtl="0" eaLnBrk="1" latinLnBrk="0" hangingPunct="1">
                        <a:lnSpc>
                          <a:spcPct val="115000"/>
                        </a:lnSpc>
                      </a:pPr>
                      <a:r>
                        <a:rPr lang="en-US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T execute(String </a:t>
                      </a:r>
                      <a:r>
                        <a:rPr lang="en-US" sz="14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sql</a:t>
                      </a:r>
                      <a:r>
                        <a:rPr lang="en-US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4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PreparedStatementCallback</a:t>
                      </a:r>
                      <a:r>
                        <a:rPr lang="en-US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action)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</a:pPr>
                      <a:r>
                        <a:rPr lang="en-US" sz="1100">
                          <a:effectLst/>
                        </a:rPr>
                        <a:t>To execute the query by using PreparedStatement callback.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46063">
                <a:tc>
                  <a:txBody>
                    <a:bodyPr/>
                    <a:lstStyle/>
                    <a:p>
                      <a:pPr marL="0" marR="0" algn="l" defTabSz="457200" rtl="0" eaLnBrk="1" latinLnBrk="0" hangingPunct="1">
                        <a:lnSpc>
                          <a:spcPct val="115000"/>
                        </a:lnSpc>
                      </a:pPr>
                      <a:r>
                        <a:rPr lang="en-US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 List query(String </a:t>
                      </a:r>
                      <a:r>
                        <a:rPr lang="en-US" sz="14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sql</a:t>
                      </a:r>
                      <a:r>
                        <a:rPr lang="en-US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4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RowMapper</a:t>
                      </a:r>
                      <a:r>
                        <a:rPr lang="en-US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4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rse</a:t>
                      </a:r>
                      <a:r>
                        <a:rPr lang="en-US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</a:pPr>
                      <a:r>
                        <a:rPr lang="en-US" sz="1100" dirty="0">
                          <a:effectLst/>
                        </a:rPr>
                        <a:t>To fetch records using </a:t>
                      </a:r>
                      <a:r>
                        <a:rPr lang="en-US" sz="1100" dirty="0" err="1">
                          <a:effectLst/>
                        </a:rPr>
                        <a:t>RowMapper</a:t>
                      </a:r>
                      <a:r>
                        <a:rPr lang="en-US" sz="1100" dirty="0">
                          <a:effectLst/>
                        </a:rPr>
                        <a:t>.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9816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5015" y="624110"/>
            <a:ext cx="9379598" cy="1280890"/>
          </a:xfrm>
        </p:spPr>
        <p:txBody>
          <a:bodyPr>
            <a:normAutofit/>
          </a:bodyPr>
          <a:lstStyle/>
          <a:p>
            <a:r>
              <a:rPr lang="en-US" sz="4000" b="1" dirty="0" smtClean="0"/>
              <a:t>Spring </a:t>
            </a:r>
            <a:r>
              <a:rPr lang="en-US" sz="4000" b="1" dirty="0"/>
              <a:t>Framework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0468" y="2133600"/>
            <a:ext cx="10006884" cy="3777622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Spring framework is an open source Java platform and it was initially written by Rod </a:t>
            </a:r>
            <a:r>
              <a:rPr lang="en-US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Johnson.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technology that Spring is most identified with is the </a:t>
            </a:r>
            <a:r>
              <a:rPr lang="en-US" sz="2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Dependency Injection </a:t>
            </a: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(DI) flavor of </a:t>
            </a:r>
            <a:r>
              <a:rPr lang="en-US" sz="2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Inversion of </a:t>
            </a:r>
            <a:r>
              <a:rPr lang="en-US" sz="24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Control </a:t>
            </a:r>
            <a:r>
              <a:rPr lang="en-US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lang="en-US" sz="24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IoC</a:t>
            </a:r>
            <a:r>
              <a:rPr lang="en-US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).</a:t>
            </a:r>
            <a:r>
              <a:rPr lang="en-US" sz="2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0175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An Example …</a:t>
            </a:r>
            <a:endParaRPr lang="en-US" sz="4000" b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7167563" y="1972703"/>
            <a:ext cx="4338637" cy="4028851"/>
          </a:xfrm>
          <a:prstGeom prst="rect">
            <a:avLst/>
          </a:prstGeom>
        </p:spPr>
      </p:pic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8501" y="1905000"/>
            <a:ext cx="4559122" cy="4096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112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An Example …</a:t>
            </a:r>
            <a:endParaRPr lang="en-US" sz="4000" b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1972703"/>
            <a:ext cx="7649492" cy="3927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727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202287" y="624110"/>
            <a:ext cx="9581881" cy="1280890"/>
          </a:xfrm>
        </p:spPr>
        <p:txBody>
          <a:bodyPr>
            <a:noAutofit/>
          </a:bodyPr>
          <a:lstStyle/>
          <a:p>
            <a:r>
              <a:rPr lang="en-US" sz="4000" b="1" dirty="0"/>
              <a:t>Advantages of Spring Framework</a:t>
            </a:r>
            <a:br>
              <a:rPr lang="en-US" sz="4000" b="1" dirty="0"/>
            </a:br>
            <a:r>
              <a:rPr lang="en-US" sz="4000" b="1" dirty="0"/>
              <a:t/>
            </a:r>
            <a:br>
              <a:rPr lang="en-US" sz="4000" b="1" dirty="0"/>
            </a:br>
            <a:endParaRPr lang="en-US" sz="4000" b="1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2589211" y="2133600"/>
            <a:ext cx="9194957" cy="3777622"/>
          </a:xfrm>
        </p:spPr>
        <p:txBody>
          <a:bodyPr>
            <a:normAutofit fontScale="85000" lnSpcReduction="20000"/>
          </a:bodyPr>
          <a:lstStyle/>
          <a:p>
            <a:pPr algn="just">
              <a:lnSpc>
                <a:spcPct val="150000"/>
              </a:lnSpc>
            </a:pPr>
            <a:r>
              <a:rPr lang="en-US" sz="3600" dirty="0" smtClean="0"/>
              <a:t> </a:t>
            </a:r>
            <a:r>
              <a:rPr lang="en-US" sz="3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Predefined Templates</a:t>
            </a:r>
          </a:p>
          <a:p>
            <a:pPr algn="just">
              <a:lnSpc>
                <a:spcPct val="150000"/>
              </a:lnSpc>
            </a:pPr>
            <a:endParaRPr lang="en-US" sz="3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sz="3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Loose Coupling</a:t>
            </a:r>
          </a:p>
          <a:p>
            <a:pPr algn="just">
              <a:lnSpc>
                <a:spcPct val="150000"/>
              </a:lnSpc>
            </a:pPr>
            <a:endParaRPr lang="en-US" sz="3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sz="3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Easy </a:t>
            </a:r>
            <a:r>
              <a:rPr lang="en-US" sz="3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to test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667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err="1"/>
              <a:t>IoC</a:t>
            </a:r>
            <a:r>
              <a:rPr lang="en-US" b="1" dirty="0"/>
              <a:t> </a:t>
            </a:r>
            <a:r>
              <a:rPr lang="en-US" sz="4000" b="1" dirty="0"/>
              <a:t>Container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21228" y="2133600"/>
            <a:ext cx="9672034" cy="3777622"/>
          </a:xfrm>
        </p:spPr>
        <p:txBody>
          <a:bodyPr/>
          <a:lstStyle/>
          <a:p>
            <a:pPr algn="just">
              <a:lnSpc>
                <a:spcPct val="130000"/>
              </a:lnSpc>
            </a:pPr>
            <a:r>
              <a:rPr lang="en-US" sz="3100" dirty="0"/>
              <a:t>The </a:t>
            </a:r>
            <a:r>
              <a:rPr lang="en-US" sz="3100" dirty="0" err="1"/>
              <a:t>IoC</a:t>
            </a:r>
            <a:r>
              <a:rPr lang="en-US" sz="3100" dirty="0"/>
              <a:t> container is responsible to instantiate, configure and assemble the objects. </a:t>
            </a:r>
            <a:endParaRPr lang="en-US" sz="3100" dirty="0"/>
          </a:p>
          <a:p>
            <a:endParaRPr lang="en-US" dirty="0"/>
          </a:p>
          <a:p>
            <a:pPr algn="just">
              <a:lnSpc>
                <a:spcPct val="130000"/>
              </a:lnSpc>
            </a:pPr>
            <a:r>
              <a:rPr lang="en-US" sz="3100" dirty="0"/>
              <a:t>The </a:t>
            </a:r>
            <a:r>
              <a:rPr lang="en-US" sz="3100" dirty="0" err="1"/>
              <a:t>IoC</a:t>
            </a:r>
            <a:r>
              <a:rPr lang="en-US" sz="3100" dirty="0"/>
              <a:t> container gets </a:t>
            </a:r>
            <a:r>
              <a:rPr lang="en-US" sz="3100" dirty="0" smtClean="0"/>
              <a:t>information </a:t>
            </a:r>
            <a:r>
              <a:rPr lang="en-US" sz="3100" dirty="0"/>
              <a:t>from the XML file and works accordingly. </a:t>
            </a:r>
          </a:p>
        </p:txBody>
      </p:sp>
    </p:spTree>
    <p:extLst>
      <p:ext uri="{BB962C8B-B14F-4D97-AF65-F5344CB8AC3E}">
        <p14:creationId xmlns:p14="http://schemas.microsoft.com/office/powerpoint/2010/main" val="17646325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/>
              <a:t>Two Types </a:t>
            </a:r>
            <a:r>
              <a:rPr lang="en-US" sz="4400" b="1" dirty="0"/>
              <a:t>of </a:t>
            </a:r>
            <a:r>
              <a:rPr lang="en-US" sz="4400" b="1" dirty="0" err="1"/>
              <a:t>IoC</a:t>
            </a:r>
            <a:r>
              <a:rPr lang="en-US" sz="4400" b="1" dirty="0"/>
              <a:t> </a:t>
            </a:r>
            <a:r>
              <a:rPr lang="en-US" sz="4400" b="1" dirty="0"/>
              <a:t>Containers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sz="3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1) Bean </a:t>
            </a:r>
            <a:r>
              <a:rPr lang="en-US" sz="340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Factory</a:t>
            </a:r>
            <a:br>
              <a:rPr lang="en-US" sz="340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sz="340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/>
            </a:r>
            <a:br>
              <a:rPr lang="en-US" sz="340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sz="3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2) Application </a:t>
            </a:r>
            <a:r>
              <a:rPr lang="en-US" sz="340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Context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5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/>
              <a:t>Two Types </a:t>
            </a:r>
            <a:r>
              <a:rPr lang="en-US" sz="4400" b="1" dirty="0"/>
              <a:t>of </a:t>
            </a:r>
            <a:r>
              <a:rPr lang="en-US" sz="4400" b="1" dirty="0" err="1"/>
              <a:t>IoC</a:t>
            </a:r>
            <a:r>
              <a:rPr lang="en-US" sz="4400" b="1" dirty="0"/>
              <a:t> </a:t>
            </a:r>
            <a:r>
              <a:rPr lang="en-US" sz="4400" b="1" dirty="0"/>
              <a:t>Containers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sz="3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1) Bean </a:t>
            </a:r>
            <a:r>
              <a:rPr lang="en-US" sz="340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Factory</a:t>
            </a:r>
            <a:br>
              <a:rPr lang="en-US" sz="340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sz="3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/>
            </a:r>
            <a:br>
              <a:rPr lang="en-US" sz="3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sz="340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/>
            </a:r>
            <a:br>
              <a:rPr lang="en-US" sz="340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sz="340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/>
            </a:r>
            <a:br>
              <a:rPr lang="en-US" sz="340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endParaRPr lang="en-US" sz="20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92925" y="3012359"/>
            <a:ext cx="81008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lang="en-US" dirty="0"/>
              <a:t>Resource resource=</a:t>
            </a:r>
            <a:r>
              <a:rPr lang="en-US" b="1" dirty="0"/>
              <a:t>new</a:t>
            </a:r>
            <a:r>
              <a:rPr lang="en-US" dirty="0"/>
              <a:t> </a:t>
            </a:r>
            <a:r>
              <a:rPr lang="en-US" dirty="0" smtClean="0"/>
              <a:t>ClassPathResource("</a:t>
            </a:r>
            <a:r>
              <a:rPr lang="en-US" dirty="0"/>
              <a:t>applicationContext.xml");  </a:t>
            </a:r>
          </a:p>
          <a:p>
            <a:pPr algn="just"/>
            <a:r>
              <a:rPr lang="en-US" dirty="0"/>
              <a:t>BeanFactory factory=</a:t>
            </a:r>
            <a:r>
              <a:rPr lang="en-US" b="1" dirty="0"/>
              <a:t>new</a:t>
            </a:r>
            <a:r>
              <a:rPr lang="en-US" dirty="0"/>
              <a:t> XmlBeanFactory(resource);  </a:t>
            </a:r>
          </a:p>
        </p:txBody>
      </p:sp>
    </p:spTree>
    <p:extLst>
      <p:ext uri="{BB962C8B-B14F-4D97-AF65-F5344CB8AC3E}">
        <p14:creationId xmlns:p14="http://schemas.microsoft.com/office/powerpoint/2010/main" val="30869178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/>
              <a:t>Two Types </a:t>
            </a:r>
            <a:r>
              <a:rPr lang="en-US" sz="4400" b="1" dirty="0"/>
              <a:t>of </a:t>
            </a:r>
            <a:r>
              <a:rPr lang="en-US" sz="4400" b="1" dirty="0" err="1"/>
              <a:t>IoC</a:t>
            </a:r>
            <a:r>
              <a:rPr lang="en-US" sz="4400" b="1" dirty="0"/>
              <a:t> </a:t>
            </a:r>
            <a:r>
              <a:rPr lang="en-US" sz="4400" b="1" dirty="0"/>
              <a:t>Containers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sz="3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1) Bean </a:t>
            </a:r>
            <a:r>
              <a:rPr lang="en-US" sz="340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Factory</a:t>
            </a:r>
            <a:br>
              <a:rPr lang="en-US" sz="340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sz="3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/>
            </a:r>
            <a:br>
              <a:rPr lang="en-US" sz="3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sz="340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/>
            </a:r>
            <a:br>
              <a:rPr lang="en-US" sz="340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sz="340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/>
            </a:r>
            <a:br>
              <a:rPr lang="en-US" sz="340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sz="3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2) Application Context</a:t>
            </a:r>
            <a:r>
              <a:rPr lang="en-US" sz="310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/>
            </a:r>
            <a:br>
              <a:rPr lang="en-US" sz="310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dirty="0"/>
              <a:t/>
            </a:r>
            <a:br>
              <a:rPr lang="en-US" dirty="0"/>
            </a:br>
            <a:r>
              <a:rPr lang="en-US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ApplicationContext context =   </a:t>
            </a:r>
            <a:r>
              <a:rPr lang="en-US" sz="2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</a:t>
            </a:r>
            <a:r>
              <a:rPr lang="en-US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r>
              <a:rPr lang="en-US" sz="2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ClassPathXmlApplicationContext(</a:t>
            </a:r>
            <a:br>
              <a:rPr lang="en-US" sz="2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2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			     "</a:t>
            </a:r>
            <a:r>
              <a:rPr lang="en-US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applicationContext.xml");  </a:t>
            </a:r>
            <a:br>
              <a:rPr lang="en-US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endParaRPr lang="en-US" sz="20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92925" y="3012359"/>
            <a:ext cx="81008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lang="en-US" dirty="0"/>
              <a:t>Resource </a:t>
            </a:r>
            <a:r>
              <a:rPr lang="en-US" dirty="0" smtClean="0"/>
              <a:t>resource=</a:t>
            </a:r>
            <a:r>
              <a:rPr lang="en-US" b="1" dirty="0" smtClean="0"/>
              <a:t>new</a:t>
            </a:r>
            <a:r>
              <a:rPr lang="en-US" dirty="0"/>
              <a:t> </a:t>
            </a:r>
            <a:r>
              <a:rPr lang="en-US" dirty="0" smtClean="0"/>
              <a:t>ClassPathResource("</a:t>
            </a:r>
            <a:r>
              <a:rPr lang="en-US" dirty="0"/>
              <a:t>applicationContext.xml");  </a:t>
            </a:r>
          </a:p>
          <a:p>
            <a:pPr algn="just"/>
            <a:r>
              <a:rPr lang="en-US" dirty="0"/>
              <a:t>BeanFactory factory=</a:t>
            </a:r>
            <a:r>
              <a:rPr lang="en-US" b="1" dirty="0"/>
              <a:t>new</a:t>
            </a:r>
            <a:r>
              <a:rPr lang="en-US" dirty="0"/>
              <a:t> XmlBeanFactory(resource);  </a:t>
            </a:r>
          </a:p>
        </p:txBody>
      </p:sp>
    </p:spTree>
    <p:extLst>
      <p:ext uri="{BB962C8B-B14F-4D97-AF65-F5344CB8AC3E}">
        <p14:creationId xmlns:p14="http://schemas.microsoft.com/office/powerpoint/2010/main" val="3902225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132</TotalTime>
  <Words>458</Words>
  <Application>Microsoft Office PowerPoint</Application>
  <PresentationFormat>Widescreen</PresentationFormat>
  <Paragraphs>78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Century Gothic</vt:lpstr>
      <vt:lpstr>Times New Roman</vt:lpstr>
      <vt:lpstr>Verdana</vt:lpstr>
      <vt:lpstr>Wingdings 3</vt:lpstr>
      <vt:lpstr>Wisp</vt:lpstr>
      <vt:lpstr>Introduction to Spring Framework</vt:lpstr>
      <vt:lpstr>Spring Framework</vt:lpstr>
      <vt:lpstr>An Example …</vt:lpstr>
      <vt:lpstr>An Example …</vt:lpstr>
      <vt:lpstr>Advantages of Spring Framework  </vt:lpstr>
      <vt:lpstr>IoC Container </vt:lpstr>
      <vt:lpstr>Two Types of IoC Containers    1) Bean Factory  2) Application Context  </vt:lpstr>
      <vt:lpstr>Two Types of IoC Containers   1) Bean Factory    </vt:lpstr>
      <vt:lpstr>Two Types of IoC Containers   1) Bean Factory    2) Application Context  ApplicationContext context =   new ClassPathXmlApplicationContext(             "applicationContext.xml");   </vt:lpstr>
      <vt:lpstr>How to perform Dependency Injection ?   1) Dependency Injection by Constructor   2) Dependency Injection by Setter method     </vt:lpstr>
      <vt:lpstr>How to perform Dependency Injection ?   1) Dependency Injection by Constructor       2) Dependency Injection by Setter method   </vt:lpstr>
      <vt:lpstr>How to perform Dependency Injection ?   1) Dependency Injection by Constructor   2) Dependency Injection by Setter method       &lt;bean id="obj" class="com.ajp.ClassName"&gt;                 &lt;property name="id"&gt;                   &lt;value&gt;20&lt;/value&gt;                 &lt;/property&gt;           &lt;/bean&gt;</vt:lpstr>
      <vt:lpstr>Spring Beans </vt:lpstr>
      <vt:lpstr>Spring Beans Configuration Metadata </vt:lpstr>
      <vt:lpstr>Scope of Beans</vt:lpstr>
      <vt:lpstr>Spring JdbcTemplate</vt:lpstr>
      <vt:lpstr>Spring JdbcTemplate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Spring Framework</dc:title>
  <dc:creator>Mahe</dc:creator>
  <cp:lastModifiedBy>Mahe</cp:lastModifiedBy>
  <cp:revision>69</cp:revision>
  <dcterms:created xsi:type="dcterms:W3CDTF">2016-10-05T08:40:37Z</dcterms:created>
  <dcterms:modified xsi:type="dcterms:W3CDTF">2016-10-05T10:52:59Z</dcterms:modified>
</cp:coreProperties>
</file>