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48"/>
  </p:notesMasterIdLst>
  <p:sldIdLst>
    <p:sldId id="256" r:id="rId2"/>
    <p:sldId id="257" r:id="rId3"/>
    <p:sldId id="297" r:id="rId4"/>
    <p:sldId id="298" r:id="rId5"/>
    <p:sldId id="299" r:id="rId6"/>
    <p:sldId id="323" r:id="rId7"/>
    <p:sldId id="320" r:id="rId8"/>
    <p:sldId id="321" r:id="rId9"/>
    <p:sldId id="322" r:id="rId10"/>
    <p:sldId id="302" r:id="rId11"/>
    <p:sldId id="274" r:id="rId12"/>
    <p:sldId id="276" r:id="rId13"/>
    <p:sldId id="277"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286" r:id="rId28"/>
    <p:sldId id="287" r:id="rId29"/>
    <p:sldId id="324" r:id="rId30"/>
    <p:sldId id="285" r:id="rId31"/>
    <p:sldId id="334" r:id="rId32"/>
    <p:sldId id="325" r:id="rId33"/>
    <p:sldId id="330" r:id="rId34"/>
    <p:sldId id="331" r:id="rId35"/>
    <p:sldId id="332" r:id="rId36"/>
    <p:sldId id="333" r:id="rId37"/>
    <p:sldId id="288" r:id="rId38"/>
    <p:sldId id="289" r:id="rId39"/>
    <p:sldId id="290" r:id="rId40"/>
    <p:sldId id="291" r:id="rId41"/>
    <p:sldId id="292" r:id="rId42"/>
    <p:sldId id="293" r:id="rId43"/>
    <p:sldId id="303" r:id="rId44"/>
    <p:sldId id="304" r:id="rId45"/>
    <p:sldId id="300" r:id="rId46"/>
    <p:sldId id="319"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31" autoAdjust="0"/>
    <p:restoredTop sz="94660"/>
  </p:normalViewPr>
  <p:slideViewPr>
    <p:cSldViewPr>
      <p:cViewPr varScale="1">
        <p:scale>
          <a:sx n="58" d="100"/>
          <a:sy n="58" d="100"/>
        </p:scale>
        <p:origin x="66" y="3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5A25F603-1610-4A0D-B48B-448ECE93E0EC}" type="slidenum">
              <a:rPr lang="en-US"/>
              <a:pPr>
                <a:defRPr/>
              </a:pPr>
              <a:t>‹#›</a:t>
            </a:fld>
            <a:endParaRPr lang="en-US"/>
          </a:p>
        </p:txBody>
      </p:sp>
    </p:spTree>
    <p:extLst>
      <p:ext uri="{BB962C8B-B14F-4D97-AF65-F5344CB8AC3E}">
        <p14:creationId xmlns:p14="http://schemas.microsoft.com/office/powerpoint/2010/main" val="17908880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75BAE5-6CC2-43E5-97ED-79A666FF6590}" type="slidenum">
              <a:rPr lang="en-US" smtClean="0"/>
              <a:pPr eaLnBrk="1" hangingPunct="1"/>
              <a:t>4</a:t>
            </a:fld>
            <a:endParaRPr lang="en-US" smtClean="0"/>
          </a:p>
        </p:txBody>
      </p:sp>
    </p:spTree>
    <p:extLst>
      <p:ext uri="{BB962C8B-B14F-4D97-AF65-F5344CB8AC3E}">
        <p14:creationId xmlns:p14="http://schemas.microsoft.com/office/powerpoint/2010/main" val="3170098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5A25F603-1610-4A0D-B48B-448ECE93E0EC}" type="slidenum">
              <a:rPr lang="en-US" smtClean="0"/>
              <a:pPr>
                <a:defRPr/>
              </a:pPr>
              <a:t>27</a:t>
            </a:fld>
            <a:endParaRPr lang="en-US"/>
          </a:p>
        </p:txBody>
      </p:sp>
    </p:spTree>
    <p:extLst>
      <p:ext uri="{BB962C8B-B14F-4D97-AF65-F5344CB8AC3E}">
        <p14:creationId xmlns:p14="http://schemas.microsoft.com/office/powerpoint/2010/main" val="3205111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2" name="Rectangle 2"/>
          <p:cNvSpPr>
            <a:spLocks noGrp="1" noChangeArrowheads="1"/>
          </p:cNvSpPr>
          <p:nvPr>
            <p:ph type="ctrTitle"/>
          </p:nvPr>
        </p:nvSpPr>
        <p:spPr>
          <a:xfrm>
            <a:off x="914400" y="1524000"/>
            <a:ext cx="7623175" cy="1752600"/>
          </a:xfrm>
        </p:spPr>
        <p:txBody>
          <a:bodyPr/>
          <a:lstStyle>
            <a:lvl1pPr>
              <a:defRPr sz="5000"/>
            </a:lvl1pPr>
          </a:lstStyle>
          <a:p>
            <a:pPr lvl="0"/>
            <a:r>
              <a:rPr lang="en-US" altLang="en-US" noProof="0" smtClean="0"/>
              <a:t>Click to edit Master title style</a:t>
            </a:r>
          </a:p>
        </p:txBody>
      </p:sp>
      <p:sp>
        <p:nvSpPr>
          <p:cNvPr id="35843"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70E8900A-48D7-4A7E-8B25-9DB9F80FADB2}" type="datetimeFigureOut">
              <a:rPr lang="en-US"/>
              <a:pPr>
                <a:defRPr/>
              </a:pPr>
              <a:t>1/16/2016</a:t>
            </a:fld>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F29102BE-F395-467F-B245-860762449F45}" type="slidenum">
              <a:rPr lang="en-US" altLang="en-US"/>
              <a:pPr>
                <a:defRPr/>
              </a:pPr>
              <a:t>‹#›</a:t>
            </a:fld>
            <a:endParaRPr lang="en-US" altLang="en-US"/>
          </a:p>
        </p:txBody>
      </p:sp>
    </p:spTree>
    <p:extLst>
      <p:ext uri="{BB962C8B-B14F-4D97-AF65-F5344CB8AC3E}">
        <p14:creationId xmlns:p14="http://schemas.microsoft.com/office/powerpoint/2010/main" val="158285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E658B18E-EAA0-4BFC-865F-391B3D074B1D}" type="datetimeFigureOut">
              <a:rPr lang="en-US"/>
              <a:pPr>
                <a:defRPr/>
              </a:pPr>
              <a:t>1/16/2016</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65523A3-5888-46B7-AD33-20ECE5D7EF74}" type="slidenum">
              <a:rPr lang="en-US" altLang="en-US"/>
              <a:pPr>
                <a:defRPr/>
              </a:pPr>
              <a:t>‹#›</a:t>
            </a:fld>
            <a:endParaRPr lang="en-US" altLang="en-US"/>
          </a:p>
        </p:txBody>
      </p:sp>
    </p:spTree>
    <p:extLst>
      <p:ext uri="{BB962C8B-B14F-4D97-AF65-F5344CB8AC3E}">
        <p14:creationId xmlns:p14="http://schemas.microsoft.com/office/powerpoint/2010/main" val="306254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EDC85B2-F330-46B5-8106-99FB72144610}" type="datetimeFigureOut">
              <a:rPr lang="en-US"/>
              <a:pPr>
                <a:defRPr/>
              </a:pPr>
              <a:t>1/16/2016</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CB628B6-3C79-460F-8263-B034BCFC13D7}" type="slidenum">
              <a:rPr lang="en-US" altLang="en-US"/>
              <a:pPr>
                <a:defRPr/>
              </a:pPr>
              <a:t>‹#›</a:t>
            </a:fld>
            <a:endParaRPr lang="en-US" altLang="en-US"/>
          </a:p>
        </p:txBody>
      </p:sp>
    </p:spTree>
    <p:extLst>
      <p:ext uri="{BB962C8B-B14F-4D97-AF65-F5344CB8AC3E}">
        <p14:creationId xmlns:p14="http://schemas.microsoft.com/office/powerpoint/2010/main" val="2556039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3F32A44-12DB-4D7E-B06B-23B4F138CAD4}" type="datetimeFigureOut">
              <a:rPr lang="en-US"/>
              <a:pPr>
                <a:defRPr/>
              </a:pPr>
              <a:t>1/16/2016</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A4EC3830-9B79-481F-BC49-64606864750D}" type="slidenum">
              <a:rPr lang="en-US" altLang="en-US"/>
              <a:pPr>
                <a:defRPr/>
              </a:pPr>
              <a:t>‹#›</a:t>
            </a:fld>
            <a:endParaRPr lang="en-US" altLang="en-US"/>
          </a:p>
        </p:txBody>
      </p:sp>
    </p:spTree>
    <p:extLst>
      <p:ext uri="{BB962C8B-B14F-4D97-AF65-F5344CB8AC3E}">
        <p14:creationId xmlns:p14="http://schemas.microsoft.com/office/powerpoint/2010/main" val="1734947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D438873-06A9-4B3A-A913-F8168EF0CA34}" type="datetimeFigureOut">
              <a:rPr lang="en-US"/>
              <a:pPr>
                <a:defRPr/>
              </a:pPr>
              <a:t>1/16/2016</a:t>
            </a:fld>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7558D5EC-29BF-43DD-B831-1BC0359D7DD3}" type="slidenum">
              <a:rPr lang="en-US" altLang="en-US"/>
              <a:pPr>
                <a:defRPr/>
              </a:pPr>
              <a:t>‹#›</a:t>
            </a:fld>
            <a:endParaRPr lang="en-US" altLang="en-US"/>
          </a:p>
        </p:txBody>
      </p:sp>
    </p:spTree>
    <p:extLst>
      <p:ext uri="{BB962C8B-B14F-4D97-AF65-F5344CB8AC3E}">
        <p14:creationId xmlns:p14="http://schemas.microsoft.com/office/powerpoint/2010/main" val="226090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57922B9E-D561-411A-A533-F502538C061D}" type="datetimeFigureOut">
              <a:rPr lang="en-US"/>
              <a:pPr>
                <a:defRPr/>
              </a:pPr>
              <a:t>1/16/2016</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7CAFDAC3-E552-46CF-86CA-A3B8EBB5C106}" type="slidenum">
              <a:rPr lang="en-US" altLang="en-US"/>
              <a:pPr>
                <a:defRPr/>
              </a:pPr>
              <a:t>‹#›</a:t>
            </a:fld>
            <a:endParaRPr lang="en-US" altLang="en-US"/>
          </a:p>
        </p:txBody>
      </p:sp>
    </p:spTree>
    <p:extLst>
      <p:ext uri="{BB962C8B-B14F-4D97-AF65-F5344CB8AC3E}">
        <p14:creationId xmlns:p14="http://schemas.microsoft.com/office/powerpoint/2010/main" val="1442291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F4BE0740-FF7A-4AAB-9407-92731D21E2AE}" type="datetimeFigureOut">
              <a:rPr lang="en-US"/>
              <a:pPr>
                <a:defRPr/>
              </a:pPr>
              <a:t>1/16/2016</a:t>
            </a:fld>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E34F9675-E262-4F00-928A-2DF0CF2A815D}" type="slidenum">
              <a:rPr lang="en-US" altLang="en-US"/>
              <a:pPr>
                <a:defRPr/>
              </a:pPr>
              <a:t>‹#›</a:t>
            </a:fld>
            <a:endParaRPr lang="en-US" altLang="en-US"/>
          </a:p>
        </p:txBody>
      </p:sp>
    </p:spTree>
    <p:extLst>
      <p:ext uri="{BB962C8B-B14F-4D97-AF65-F5344CB8AC3E}">
        <p14:creationId xmlns:p14="http://schemas.microsoft.com/office/powerpoint/2010/main" val="103550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9B7CC71B-D0FB-4E1D-BC7D-4E5CBCE200B6}" type="datetimeFigureOut">
              <a:rPr lang="en-US"/>
              <a:pPr>
                <a:defRPr/>
              </a:pPr>
              <a:t>1/16/2016</a:t>
            </a:fld>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342BBBE4-AFF2-47A6-A6B7-A9BAEC474ADA}" type="slidenum">
              <a:rPr lang="en-US" altLang="en-US"/>
              <a:pPr>
                <a:defRPr/>
              </a:pPr>
              <a:t>‹#›</a:t>
            </a:fld>
            <a:endParaRPr lang="en-US" altLang="en-US"/>
          </a:p>
        </p:txBody>
      </p:sp>
    </p:spTree>
    <p:extLst>
      <p:ext uri="{BB962C8B-B14F-4D97-AF65-F5344CB8AC3E}">
        <p14:creationId xmlns:p14="http://schemas.microsoft.com/office/powerpoint/2010/main" val="337635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9C99A1F-1B1A-4096-9A08-56508300E75B}" type="datetimeFigureOut">
              <a:rPr lang="en-US"/>
              <a:pPr>
                <a:defRPr/>
              </a:pPr>
              <a:t>1/16/2016</a:t>
            </a:fld>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08DF3954-EFE9-4670-8878-3478BBFE75F2}" type="slidenum">
              <a:rPr lang="en-US" altLang="en-US"/>
              <a:pPr>
                <a:defRPr/>
              </a:pPr>
              <a:t>‹#›</a:t>
            </a:fld>
            <a:endParaRPr lang="en-US" altLang="en-US"/>
          </a:p>
        </p:txBody>
      </p:sp>
    </p:spTree>
    <p:extLst>
      <p:ext uri="{BB962C8B-B14F-4D97-AF65-F5344CB8AC3E}">
        <p14:creationId xmlns:p14="http://schemas.microsoft.com/office/powerpoint/2010/main" val="380935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B0CA09B-E270-451E-8780-D72B9C88D1A8}" type="datetimeFigureOut">
              <a:rPr lang="en-US"/>
              <a:pPr>
                <a:defRPr/>
              </a:pPr>
              <a:t>1/16/2016</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E41C8BE-A55B-4B22-962A-D11531A304A6}" type="slidenum">
              <a:rPr lang="en-US" altLang="en-US"/>
              <a:pPr>
                <a:defRPr/>
              </a:pPr>
              <a:t>‹#›</a:t>
            </a:fld>
            <a:endParaRPr lang="en-US" altLang="en-US"/>
          </a:p>
        </p:txBody>
      </p:sp>
    </p:spTree>
    <p:extLst>
      <p:ext uri="{BB962C8B-B14F-4D97-AF65-F5344CB8AC3E}">
        <p14:creationId xmlns:p14="http://schemas.microsoft.com/office/powerpoint/2010/main" val="3596834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5D5592C-5C22-4F57-8683-9D7BD90AC2A3}" type="datetimeFigureOut">
              <a:rPr lang="en-US"/>
              <a:pPr>
                <a:defRPr/>
              </a:pPr>
              <a:t>1/16/2016</a:t>
            </a:fld>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0B734807-C355-47A2-A02C-50898BFAF73D}" type="slidenum">
              <a:rPr lang="en-US" altLang="en-US"/>
              <a:pPr>
                <a:defRPr/>
              </a:pPr>
              <a:t>‹#›</a:t>
            </a:fld>
            <a:endParaRPr lang="en-US" altLang="en-US"/>
          </a:p>
        </p:txBody>
      </p:sp>
    </p:spTree>
    <p:extLst>
      <p:ext uri="{BB962C8B-B14F-4D97-AF65-F5344CB8AC3E}">
        <p14:creationId xmlns:p14="http://schemas.microsoft.com/office/powerpoint/2010/main" val="256193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4820"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fld id="{EAE09BE1-059F-440C-A495-8E70C04C416C}" type="datetimeFigureOut">
              <a:rPr lang="en-US"/>
              <a:pPr>
                <a:defRPr/>
              </a:pPr>
              <a:t>1/16/2016</a:t>
            </a:fld>
            <a:endParaRPr lang="en-US" altLang="en-US"/>
          </a:p>
        </p:txBody>
      </p:sp>
      <p:sp>
        <p:nvSpPr>
          <p:cNvPr id="3482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34822"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AB708746-4D97-4508-AA85-02242B0D270E}"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7"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eveloper.android.com/guide/topics/resources/providing-resource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teckhamsterblog.files.wordpress.com/2010/12/cupcake.jpg" TargetMode="External"/><Relationship Id="rId7"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hyperlink" Target="http://the-gadgeteer.com/wp-content/uploads/2009/10/Android-1.6-Donut.jpg" TargetMode="Externa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icker.ttsh.netdna-cdn.com/wp-content/uploads/2009/10/android-ecliar.jpg"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www.signature9.com/wp-content/uploads/2010/06/android_froyo.jpg" TargetMode="Externa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developer.android.com/index.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www.geek.com/wp-content/uploads/2011/08/android_ice-cream-sandwich-580x423.jpg" TargetMode="Externa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hyperlink" Target="http://cdn4.digitaltrends.com/wp-content/uploads/2011/01/android-3-0-honeycomb-official-logo.jpg" TargetMode="Externa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eveloper.android.com/guide/developing/index.html"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000" dirty="0" smtClean="0">
              <a:latin typeface="Verdana" pitchFamily="34" charset="0"/>
            </a:endParaRPr>
          </a:p>
        </p:txBody>
      </p:sp>
      <p:sp>
        <p:nvSpPr>
          <p:cNvPr id="3075" name="Rectangle 2"/>
          <p:cNvSpPr>
            <a:spLocks noGrp="1" noChangeArrowheads="1"/>
          </p:cNvSpPr>
          <p:nvPr>
            <p:ph type="ctrTitle" idx="4294967295"/>
          </p:nvPr>
        </p:nvSpPr>
        <p:spPr>
          <a:xfrm>
            <a:off x="685800" y="685800"/>
            <a:ext cx="7772400" cy="2127250"/>
          </a:xfrm>
        </p:spPr>
        <p:txBody>
          <a:bodyPr anchor="b"/>
          <a:lstStyle/>
          <a:p>
            <a:pPr algn="ctr" eaLnBrk="1" hangingPunct="1"/>
            <a:r>
              <a:rPr lang="en-US" sz="6700" smtClean="0"/>
              <a:t>Android Introduction</a:t>
            </a:r>
          </a:p>
        </p:txBody>
      </p:sp>
      <p:sp>
        <p:nvSpPr>
          <p:cNvPr id="3076" name="Rectangle 3"/>
          <p:cNvSpPr>
            <a:spLocks noGrp="1" noChangeArrowheads="1"/>
          </p:cNvSpPr>
          <p:nvPr>
            <p:ph type="subTitle" idx="4294967295"/>
          </p:nvPr>
        </p:nvSpPr>
        <p:spPr>
          <a:xfrm>
            <a:off x="1447800" y="3352800"/>
            <a:ext cx="6400800" cy="1371600"/>
          </a:xfrm>
        </p:spPr>
        <p:txBody>
          <a:bodyPr/>
          <a:lstStyle/>
          <a:p>
            <a:pPr marL="0" indent="0" eaLnBrk="1" hangingPunct="1">
              <a:buFont typeface="Wingdings" pitchFamily="2" charset="2"/>
              <a:buNone/>
            </a:pPr>
            <a:endParaRPr lang="en-US" dirty="0" smtClean="0"/>
          </a:p>
        </p:txBody>
      </p:sp>
      <p:pic>
        <p:nvPicPr>
          <p:cNvPr id="307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4876800"/>
            <a:ext cx="25146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4" descr="http://www.proxware.com/images/androids.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695031"/>
            <a:ext cx="38798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Basics of Android</a:t>
            </a:r>
          </a:p>
        </p:txBody>
      </p:sp>
      <p:sp>
        <p:nvSpPr>
          <p:cNvPr id="9219" name="Content Placeholder 2"/>
          <p:cNvSpPr>
            <a:spLocks noGrp="1"/>
          </p:cNvSpPr>
          <p:nvPr>
            <p:ph idx="1"/>
          </p:nvPr>
        </p:nvSpPr>
        <p:spPr/>
        <p:txBody>
          <a:bodyPr/>
          <a:lstStyle/>
          <a:p>
            <a:r>
              <a:rPr lang="en-US" smtClean="0"/>
              <a:t>The programming language for Android is Java</a:t>
            </a:r>
          </a:p>
          <a:p>
            <a:r>
              <a:rPr lang="en-US" smtClean="0"/>
              <a:t>Projects consist mainly of ----</a:t>
            </a:r>
          </a:p>
          <a:p>
            <a:pPr lvl="1"/>
            <a:r>
              <a:rPr lang="en-US" smtClean="0"/>
              <a:t>Activities and other java classes</a:t>
            </a:r>
          </a:p>
          <a:p>
            <a:pPr lvl="1"/>
            <a:r>
              <a:rPr lang="en-US" smtClean="0"/>
              <a:t>Xml layout files</a:t>
            </a:r>
          </a:p>
          <a:p>
            <a:pPr lvl="1"/>
            <a:r>
              <a:rPr lang="en-US" smtClean="0"/>
              <a:t>Resource folder</a:t>
            </a:r>
          </a:p>
          <a:p>
            <a:pPr lvl="1"/>
            <a:r>
              <a:rPr lang="en-US" smtClean="0"/>
              <a:t>Properties file</a:t>
            </a:r>
          </a:p>
          <a:p>
            <a:pPr lvl="1"/>
            <a:r>
              <a:rPr lang="en-US" smtClean="0"/>
              <a:t>Manifest file</a:t>
            </a:r>
          </a:p>
          <a:p>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Android Application Development</a:t>
            </a:r>
          </a:p>
        </p:txBody>
      </p:sp>
      <p:sp>
        <p:nvSpPr>
          <p:cNvPr id="10243" name="Rectangle 3"/>
          <p:cNvSpPr>
            <a:spLocks noGrp="1" noChangeArrowheads="1"/>
          </p:cNvSpPr>
          <p:nvPr>
            <p:ph type="body" idx="1"/>
          </p:nvPr>
        </p:nvSpPr>
        <p:spPr/>
        <p:txBody>
          <a:bodyPr/>
          <a:lstStyle/>
          <a:p>
            <a:pPr eaLnBrk="1" hangingPunct="1">
              <a:buFont typeface="Wingdings" pitchFamily="2" charset="2"/>
              <a:buNone/>
            </a:pPr>
            <a:endParaRPr lang="en-US" smtClean="0"/>
          </a:p>
        </p:txBody>
      </p:sp>
      <p:sp>
        <p:nvSpPr>
          <p:cNvPr id="10244" name="Rectangle 4"/>
          <p:cNvSpPr>
            <a:spLocks noChangeArrowheads="1"/>
          </p:cNvSpPr>
          <p:nvPr/>
        </p:nvSpPr>
        <p:spPr bwMode="auto">
          <a:xfrm>
            <a:off x="1524000" y="2209800"/>
            <a:ext cx="2209800" cy="14478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Eclipse IDE</a:t>
            </a:r>
          </a:p>
        </p:txBody>
      </p:sp>
      <p:sp>
        <p:nvSpPr>
          <p:cNvPr id="10245" name="Rectangle 5"/>
          <p:cNvSpPr>
            <a:spLocks noChangeArrowheads="1"/>
          </p:cNvSpPr>
          <p:nvPr/>
        </p:nvSpPr>
        <p:spPr bwMode="auto">
          <a:xfrm>
            <a:off x="5791200" y="2286000"/>
            <a:ext cx="1981200" cy="12954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Android SDK</a:t>
            </a:r>
          </a:p>
        </p:txBody>
      </p:sp>
      <p:sp>
        <p:nvSpPr>
          <p:cNvPr id="10246" name="Rectangle 6"/>
          <p:cNvSpPr>
            <a:spLocks noChangeArrowheads="1"/>
          </p:cNvSpPr>
          <p:nvPr/>
        </p:nvSpPr>
        <p:spPr bwMode="auto">
          <a:xfrm>
            <a:off x="1676400" y="4572000"/>
            <a:ext cx="21336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Android Emulator</a:t>
            </a:r>
          </a:p>
        </p:txBody>
      </p:sp>
      <p:sp>
        <p:nvSpPr>
          <p:cNvPr id="10247" name="Rectangle 7"/>
          <p:cNvSpPr>
            <a:spLocks noChangeArrowheads="1"/>
          </p:cNvSpPr>
          <p:nvPr/>
        </p:nvSpPr>
        <p:spPr bwMode="auto">
          <a:xfrm>
            <a:off x="5867400" y="4419600"/>
            <a:ext cx="1905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t>Android mobile </a:t>
            </a:r>
          </a:p>
          <a:p>
            <a:pPr algn="ctr"/>
            <a:r>
              <a:rPr lang="en-US" b="1"/>
              <a:t>Device</a:t>
            </a:r>
          </a:p>
        </p:txBody>
      </p:sp>
      <p:sp>
        <p:nvSpPr>
          <p:cNvPr id="10248" name="Line 8"/>
          <p:cNvSpPr>
            <a:spLocks noChangeShapeType="1"/>
          </p:cNvSpPr>
          <p:nvPr/>
        </p:nvSpPr>
        <p:spPr bwMode="auto">
          <a:xfrm>
            <a:off x="3733800" y="28194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Line 9"/>
          <p:cNvSpPr>
            <a:spLocks noChangeShapeType="1"/>
          </p:cNvSpPr>
          <p:nvPr/>
        </p:nvSpPr>
        <p:spPr bwMode="auto">
          <a:xfrm>
            <a:off x="2590800" y="36576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10"/>
          <p:cNvSpPr>
            <a:spLocks noChangeShapeType="1"/>
          </p:cNvSpPr>
          <p:nvPr/>
        </p:nvSpPr>
        <p:spPr bwMode="auto">
          <a:xfrm>
            <a:off x="3733800" y="3657600"/>
            <a:ext cx="2133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Application Fundamentals</a:t>
            </a:r>
          </a:p>
        </p:txBody>
      </p:sp>
      <p:sp>
        <p:nvSpPr>
          <p:cNvPr id="11267" name="Rectangle 3"/>
          <p:cNvSpPr>
            <a:spLocks noGrp="1" noChangeArrowheads="1"/>
          </p:cNvSpPr>
          <p:nvPr>
            <p:ph type="body" idx="1"/>
          </p:nvPr>
        </p:nvSpPr>
        <p:spPr/>
        <p:txBody>
          <a:bodyPr/>
          <a:lstStyle/>
          <a:p>
            <a:pPr eaLnBrk="1" hangingPunct="1">
              <a:lnSpc>
                <a:spcPct val="90000"/>
              </a:lnSpc>
            </a:pPr>
            <a:r>
              <a:rPr lang="en-US" dirty="0" smtClean="0"/>
              <a:t>Applications are written using Java </a:t>
            </a:r>
          </a:p>
          <a:p>
            <a:pPr eaLnBrk="1" hangingPunct="1">
              <a:lnSpc>
                <a:spcPct val="90000"/>
              </a:lnSpc>
            </a:pPr>
            <a:r>
              <a:rPr lang="en-US" b="1" dirty="0" err="1" smtClean="0"/>
              <a:t>Apk</a:t>
            </a:r>
            <a:r>
              <a:rPr lang="en-US" b="1" dirty="0" smtClean="0"/>
              <a:t> </a:t>
            </a:r>
            <a:r>
              <a:rPr lang="en-US" dirty="0"/>
              <a:t>(Android </a:t>
            </a:r>
            <a:r>
              <a:rPr lang="en-US" dirty="0" smtClean="0"/>
              <a:t>Package)</a:t>
            </a:r>
            <a:r>
              <a:rPr lang="en-US" b="1" dirty="0" smtClean="0"/>
              <a:t> : </a:t>
            </a:r>
            <a:r>
              <a:rPr lang="en-US" dirty="0" smtClean="0"/>
              <a:t>The Android Asset Packaging Tool generates files containing the code and any data and resources needed </a:t>
            </a:r>
          </a:p>
          <a:p>
            <a:pPr eaLnBrk="1" hangingPunct="1">
              <a:lnSpc>
                <a:spcPct val="90000"/>
              </a:lnSpc>
            </a:pPr>
            <a:r>
              <a:rPr lang="en-US" dirty="0" smtClean="0"/>
              <a:t>Each application runs in its own Linux process </a:t>
            </a:r>
          </a:p>
          <a:p>
            <a:pPr eaLnBrk="1" hangingPunct="1">
              <a:lnSpc>
                <a:spcPct val="90000"/>
              </a:lnSpc>
            </a:pPr>
            <a:r>
              <a:rPr lang="en-US" dirty="0" smtClean="0"/>
              <a:t>Each application has its own VM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Application Components</a:t>
            </a:r>
          </a:p>
        </p:txBody>
      </p:sp>
      <p:sp>
        <p:nvSpPr>
          <p:cNvPr id="12291" name="Rectangle 3"/>
          <p:cNvSpPr>
            <a:spLocks noGrp="1" noChangeArrowheads="1"/>
          </p:cNvSpPr>
          <p:nvPr>
            <p:ph type="body" idx="1"/>
          </p:nvPr>
        </p:nvSpPr>
        <p:spPr/>
        <p:txBody>
          <a:bodyPr/>
          <a:lstStyle/>
          <a:p>
            <a:pPr eaLnBrk="1" hangingPunct="1"/>
            <a:r>
              <a:rPr lang="en-US" smtClean="0"/>
              <a:t>A central feature of Android is that one application can make use of elements of other applications (provided those applications permit it) </a:t>
            </a:r>
          </a:p>
          <a:p>
            <a:pPr eaLnBrk="1" hangingPunct="1"/>
            <a:r>
              <a:rPr lang="en-US" smtClean="0"/>
              <a:t>Android applications don't have a single entry point for everything in the application (no main() function, for example)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Creating a Project (1)</a:t>
            </a:r>
          </a:p>
        </p:txBody>
      </p:sp>
      <p:pic>
        <p:nvPicPr>
          <p:cNvPr id="13315" name="Picture 4" descr="startproj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25525"/>
            <a:ext cx="8067675" cy="575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750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Creating a Project (2)</a:t>
            </a:r>
          </a:p>
        </p:txBody>
      </p:sp>
      <p:sp>
        <p:nvSpPr>
          <p:cNvPr id="14339" name="Rectangle 3"/>
          <p:cNvSpPr>
            <a:spLocks noGrp="1" noChangeArrowheads="1"/>
          </p:cNvSpPr>
          <p:nvPr>
            <p:ph type="body" idx="1"/>
          </p:nvPr>
        </p:nvSpPr>
        <p:spPr>
          <a:xfrm>
            <a:off x="457200" y="1489075"/>
            <a:ext cx="8229600" cy="4530725"/>
          </a:xfrm>
        </p:spPr>
        <p:txBody>
          <a:bodyPr/>
          <a:lstStyle/>
          <a:p>
            <a:pPr eaLnBrk="1" hangingPunct="1">
              <a:buFont typeface="Wingdings" pitchFamily="2" charset="2"/>
              <a:buNone/>
            </a:pPr>
            <a:r>
              <a:rPr lang="en-US" smtClean="0"/>
              <a:t>Need </a:t>
            </a:r>
          </a:p>
          <a:p>
            <a:pPr eaLnBrk="1" hangingPunct="1">
              <a:buFont typeface="Wingdings" pitchFamily="2" charset="2"/>
              <a:buNone/>
            </a:pPr>
            <a:r>
              <a:rPr lang="en-US" smtClean="0"/>
              <a:t>the </a:t>
            </a:r>
          </a:p>
          <a:p>
            <a:pPr eaLnBrk="1" hangingPunct="1">
              <a:buFont typeface="Wingdings" pitchFamily="2" charset="2"/>
              <a:buNone/>
            </a:pPr>
            <a:r>
              <a:rPr lang="en-US" smtClean="0"/>
              <a:t>items </a:t>
            </a:r>
          </a:p>
          <a:p>
            <a:pPr eaLnBrk="1" hangingPunct="1">
              <a:buFont typeface="Wingdings" pitchFamily="2" charset="2"/>
              <a:buNone/>
            </a:pPr>
            <a:r>
              <a:rPr lang="en-US" smtClean="0"/>
              <a:t>circled</a:t>
            </a:r>
          </a:p>
          <a:p>
            <a:pPr eaLnBrk="1" hangingPunct="1">
              <a:buFont typeface="Wingdings" pitchFamily="2" charset="2"/>
              <a:buNone/>
            </a:pPr>
            <a:endParaRPr lang="en-US" smtClean="0"/>
          </a:p>
          <a:p>
            <a:pPr eaLnBrk="1" hangingPunct="1">
              <a:buFont typeface="Wingdings" pitchFamily="2" charset="2"/>
              <a:buNone/>
            </a:pPr>
            <a:r>
              <a:rPr lang="en-US" smtClean="0"/>
              <a:t>Then</a:t>
            </a:r>
          </a:p>
          <a:p>
            <a:pPr eaLnBrk="1" hangingPunct="1">
              <a:buFont typeface="Wingdings" pitchFamily="2" charset="2"/>
              <a:buNone/>
            </a:pPr>
            <a:r>
              <a:rPr lang="en-US" smtClean="0"/>
              <a:t>click</a:t>
            </a:r>
          </a:p>
          <a:p>
            <a:pPr eaLnBrk="1" hangingPunct="1">
              <a:buFont typeface="Wingdings" pitchFamily="2" charset="2"/>
              <a:buNone/>
            </a:pPr>
            <a:r>
              <a:rPr lang="en-US" smtClean="0"/>
              <a:t>Finish</a:t>
            </a:r>
          </a:p>
        </p:txBody>
      </p:sp>
      <p:pic>
        <p:nvPicPr>
          <p:cNvPr id="14340" name="Picture 4" descr="startproj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990600"/>
            <a:ext cx="6781800" cy="586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Oval 5"/>
          <p:cNvSpPr>
            <a:spLocks noChangeArrowheads="1"/>
          </p:cNvSpPr>
          <p:nvPr/>
        </p:nvSpPr>
        <p:spPr bwMode="auto">
          <a:xfrm>
            <a:off x="3048000" y="5715000"/>
            <a:ext cx="838200" cy="3048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 name="Oval 7"/>
          <p:cNvSpPr>
            <a:spLocks noChangeArrowheads="1"/>
          </p:cNvSpPr>
          <p:nvPr/>
        </p:nvSpPr>
        <p:spPr bwMode="auto">
          <a:xfrm>
            <a:off x="2819400" y="1828800"/>
            <a:ext cx="838200" cy="3048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 name="Oval 8"/>
          <p:cNvSpPr>
            <a:spLocks noChangeArrowheads="1"/>
          </p:cNvSpPr>
          <p:nvPr/>
        </p:nvSpPr>
        <p:spPr bwMode="auto">
          <a:xfrm>
            <a:off x="1828800" y="3429000"/>
            <a:ext cx="7315200" cy="20574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495307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Project Components</a:t>
            </a:r>
          </a:p>
        </p:txBody>
      </p:sp>
      <p:sp>
        <p:nvSpPr>
          <p:cNvPr id="15363" name="Rectangle 3"/>
          <p:cNvSpPr>
            <a:spLocks noGrp="1" noChangeArrowheads="1"/>
          </p:cNvSpPr>
          <p:nvPr>
            <p:ph type="body" idx="1"/>
          </p:nvPr>
        </p:nvSpPr>
        <p:spPr>
          <a:xfrm>
            <a:off x="228600" y="1600200"/>
            <a:ext cx="8915400" cy="4530725"/>
          </a:xfrm>
        </p:spPr>
        <p:txBody>
          <a:bodyPr/>
          <a:lstStyle/>
          <a:p>
            <a:pPr eaLnBrk="1" hangingPunct="1"/>
            <a:r>
              <a:rPr lang="en-US" dirty="0" err="1" smtClean="0"/>
              <a:t>src</a:t>
            </a:r>
            <a:r>
              <a:rPr lang="en-US" dirty="0" smtClean="0"/>
              <a:t> – your source code</a:t>
            </a:r>
          </a:p>
          <a:p>
            <a:pPr eaLnBrk="1" hangingPunct="1"/>
            <a:r>
              <a:rPr lang="en-US" dirty="0" smtClean="0"/>
              <a:t>gen – auto-generated code (usually just R.java)</a:t>
            </a:r>
          </a:p>
          <a:p>
            <a:pPr eaLnBrk="1" hangingPunct="1"/>
            <a:r>
              <a:rPr lang="en-US" dirty="0" smtClean="0"/>
              <a:t>Included libraries</a:t>
            </a:r>
          </a:p>
          <a:p>
            <a:pPr eaLnBrk="1" hangingPunct="1"/>
            <a:r>
              <a:rPr lang="en-US" dirty="0" smtClean="0"/>
              <a:t>Resources</a:t>
            </a:r>
          </a:p>
          <a:p>
            <a:pPr lvl="1" eaLnBrk="1" hangingPunct="1"/>
            <a:r>
              <a:rPr lang="en-US" dirty="0" err="1" smtClean="0"/>
              <a:t>Drawables</a:t>
            </a:r>
            <a:r>
              <a:rPr lang="en-US" dirty="0" smtClean="0"/>
              <a:t> (like .</a:t>
            </a:r>
            <a:r>
              <a:rPr lang="en-US" dirty="0" err="1" smtClean="0"/>
              <a:t>png</a:t>
            </a:r>
            <a:r>
              <a:rPr lang="en-US" dirty="0" smtClean="0"/>
              <a:t> images)</a:t>
            </a:r>
          </a:p>
          <a:p>
            <a:pPr lvl="1" eaLnBrk="1" hangingPunct="1"/>
            <a:r>
              <a:rPr lang="en-US" dirty="0" smtClean="0"/>
              <a:t>Layouts</a:t>
            </a:r>
          </a:p>
          <a:p>
            <a:pPr lvl="1" eaLnBrk="1" hangingPunct="1"/>
            <a:r>
              <a:rPr lang="en-US" dirty="0" smtClean="0"/>
              <a:t>Values (like strings)</a:t>
            </a:r>
          </a:p>
          <a:p>
            <a:pPr eaLnBrk="1" hangingPunct="1"/>
            <a:r>
              <a:rPr lang="en-US" dirty="0" smtClean="0"/>
              <a:t>Manifest file</a:t>
            </a:r>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487" y="2674307"/>
            <a:ext cx="3781425" cy="4073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3607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XML</a:t>
            </a:r>
          </a:p>
        </p:txBody>
      </p:sp>
      <p:sp>
        <p:nvSpPr>
          <p:cNvPr id="16387" name="Rectangle 3"/>
          <p:cNvSpPr>
            <a:spLocks noGrp="1" noChangeArrowheads="1"/>
          </p:cNvSpPr>
          <p:nvPr>
            <p:ph type="body" idx="1"/>
          </p:nvPr>
        </p:nvSpPr>
        <p:spPr/>
        <p:txBody>
          <a:bodyPr/>
          <a:lstStyle/>
          <a:p>
            <a:pPr eaLnBrk="1" hangingPunct="1">
              <a:lnSpc>
                <a:spcPct val="90000"/>
              </a:lnSpc>
            </a:pPr>
            <a:r>
              <a:rPr lang="en-US" dirty="0" smtClean="0"/>
              <a:t>Used to define some of the resources</a:t>
            </a:r>
          </a:p>
          <a:p>
            <a:pPr lvl="1" eaLnBrk="1" hangingPunct="1">
              <a:lnSpc>
                <a:spcPct val="90000"/>
              </a:lnSpc>
            </a:pPr>
            <a:r>
              <a:rPr lang="en-US" dirty="0" smtClean="0"/>
              <a:t>Layouts (UI)</a:t>
            </a:r>
          </a:p>
          <a:p>
            <a:pPr lvl="1" eaLnBrk="1" hangingPunct="1">
              <a:lnSpc>
                <a:spcPct val="90000"/>
              </a:lnSpc>
            </a:pPr>
            <a:r>
              <a:rPr lang="en-US" dirty="0" smtClean="0"/>
              <a:t>Strings</a:t>
            </a:r>
          </a:p>
          <a:p>
            <a:pPr eaLnBrk="1" hangingPunct="1">
              <a:lnSpc>
                <a:spcPct val="90000"/>
              </a:lnSpc>
            </a:pPr>
            <a:r>
              <a:rPr lang="en-US" dirty="0" smtClean="0"/>
              <a:t>Manifest file</a:t>
            </a:r>
          </a:p>
          <a:p>
            <a:pPr eaLnBrk="1" hangingPunct="1">
              <a:lnSpc>
                <a:spcPct val="90000"/>
              </a:lnSpc>
            </a:pPr>
            <a:r>
              <a:rPr lang="en-US" dirty="0" smtClean="0"/>
              <a:t>Shouldn’t usually have to edit it directly, Eclipse can do that for you</a:t>
            </a:r>
          </a:p>
          <a:p>
            <a:pPr eaLnBrk="1" hangingPunct="1">
              <a:lnSpc>
                <a:spcPct val="90000"/>
              </a:lnSpc>
            </a:pPr>
            <a:r>
              <a:rPr lang="en-US" dirty="0" smtClean="0"/>
              <a:t>Preferred way of creating UIs</a:t>
            </a:r>
          </a:p>
          <a:p>
            <a:pPr lvl="1" eaLnBrk="1" hangingPunct="1">
              <a:lnSpc>
                <a:spcPct val="90000"/>
              </a:lnSpc>
            </a:pPr>
            <a:r>
              <a:rPr lang="en-US" dirty="0" smtClean="0"/>
              <a:t>Separates the description of the layout from any actual code that controls it</a:t>
            </a:r>
          </a:p>
          <a:p>
            <a:pPr lvl="1" eaLnBrk="1" hangingPunct="1">
              <a:lnSpc>
                <a:spcPct val="90000"/>
              </a:lnSpc>
            </a:pPr>
            <a:r>
              <a:rPr lang="en-US" dirty="0" smtClean="0"/>
              <a:t>Can easily take a UI from one platform to another</a:t>
            </a:r>
          </a:p>
        </p:txBody>
      </p:sp>
    </p:spTree>
    <p:extLst>
      <p:ext uri="{BB962C8B-B14F-4D97-AF65-F5344CB8AC3E}">
        <p14:creationId xmlns:p14="http://schemas.microsoft.com/office/powerpoint/2010/main" val="2245069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R Class</a:t>
            </a:r>
          </a:p>
        </p:txBody>
      </p:sp>
      <p:sp>
        <p:nvSpPr>
          <p:cNvPr id="17411" name="Rectangle 3"/>
          <p:cNvSpPr>
            <a:spLocks noGrp="1" noChangeArrowheads="1"/>
          </p:cNvSpPr>
          <p:nvPr>
            <p:ph type="body" idx="1"/>
          </p:nvPr>
        </p:nvSpPr>
        <p:spPr/>
        <p:txBody>
          <a:bodyPr/>
          <a:lstStyle/>
          <a:p>
            <a:pPr eaLnBrk="1" hangingPunct="1"/>
            <a:r>
              <a:rPr lang="en-US" smtClean="0"/>
              <a:t>Auto-generated: you shouldn’t edit it</a:t>
            </a:r>
          </a:p>
          <a:p>
            <a:pPr eaLnBrk="1" hangingPunct="1"/>
            <a:r>
              <a:rPr lang="en-US" smtClean="0"/>
              <a:t>Contains IDs of the project resources</a:t>
            </a:r>
          </a:p>
          <a:p>
            <a:pPr eaLnBrk="1" hangingPunct="1"/>
            <a:r>
              <a:rPr lang="en-US" smtClean="0"/>
              <a:t>Enforces good software engineering</a:t>
            </a:r>
          </a:p>
          <a:p>
            <a:pPr eaLnBrk="1" hangingPunct="1"/>
            <a:r>
              <a:rPr lang="en-US" smtClean="0"/>
              <a:t>Use findViewById and Resources object to get access to the resources</a:t>
            </a:r>
          </a:p>
          <a:p>
            <a:pPr lvl="1" eaLnBrk="1" hangingPunct="1"/>
            <a:r>
              <a:rPr lang="en-US" smtClean="0"/>
              <a:t>Ex. Button b = (Button)findViewById(R.id.button1)</a:t>
            </a:r>
          </a:p>
          <a:p>
            <a:pPr lvl="1" eaLnBrk="1" hangingPunct="1"/>
            <a:r>
              <a:rPr lang="en-US" smtClean="0"/>
              <a:t>Ex. getResources().getString(R.string.</a:t>
            </a:r>
            <a:r>
              <a:rPr lang="en-US" i="1" smtClean="0"/>
              <a:t>hello</a:t>
            </a:r>
            <a:r>
              <a:rPr lang="en-US" smtClean="0"/>
              <a:t>));</a:t>
            </a:r>
          </a:p>
        </p:txBody>
      </p:sp>
    </p:spTree>
    <p:extLst>
      <p:ext uri="{BB962C8B-B14F-4D97-AF65-F5344CB8AC3E}">
        <p14:creationId xmlns:p14="http://schemas.microsoft.com/office/powerpoint/2010/main" val="42946533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Layouts (1)</a:t>
            </a:r>
          </a:p>
        </p:txBody>
      </p:sp>
      <p:sp>
        <p:nvSpPr>
          <p:cNvPr id="18435" name="Rectangle 3"/>
          <p:cNvSpPr>
            <a:spLocks noGrp="1" noChangeArrowheads="1"/>
          </p:cNvSpPr>
          <p:nvPr>
            <p:ph type="body" idx="1"/>
          </p:nvPr>
        </p:nvSpPr>
        <p:spPr/>
        <p:txBody>
          <a:bodyPr/>
          <a:lstStyle/>
          <a:p>
            <a:pPr eaLnBrk="1" hangingPunct="1"/>
            <a:r>
              <a:rPr lang="en-US" smtClean="0"/>
              <a:t>Eclipse has a great UI creator</a:t>
            </a:r>
          </a:p>
          <a:p>
            <a:pPr lvl="1" eaLnBrk="1" hangingPunct="1"/>
            <a:r>
              <a:rPr lang="en-US" smtClean="0"/>
              <a:t>Generates the XML for you</a:t>
            </a:r>
          </a:p>
          <a:p>
            <a:pPr eaLnBrk="1" hangingPunct="1"/>
            <a:r>
              <a:rPr lang="en-US" smtClean="0"/>
              <a:t>Composed of </a:t>
            </a:r>
            <a:r>
              <a:rPr lang="en-US" i="1" smtClean="0"/>
              <a:t>View</a:t>
            </a:r>
            <a:r>
              <a:rPr lang="en-US" smtClean="0"/>
              <a:t> objects</a:t>
            </a:r>
          </a:p>
          <a:p>
            <a:pPr eaLnBrk="1" hangingPunct="1"/>
            <a:r>
              <a:rPr lang="en-US" smtClean="0"/>
              <a:t>Can be specified for portrait and landscape mode</a:t>
            </a:r>
          </a:p>
          <a:p>
            <a:pPr lvl="1" eaLnBrk="1" hangingPunct="1"/>
            <a:r>
              <a:rPr lang="en-US" smtClean="0"/>
              <a:t>Use same file name, so can make completely different UIs for the orientations without modifying any code</a:t>
            </a:r>
          </a:p>
        </p:txBody>
      </p:sp>
    </p:spTree>
    <p:extLst>
      <p:ext uri="{BB962C8B-B14F-4D97-AF65-F5344CB8AC3E}">
        <p14:creationId xmlns:p14="http://schemas.microsoft.com/office/powerpoint/2010/main" val="4032729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xfrm>
            <a:off x="7010400" y="6553200"/>
            <a:ext cx="2133600" cy="30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sz="1000" dirty="0" smtClean="0">
              <a:latin typeface="Verdana" pitchFamily="34" charset="0"/>
            </a:endParaRPr>
          </a:p>
        </p:txBody>
      </p:sp>
      <p:pic>
        <p:nvPicPr>
          <p:cNvPr id="409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2133600"/>
            <a:ext cx="8743950"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
          <p:cNvSpPr>
            <a:spLocks noGrp="1" noChangeArrowheads="1"/>
          </p:cNvSpPr>
          <p:nvPr>
            <p:ph type="title" idx="4294967295"/>
          </p:nvPr>
        </p:nvSpPr>
        <p:spPr/>
        <p:txBody>
          <a:bodyPr anchor="b"/>
          <a:lstStyle/>
          <a:p>
            <a:pPr eaLnBrk="1" hangingPunct="1"/>
            <a:r>
              <a:rPr lang="en-US" smtClean="0"/>
              <a:t>What is Android?</a:t>
            </a:r>
          </a:p>
        </p:txBody>
      </p:sp>
      <p:sp>
        <p:nvSpPr>
          <p:cNvPr id="4101" name="Rectangle 3"/>
          <p:cNvSpPr>
            <a:spLocks noGrp="1" noChangeArrowheads="1"/>
          </p:cNvSpPr>
          <p:nvPr>
            <p:ph type="body" idx="4294967295"/>
          </p:nvPr>
        </p:nvSpPr>
        <p:spPr>
          <a:xfrm>
            <a:off x="3657600" y="2286000"/>
            <a:ext cx="5181600" cy="2895600"/>
          </a:xfrm>
        </p:spPr>
        <p:txBody>
          <a:bodyPr/>
          <a:lstStyle/>
          <a:p>
            <a:pPr eaLnBrk="1" hangingPunct="1"/>
            <a:r>
              <a:rPr lang="en-US" dirty="0" smtClean="0">
                <a:solidFill>
                  <a:schemeClr val="bg1"/>
                </a:solidFill>
              </a:rPr>
              <a:t>Android is a software stack for mobile devices that includes an operating system, middleware and key applications.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Layouts (2)</a:t>
            </a:r>
          </a:p>
        </p:txBody>
      </p:sp>
      <p:pic>
        <p:nvPicPr>
          <p:cNvPr id="19459" name="Picture 4" descr="layout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2188"/>
            <a:ext cx="8077200" cy="578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5779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Layouts (3)</a:t>
            </a:r>
          </a:p>
        </p:txBody>
      </p:sp>
      <p:sp>
        <p:nvSpPr>
          <p:cNvPr id="20483" name="Rectangle 3"/>
          <p:cNvSpPr>
            <a:spLocks noGrp="1" noChangeArrowheads="1"/>
          </p:cNvSpPr>
          <p:nvPr>
            <p:ph type="body" idx="1"/>
          </p:nvPr>
        </p:nvSpPr>
        <p:spPr>
          <a:xfrm>
            <a:off x="457200" y="1600200"/>
            <a:ext cx="8229600" cy="4876800"/>
          </a:xfrm>
        </p:spPr>
        <p:txBody>
          <a:bodyPr/>
          <a:lstStyle/>
          <a:p>
            <a:pPr eaLnBrk="1" hangingPunct="1"/>
            <a:r>
              <a:rPr lang="en-US" sz="2600" dirty="0" smtClean="0"/>
              <a:t>Click ‘Create’ to make layout modifications</a:t>
            </a:r>
          </a:p>
          <a:p>
            <a:pPr eaLnBrk="1" hangingPunct="1"/>
            <a:r>
              <a:rPr lang="en-US" sz="2600" dirty="0" smtClean="0"/>
              <a:t>When in portrait mode can select ‘Portrait’ to make a res sub folder for portrait layouts</a:t>
            </a:r>
          </a:p>
          <a:p>
            <a:pPr lvl="1" eaLnBrk="1" hangingPunct="1"/>
            <a:r>
              <a:rPr lang="en-US" sz="2200" dirty="0" smtClean="0"/>
              <a:t>Likewise for Landscape layouts while in landscape mode</a:t>
            </a:r>
          </a:p>
          <a:p>
            <a:pPr lvl="1" eaLnBrk="1" hangingPunct="1"/>
            <a:r>
              <a:rPr lang="en-US" sz="2200" dirty="0" smtClean="0"/>
              <a:t>Will create folders titled ‘layout-port’ and ‘layout-land’</a:t>
            </a:r>
          </a:p>
          <a:p>
            <a:pPr eaLnBrk="1" hangingPunct="1"/>
            <a:r>
              <a:rPr lang="en-US" sz="2600" dirty="0" smtClean="0"/>
              <a:t>Note: these ‘port’ and ‘land’ folders are examples of ‘alternate layouts’, see here for more info</a:t>
            </a:r>
          </a:p>
          <a:p>
            <a:pPr lvl="1" eaLnBrk="1" hangingPunct="1"/>
            <a:r>
              <a:rPr lang="en-US" sz="1600" dirty="0" smtClean="0">
                <a:hlinkClick r:id="rId2"/>
              </a:rPr>
              <a:t>http://developer.android.com/guide/topics/resources/providing-resources.html</a:t>
            </a:r>
            <a:r>
              <a:rPr lang="en-US" sz="1600" dirty="0" smtClean="0"/>
              <a:t> </a:t>
            </a:r>
          </a:p>
          <a:p>
            <a:pPr eaLnBrk="1" hangingPunct="1"/>
            <a:r>
              <a:rPr lang="en-US" sz="2600" dirty="0" smtClean="0"/>
              <a:t>Avoid errors by making sure components have the same id in both orientations, and that you’ve tested each orientation thoroughly</a:t>
            </a:r>
          </a:p>
        </p:txBody>
      </p:sp>
    </p:spTree>
    <p:extLst>
      <p:ext uri="{BB962C8B-B14F-4D97-AF65-F5344CB8AC3E}">
        <p14:creationId xmlns:p14="http://schemas.microsoft.com/office/powerpoint/2010/main" val="12572675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Layouts (4)</a:t>
            </a:r>
          </a:p>
        </p:txBody>
      </p:sp>
      <p:pic>
        <p:nvPicPr>
          <p:cNvPr id="21507" name="Picture 4" descr="layout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981950"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Oval 5"/>
          <p:cNvSpPr>
            <a:spLocks noChangeArrowheads="1"/>
          </p:cNvSpPr>
          <p:nvPr/>
        </p:nvSpPr>
        <p:spPr bwMode="auto">
          <a:xfrm>
            <a:off x="1219200" y="3886200"/>
            <a:ext cx="1219200" cy="15240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09" name="Oval 6"/>
          <p:cNvSpPr>
            <a:spLocks noChangeArrowheads="1"/>
          </p:cNvSpPr>
          <p:nvPr/>
        </p:nvSpPr>
        <p:spPr bwMode="auto">
          <a:xfrm>
            <a:off x="2362200" y="3048000"/>
            <a:ext cx="990600" cy="3048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0" name="Oval 7"/>
          <p:cNvSpPr>
            <a:spLocks noChangeArrowheads="1"/>
          </p:cNvSpPr>
          <p:nvPr/>
        </p:nvSpPr>
        <p:spPr bwMode="auto">
          <a:xfrm>
            <a:off x="8077200" y="1828800"/>
            <a:ext cx="762000" cy="3048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1" name="Oval 8"/>
          <p:cNvSpPr>
            <a:spLocks noChangeArrowheads="1"/>
          </p:cNvSpPr>
          <p:nvPr/>
        </p:nvSpPr>
        <p:spPr bwMode="auto">
          <a:xfrm>
            <a:off x="4419600" y="2743200"/>
            <a:ext cx="533400" cy="3810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24780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Strings</a:t>
            </a:r>
          </a:p>
        </p:txBody>
      </p:sp>
      <p:sp>
        <p:nvSpPr>
          <p:cNvPr id="22531" name="Rectangle 3"/>
          <p:cNvSpPr>
            <a:spLocks noGrp="1" noChangeArrowheads="1"/>
          </p:cNvSpPr>
          <p:nvPr>
            <p:ph type="body" idx="1"/>
          </p:nvPr>
        </p:nvSpPr>
        <p:spPr/>
        <p:txBody>
          <a:bodyPr/>
          <a:lstStyle/>
          <a:p>
            <a:pPr eaLnBrk="1" hangingPunct="1">
              <a:lnSpc>
                <a:spcPct val="90000"/>
              </a:lnSpc>
            </a:pPr>
            <a:r>
              <a:rPr lang="en-US" smtClean="0"/>
              <a:t>In res/values</a:t>
            </a:r>
          </a:p>
          <a:p>
            <a:pPr lvl="1" eaLnBrk="1" hangingPunct="1">
              <a:lnSpc>
                <a:spcPct val="90000"/>
              </a:lnSpc>
            </a:pPr>
            <a:r>
              <a:rPr lang="en-US" smtClean="0"/>
              <a:t>strings.xml</a:t>
            </a:r>
          </a:p>
          <a:p>
            <a:pPr eaLnBrk="1" hangingPunct="1">
              <a:lnSpc>
                <a:spcPct val="90000"/>
              </a:lnSpc>
            </a:pPr>
            <a:r>
              <a:rPr lang="en-US" smtClean="0"/>
              <a:t>Application wide available strings</a:t>
            </a:r>
          </a:p>
          <a:p>
            <a:pPr eaLnBrk="1" hangingPunct="1">
              <a:lnSpc>
                <a:spcPct val="90000"/>
              </a:lnSpc>
            </a:pPr>
            <a:r>
              <a:rPr lang="en-US" smtClean="0"/>
              <a:t>Promotes good software engineering</a:t>
            </a:r>
          </a:p>
          <a:p>
            <a:pPr eaLnBrk="1" hangingPunct="1">
              <a:lnSpc>
                <a:spcPct val="90000"/>
              </a:lnSpc>
            </a:pPr>
            <a:r>
              <a:rPr lang="en-US" smtClean="0"/>
              <a:t>UI components made in the UI editor should have text defined in strings.xml</a:t>
            </a:r>
          </a:p>
          <a:p>
            <a:pPr eaLnBrk="1" hangingPunct="1">
              <a:lnSpc>
                <a:spcPct val="90000"/>
              </a:lnSpc>
            </a:pPr>
            <a:endParaRPr lang="en-US" smtClean="0"/>
          </a:p>
          <a:p>
            <a:pPr eaLnBrk="1" hangingPunct="1">
              <a:lnSpc>
                <a:spcPct val="90000"/>
              </a:lnSpc>
            </a:pPr>
            <a:r>
              <a:rPr lang="en-US" smtClean="0"/>
              <a:t>Strings are just one kind of ‘Value’ there are many others</a:t>
            </a:r>
          </a:p>
          <a:p>
            <a:pPr eaLnBrk="1" hangingPunct="1">
              <a:lnSpc>
                <a:spcPct val="90000"/>
              </a:lnSpc>
            </a:pPr>
            <a:endParaRPr lang="en-US" smtClean="0"/>
          </a:p>
        </p:txBody>
      </p:sp>
    </p:spTree>
    <p:extLst>
      <p:ext uri="{BB962C8B-B14F-4D97-AF65-F5344CB8AC3E}">
        <p14:creationId xmlns:p14="http://schemas.microsoft.com/office/powerpoint/2010/main" val="39980201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Manifest File (1)</a:t>
            </a:r>
          </a:p>
        </p:txBody>
      </p:sp>
      <p:sp>
        <p:nvSpPr>
          <p:cNvPr id="23555" name="Rectangle 3"/>
          <p:cNvSpPr>
            <a:spLocks noGrp="1" noChangeArrowheads="1"/>
          </p:cNvSpPr>
          <p:nvPr>
            <p:ph type="body" idx="1"/>
          </p:nvPr>
        </p:nvSpPr>
        <p:spPr/>
        <p:txBody>
          <a:bodyPr/>
          <a:lstStyle/>
          <a:p>
            <a:pPr eaLnBrk="1" hangingPunct="1"/>
            <a:r>
              <a:rPr lang="en-US" sz="2600" dirty="0" smtClean="0"/>
              <a:t>Contains characteristics about your application</a:t>
            </a:r>
          </a:p>
          <a:p>
            <a:pPr eaLnBrk="1" hangingPunct="1"/>
            <a:r>
              <a:rPr lang="en-US" sz="2600" dirty="0" smtClean="0"/>
              <a:t>When have more than one Activity in app, NEED to specify it in manifest file</a:t>
            </a:r>
          </a:p>
          <a:p>
            <a:pPr lvl="1" eaLnBrk="1" hangingPunct="1"/>
            <a:r>
              <a:rPr lang="en-US" sz="2200" dirty="0" smtClean="0"/>
              <a:t>Go to graphical view of the manifest file</a:t>
            </a:r>
          </a:p>
          <a:p>
            <a:pPr lvl="1" eaLnBrk="1" hangingPunct="1"/>
            <a:r>
              <a:rPr lang="en-US" sz="2200" dirty="0" smtClean="0"/>
              <a:t>Add an Activity in the bottom right</a:t>
            </a:r>
          </a:p>
          <a:p>
            <a:pPr lvl="1" eaLnBrk="1" hangingPunct="1"/>
            <a:r>
              <a:rPr lang="en-US" sz="2200" dirty="0" smtClean="0"/>
              <a:t>Browse for the name of the activity</a:t>
            </a:r>
          </a:p>
          <a:p>
            <a:pPr eaLnBrk="1" hangingPunct="1"/>
            <a:r>
              <a:rPr lang="en-US" sz="2600" dirty="0" smtClean="0"/>
              <a:t>Need to specify Services and other components too</a:t>
            </a:r>
          </a:p>
          <a:p>
            <a:pPr eaLnBrk="1" hangingPunct="1"/>
            <a:r>
              <a:rPr lang="en-US" sz="2600" dirty="0" smtClean="0"/>
              <a:t>Also important to define permissions and external libraries, like Google Maps API</a:t>
            </a:r>
          </a:p>
        </p:txBody>
      </p:sp>
    </p:spTree>
    <p:extLst>
      <p:ext uri="{BB962C8B-B14F-4D97-AF65-F5344CB8AC3E}">
        <p14:creationId xmlns:p14="http://schemas.microsoft.com/office/powerpoint/2010/main" val="4676818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Manifest File (2) – Adding an Activity</a:t>
            </a:r>
          </a:p>
        </p:txBody>
      </p:sp>
      <p:pic>
        <p:nvPicPr>
          <p:cNvPr id="24579" name="Picture 4" descr="manife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924800" cy="568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Oval 5"/>
          <p:cNvSpPr>
            <a:spLocks noChangeArrowheads="1"/>
          </p:cNvSpPr>
          <p:nvPr/>
        </p:nvSpPr>
        <p:spPr bwMode="auto">
          <a:xfrm>
            <a:off x="4800600" y="4038600"/>
            <a:ext cx="762000" cy="3048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1" name="Oval 6"/>
          <p:cNvSpPr>
            <a:spLocks noChangeArrowheads="1"/>
          </p:cNvSpPr>
          <p:nvPr/>
        </p:nvSpPr>
        <p:spPr bwMode="auto">
          <a:xfrm>
            <a:off x="5486400" y="4267200"/>
            <a:ext cx="2895600" cy="4572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0757510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Starting with an activity</a:t>
            </a:r>
          </a:p>
        </p:txBody>
      </p:sp>
      <p:sp>
        <p:nvSpPr>
          <p:cNvPr id="13315" name="Rectangle 3"/>
          <p:cNvSpPr>
            <a:spLocks noGrp="1" noChangeArrowheads="1"/>
          </p:cNvSpPr>
          <p:nvPr>
            <p:ph type="body" idx="1"/>
          </p:nvPr>
        </p:nvSpPr>
        <p:spPr/>
        <p:txBody>
          <a:bodyPr/>
          <a:lstStyle/>
          <a:p>
            <a:pPr eaLnBrk="1" hangingPunct="1"/>
            <a:r>
              <a:rPr lang="en-US" dirty="0" smtClean="0"/>
              <a:t>The main starting point of most applications</a:t>
            </a:r>
          </a:p>
          <a:p>
            <a:pPr eaLnBrk="1" hangingPunct="1"/>
            <a:r>
              <a:rPr lang="fil-PH" dirty="0" smtClean="0"/>
              <a:t>There is no concept of “main” program</a:t>
            </a:r>
          </a:p>
          <a:p>
            <a:pPr eaLnBrk="1" hangingPunct="1"/>
            <a:r>
              <a:rPr lang="en-US" dirty="0" smtClean="0"/>
              <a:t>Each activity can be executed or invoked at any time</a:t>
            </a:r>
          </a:p>
          <a:p>
            <a:pPr eaLnBrk="1" hangingPunct="1"/>
            <a:r>
              <a:rPr lang="fil-PH" dirty="0" smtClean="0"/>
              <a:t>One application can have multiple “activities”</a:t>
            </a:r>
          </a:p>
          <a:p>
            <a:pPr eaLnBrk="1" hangingPunct="1"/>
            <a:r>
              <a:rPr lang="fil-PH" dirty="0" smtClean="0"/>
              <a:t>An Activity can have several “Views” or “View Groups” to define its user inteface.</a:t>
            </a:r>
          </a:p>
          <a:p>
            <a:pPr eaLnBrk="1" hangingPunct="1"/>
            <a:endParaRPr lang="en-US" dirty="0" smtClean="0"/>
          </a:p>
        </p:txBody>
      </p:sp>
    </p:spTree>
    <p:extLst>
      <p:ext uri="{BB962C8B-B14F-4D97-AF65-F5344CB8AC3E}">
        <p14:creationId xmlns:p14="http://schemas.microsoft.com/office/powerpoint/2010/main" val="31971270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Views in an activity</a:t>
            </a:r>
          </a:p>
        </p:txBody>
      </p:sp>
      <p:sp>
        <p:nvSpPr>
          <p:cNvPr id="15363" name="Rectangle 3"/>
          <p:cNvSpPr>
            <a:spLocks noGrp="1" noChangeArrowheads="1"/>
          </p:cNvSpPr>
          <p:nvPr>
            <p:ph type="body" idx="1"/>
          </p:nvPr>
        </p:nvSpPr>
        <p:spPr/>
        <p:txBody>
          <a:bodyPr/>
          <a:lstStyle/>
          <a:p>
            <a:pPr eaLnBrk="1" hangingPunct="1"/>
            <a:r>
              <a:rPr lang="en-US" dirty="0" smtClean="0"/>
              <a:t>The user interface is built using View  and </a:t>
            </a:r>
            <a:r>
              <a:rPr lang="en-US" dirty="0" err="1" smtClean="0"/>
              <a:t>ViewGroup</a:t>
            </a:r>
            <a:r>
              <a:rPr lang="en-US" dirty="0" smtClean="0"/>
              <a:t> objects</a:t>
            </a:r>
          </a:p>
          <a:p>
            <a:pPr eaLnBrk="1" hangingPunct="1"/>
            <a:endParaRPr lang="en-US" dirty="0" smtClean="0"/>
          </a:p>
          <a:p>
            <a:pPr eaLnBrk="1" hangingPunct="1"/>
            <a:r>
              <a:rPr lang="en-US" dirty="0" smtClean="0"/>
              <a:t>Views are basic units of user interface on the Android platform </a:t>
            </a:r>
          </a:p>
          <a:p>
            <a:pPr eaLnBrk="1" hangingPunct="1"/>
            <a:endParaRPr lang="en-US" dirty="0" smtClean="0"/>
          </a:p>
          <a:p>
            <a:pPr eaLnBrk="1" hangingPunct="1"/>
            <a:r>
              <a:rPr lang="en-US" dirty="0" err="1" smtClean="0"/>
              <a:t>ViewGroup</a:t>
            </a:r>
            <a:r>
              <a:rPr lang="en-US" dirty="0" smtClean="0"/>
              <a:t> is a special view that can </a:t>
            </a:r>
            <a:r>
              <a:rPr lang="en-US" smtClean="0"/>
              <a:t>contain other views.</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View Hierarchy</a:t>
            </a:r>
          </a:p>
        </p:txBody>
      </p:sp>
      <p:pic>
        <p:nvPicPr>
          <p:cNvPr id="16387" name="Picture 7" descr="viewgroup"/>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990600" y="1600200"/>
            <a:ext cx="4343400" cy="3581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8" name="Rectangle 5"/>
          <p:cNvSpPr>
            <a:spLocks noChangeArrowheads="1"/>
          </p:cNvSpPr>
          <p:nvPr/>
        </p:nvSpPr>
        <p:spPr bwMode="auto">
          <a:xfrm>
            <a:off x="4495800" y="4495800"/>
            <a:ext cx="418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Activity must call the </a:t>
            </a:r>
            <a:r>
              <a:rPr lang="en-US" b="1"/>
              <a:t>setContentView()</a:t>
            </a:r>
            <a:endParaRPr lang="fil-PH"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If you have worked with C, C++ or Java programming language then you must have seen that your program starts from </a:t>
            </a:r>
            <a:r>
              <a:rPr lang="en-IN" b="1" dirty="0"/>
              <a:t>main()</a:t>
            </a:r>
            <a:r>
              <a:rPr lang="en-IN" dirty="0"/>
              <a:t> function. Very similar way, Android system initiates its program with in an </a:t>
            </a:r>
            <a:r>
              <a:rPr lang="en-IN" b="1" dirty="0"/>
              <a:t>Activity</a:t>
            </a:r>
            <a:r>
              <a:rPr lang="en-IN" dirty="0"/>
              <a:t> starting with a call </a:t>
            </a:r>
            <a:r>
              <a:rPr lang="en-IN" dirty="0" err="1"/>
              <a:t>on</a:t>
            </a:r>
            <a:r>
              <a:rPr lang="en-IN" i="1" dirty="0" err="1"/>
              <a:t>onCreate</a:t>
            </a:r>
            <a:r>
              <a:rPr lang="en-IN" i="1" dirty="0"/>
              <a:t>()</a:t>
            </a:r>
            <a:r>
              <a:rPr lang="en-IN" dirty="0"/>
              <a:t> </a:t>
            </a:r>
            <a:r>
              <a:rPr lang="en-IN" dirty="0" err="1"/>
              <a:t>callback</a:t>
            </a:r>
            <a:r>
              <a:rPr lang="en-IN" dirty="0"/>
              <a:t> method. There is a sequence of </a:t>
            </a:r>
            <a:r>
              <a:rPr lang="en-IN" dirty="0" err="1"/>
              <a:t>callback</a:t>
            </a:r>
            <a:r>
              <a:rPr lang="en-IN" dirty="0"/>
              <a:t> methods that start up an activity and a sequence of </a:t>
            </a:r>
            <a:r>
              <a:rPr lang="en-IN" dirty="0" err="1"/>
              <a:t>callback</a:t>
            </a:r>
            <a:r>
              <a:rPr lang="en-IN" dirty="0"/>
              <a:t> methods that tear down an activity as shown in the below Activity life cycle diagram: </a:t>
            </a:r>
            <a:endParaRPr lang="en-US" dirty="0"/>
          </a:p>
        </p:txBody>
      </p:sp>
    </p:spTree>
    <p:extLst>
      <p:ext uri="{BB962C8B-B14F-4D97-AF65-F5344CB8AC3E}">
        <p14:creationId xmlns:p14="http://schemas.microsoft.com/office/powerpoint/2010/main" val="1096660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Versions of Android</a:t>
            </a:r>
          </a:p>
        </p:txBody>
      </p:sp>
      <p:sp>
        <p:nvSpPr>
          <p:cNvPr id="3" name="Content Placeholder 2"/>
          <p:cNvSpPr>
            <a:spLocks noGrp="1"/>
          </p:cNvSpPr>
          <p:nvPr>
            <p:ph idx="1"/>
          </p:nvPr>
        </p:nvSpPr>
        <p:spPr/>
        <p:txBody>
          <a:bodyPr/>
          <a:lstStyle/>
          <a:p>
            <a:pPr>
              <a:defRPr/>
            </a:pPr>
            <a:endPar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Beta</a:t>
            </a:r>
          </a:p>
          <a:p>
            <a:pPr>
              <a:defRPr/>
            </a:pP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Cupcake 1.5</a:t>
            </a:r>
          </a:p>
          <a:p>
            <a:pPr>
              <a:defRPr/>
            </a:pPr>
            <a:endParaRPr lang="en-US" sz="3200" b="1" dirty="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endPar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Donut 1.6</a:t>
            </a:r>
            <a:endParaRPr lang="en-US" sz="3200" b="1" dirty="0" smtClean="0">
              <a:ln>
                <a:prstDash val="solid"/>
              </a:ln>
              <a:effectLst>
                <a:outerShdw blurRad="88000" dist="50800" dir="5040000" algn="tl">
                  <a:schemeClr val="accent4">
                    <a:tint val="80000"/>
                    <a:satMod val="250000"/>
                    <a:alpha val="45000"/>
                  </a:schemeClr>
                </a:outerShdw>
              </a:effectLst>
            </a:endParaRPr>
          </a:p>
          <a:p>
            <a:pPr marL="0" indent="0">
              <a:buFont typeface="Wingdings" pitchFamily="2" charset="2"/>
              <a:buNone/>
              <a:defRPr/>
            </a:pP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  </a:t>
            </a:r>
          </a:p>
          <a:p>
            <a:pPr>
              <a:defRPr/>
            </a:pPr>
            <a:endPar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04800"/>
            <a:ext cx="2146300"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teckhamsterblog.files.wordpress.com/2010/12/cupcake.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2822" y="2425874"/>
            <a:ext cx="173672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http://the-gadgeteer.com/wp-content/uploads/2009/10/Android-1.6-Donut.jp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0893" y="4299124"/>
            <a:ext cx="1662112"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http://4.bp.blogspot.com/-Ip-9UR2PfW4/VMTUEYXHmWI/AAAAAAAAWOQ/zJ7xsjvjzBY/s1600/android-version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4337" y="350323"/>
            <a:ext cx="2435225" cy="1805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Activity Lifecycle</a:t>
            </a:r>
          </a:p>
        </p:txBody>
      </p:sp>
      <p:pic>
        <p:nvPicPr>
          <p:cNvPr id="14339" name="Picture 7" descr="activity_lifecycle"/>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905000" y="1336675"/>
            <a:ext cx="5486400" cy="4911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 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19200"/>
            <a:ext cx="8458200" cy="5257800"/>
          </a:xfrm>
        </p:spPr>
      </p:pic>
    </p:spTree>
    <p:extLst>
      <p:ext uri="{BB962C8B-B14F-4D97-AF65-F5344CB8AC3E}">
        <p14:creationId xmlns:p14="http://schemas.microsoft.com/office/powerpoint/2010/main" val="458422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6014447"/>
              </p:ext>
            </p:extLst>
          </p:nvPr>
        </p:nvGraphicFramePr>
        <p:xfrm>
          <a:off x="228600" y="457203"/>
          <a:ext cx="8686800" cy="5673724"/>
        </p:xfrm>
        <a:graphic>
          <a:graphicData uri="http://schemas.openxmlformats.org/drawingml/2006/table">
            <a:tbl>
              <a:tblPr/>
              <a:tblGrid>
                <a:gridCol w="1725854"/>
                <a:gridCol w="6960946"/>
              </a:tblGrid>
              <a:tr h="393229">
                <a:tc>
                  <a:txBody>
                    <a:bodyPr/>
                    <a:lstStyle/>
                    <a:p>
                      <a:pPr algn="l" fontAlgn="t"/>
                      <a:r>
                        <a:rPr lang="en-US" sz="1300">
                          <a:effectLst/>
                        </a:rPr>
                        <a:t>Callback</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300">
                          <a:effectLst/>
                        </a:rPr>
                        <a:t>Description</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46018">
                <a:tc>
                  <a:txBody>
                    <a:bodyPr/>
                    <a:lstStyle/>
                    <a:p>
                      <a:pPr fontAlgn="t"/>
                      <a:r>
                        <a:rPr lang="en-US" sz="1300">
                          <a:effectLst/>
                        </a:rPr>
                        <a:t>onCreate()</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a:effectLst/>
                        </a:rPr>
                        <a:t>This is the first callback and called when the activity is first created.</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018">
                <a:tc>
                  <a:txBody>
                    <a:bodyPr/>
                    <a:lstStyle/>
                    <a:p>
                      <a:pPr fontAlgn="t"/>
                      <a:r>
                        <a:rPr lang="en-US" sz="1300">
                          <a:effectLst/>
                        </a:rPr>
                        <a:t>onStart()</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a:effectLst/>
                        </a:rPr>
                        <a:t>This callback is called when the activity becomes visible to the user.</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018">
                <a:tc>
                  <a:txBody>
                    <a:bodyPr/>
                    <a:lstStyle/>
                    <a:p>
                      <a:pPr fontAlgn="t"/>
                      <a:r>
                        <a:rPr lang="en-US" sz="1300">
                          <a:effectLst/>
                        </a:rPr>
                        <a:t>onResume()</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a:effectLst/>
                        </a:rPr>
                        <a:t>This is called when the user starts interacting with the application.</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404387">
                <a:tc>
                  <a:txBody>
                    <a:bodyPr/>
                    <a:lstStyle/>
                    <a:p>
                      <a:pPr fontAlgn="t"/>
                      <a:r>
                        <a:rPr lang="en-US" sz="1300">
                          <a:effectLst/>
                        </a:rPr>
                        <a:t>onPause()</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a:effectLst/>
                        </a:rPr>
                        <a:t>The paused activity does not receive user input and cannot execute any code and called when the current activity is being paused and the previous activity is being resumed.</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018">
                <a:tc>
                  <a:txBody>
                    <a:bodyPr/>
                    <a:lstStyle/>
                    <a:p>
                      <a:pPr fontAlgn="t"/>
                      <a:r>
                        <a:rPr lang="en-US" sz="1300">
                          <a:effectLst/>
                        </a:rPr>
                        <a:t>onStop()</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a:effectLst/>
                        </a:rPr>
                        <a:t>This callback is called when the activity is no longer visible.</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018">
                <a:tc>
                  <a:txBody>
                    <a:bodyPr/>
                    <a:lstStyle/>
                    <a:p>
                      <a:pPr fontAlgn="t"/>
                      <a:r>
                        <a:rPr lang="en-US" sz="1300">
                          <a:effectLst/>
                        </a:rPr>
                        <a:t>onDestroy()</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a:effectLst/>
                        </a:rPr>
                        <a:t>This callback is called before the activity is destroyed by the system.</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46018">
                <a:tc>
                  <a:txBody>
                    <a:bodyPr/>
                    <a:lstStyle/>
                    <a:p>
                      <a:pPr fontAlgn="t"/>
                      <a:r>
                        <a:rPr lang="en-US" sz="1300">
                          <a:effectLst/>
                        </a:rPr>
                        <a:t>onRestart()</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300" dirty="0">
                          <a:effectLst/>
                        </a:rPr>
                        <a:t>This </a:t>
                      </a:r>
                      <a:r>
                        <a:rPr lang="en-IN" sz="1300" dirty="0" err="1">
                          <a:effectLst/>
                        </a:rPr>
                        <a:t>callback</a:t>
                      </a:r>
                      <a:r>
                        <a:rPr lang="en-IN" sz="1300" dirty="0">
                          <a:effectLst/>
                        </a:rPr>
                        <a:t> is called when the activity restarts after stopping it</a:t>
                      </a:r>
                    </a:p>
                  </a:txBody>
                  <a:tcPr marL="56073" marR="56073" marT="56073" marB="5607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497562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77813"/>
            <a:ext cx="6705600" cy="11525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728550"/>
            <a:ext cx="7696200" cy="4519850"/>
          </a:xfrm>
          <a:prstGeom prst="rect">
            <a:avLst/>
          </a:prstGeom>
        </p:spPr>
      </p:pic>
    </p:spTree>
    <p:extLst>
      <p:ext uri="{BB962C8B-B14F-4D97-AF65-F5344CB8AC3E}">
        <p14:creationId xmlns:p14="http://schemas.microsoft.com/office/powerpoint/2010/main" val="22188319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0" y="280584"/>
            <a:ext cx="2143125" cy="21431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171788"/>
            <a:ext cx="8077200" cy="1628811"/>
          </a:xfrm>
          <a:prstGeom prst="rect">
            <a:avLst/>
          </a:prstGeom>
        </p:spPr>
      </p:pic>
    </p:spTree>
    <p:extLst>
      <p:ext uri="{BB962C8B-B14F-4D97-AF65-F5344CB8AC3E}">
        <p14:creationId xmlns:p14="http://schemas.microsoft.com/office/powerpoint/2010/main" val="26734593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0" y="275042"/>
            <a:ext cx="2143125" cy="21431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171788"/>
            <a:ext cx="8229600" cy="2162211"/>
          </a:xfrm>
          <a:prstGeom prst="rect">
            <a:avLst/>
          </a:prstGeom>
        </p:spPr>
      </p:pic>
    </p:spTree>
    <p:extLst>
      <p:ext uri="{BB962C8B-B14F-4D97-AF65-F5344CB8AC3E}">
        <p14:creationId xmlns:p14="http://schemas.microsoft.com/office/powerpoint/2010/main" val="33057223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457200"/>
            <a:ext cx="3238500" cy="14097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076526"/>
            <a:ext cx="8229599" cy="2105074"/>
          </a:xfrm>
          <a:prstGeom prst="rect">
            <a:avLst/>
          </a:prstGeom>
        </p:spPr>
      </p:pic>
    </p:spTree>
    <p:extLst>
      <p:ext uri="{BB962C8B-B14F-4D97-AF65-F5344CB8AC3E}">
        <p14:creationId xmlns:p14="http://schemas.microsoft.com/office/powerpoint/2010/main" val="28143209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Different Layouts</a:t>
            </a:r>
          </a:p>
        </p:txBody>
      </p:sp>
      <p:sp>
        <p:nvSpPr>
          <p:cNvPr id="17411" name="Rectangle 7"/>
          <p:cNvSpPr>
            <a:spLocks noGrp="1" noChangeArrowheads="1"/>
          </p:cNvSpPr>
          <p:nvPr>
            <p:ph type="body" idx="1"/>
          </p:nvPr>
        </p:nvSpPr>
        <p:spPr/>
        <p:txBody>
          <a:bodyPr/>
          <a:lstStyle/>
          <a:p>
            <a:pPr eaLnBrk="1" hangingPunct="1"/>
            <a:r>
              <a:rPr lang="en-US" smtClean="0"/>
              <a:t>Linear Layout</a:t>
            </a:r>
          </a:p>
        </p:txBody>
      </p:sp>
      <p:pic>
        <p:nvPicPr>
          <p:cNvPr id="17412" name="Picture 10" descr="LinearLay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362200"/>
            <a:ext cx="23622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12" descr="LinearLayou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286000"/>
            <a:ext cx="2438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endParaRPr lang="en-US" smtClean="0"/>
          </a:p>
        </p:txBody>
      </p:sp>
      <p:sp>
        <p:nvSpPr>
          <p:cNvPr id="18435" name="Rectangle 3"/>
          <p:cNvSpPr>
            <a:spLocks noGrp="1" noChangeArrowheads="1"/>
          </p:cNvSpPr>
          <p:nvPr>
            <p:ph type="body" idx="1"/>
          </p:nvPr>
        </p:nvSpPr>
        <p:spPr/>
        <p:txBody>
          <a:bodyPr/>
          <a:lstStyle/>
          <a:p>
            <a:pPr eaLnBrk="1" hangingPunct="1"/>
            <a:r>
              <a:rPr lang="en-US" smtClean="0"/>
              <a:t>Relative Layout</a:t>
            </a:r>
          </a:p>
        </p:txBody>
      </p:sp>
      <p:pic>
        <p:nvPicPr>
          <p:cNvPr id="1843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590800"/>
            <a:ext cx="2209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endParaRPr lang="en-US" smtClean="0"/>
          </a:p>
        </p:txBody>
      </p:sp>
      <p:sp>
        <p:nvSpPr>
          <p:cNvPr id="19459" name="Rectangle 3"/>
          <p:cNvSpPr>
            <a:spLocks noGrp="1" noChangeArrowheads="1"/>
          </p:cNvSpPr>
          <p:nvPr>
            <p:ph type="body" idx="1"/>
          </p:nvPr>
        </p:nvSpPr>
        <p:spPr/>
        <p:txBody>
          <a:bodyPr/>
          <a:lstStyle/>
          <a:p>
            <a:pPr eaLnBrk="1" hangingPunct="1"/>
            <a:r>
              <a:rPr lang="en-US" smtClean="0"/>
              <a:t>Table Layout</a:t>
            </a:r>
          </a:p>
        </p:txBody>
      </p:sp>
      <p:pic>
        <p:nvPicPr>
          <p:cNvPr id="1946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14600"/>
            <a:ext cx="2286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6" descr="https://d339vfjsz5zott.cloudfront.net/155_Android-SDK_Table-Layouts/fig2-por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514600"/>
            <a:ext cx="2286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a:xfrm>
            <a:off x="914400" y="533400"/>
            <a:ext cx="8229600" cy="5673725"/>
          </a:xfrm>
        </p:spPr>
        <p:txBody>
          <a:bodyPr/>
          <a:lstStyle/>
          <a:p>
            <a:pPr>
              <a:defRPr/>
            </a:pP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Éclair 2.0/2.1</a:t>
            </a:r>
          </a:p>
          <a:p>
            <a:pPr>
              <a:defRPr/>
            </a:pPr>
            <a:endParaRPr lang="en-US" sz="3200" b="1" dirty="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endPar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a:t>
            </a:r>
            <a:r>
              <a:rPr lang="en-US" sz="3200" b="1" dirty="0" err="1" smtClean="0">
                <a:ln>
                  <a:prstDash val="solid"/>
                </a:ln>
                <a:effectLst>
                  <a:outerShdw blurRad="88000" dist="50800" dir="5040000" algn="tl">
                    <a:schemeClr val="accent4">
                      <a:tint val="80000"/>
                      <a:satMod val="250000"/>
                      <a:alpha val="45000"/>
                    </a:schemeClr>
                  </a:outerShdw>
                </a:effectLst>
                <a:latin typeface="Helvetica" pitchFamily="34" charset="0"/>
              </a:rPr>
              <a:t>Froyo</a:t>
            </a: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 2.2-2.2.3</a:t>
            </a:r>
          </a:p>
          <a:p>
            <a:pPr>
              <a:defRPr/>
            </a:pPr>
            <a:endParaRPr lang="en-US" sz="3200" b="1" dirty="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endPar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Gingerbread 2.3-2.3.7 </a:t>
            </a:r>
          </a:p>
          <a:p>
            <a:pPr marL="0" indent="0">
              <a:buFont typeface="Wingdings" pitchFamily="2" charset="2"/>
              <a:buNone/>
              <a:defRPr/>
            </a:pPr>
            <a:endParaRPr lang="en-US" sz="3200" b="1" dirty="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endPar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endParaRPr lang="en-US" sz="3200" b="1" dirty="0" smtClean="0">
              <a:ln>
                <a:prstDash val="solid"/>
              </a:ln>
              <a:effectLst>
                <a:outerShdw blurRad="88000" dist="50800" dir="5040000" algn="tl">
                  <a:schemeClr val="accent4">
                    <a:tint val="80000"/>
                    <a:satMod val="250000"/>
                    <a:alpha val="45000"/>
                  </a:schemeClr>
                </a:outerShdw>
              </a:effectLst>
            </a:endParaRPr>
          </a:p>
          <a:p>
            <a:pPr>
              <a:defRPr/>
            </a:pPr>
            <a:endParaRPr lang="en-US" sz="3200" b="1" dirty="0" smtClean="0">
              <a:ln>
                <a:prstDash val="solid"/>
              </a:ln>
              <a:effectLst>
                <a:outerShdw blurRad="88000" dist="50800" dir="5040000" algn="tl">
                  <a:schemeClr val="accent4">
                    <a:tint val="80000"/>
                    <a:satMod val="250000"/>
                    <a:alpha val="45000"/>
                  </a:schemeClr>
                </a:outerShdw>
              </a:effectLst>
            </a:endParaRPr>
          </a:p>
          <a:p>
            <a:pPr>
              <a:defRPr/>
            </a:pPr>
            <a:endParaRPr lang="en-US" dirty="0"/>
          </a:p>
        </p:txBody>
      </p:sp>
      <p:pic>
        <p:nvPicPr>
          <p:cNvPr id="4" name="Picture 3" descr="http://ticker.ttsh.netdna-cdn.com/wp-content/uploads/2009/10/android-ecliar.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52400"/>
            <a:ext cx="1847128" cy="17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http://www.signature9.com/wp-content/uploads/2010/06/android_froyo.jp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8876" y="1973263"/>
            <a:ext cx="155185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7" descr="C:\Users\acer\Downloads\gingerdroi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3079" y="4114800"/>
            <a:ext cx="1928241"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endParaRPr lang="en-US" smtClean="0"/>
          </a:p>
        </p:txBody>
      </p:sp>
      <p:sp>
        <p:nvSpPr>
          <p:cNvPr id="20483" name="Rectangle 3"/>
          <p:cNvSpPr>
            <a:spLocks noGrp="1" noChangeArrowheads="1"/>
          </p:cNvSpPr>
          <p:nvPr>
            <p:ph type="body" idx="1"/>
          </p:nvPr>
        </p:nvSpPr>
        <p:spPr/>
        <p:txBody>
          <a:bodyPr/>
          <a:lstStyle/>
          <a:p>
            <a:pPr eaLnBrk="1" hangingPunct="1"/>
            <a:r>
              <a:rPr lang="en-US" smtClean="0"/>
              <a:t>Grid View</a:t>
            </a:r>
          </a:p>
        </p:txBody>
      </p:sp>
      <p:pic>
        <p:nvPicPr>
          <p:cNvPr id="2048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286000"/>
            <a:ext cx="21336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endParaRPr lang="en-US" smtClean="0"/>
          </a:p>
        </p:txBody>
      </p:sp>
      <p:sp>
        <p:nvSpPr>
          <p:cNvPr id="21507" name="Rectangle 3"/>
          <p:cNvSpPr>
            <a:spLocks noGrp="1" noChangeArrowheads="1"/>
          </p:cNvSpPr>
          <p:nvPr>
            <p:ph type="body" idx="1"/>
          </p:nvPr>
        </p:nvSpPr>
        <p:spPr/>
        <p:txBody>
          <a:bodyPr/>
          <a:lstStyle/>
          <a:p>
            <a:pPr eaLnBrk="1" hangingPunct="1"/>
            <a:r>
              <a:rPr lang="en-US" smtClean="0"/>
              <a:t>Tab Layout</a:t>
            </a:r>
          </a:p>
        </p:txBody>
      </p:sp>
      <p:pic>
        <p:nvPicPr>
          <p:cNvPr id="2150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438400"/>
            <a:ext cx="2057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endParaRPr lang="en-US" smtClean="0"/>
          </a:p>
        </p:txBody>
      </p:sp>
      <p:sp>
        <p:nvSpPr>
          <p:cNvPr id="22531" name="Rectangle 3"/>
          <p:cNvSpPr>
            <a:spLocks noGrp="1" noChangeArrowheads="1"/>
          </p:cNvSpPr>
          <p:nvPr>
            <p:ph type="body" idx="1"/>
          </p:nvPr>
        </p:nvSpPr>
        <p:spPr/>
        <p:txBody>
          <a:bodyPr/>
          <a:lstStyle/>
          <a:p>
            <a:pPr eaLnBrk="1" hangingPunct="1"/>
            <a:r>
              <a:rPr lang="en-US" smtClean="0"/>
              <a:t>List View</a:t>
            </a:r>
          </a:p>
        </p:txBody>
      </p:sp>
      <p:pic>
        <p:nvPicPr>
          <p:cNvPr id="22532"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362200"/>
            <a:ext cx="21336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endParaRPr lang="en-US" smtClean="0"/>
          </a:p>
        </p:txBody>
      </p:sp>
      <p:sp>
        <p:nvSpPr>
          <p:cNvPr id="23555" name="Content Placeholder 2"/>
          <p:cNvSpPr>
            <a:spLocks noGrp="1"/>
          </p:cNvSpPr>
          <p:nvPr>
            <p:ph idx="1"/>
          </p:nvPr>
        </p:nvSpPr>
        <p:spPr/>
        <p:txBody>
          <a:bodyPr/>
          <a:lstStyle/>
          <a:p>
            <a:r>
              <a:rPr lang="en-US" smtClean="0"/>
              <a:t>Web View</a:t>
            </a:r>
          </a:p>
        </p:txBody>
      </p:sp>
      <p:pic>
        <p:nvPicPr>
          <p:cNvPr id="23556" name="Picture 3" descr="webview.jpg"/>
          <p:cNvPicPr>
            <a:picLocks noChangeAspect="1"/>
          </p:cNvPicPr>
          <p:nvPr/>
        </p:nvPicPr>
        <p:blipFill>
          <a:blip r:embed="rId2">
            <a:extLst>
              <a:ext uri="{28A0092B-C50C-407E-A947-70E740481C1C}">
                <a14:useLocalDpi xmlns:a14="http://schemas.microsoft.com/office/drawing/2010/main" val="0"/>
              </a:ext>
            </a:extLst>
          </a:blip>
          <a:srcRect t="3957" r="52023"/>
          <a:stretch>
            <a:fillRect/>
          </a:stretch>
        </p:blipFill>
        <p:spPr bwMode="auto">
          <a:xfrm>
            <a:off x="3429000" y="2057400"/>
            <a:ext cx="2590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smtClean="0"/>
          </a:p>
        </p:txBody>
      </p:sp>
      <p:sp>
        <p:nvSpPr>
          <p:cNvPr id="24579" name="Content Placeholder 2"/>
          <p:cNvSpPr>
            <a:spLocks noGrp="1"/>
          </p:cNvSpPr>
          <p:nvPr>
            <p:ph idx="1"/>
          </p:nvPr>
        </p:nvSpPr>
        <p:spPr>
          <a:xfrm>
            <a:off x="457200" y="1219200"/>
            <a:ext cx="4800600" cy="4911725"/>
          </a:xfrm>
        </p:spPr>
        <p:txBody>
          <a:bodyPr/>
          <a:lstStyle/>
          <a:p>
            <a:r>
              <a:rPr lang="en-US" smtClean="0"/>
              <a:t>Map View</a:t>
            </a:r>
          </a:p>
          <a:p>
            <a:r>
              <a:rPr lang="en-US" sz="2400" smtClean="0"/>
              <a:t>One of the most exciting features of android is that it can directly integrate Google maps in an app with Google map library that comes with the API, map activities like zooming, finding, tagging etc. can be easily accomplished and with GPS many location based services can be created.</a:t>
            </a:r>
          </a:p>
          <a:p>
            <a:endParaRPr lang="en-US" smtClean="0"/>
          </a:p>
        </p:txBody>
      </p:sp>
      <p:pic>
        <p:nvPicPr>
          <p:cNvPr id="4" name="Picture 3" descr="Google-Map-for-Android.jpg"/>
          <p:cNvPicPr>
            <a:picLocks noChangeAspect="1"/>
          </p:cNvPicPr>
          <p:nvPr/>
        </p:nvPicPr>
        <p:blipFill>
          <a:blip r:embed="rId2"/>
          <a:stretch>
            <a:fillRect/>
          </a:stretch>
        </p:blipFill>
        <p:spPr>
          <a:xfrm>
            <a:off x="5715000" y="1447800"/>
            <a:ext cx="2895600" cy="4343400"/>
          </a:xfrm>
          <a:prstGeom prst="rect">
            <a:avLst/>
          </a:prstGeom>
          <a:ln w="762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Example of GUI</a:t>
            </a:r>
          </a:p>
        </p:txBody>
      </p:sp>
      <p:sp>
        <p:nvSpPr>
          <p:cNvPr id="25603" name="Content Placeholder 2"/>
          <p:cNvSpPr>
            <a:spLocks noGrp="1"/>
          </p:cNvSpPr>
          <p:nvPr>
            <p:ph idx="1"/>
          </p:nvPr>
        </p:nvSpPr>
        <p:spPr/>
        <p:txBody>
          <a:bodyPr/>
          <a:lstStyle/>
          <a:p>
            <a:pPr marL="0" indent="0">
              <a:buFont typeface="Wingdings" pitchFamily="2" charset="2"/>
              <a:buNone/>
            </a:pPr>
            <a:endParaRPr lang="en-US" smtClean="0"/>
          </a:p>
        </p:txBody>
      </p:sp>
      <p:pic>
        <p:nvPicPr>
          <p:cNvPr id="25604" name="Picture 2" descr="C:\Users\acer\Downloads\An_example_android_layou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14600"/>
            <a:ext cx="2305050"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3" descr="C:\Users\acer\Downloads\Android_view_layout_ma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981200"/>
            <a:ext cx="418147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The Android Developer Website</a:t>
            </a:r>
          </a:p>
        </p:txBody>
      </p:sp>
      <p:sp>
        <p:nvSpPr>
          <p:cNvPr id="18435" name="Content Placeholder 2"/>
          <p:cNvSpPr>
            <a:spLocks noGrp="1"/>
          </p:cNvSpPr>
          <p:nvPr>
            <p:ph idx="1"/>
          </p:nvPr>
        </p:nvSpPr>
        <p:spPr/>
        <p:txBody>
          <a:bodyPr/>
          <a:lstStyle/>
          <a:p>
            <a:r>
              <a:rPr lang="en-US" smtClean="0">
                <a:hlinkClick r:id="rId2"/>
              </a:rPr>
              <a:t>http://developer.android.com/index.html</a:t>
            </a:r>
            <a:r>
              <a:rPr lang="en-US" smtClean="0"/>
              <a:t> </a:t>
            </a:r>
          </a:p>
          <a:p>
            <a:endParaRPr lang="en-US" smtClean="0"/>
          </a:p>
          <a:p>
            <a:r>
              <a:rPr lang="en-US" smtClean="0"/>
              <a:t>This should be your homepage for the next semester! </a:t>
            </a:r>
          </a:p>
        </p:txBody>
      </p:sp>
    </p:spTree>
    <p:extLst>
      <p:ext uri="{BB962C8B-B14F-4D97-AF65-F5344CB8AC3E}">
        <p14:creationId xmlns:p14="http://schemas.microsoft.com/office/powerpoint/2010/main" val="4044696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a:xfrm>
            <a:off x="381000" y="685800"/>
            <a:ext cx="8229600" cy="5292725"/>
          </a:xfrm>
        </p:spPr>
        <p:txBody>
          <a:bodyPr/>
          <a:lstStyle/>
          <a:p>
            <a:pPr>
              <a:defRPr/>
            </a:pPr>
            <a:r>
              <a:rPr lang="en-US" sz="3200" b="1" dirty="0">
                <a:ln>
                  <a:prstDash val="solid"/>
                </a:ln>
                <a:effectLst>
                  <a:outerShdw blurRad="88000" dist="50800" dir="5040000" algn="tl">
                    <a:schemeClr val="accent4">
                      <a:tint val="80000"/>
                      <a:satMod val="250000"/>
                      <a:alpha val="45000"/>
                    </a:schemeClr>
                  </a:outerShdw>
                </a:effectLst>
                <a:latin typeface="Helvetica" pitchFamily="34" charset="0"/>
              </a:rPr>
              <a:t>Android Honeycomb </a:t>
            </a: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3.0-3.2.6</a:t>
            </a:r>
            <a:endParaRPr lang="en-US" sz="3200" b="1" dirty="0">
              <a:ln>
                <a:prstDash val="solid"/>
              </a:ln>
              <a:effectLst>
                <a:outerShdw blurRad="88000" dist="50800" dir="5040000" algn="tl">
                  <a:schemeClr val="accent4">
                    <a:tint val="80000"/>
                    <a:satMod val="250000"/>
                    <a:alpha val="45000"/>
                  </a:schemeClr>
                </a:outerShdw>
              </a:effectLst>
            </a:endParaRPr>
          </a:p>
          <a:p>
            <a:pPr>
              <a:defRPr/>
            </a:pPr>
            <a:endPar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endParaRPr lang="en-US" sz="3200" b="1" dirty="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a:t>
            </a:r>
            <a:r>
              <a:rPr lang="en-US" sz="3200" b="1" dirty="0" err="1" smtClean="0">
                <a:ln>
                  <a:prstDash val="solid"/>
                </a:ln>
                <a:effectLst>
                  <a:outerShdw blurRad="88000" dist="50800" dir="5040000" algn="tl">
                    <a:schemeClr val="accent4">
                      <a:tint val="80000"/>
                      <a:satMod val="250000"/>
                      <a:alpha val="45000"/>
                    </a:schemeClr>
                  </a:outerShdw>
                </a:effectLst>
                <a:latin typeface="Helvetica" pitchFamily="34" charset="0"/>
              </a:rPr>
              <a:t>IceCreamSandwich</a:t>
            </a:r>
            <a:endPar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endParaRPr>
          </a:p>
          <a:p>
            <a:pPr marL="0" indent="0">
              <a:buFont typeface="Wingdings" pitchFamily="2" charset="2"/>
              <a:buNone/>
              <a:defRPr/>
            </a:pPr>
            <a:r>
              <a:rPr lang="en-US" sz="3200" b="1" dirty="0">
                <a:ln>
                  <a:prstDash val="solid"/>
                </a:ln>
                <a:effectLst>
                  <a:outerShdw blurRad="88000" dist="50800" dir="5040000" algn="tl">
                    <a:schemeClr val="accent4">
                      <a:tint val="80000"/>
                      <a:satMod val="250000"/>
                      <a:alpha val="45000"/>
                    </a:schemeClr>
                  </a:outerShdw>
                </a:effectLst>
                <a:latin typeface="Helvetica" pitchFamily="34" charset="0"/>
              </a:rPr>
              <a:t> </a:t>
            </a: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   (ICS) 4.0 – 4.0.4</a:t>
            </a:r>
          </a:p>
          <a:p>
            <a:pPr marL="0" indent="0">
              <a:buFont typeface="Wingdings" pitchFamily="2" charset="2"/>
              <a:buNone/>
              <a:defRPr/>
            </a:pPr>
            <a:endParaRPr lang="en-US" sz="3200" b="1" dirty="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a:t>
            </a:r>
            <a:r>
              <a:rPr lang="en-US" sz="3200" b="1" dirty="0" err="1" smtClean="0">
                <a:ln>
                  <a:prstDash val="solid"/>
                </a:ln>
                <a:effectLst>
                  <a:outerShdw blurRad="88000" dist="50800" dir="5040000" algn="tl">
                    <a:schemeClr val="accent4">
                      <a:tint val="80000"/>
                      <a:satMod val="250000"/>
                      <a:alpha val="45000"/>
                    </a:schemeClr>
                  </a:outerShdw>
                </a:effectLst>
                <a:latin typeface="Helvetica" pitchFamily="34" charset="0"/>
              </a:rPr>
              <a:t>JellyBean</a:t>
            </a: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 4.1- 4.3.1 </a:t>
            </a:r>
          </a:p>
          <a:p>
            <a:pPr>
              <a:defRPr/>
            </a:pPr>
            <a:endParaRPr lang="en-US" sz="3200" b="1" dirty="0">
              <a:ln>
                <a:prstDash val="solid"/>
              </a:ln>
              <a:effectLst>
                <a:outerShdw blurRad="88000" dist="50800" dir="5040000" algn="tl">
                  <a:schemeClr val="accent4">
                    <a:tint val="80000"/>
                    <a:satMod val="250000"/>
                    <a:alpha val="45000"/>
                  </a:schemeClr>
                </a:outerShdw>
              </a:effectLst>
              <a:latin typeface="Helvetica" pitchFamily="34" charset="0"/>
            </a:endParaRPr>
          </a:p>
          <a:p>
            <a:pPr marL="0" indent="0">
              <a:buFont typeface="Wingdings" pitchFamily="2" charset="2"/>
              <a:buNone/>
              <a:defRPr/>
            </a:pPr>
            <a:endParaRPr lang="en-US" sz="2800" b="1" dirty="0">
              <a:ln>
                <a:prstDash val="solid"/>
              </a:ln>
              <a:effectLst>
                <a:outerShdw blurRad="88000" dist="50800" dir="5040000" algn="tl">
                  <a:schemeClr val="accent4">
                    <a:tint val="80000"/>
                    <a:satMod val="250000"/>
                    <a:alpha val="45000"/>
                  </a:schemeClr>
                </a:outerShdw>
              </a:effectLst>
            </a:endParaRPr>
          </a:p>
          <a:p>
            <a:pPr>
              <a:defRPr/>
            </a:pPr>
            <a:endParaRPr lang="en-US" dirty="0"/>
          </a:p>
        </p:txBody>
      </p:sp>
      <p:pic>
        <p:nvPicPr>
          <p:cNvPr id="4" name="Picture 3" descr="http://www.geek.com/wp-content/uploads/2011/08/android_ice-cream-sandwich-580x423.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514600"/>
            <a:ext cx="1905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343400"/>
            <a:ext cx="1676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http://cdn4.digitaltrends.com/wp-content/uploads/2011/01/android-3-0-honeycomb-official-logo.jpg">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762000"/>
            <a:ext cx="1752600" cy="1377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US" smtClean="0"/>
          </a:p>
        </p:txBody>
      </p:sp>
      <p:sp>
        <p:nvSpPr>
          <p:cNvPr id="3" name="Content Placeholder 2"/>
          <p:cNvSpPr>
            <a:spLocks noGrp="1"/>
          </p:cNvSpPr>
          <p:nvPr>
            <p:ph idx="1"/>
          </p:nvPr>
        </p:nvSpPr>
        <p:spPr>
          <a:xfrm>
            <a:off x="381000" y="1447800"/>
            <a:ext cx="8229600" cy="4530725"/>
          </a:xfrm>
        </p:spPr>
        <p:txBody>
          <a:bodyPr/>
          <a:lstStyle/>
          <a:p>
            <a:pPr>
              <a:defRPr/>
            </a:pPr>
            <a:r>
              <a:rPr lang="en-US" sz="3200" b="1" dirty="0">
                <a:ln>
                  <a:prstDash val="solid"/>
                </a:ln>
                <a:effectLst>
                  <a:outerShdw blurRad="88000" dist="50800" dir="5040000" algn="tl">
                    <a:schemeClr val="accent4">
                      <a:tint val="80000"/>
                      <a:satMod val="250000"/>
                      <a:alpha val="45000"/>
                    </a:schemeClr>
                  </a:outerShdw>
                </a:effectLst>
                <a:latin typeface="Helvetica" pitchFamily="34" charset="0"/>
              </a:rPr>
              <a:t>Android </a:t>
            </a: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KitKat 4.4 – 4.4.4</a:t>
            </a:r>
            <a:endParaRPr lang="en-US" sz="3200" b="1" dirty="0">
              <a:ln>
                <a:prstDash val="solid"/>
              </a:ln>
              <a:effectLst>
                <a:outerShdw blurRad="88000" dist="50800" dir="5040000" algn="tl">
                  <a:schemeClr val="accent4">
                    <a:tint val="80000"/>
                    <a:satMod val="250000"/>
                    <a:alpha val="45000"/>
                  </a:schemeClr>
                </a:outerShdw>
              </a:effectLst>
            </a:endParaRPr>
          </a:p>
          <a:p>
            <a:pPr>
              <a:defRPr/>
            </a:pPr>
            <a:endPar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endParaRPr lang="en-US" sz="3200" b="1" dirty="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r>
              <a:rPr lang="en-US" sz="3200" b="1" dirty="0" smtClean="0">
                <a:ln>
                  <a:prstDash val="solid"/>
                </a:ln>
                <a:effectLst>
                  <a:outerShdw blurRad="88000" dist="50800" dir="5040000" algn="tl">
                    <a:schemeClr val="accent4">
                      <a:tint val="80000"/>
                      <a:satMod val="250000"/>
                      <a:alpha val="45000"/>
                    </a:schemeClr>
                  </a:outerShdw>
                </a:effectLst>
                <a:latin typeface="Helvetica" pitchFamily="34" charset="0"/>
              </a:rPr>
              <a:t>Android Lollipop 5.0 – 5.1.1</a:t>
            </a:r>
            <a:endParaRPr lang="en-US" sz="3200" b="1" dirty="0">
              <a:ln>
                <a:prstDash val="solid"/>
              </a:ln>
              <a:effectLst>
                <a:outerShdw blurRad="88000" dist="50800" dir="5040000" algn="tl">
                  <a:schemeClr val="accent4">
                    <a:tint val="80000"/>
                    <a:satMod val="250000"/>
                    <a:alpha val="45000"/>
                  </a:schemeClr>
                </a:outerShdw>
              </a:effectLst>
              <a:latin typeface="Helvetica" pitchFamily="34" charset="0"/>
            </a:endParaRPr>
          </a:p>
          <a:p>
            <a:pPr>
              <a:defRPr/>
            </a:pPr>
            <a:endParaRPr lang="en-US" sz="3200" b="1" dirty="0">
              <a:ln>
                <a:prstDash val="solid"/>
              </a:ln>
              <a:effectLst>
                <a:outerShdw blurRad="88000" dist="50800" dir="5040000" algn="tl">
                  <a:schemeClr val="accent4">
                    <a:tint val="80000"/>
                    <a:satMod val="250000"/>
                    <a:alpha val="45000"/>
                  </a:schemeClr>
                </a:outerShdw>
              </a:effectLst>
              <a:latin typeface="Helvetica" pitchFamily="34" charset="0"/>
            </a:endParaRPr>
          </a:p>
          <a:p>
            <a:pPr marL="0" indent="0">
              <a:buFont typeface="Wingdings" pitchFamily="2" charset="2"/>
              <a:buNone/>
              <a:defRPr/>
            </a:pPr>
            <a:endParaRPr lang="en-US" sz="2800" b="1" dirty="0">
              <a:ln>
                <a:prstDash val="solid"/>
              </a:ln>
              <a:effectLst>
                <a:outerShdw blurRad="88000" dist="50800" dir="5040000" algn="tl">
                  <a:schemeClr val="accent4">
                    <a:tint val="80000"/>
                    <a:satMod val="250000"/>
                    <a:alpha val="45000"/>
                  </a:schemeClr>
                </a:outerShdw>
              </a:effectLst>
            </a:endParaRPr>
          </a:p>
          <a:p>
            <a:pPr>
              <a:defRPr/>
            </a:pPr>
            <a:endParaRPr lang="en-US" dirty="0"/>
          </a:p>
        </p:txBody>
      </p:sp>
      <p:pic>
        <p:nvPicPr>
          <p:cNvPr id="1028" name="Picture 4" descr="http://media.engadget.com/img/products/488/agzq/agzq-80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94584" y="685799"/>
            <a:ext cx="3052484" cy="23622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img.clubic.com/07693017-photo-logo-android-lollip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844" y="2590801"/>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46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endParaRPr lang="en-US" smtClean="0"/>
          </a:p>
        </p:txBody>
      </p:sp>
      <p:sp>
        <p:nvSpPr>
          <p:cNvPr id="25603" name="Content Placeholder 2"/>
          <p:cNvSpPr>
            <a:spLocks noGrp="1"/>
          </p:cNvSpPr>
          <p:nvPr>
            <p:ph idx="1"/>
          </p:nvPr>
        </p:nvSpPr>
        <p:spPr>
          <a:xfrm>
            <a:off x="5029200" y="1719263"/>
            <a:ext cx="3952874" cy="4411662"/>
          </a:xfrm>
        </p:spPr>
        <p:txBody>
          <a:bodyPr/>
          <a:lstStyle/>
          <a:p>
            <a:r>
              <a:rPr lang="en-US" dirty="0" smtClean="0"/>
              <a:t>Development process for an Android app</a:t>
            </a:r>
          </a:p>
        </p:txBody>
      </p:sp>
      <p:pic>
        <p:nvPicPr>
          <p:cNvPr id="256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0"/>
            <a:ext cx="461010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3"/>
          <p:cNvSpPr txBox="1">
            <a:spLocks noChangeArrowheads="1"/>
          </p:cNvSpPr>
          <p:nvPr/>
        </p:nvSpPr>
        <p:spPr bwMode="auto">
          <a:xfrm>
            <a:off x="4876800" y="6477000"/>
            <a:ext cx="4105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b="0">
                <a:hlinkClick r:id="rId3"/>
              </a:rPr>
              <a:t>http://developer.android.com/guide/developing/index.html</a:t>
            </a:r>
            <a:r>
              <a:rPr lang="en-US" sz="1200" b="0"/>
              <a:t> </a:t>
            </a:r>
          </a:p>
        </p:txBody>
      </p:sp>
    </p:spTree>
    <p:extLst>
      <p:ext uri="{BB962C8B-B14F-4D97-AF65-F5344CB8AC3E}">
        <p14:creationId xmlns:p14="http://schemas.microsoft.com/office/powerpoint/2010/main" val="20486979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3600" smtClean="0"/>
              <a:t>Android Apps</a:t>
            </a:r>
          </a:p>
        </p:txBody>
      </p:sp>
      <p:sp>
        <p:nvSpPr>
          <p:cNvPr id="26627" name="Content Placeholder 2"/>
          <p:cNvSpPr>
            <a:spLocks noGrp="1"/>
          </p:cNvSpPr>
          <p:nvPr>
            <p:ph idx="1"/>
          </p:nvPr>
        </p:nvSpPr>
        <p:spPr/>
        <p:txBody>
          <a:bodyPr/>
          <a:lstStyle/>
          <a:p>
            <a:r>
              <a:rPr lang="en-US" dirty="0" smtClean="0"/>
              <a:t>Built using Java and new SDK libraries</a:t>
            </a:r>
          </a:p>
          <a:p>
            <a:pPr lvl="1"/>
            <a:r>
              <a:rPr lang="en-US" dirty="0" smtClean="0"/>
              <a:t>No support for some Java libraries like Swing &amp; AWT</a:t>
            </a:r>
          </a:p>
          <a:p>
            <a:r>
              <a:rPr lang="en-US" dirty="0" smtClean="0"/>
              <a:t>Java code compiled into </a:t>
            </a:r>
            <a:r>
              <a:rPr lang="en-US" dirty="0" err="1" smtClean="0"/>
              <a:t>Dalvik</a:t>
            </a:r>
            <a:r>
              <a:rPr lang="en-US" dirty="0" smtClean="0"/>
              <a:t> byte code (.</a:t>
            </a:r>
            <a:r>
              <a:rPr lang="en-US" dirty="0" err="1" smtClean="0"/>
              <a:t>dex</a:t>
            </a:r>
            <a:r>
              <a:rPr lang="en-US" dirty="0" smtClean="0"/>
              <a:t>)</a:t>
            </a:r>
          </a:p>
          <a:p>
            <a:pPr lvl="1"/>
            <a:r>
              <a:rPr lang="en-US" dirty="0" smtClean="0"/>
              <a:t>Optimized for mobile devices (better memory management, battery utilization, etc.)</a:t>
            </a:r>
          </a:p>
          <a:p>
            <a:r>
              <a:rPr lang="en-US" dirty="0" err="1" smtClean="0"/>
              <a:t>Dalvik</a:t>
            </a:r>
            <a:r>
              <a:rPr lang="en-US" dirty="0" smtClean="0"/>
              <a:t> VM runs .</a:t>
            </a:r>
            <a:r>
              <a:rPr lang="en-US" dirty="0" err="1" smtClean="0"/>
              <a:t>dex</a:t>
            </a:r>
            <a:r>
              <a:rPr lang="en-US" dirty="0" smtClean="0"/>
              <a:t> files</a:t>
            </a:r>
          </a:p>
          <a:p>
            <a:endParaRPr lang="en-US" dirty="0" smtClean="0"/>
          </a:p>
        </p:txBody>
      </p:sp>
    </p:spTree>
    <p:extLst>
      <p:ext uri="{BB962C8B-B14F-4D97-AF65-F5344CB8AC3E}">
        <p14:creationId xmlns:p14="http://schemas.microsoft.com/office/powerpoint/2010/main" val="1313770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Building and running</a:t>
            </a:r>
          </a:p>
        </p:txBody>
      </p:sp>
      <p:sp>
        <p:nvSpPr>
          <p:cNvPr id="27651" name="Content Placeholder 2"/>
          <p:cNvSpPr>
            <a:spLocks noGrp="1"/>
          </p:cNvSpPr>
          <p:nvPr>
            <p:ph idx="1"/>
          </p:nvPr>
        </p:nvSpPr>
        <p:spPr/>
        <p:txBody>
          <a:bodyPr/>
          <a:lstStyle/>
          <a:p>
            <a:endParaRPr lang="en-US" sz="2000" smtClean="0"/>
          </a:p>
          <a:p>
            <a:endParaRPr lang="en-US" sz="2000" smtClean="0"/>
          </a:p>
          <a:p>
            <a:endParaRPr lang="en-US" sz="2000" smtClean="0"/>
          </a:p>
          <a:p>
            <a:endParaRPr lang="en-US" sz="2000" smtClean="0"/>
          </a:p>
          <a:p>
            <a:endParaRPr lang="en-US" sz="2000" smtClean="0"/>
          </a:p>
          <a:p>
            <a:endParaRPr lang="en-US" sz="2000" smtClean="0"/>
          </a:p>
          <a:p>
            <a:endParaRPr lang="en-US" sz="2000" smtClean="0"/>
          </a:p>
          <a:p>
            <a:endParaRPr lang="en-US" sz="2000" smtClean="0"/>
          </a:p>
          <a:p>
            <a:r>
              <a:rPr lang="en-US" sz="2000" smtClean="0"/>
              <a:t>ADB is a client server program that connects clients on developer machine to devices/emulators to facilitate development.</a:t>
            </a:r>
          </a:p>
          <a:p>
            <a:r>
              <a:rPr lang="en-US" sz="2000" smtClean="0"/>
              <a:t>An IDE like Eclipse handles this entire process for you. </a:t>
            </a:r>
          </a:p>
          <a:p>
            <a:endParaRPr lang="en-US" sz="2000" smtClean="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91440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Box 3"/>
          <p:cNvSpPr txBox="1">
            <a:spLocks noChangeArrowheads="1"/>
          </p:cNvSpPr>
          <p:nvPr/>
        </p:nvSpPr>
        <p:spPr bwMode="auto">
          <a:xfrm>
            <a:off x="0" y="6211888"/>
            <a:ext cx="8458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sz="1200"/>
              <a:t>http://developer.android.com/guide/developing/building/index.html#detailed-build</a:t>
            </a:r>
          </a:p>
        </p:txBody>
      </p:sp>
      <p:cxnSp>
        <p:nvCxnSpPr>
          <p:cNvPr id="27654" name="Straight Arrow Connector 6"/>
          <p:cNvCxnSpPr>
            <a:cxnSpLocks noChangeShapeType="1"/>
          </p:cNvCxnSpPr>
          <p:nvPr/>
        </p:nvCxnSpPr>
        <p:spPr bwMode="auto">
          <a:xfrm flipV="1">
            <a:off x="5105400" y="1981200"/>
            <a:ext cx="1143000" cy="6858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55" name="TextBox 7"/>
          <p:cNvSpPr txBox="1">
            <a:spLocks noChangeArrowheads="1"/>
          </p:cNvSpPr>
          <p:nvPr/>
        </p:nvSpPr>
        <p:spPr bwMode="auto">
          <a:xfrm>
            <a:off x="6248400" y="1797050"/>
            <a:ext cx="23002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Compiled resources </a:t>
            </a:r>
          </a:p>
          <a:p>
            <a:pPr eaLnBrk="1" hangingPunct="1"/>
            <a:r>
              <a:rPr lang="en-US" b="0"/>
              <a:t>(xml files)</a:t>
            </a:r>
          </a:p>
        </p:txBody>
      </p:sp>
      <p:cxnSp>
        <p:nvCxnSpPr>
          <p:cNvPr id="27656" name="Straight Arrow Connector 9"/>
          <p:cNvCxnSpPr>
            <a:cxnSpLocks noChangeShapeType="1"/>
          </p:cNvCxnSpPr>
          <p:nvPr/>
        </p:nvCxnSpPr>
        <p:spPr bwMode="auto">
          <a:xfrm flipH="1">
            <a:off x="7162800" y="2895600"/>
            <a:ext cx="381000" cy="914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7657" name="TextBox 11"/>
          <p:cNvSpPr txBox="1">
            <a:spLocks noChangeArrowheads="1"/>
          </p:cNvSpPr>
          <p:nvPr/>
        </p:nvSpPr>
        <p:spPr bwMode="auto">
          <a:xfrm>
            <a:off x="6221413" y="3833813"/>
            <a:ext cx="2454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itchFamily="34" charset="0"/>
              </a:defRPr>
            </a:lvl1pPr>
            <a:lvl2pPr marL="742950" indent="-285750" eaLnBrk="0" hangingPunct="0">
              <a:defRPr b="1">
                <a:solidFill>
                  <a:schemeClr val="tx1"/>
                </a:solidFill>
                <a:latin typeface="Arial" pitchFamily="34" charset="0"/>
              </a:defRPr>
            </a:lvl2pPr>
            <a:lvl3pPr marL="1143000" indent="-228600" eaLnBrk="0" hangingPunct="0">
              <a:defRPr b="1">
                <a:solidFill>
                  <a:schemeClr val="tx1"/>
                </a:solidFill>
                <a:latin typeface="Arial" pitchFamily="34" charset="0"/>
              </a:defRPr>
            </a:lvl3pPr>
            <a:lvl4pPr marL="1600200" indent="-228600" eaLnBrk="0" hangingPunct="0">
              <a:defRPr b="1">
                <a:solidFill>
                  <a:schemeClr val="tx1"/>
                </a:solidFill>
                <a:latin typeface="Arial" pitchFamily="34" charset="0"/>
              </a:defRPr>
            </a:lvl4pPr>
            <a:lvl5pPr marL="2057400" indent="-228600" eaLnBrk="0" hangingPunct="0">
              <a:defRPr b="1">
                <a:solidFill>
                  <a:schemeClr val="tx1"/>
                </a:solidFill>
                <a:latin typeface="Arial" pitchFamily="34" charset="0"/>
              </a:defRPr>
            </a:lvl5pPr>
            <a:lvl6pPr marL="2514600" indent="-228600" eaLnBrk="0" fontAlgn="base" hangingPunct="0">
              <a:spcBef>
                <a:spcPct val="0"/>
              </a:spcBef>
              <a:spcAft>
                <a:spcPct val="0"/>
              </a:spcAft>
              <a:defRPr b="1">
                <a:solidFill>
                  <a:schemeClr val="tx1"/>
                </a:solidFill>
                <a:latin typeface="Arial" pitchFamily="34" charset="0"/>
              </a:defRPr>
            </a:lvl6pPr>
            <a:lvl7pPr marL="2971800" indent="-228600" eaLnBrk="0" fontAlgn="base" hangingPunct="0">
              <a:spcBef>
                <a:spcPct val="0"/>
              </a:spcBef>
              <a:spcAft>
                <a:spcPct val="0"/>
              </a:spcAft>
              <a:defRPr b="1">
                <a:solidFill>
                  <a:schemeClr val="tx1"/>
                </a:solidFill>
                <a:latin typeface="Arial" pitchFamily="34" charset="0"/>
              </a:defRPr>
            </a:lvl7pPr>
            <a:lvl8pPr marL="3429000" indent="-228600" eaLnBrk="0" fontAlgn="base" hangingPunct="0">
              <a:spcBef>
                <a:spcPct val="0"/>
              </a:spcBef>
              <a:spcAft>
                <a:spcPct val="0"/>
              </a:spcAft>
              <a:defRPr b="1">
                <a:solidFill>
                  <a:schemeClr val="tx1"/>
                </a:solidFill>
                <a:latin typeface="Arial" pitchFamily="34" charset="0"/>
              </a:defRPr>
            </a:lvl8pPr>
            <a:lvl9pPr marL="3886200" indent="-228600" eaLnBrk="0" fontAlgn="base" hangingPunct="0">
              <a:spcBef>
                <a:spcPct val="0"/>
              </a:spcBef>
              <a:spcAft>
                <a:spcPct val="0"/>
              </a:spcAft>
              <a:defRPr b="1">
                <a:solidFill>
                  <a:schemeClr val="tx1"/>
                </a:solidFill>
                <a:latin typeface="Arial" pitchFamily="34" charset="0"/>
              </a:defRPr>
            </a:lvl9pPr>
          </a:lstStyle>
          <a:p>
            <a:pPr eaLnBrk="1" hangingPunct="1"/>
            <a:r>
              <a:rPr lang="en-US" b="0"/>
              <a:t>Android Debug Bridge</a:t>
            </a:r>
          </a:p>
        </p:txBody>
      </p:sp>
    </p:spTree>
    <p:extLst>
      <p:ext uri="{BB962C8B-B14F-4D97-AF65-F5344CB8AC3E}">
        <p14:creationId xmlns:p14="http://schemas.microsoft.com/office/powerpoint/2010/main" val="4243563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Edge">
  <a:themeElements>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1_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1_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1_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1_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1_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1_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1_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1149</TotalTime>
  <Words>1068</Words>
  <Application>Microsoft Office PowerPoint</Application>
  <PresentationFormat>On-screen Show (4:3)</PresentationFormat>
  <Paragraphs>197</Paragraphs>
  <Slides>46</Slides>
  <Notes>2</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Garamond</vt:lpstr>
      <vt:lpstr>Helvetica</vt:lpstr>
      <vt:lpstr>Verdana</vt:lpstr>
      <vt:lpstr>Wingdings</vt:lpstr>
      <vt:lpstr>1_Edge</vt:lpstr>
      <vt:lpstr>Android Introduction</vt:lpstr>
      <vt:lpstr>What is Android?</vt:lpstr>
      <vt:lpstr>Versions of Android</vt:lpstr>
      <vt:lpstr>PowerPoint Presentation</vt:lpstr>
      <vt:lpstr>PowerPoint Presentation</vt:lpstr>
      <vt:lpstr>PowerPoint Presentation</vt:lpstr>
      <vt:lpstr>PowerPoint Presentation</vt:lpstr>
      <vt:lpstr>Android Apps</vt:lpstr>
      <vt:lpstr>Building and running</vt:lpstr>
      <vt:lpstr>Basics of Android</vt:lpstr>
      <vt:lpstr>Android Application Development</vt:lpstr>
      <vt:lpstr>Application Fundamentals</vt:lpstr>
      <vt:lpstr>Application Components</vt:lpstr>
      <vt:lpstr>Creating a Project (1)</vt:lpstr>
      <vt:lpstr>Creating a Project (2)</vt:lpstr>
      <vt:lpstr>Project Components</vt:lpstr>
      <vt:lpstr>XML</vt:lpstr>
      <vt:lpstr>R Class</vt:lpstr>
      <vt:lpstr>Layouts (1)</vt:lpstr>
      <vt:lpstr>Layouts (2)</vt:lpstr>
      <vt:lpstr>Layouts (3)</vt:lpstr>
      <vt:lpstr>Layouts (4)</vt:lpstr>
      <vt:lpstr>Strings</vt:lpstr>
      <vt:lpstr>Manifest File (1)</vt:lpstr>
      <vt:lpstr>Manifest File (2) – Adding an Activity</vt:lpstr>
      <vt:lpstr>Starting with an activity</vt:lpstr>
      <vt:lpstr>Views in an activity</vt:lpstr>
      <vt:lpstr>View Hierarchy</vt:lpstr>
      <vt:lpstr>PowerPoint Presentation</vt:lpstr>
      <vt:lpstr>Activity Lifecycle</vt:lpstr>
      <vt:lpstr>Activity Life Cycle</vt:lpstr>
      <vt:lpstr>PowerPoint Presentation</vt:lpstr>
      <vt:lpstr>PowerPoint Presentation</vt:lpstr>
      <vt:lpstr>PowerPoint Presentation</vt:lpstr>
      <vt:lpstr>PowerPoint Presentation</vt:lpstr>
      <vt:lpstr>PowerPoint Presentation</vt:lpstr>
      <vt:lpstr>Different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GUI</vt:lpstr>
      <vt:lpstr>The Android Developer Website</vt:lpstr>
    </vt:vector>
  </TitlesOfParts>
  <Company>WolfTech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Introduction</dc:title>
  <dc:creator>mlsichit</dc:creator>
  <cp:lastModifiedBy>MAHE</cp:lastModifiedBy>
  <cp:revision>79</cp:revision>
  <dcterms:created xsi:type="dcterms:W3CDTF">2010-07-16T15:17:20Z</dcterms:created>
  <dcterms:modified xsi:type="dcterms:W3CDTF">2016-01-16T05:43:39Z</dcterms:modified>
</cp:coreProperties>
</file>