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8" r:id="rId5"/>
    <p:sldId id="261" r:id="rId6"/>
    <p:sldId id="262"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AD62A-D55C-40AB-B2B7-CB765D73DD00}"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6C108-42B1-4E9C-B979-0F238D43DCB0}" type="slidenum">
              <a:rPr lang="en-IN" smtClean="0"/>
              <a:t>‹#›</a:t>
            </a:fld>
            <a:endParaRPr lang="en-IN"/>
          </a:p>
        </p:txBody>
      </p:sp>
    </p:spTree>
    <p:extLst>
      <p:ext uri="{BB962C8B-B14F-4D97-AF65-F5344CB8AC3E}">
        <p14:creationId xmlns:p14="http://schemas.microsoft.com/office/powerpoint/2010/main" val="969538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C6C108-42B1-4E9C-B979-0F238D43DCB0}" type="slidenum">
              <a:rPr lang="en-IN" smtClean="0"/>
              <a:t>5</a:t>
            </a:fld>
            <a:endParaRPr lang="en-IN"/>
          </a:p>
        </p:txBody>
      </p:sp>
    </p:spTree>
    <p:extLst>
      <p:ext uri="{BB962C8B-B14F-4D97-AF65-F5344CB8AC3E}">
        <p14:creationId xmlns:p14="http://schemas.microsoft.com/office/powerpoint/2010/main" val="346011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C1EF-3D5D-4A83-B551-E60E1A9096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59808F-03A4-4C12-BE32-C711C2A9B3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E9D755-E90D-4AC8-931B-21AAEB469061}"/>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5" name="Footer Placeholder 4">
            <a:extLst>
              <a:ext uri="{FF2B5EF4-FFF2-40B4-BE49-F238E27FC236}">
                <a16:creationId xmlns:a16="http://schemas.microsoft.com/office/drawing/2014/main" id="{4EC83712-2532-4257-8DF8-8AD850A62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4294B-BB65-4CCD-81CE-DF84CB78658A}"/>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325023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A73D-8092-4A78-9651-3CB29B66A0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B1381C-8DF3-44B2-A00D-392EBDFC7C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D63515-F16F-4E74-8251-468E55CBD603}"/>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5" name="Footer Placeholder 4">
            <a:extLst>
              <a:ext uri="{FF2B5EF4-FFF2-40B4-BE49-F238E27FC236}">
                <a16:creationId xmlns:a16="http://schemas.microsoft.com/office/drawing/2014/main" id="{EB6CEFA8-8884-4838-8F8F-BA1027C31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EDD47-6BF9-4E75-8EE6-528DC047035F}"/>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1684260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D6309-D7B2-478B-B710-8CA6533684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CAB019-3BAF-4EC8-B4B3-BDA41CF3C0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45B76D-5AA6-4ABA-865D-781290A66D68}"/>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5" name="Footer Placeholder 4">
            <a:extLst>
              <a:ext uri="{FF2B5EF4-FFF2-40B4-BE49-F238E27FC236}">
                <a16:creationId xmlns:a16="http://schemas.microsoft.com/office/drawing/2014/main" id="{7D81ECB6-651F-4E47-A268-36E3A3269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0276DA-65CA-4E95-B0D7-D8A5F0EFE73E}"/>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69474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F495-1C9B-461A-9C49-53B0C5E4D0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AA7EA9-739A-47C8-BE46-5B7EA324DC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B2145E-5533-4691-A9D3-75F2ADF792D9}"/>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5" name="Footer Placeholder 4">
            <a:extLst>
              <a:ext uri="{FF2B5EF4-FFF2-40B4-BE49-F238E27FC236}">
                <a16:creationId xmlns:a16="http://schemas.microsoft.com/office/drawing/2014/main" id="{14658A6A-AEE9-4C13-ACFC-3A6EE4334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01816-2D64-4801-A083-46AF7F64B8A6}"/>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30720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9F9E-E133-4E66-92EF-B6AC950431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DAD9A6-7A37-4E9D-BC7F-E7ED2567AB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1EA181-7A72-4603-9DF4-D1912D4E23C7}"/>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5" name="Footer Placeholder 4">
            <a:extLst>
              <a:ext uri="{FF2B5EF4-FFF2-40B4-BE49-F238E27FC236}">
                <a16:creationId xmlns:a16="http://schemas.microsoft.com/office/drawing/2014/main" id="{0EE844E5-6903-4BC8-899A-3D0048D0CB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F523E-7465-425D-9C51-176CAF58269D}"/>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387769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59B2-27E5-4AC1-9862-53B869850D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D73DBF-9046-46B3-A0CA-1B26C20AAB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5AD362-BFAD-4B44-BECC-4B0389C35E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9DF1FC-F04C-4900-A9B9-DF55CDEA8184}"/>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6" name="Footer Placeholder 5">
            <a:extLst>
              <a:ext uri="{FF2B5EF4-FFF2-40B4-BE49-F238E27FC236}">
                <a16:creationId xmlns:a16="http://schemas.microsoft.com/office/drawing/2014/main" id="{ACAB3146-6287-4641-8DCE-9E999B8DC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38B03-6822-457B-BA2B-ED611C5094D4}"/>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308687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138B-3661-41BC-82EB-A938EF9C7A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A496A-2AB4-40CA-9F0F-F4D4A6A55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909914-CC08-49F6-AAB9-7A43F6F35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EF4DD3-0FDD-4F45-B3BB-9A62E3A1F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59B1B7-A61A-46AB-A074-34416B1006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58C48E-DCFC-40E2-BC4C-582799030AB7}"/>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8" name="Footer Placeholder 7">
            <a:extLst>
              <a:ext uri="{FF2B5EF4-FFF2-40B4-BE49-F238E27FC236}">
                <a16:creationId xmlns:a16="http://schemas.microsoft.com/office/drawing/2014/main" id="{FD4D4D30-6AA2-4E79-BCE3-E20C031FB6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23853C-CDDE-44C9-9C24-EDB919F5FD66}"/>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36257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3DC7-1515-4427-A40A-234BEC7BE4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056998-D2C6-483B-AA65-A534EF6B9F55}"/>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4" name="Footer Placeholder 3">
            <a:extLst>
              <a:ext uri="{FF2B5EF4-FFF2-40B4-BE49-F238E27FC236}">
                <a16:creationId xmlns:a16="http://schemas.microsoft.com/office/drawing/2014/main" id="{C5F19E7C-76C2-4956-B2C6-A8B42DA6CF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E2A748-41E6-4525-B2EE-DE11CE8D5223}"/>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39234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95C13-FE34-475B-B3A0-2FB9600FF53B}"/>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3" name="Footer Placeholder 2">
            <a:extLst>
              <a:ext uri="{FF2B5EF4-FFF2-40B4-BE49-F238E27FC236}">
                <a16:creationId xmlns:a16="http://schemas.microsoft.com/office/drawing/2014/main" id="{81DBB899-1327-4F73-9853-A2FED32159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9D07DB-7717-4106-933F-520AB8F1FF84}"/>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136833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8488-DB58-4E65-AB04-057D8BFBC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6374BB-C9DE-4B2D-9450-5E852E771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5CB8F8-8811-48B5-A507-62EA71D7A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D0E09C-F87E-477A-B4B6-F3BAB7AA10D8}"/>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6" name="Footer Placeholder 5">
            <a:extLst>
              <a:ext uri="{FF2B5EF4-FFF2-40B4-BE49-F238E27FC236}">
                <a16:creationId xmlns:a16="http://schemas.microsoft.com/office/drawing/2014/main" id="{1607BAF0-565D-4012-8BCD-AAB69872D9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131757-80CD-4ACA-B955-6658962FEDF0}"/>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178779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1568-B64D-4FC1-9DB7-6F106131F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1C8C84-74C5-4644-B36A-388716AC5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59BC0F-F67D-4C88-BDA3-802AE7AD4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78DFE6-23A1-47C5-AFAA-D82131AD2A9D}"/>
              </a:ext>
            </a:extLst>
          </p:cNvPr>
          <p:cNvSpPr>
            <a:spLocks noGrp="1"/>
          </p:cNvSpPr>
          <p:nvPr>
            <p:ph type="dt" sz="half" idx="10"/>
          </p:nvPr>
        </p:nvSpPr>
        <p:spPr/>
        <p:txBody>
          <a:bodyPr/>
          <a:lstStyle/>
          <a:p>
            <a:fld id="{3A7A1B05-1315-4D22-9E44-CC6961329430}" type="datetimeFigureOut">
              <a:rPr lang="en-IN" smtClean="0"/>
              <a:t>01-03-2025</a:t>
            </a:fld>
            <a:endParaRPr lang="en-IN"/>
          </a:p>
        </p:txBody>
      </p:sp>
      <p:sp>
        <p:nvSpPr>
          <p:cNvPr id="6" name="Footer Placeholder 5">
            <a:extLst>
              <a:ext uri="{FF2B5EF4-FFF2-40B4-BE49-F238E27FC236}">
                <a16:creationId xmlns:a16="http://schemas.microsoft.com/office/drawing/2014/main" id="{0669BD17-88BF-4E83-8904-447E06FD1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2B5A37-636E-49CA-8DD3-B00EAC5D22BE}"/>
              </a:ext>
            </a:extLst>
          </p:cNvPr>
          <p:cNvSpPr>
            <a:spLocks noGrp="1"/>
          </p:cNvSpPr>
          <p:nvPr>
            <p:ph type="sldNum" sz="quarter" idx="12"/>
          </p:nvPr>
        </p:nvSpPr>
        <p:spPr/>
        <p:txBody>
          <a:bodyPr/>
          <a:lstStyle/>
          <a:p>
            <a:fld id="{7B362EBD-5E55-4D8C-89E3-62D5A32525EF}" type="slidenum">
              <a:rPr lang="en-IN" smtClean="0"/>
              <a:t>‹#›</a:t>
            </a:fld>
            <a:endParaRPr lang="en-IN"/>
          </a:p>
        </p:txBody>
      </p:sp>
    </p:spTree>
    <p:extLst>
      <p:ext uri="{BB962C8B-B14F-4D97-AF65-F5344CB8AC3E}">
        <p14:creationId xmlns:p14="http://schemas.microsoft.com/office/powerpoint/2010/main" val="22156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8229F-FB7E-4953-B4A3-385AA70D7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98A06-FBC6-4155-B457-6E23709949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299DA-738C-418A-B0EA-9EADA5623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A1B05-1315-4D22-9E44-CC6961329430}" type="datetimeFigureOut">
              <a:rPr lang="en-IN" smtClean="0"/>
              <a:t>01-03-2025</a:t>
            </a:fld>
            <a:endParaRPr lang="en-IN"/>
          </a:p>
        </p:txBody>
      </p:sp>
      <p:sp>
        <p:nvSpPr>
          <p:cNvPr id="5" name="Footer Placeholder 4">
            <a:extLst>
              <a:ext uri="{FF2B5EF4-FFF2-40B4-BE49-F238E27FC236}">
                <a16:creationId xmlns:a16="http://schemas.microsoft.com/office/drawing/2014/main" id="{54EBB9D5-3387-41D2-887E-1E4986E3A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1C2BC5-6FE4-4CF5-AD12-E97B9F93D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62EBD-5E55-4D8C-89E3-62D5A32525EF}" type="slidenum">
              <a:rPr lang="en-IN" smtClean="0"/>
              <a:t>‹#›</a:t>
            </a:fld>
            <a:endParaRPr lang="en-IN"/>
          </a:p>
        </p:txBody>
      </p:sp>
    </p:spTree>
    <p:extLst>
      <p:ext uri="{BB962C8B-B14F-4D97-AF65-F5344CB8AC3E}">
        <p14:creationId xmlns:p14="http://schemas.microsoft.com/office/powerpoint/2010/main" val="236009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64FF2D-F222-4651-BE52-EC308F4B7FA5}"/>
              </a:ext>
            </a:extLst>
          </p:cNvPr>
          <p:cNvSpPr>
            <a:spLocks noGrp="1"/>
          </p:cNvSpPr>
          <p:nvPr>
            <p:ph type="subTitle" idx="1"/>
          </p:nvPr>
        </p:nvSpPr>
        <p:spPr>
          <a:xfrm>
            <a:off x="1" y="320510"/>
            <a:ext cx="12192000" cy="6268825"/>
          </a:xfrm>
        </p:spPr>
        <p:txBody>
          <a:bodyPr>
            <a:normAutofit/>
          </a:bodyPr>
          <a:lstStyle/>
          <a:p>
            <a:r>
              <a:rPr lang="en-US" sz="4400" b="1" u="sng" dirty="0">
                <a:effectLst>
                  <a:outerShdw blurRad="38100" dist="38100" dir="2700000" algn="tl">
                    <a:srgbClr val="000000">
                      <a:alpha val="43137"/>
                    </a:srgbClr>
                  </a:outerShdw>
                </a:effectLst>
                <a:latin typeface="Baskerville Old Face" panose="02020602080505020303" pitchFamily="18" charset="0"/>
              </a:rPr>
              <a:t>BITWARS – 2025</a:t>
            </a:r>
          </a:p>
          <a:p>
            <a:r>
              <a:rPr lang="en-US" sz="3600" b="1" u="sng" dirty="0">
                <a:latin typeface="Baskerville Old Face" panose="02020602080505020303" pitchFamily="18" charset="0"/>
              </a:rPr>
              <a:t>TITLE PAGE</a:t>
            </a:r>
          </a:p>
          <a:p>
            <a:pPr algn="l"/>
            <a:endParaRPr lang="en-US" sz="3600" b="1" dirty="0">
              <a:latin typeface="Baskerville Old Face" panose="02020602080505020303" pitchFamily="18" charset="0"/>
            </a:endParaRPr>
          </a:p>
          <a:p>
            <a:pPr marL="571500" indent="-571500" algn="l">
              <a:buFont typeface="Arial" panose="020B0604020202020204" pitchFamily="34" charset="0"/>
              <a:buChar char="•"/>
            </a:pPr>
            <a:r>
              <a:rPr lang="en-US" sz="2800" b="1" dirty="0">
                <a:latin typeface="Baskerville Old Face" panose="02020602080505020303" pitchFamily="18" charset="0"/>
              </a:rPr>
              <a:t>Problem Statement – Sign Language Interpretation For Deaf and Mute</a:t>
            </a:r>
          </a:p>
          <a:p>
            <a:pPr marL="571500" indent="-571500" algn="l">
              <a:buFont typeface="Arial" panose="020B0604020202020204" pitchFamily="34" charset="0"/>
              <a:buChar char="•"/>
            </a:pPr>
            <a:r>
              <a:rPr lang="en-US" sz="2800" b="1" dirty="0">
                <a:latin typeface="Baskerville Old Face" panose="02020602080505020303" pitchFamily="18" charset="0"/>
              </a:rPr>
              <a:t>Theme – Education and Social Services </a:t>
            </a:r>
          </a:p>
          <a:p>
            <a:pPr marL="571500" indent="-571500" algn="l">
              <a:buFont typeface="Arial" panose="020B0604020202020204" pitchFamily="34" charset="0"/>
              <a:buChar char="•"/>
            </a:pPr>
            <a:r>
              <a:rPr lang="en-US" sz="2800" b="1" dirty="0">
                <a:latin typeface="Baskerville Old Face" panose="02020602080505020303" pitchFamily="18" charset="0"/>
              </a:rPr>
              <a:t>PS Category – Software and AI</a:t>
            </a:r>
          </a:p>
          <a:p>
            <a:pPr marL="571500" indent="-571500" algn="l">
              <a:buFont typeface="Arial" panose="020B0604020202020204" pitchFamily="34" charset="0"/>
              <a:buChar char="•"/>
            </a:pPr>
            <a:r>
              <a:rPr lang="en-US" sz="2800" b="1" dirty="0">
                <a:latin typeface="Baskerville Old Face" panose="02020602080505020303" pitchFamily="18" charset="0"/>
              </a:rPr>
              <a:t>Team Name – </a:t>
            </a:r>
            <a:r>
              <a:rPr lang="en-US" sz="2800" b="1" dirty="0" err="1">
                <a:effectLst>
                  <a:outerShdw blurRad="38100" dist="38100" dir="2700000" algn="tl">
                    <a:srgbClr val="000000">
                      <a:alpha val="43137"/>
                    </a:srgbClr>
                  </a:outerShdw>
                </a:effectLst>
                <a:latin typeface="Baskerville Old Face" panose="02020602080505020303" pitchFamily="18" charset="0"/>
              </a:rPr>
              <a:t>SignVerse</a:t>
            </a:r>
            <a:endParaRPr lang="en-US" sz="2800" b="1" dirty="0">
              <a:effectLst>
                <a:outerShdw blurRad="38100" dist="38100" dir="2700000" algn="tl">
                  <a:srgbClr val="000000">
                    <a:alpha val="43137"/>
                  </a:srgbClr>
                </a:outerShdw>
              </a:effectLst>
              <a:latin typeface="Baskerville Old Face" panose="02020602080505020303" pitchFamily="18" charset="0"/>
            </a:endParaRPr>
          </a:p>
          <a:p>
            <a:pPr marL="571500" indent="-571500" algn="l">
              <a:buFont typeface="Arial" panose="020B0604020202020204" pitchFamily="34" charset="0"/>
              <a:buChar char="•"/>
            </a:pPr>
            <a:r>
              <a:rPr lang="en-US" sz="2800" b="1" dirty="0">
                <a:latin typeface="Baskerville Old Face" panose="02020602080505020303" pitchFamily="18" charset="0"/>
              </a:rPr>
              <a:t>Team Member 1 – </a:t>
            </a:r>
            <a:r>
              <a:rPr lang="en-US" sz="2800" b="1" dirty="0" err="1">
                <a:latin typeface="Baskerville Old Face" panose="02020602080505020303" pitchFamily="18" charset="0"/>
              </a:rPr>
              <a:t>Kashish</a:t>
            </a:r>
            <a:r>
              <a:rPr lang="en-US" sz="2800" b="1" dirty="0">
                <a:latin typeface="Baskerville Old Face" panose="02020602080505020303" pitchFamily="18" charset="0"/>
              </a:rPr>
              <a:t> Sharma</a:t>
            </a:r>
          </a:p>
          <a:p>
            <a:pPr marL="571500" indent="-571500" algn="l">
              <a:buFont typeface="Arial" panose="020B0604020202020204" pitchFamily="34" charset="0"/>
              <a:buChar char="•"/>
            </a:pPr>
            <a:r>
              <a:rPr lang="en-US" sz="2800" b="1" dirty="0">
                <a:latin typeface="Baskerville Old Face" panose="02020602080505020303" pitchFamily="18" charset="0"/>
              </a:rPr>
              <a:t>Team Member 2 – Piyush Rathore</a:t>
            </a:r>
          </a:p>
          <a:p>
            <a:pPr marL="571500" indent="-571500" algn="l">
              <a:buFont typeface="Arial" panose="020B0604020202020204" pitchFamily="34" charset="0"/>
              <a:buChar char="•"/>
            </a:pPr>
            <a:r>
              <a:rPr lang="en-US" sz="2800" b="1" dirty="0">
                <a:latin typeface="Baskerville Old Face" panose="02020602080505020303" pitchFamily="18" charset="0"/>
              </a:rPr>
              <a:t>Team Member 3 – </a:t>
            </a:r>
            <a:r>
              <a:rPr lang="en-US" sz="2800" b="1" dirty="0" err="1">
                <a:latin typeface="Baskerville Old Face" panose="02020602080505020303" pitchFamily="18" charset="0"/>
              </a:rPr>
              <a:t>Prajjwal</a:t>
            </a:r>
            <a:r>
              <a:rPr lang="en-US" sz="2800" b="1" dirty="0">
                <a:latin typeface="Baskerville Old Face" panose="02020602080505020303" pitchFamily="18" charset="0"/>
              </a:rPr>
              <a:t> Kumar Singh</a:t>
            </a:r>
          </a:p>
          <a:p>
            <a:pPr marL="571500" indent="-571500" algn="l">
              <a:buFont typeface="Arial" panose="020B0604020202020204" pitchFamily="34" charset="0"/>
              <a:buChar char="•"/>
            </a:pPr>
            <a:r>
              <a:rPr lang="en-US" sz="2800" b="1" dirty="0">
                <a:latin typeface="Baskerville Old Face" panose="02020602080505020303" pitchFamily="18" charset="0"/>
              </a:rPr>
              <a:t>Team Member 4 -  Aniket Raj</a:t>
            </a:r>
          </a:p>
          <a:p>
            <a:pPr marL="571500" indent="-571500" algn="l">
              <a:buFont typeface="Arial" panose="020B0604020202020204" pitchFamily="34" charset="0"/>
              <a:buChar char="•"/>
            </a:pPr>
            <a:endParaRPr lang="en-US" b="1" dirty="0">
              <a:latin typeface="Baskerville Old Face" panose="02020602080505020303" pitchFamily="18" charset="0"/>
            </a:endParaRPr>
          </a:p>
          <a:p>
            <a:pPr marL="571500" indent="-571500" algn="l">
              <a:buFont typeface="Arial" panose="020B0604020202020204" pitchFamily="34" charset="0"/>
              <a:buChar char="•"/>
            </a:pPr>
            <a:endParaRPr lang="en-US" b="1" dirty="0">
              <a:latin typeface="Baskerville Old Face" panose="02020602080505020303" pitchFamily="18" charset="0"/>
            </a:endParaRPr>
          </a:p>
          <a:p>
            <a:pPr marL="571500" indent="-571500" algn="l">
              <a:buFont typeface="Arial" panose="020B0604020202020204" pitchFamily="34" charset="0"/>
              <a:buChar char="•"/>
            </a:pPr>
            <a:endParaRPr lang="en-US" b="1" dirty="0">
              <a:latin typeface="Baskerville Old Face" panose="02020602080505020303" pitchFamily="18" charset="0"/>
            </a:endParaRPr>
          </a:p>
          <a:p>
            <a:endParaRPr lang="en-US" sz="3600" b="1" dirty="0">
              <a:latin typeface="Baskerville Old Face" panose="02020602080505020303" pitchFamily="18" charset="0"/>
            </a:endParaRPr>
          </a:p>
          <a:p>
            <a:endParaRPr lang="en-IN" sz="3600" b="1" dirty="0">
              <a:latin typeface="Baskerville Old Face" panose="02020602080505020303" pitchFamily="18" charset="0"/>
            </a:endParaRPr>
          </a:p>
        </p:txBody>
      </p:sp>
      <p:pic>
        <p:nvPicPr>
          <p:cNvPr id="5" name="Picture 4">
            <a:extLst>
              <a:ext uri="{FF2B5EF4-FFF2-40B4-BE49-F238E27FC236}">
                <a16:creationId xmlns:a16="http://schemas.microsoft.com/office/drawing/2014/main" id="{69660596-4573-4FD1-BB86-2E99B2E2B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8017" y="0"/>
            <a:ext cx="1513983" cy="1513983"/>
          </a:xfrm>
          <a:prstGeom prst="rect">
            <a:avLst/>
          </a:prstGeom>
        </p:spPr>
      </p:pic>
      <p:pic>
        <p:nvPicPr>
          <p:cNvPr id="8" name="Picture 7">
            <a:extLst>
              <a:ext uri="{FF2B5EF4-FFF2-40B4-BE49-F238E27FC236}">
                <a16:creationId xmlns:a16="http://schemas.microsoft.com/office/drawing/2014/main" id="{FCFEE196-1351-44A7-BA32-F7F094955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056" y="2801135"/>
            <a:ext cx="3657011" cy="3657011"/>
          </a:xfrm>
          <a:prstGeom prst="rect">
            <a:avLst/>
          </a:prstGeom>
        </p:spPr>
      </p:pic>
      <p:pic>
        <p:nvPicPr>
          <p:cNvPr id="6" name="Picture 5">
            <a:extLst>
              <a:ext uri="{FF2B5EF4-FFF2-40B4-BE49-F238E27FC236}">
                <a16:creationId xmlns:a16="http://schemas.microsoft.com/office/drawing/2014/main" id="{A1FAE73D-E41D-4D90-9D0A-725372807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 y="0"/>
            <a:ext cx="1696720" cy="1696720"/>
          </a:xfrm>
          <a:prstGeom prst="rect">
            <a:avLst/>
          </a:prstGeom>
        </p:spPr>
      </p:pic>
    </p:spTree>
    <p:extLst>
      <p:ext uri="{BB962C8B-B14F-4D97-AF65-F5344CB8AC3E}">
        <p14:creationId xmlns:p14="http://schemas.microsoft.com/office/powerpoint/2010/main" val="14585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BC17-13F8-48FA-A760-D585E4FA4533}"/>
              </a:ext>
            </a:extLst>
          </p:cNvPr>
          <p:cNvSpPr>
            <a:spLocks noGrp="1"/>
          </p:cNvSpPr>
          <p:nvPr>
            <p:ph type="title"/>
          </p:nvPr>
        </p:nvSpPr>
        <p:spPr>
          <a:xfrm>
            <a:off x="838200" y="1"/>
            <a:ext cx="10515600" cy="904240"/>
          </a:xfrm>
        </p:spPr>
        <p:txBody>
          <a:bodyPr>
            <a:normAutofit/>
          </a:bodyPr>
          <a:lstStyle/>
          <a:p>
            <a:pPr algn="ctr"/>
            <a:r>
              <a:rPr lang="en-US" sz="5400" b="1" u="sng" dirty="0">
                <a:effectLst>
                  <a:outerShdw blurRad="38100" dist="38100" dir="2700000" algn="tl">
                    <a:srgbClr val="000000">
                      <a:alpha val="43137"/>
                    </a:srgbClr>
                  </a:outerShdw>
                </a:effectLst>
                <a:latin typeface="Baskerville Old Face" panose="02020602080505020303" pitchFamily="18" charset="0"/>
              </a:rPr>
              <a:t>Conclusion</a:t>
            </a:r>
            <a:endParaRPr lang="en-IN" sz="5400" b="1" u="sng" dirty="0">
              <a:effectLst>
                <a:outerShdw blurRad="38100" dist="38100" dir="2700000" algn="tl">
                  <a:srgbClr val="000000">
                    <a:alpha val="43137"/>
                  </a:srgbClr>
                </a:out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EAC07477-676F-4870-9DB7-7A5A7018E627}"/>
              </a:ext>
            </a:extLst>
          </p:cNvPr>
          <p:cNvSpPr>
            <a:spLocks noGrp="1"/>
          </p:cNvSpPr>
          <p:nvPr>
            <p:ph idx="1"/>
          </p:nvPr>
        </p:nvSpPr>
        <p:spPr>
          <a:xfrm>
            <a:off x="838200" y="1259840"/>
            <a:ext cx="7188200" cy="5598161"/>
          </a:xfrm>
        </p:spPr>
        <p:txBody>
          <a:bodyPr>
            <a:normAutofit fontScale="55000" lnSpcReduction="20000"/>
          </a:bodyPr>
          <a:lstStyle/>
          <a:p>
            <a:r>
              <a:rPr lang="en-US" sz="3600" dirty="0">
                <a:latin typeface="Baskerville Old Face" panose="02020602080505020303" pitchFamily="18" charset="0"/>
              </a:rPr>
              <a:t>At its core, the platform is about breaking down barriers, promoting accessibility, and creating a more inclusive digital world. With these features, we will be making an important step towards a society where </a:t>
            </a:r>
            <a:r>
              <a:rPr lang="en-US" sz="3600" b="1" dirty="0">
                <a:latin typeface="Baskerville Old Face" panose="02020602080505020303" pitchFamily="18" charset="0"/>
              </a:rPr>
              <a:t>communication is not limited by language</a:t>
            </a:r>
            <a:r>
              <a:rPr lang="en-US" sz="3600" dirty="0">
                <a:latin typeface="Baskerville Old Face" panose="02020602080505020303" pitchFamily="18" charset="0"/>
              </a:rPr>
              <a:t>, and where every individual can participate fully, regardless of their abilities.</a:t>
            </a:r>
          </a:p>
          <a:p>
            <a:pPr marL="0" indent="0" algn="ctr">
              <a:buNone/>
            </a:pPr>
            <a:r>
              <a:rPr lang="en-US" sz="7300" b="1" u="sng" dirty="0">
                <a:effectLst>
                  <a:outerShdw blurRad="38100" dist="38100" dir="2700000" algn="tl">
                    <a:srgbClr val="000000">
                      <a:alpha val="43137"/>
                    </a:srgbClr>
                  </a:outerShdw>
                </a:effectLst>
                <a:latin typeface="Baskerville Old Face" panose="02020602080505020303" pitchFamily="18" charset="0"/>
              </a:rPr>
              <a:t>Scalability</a:t>
            </a:r>
          </a:p>
          <a:p>
            <a:pPr marL="0" indent="0">
              <a:buNone/>
            </a:pPr>
            <a:r>
              <a:rPr lang="en-US" sz="4400" b="1" dirty="0">
                <a:latin typeface="Baskerville Old Face" panose="02020602080505020303" pitchFamily="18" charset="0"/>
              </a:rPr>
              <a:t>Sign Language Lessons</a:t>
            </a:r>
            <a:r>
              <a:rPr lang="en-US" sz="4400" dirty="0">
                <a:latin typeface="Baskerville Old Face" panose="02020602080505020303" pitchFamily="18" charset="0"/>
              </a:rPr>
              <a:t>: Teach basic signs, phrases, and grammar, progressing to complex sentences.</a:t>
            </a:r>
          </a:p>
          <a:p>
            <a:pPr marL="0" indent="0">
              <a:buNone/>
            </a:pPr>
            <a:r>
              <a:rPr lang="en-US" sz="4400" b="1" dirty="0">
                <a:latin typeface="Baskerville Old Face" panose="02020602080505020303" pitchFamily="18" charset="0"/>
              </a:rPr>
              <a:t>Interactive Quizzes</a:t>
            </a:r>
            <a:r>
              <a:rPr lang="en-US" sz="4400" dirty="0">
                <a:latin typeface="Baskerville Old Face" panose="02020602080505020303" pitchFamily="18" charset="0"/>
              </a:rPr>
              <a:t>: Users practice signs, get feedback on accuracy, and improve.</a:t>
            </a:r>
          </a:p>
          <a:p>
            <a:pPr marL="0" indent="0">
              <a:buNone/>
            </a:pPr>
            <a:r>
              <a:rPr lang="en-US" sz="4400" b="1" dirty="0">
                <a:latin typeface="Baskerville Old Face" panose="02020602080505020303" pitchFamily="18" charset="0"/>
              </a:rPr>
              <a:t>Gamification</a:t>
            </a:r>
            <a:r>
              <a:rPr lang="en-US" sz="4400" dirty="0">
                <a:latin typeface="Baskerville Old Face" panose="02020602080505020303" pitchFamily="18" charset="0"/>
              </a:rPr>
              <a:t>: Points, levels, and badges to motivate users. Streaks and achievements for mastering different sign languages.</a:t>
            </a:r>
          </a:p>
          <a:p>
            <a:pPr marL="0" indent="0">
              <a:buNone/>
            </a:pPr>
            <a:r>
              <a:rPr lang="en-US" sz="4400" b="1" dirty="0">
                <a:latin typeface="Baskerville Old Face" panose="02020602080505020303" pitchFamily="18" charset="0"/>
              </a:rPr>
              <a:t>Real-Time Communication</a:t>
            </a:r>
            <a:r>
              <a:rPr lang="en-US" sz="4400" dirty="0">
                <a:latin typeface="Baskerville Old Face" panose="02020602080505020303" pitchFamily="18" charset="0"/>
              </a:rPr>
              <a:t>: Users sign in front of the webcam, and the system converts it to text for messaging</a:t>
            </a:r>
            <a:r>
              <a:rPr lang="en-US" sz="3600" dirty="0">
                <a:latin typeface="Baskerville Old Face" panose="02020602080505020303" pitchFamily="18" charset="0"/>
              </a:rPr>
              <a:t>.</a:t>
            </a:r>
          </a:p>
          <a:p>
            <a:pPr marL="0" indent="0">
              <a:buNone/>
            </a:pPr>
            <a:endParaRPr lang="en-US" sz="3200" dirty="0">
              <a:latin typeface="Baskerville Old Face" panose="02020602080505020303" pitchFamily="18" charset="0"/>
            </a:endParaRPr>
          </a:p>
          <a:p>
            <a:pPr marL="0" indent="0" algn="ctr">
              <a:buNone/>
            </a:pPr>
            <a:r>
              <a:rPr lang="en-US" sz="5400" dirty="0">
                <a:latin typeface="Baskerville Old Face" panose="02020602080505020303" pitchFamily="18" charset="0"/>
              </a:rPr>
              <a:t>THANK YOU</a:t>
            </a:r>
          </a:p>
          <a:p>
            <a:endParaRPr lang="en-IN" dirty="0"/>
          </a:p>
        </p:txBody>
      </p:sp>
      <p:pic>
        <p:nvPicPr>
          <p:cNvPr id="7" name="Picture 6">
            <a:extLst>
              <a:ext uri="{FF2B5EF4-FFF2-40B4-BE49-F238E27FC236}">
                <a16:creationId xmlns:a16="http://schemas.microsoft.com/office/drawing/2014/main" id="{BED98E4F-9E5A-4104-819F-B1DB35F45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350" y="0"/>
            <a:ext cx="1517650" cy="1517650"/>
          </a:xfrm>
          <a:prstGeom prst="rect">
            <a:avLst/>
          </a:prstGeom>
        </p:spPr>
      </p:pic>
      <p:pic>
        <p:nvPicPr>
          <p:cNvPr id="4098" name="Picture 2" descr="1,300+ American Sign Language ...">
            <a:extLst>
              <a:ext uri="{FF2B5EF4-FFF2-40B4-BE49-F238E27FC236}">
                <a16:creationId xmlns:a16="http://schemas.microsoft.com/office/drawing/2014/main" id="{A5784A8F-3E7A-47A8-A7D0-B3832B9B0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6400" y="1416050"/>
            <a:ext cx="3845074" cy="293243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470+ Sign Language Translator Stock ...">
            <a:extLst>
              <a:ext uri="{FF2B5EF4-FFF2-40B4-BE49-F238E27FC236}">
                <a16:creationId xmlns:a16="http://schemas.microsoft.com/office/drawing/2014/main" id="{1E6D1C6D-783F-466A-8F9D-5C678A58FE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496" y="3861117"/>
            <a:ext cx="2996882" cy="2996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AE25876-9724-48A0-96CF-E72808339A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 y="-101600"/>
            <a:ext cx="1517650" cy="1517650"/>
          </a:xfrm>
          <a:prstGeom prst="rect">
            <a:avLst/>
          </a:prstGeom>
        </p:spPr>
      </p:pic>
    </p:spTree>
    <p:extLst>
      <p:ext uri="{BB962C8B-B14F-4D97-AF65-F5344CB8AC3E}">
        <p14:creationId xmlns:p14="http://schemas.microsoft.com/office/powerpoint/2010/main" val="355780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4B14-C212-4A9E-9637-94D80094CF3B}"/>
              </a:ext>
            </a:extLst>
          </p:cNvPr>
          <p:cNvSpPr>
            <a:spLocks noGrp="1"/>
          </p:cNvSpPr>
          <p:nvPr>
            <p:ph type="title"/>
          </p:nvPr>
        </p:nvSpPr>
        <p:spPr>
          <a:xfrm>
            <a:off x="715374" y="155543"/>
            <a:ext cx="9003095" cy="898067"/>
          </a:xfrm>
        </p:spPr>
        <p:txBody>
          <a:bodyPr>
            <a:normAutofit fontScale="90000"/>
          </a:bodyPr>
          <a:lstStyle/>
          <a:p>
            <a:pPr algn="ctr"/>
            <a:r>
              <a:rPr lang="en-US" u="sng" dirty="0">
                <a:latin typeface="Baskerville Old Face" panose="02020602080505020303" pitchFamily="18" charset="0"/>
              </a:rPr>
              <a:t>Challenge</a:t>
            </a:r>
            <a:r>
              <a:rPr lang="en-US" dirty="0">
                <a:latin typeface="Baskerville Old Face" panose="02020602080505020303" pitchFamily="18" charset="0"/>
              </a:rPr>
              <a:t> </a:t>
            </a:r>
            <a:r>
              <a:rPr lang="en-US" sz="4000" b="1" i="1" dirty="0">
                <a:latin typeface="Baskerville Old Face" panose="02020602080505020303" pitchFamily="18" charset="0"/>
              </a:rPr>
              <a:t>- Communication barrier for deaf and mute individuals</a:t>
            </a:r>
            <a:endParaRPr lang="en-IN" sz="4000" b="1" i="1" dirty="0"/>
          </a:p>
        </p:txBody>
      </p:sp>
      <p:sp>
        <p:nvSpPr>
          <p:cNvPr id="3" name="Content Placeholder 2">
            <a:extLst>
              <a:ext uri="{FF2B5EF4-FFF2-40B4-BE49-F238E27FC236}">
                <a16:creationId xmlns:a16="http://schemas.microsoft.com/office/drawing/2014/main" id="{07316F08-136D-4CEA-A0B1-3EF5490E997A}"/>
              </a:ext>
            </a:extLst>
          </p:cNvPr>
          <p:cNvSpPr>
            <a:spLocks noGrp="1"/>
          </p:cNvSpPr>
          <p:nvPr>
            <p:ph idx="1"/>
          </p:nvPr>
        </p:nvSpPr>
        <p:spPr>
          <a:xfrm>
            <a:off x="779346" y="1053610"/>
            <a:ext cx="9781817" cy="5804390"/>
          </a:xfrm>
        </p:spPr>
        <p:txBody>
          <a:bodyPr/>
          <a:lstStyle/>
          <a:p>
            <a:pPr algn="just">
              <a:spcAft>
                <a:spcPts val="600"/>
              </a:spcAft>
            </a:pPr>
            <a:r>
              <a:rPr lang="en-US" u="sng" dirty="0">
                <a:latin typeface="Baskerville Old Face" panose="02020602080505020303" pitchFamily="18" charset="0"/>
              </a:rPr>
              <a:t>Objective</a:t>
            </a:r>
            <a:r>
              <a:rPr lang="en-US" dirty="0">
                <a:latin typeface="Baskerville Old Face" panose="02020602080505020303" pitchFamily="18" charset="0"/>
              </a:rPr>
              <a:t> - </a:t>
            </a:r>
            <a:r>
              <a:rPr lang="en-US" sz="2000" dirty="0">
                <a:cs typeface="Calibri"/>
              </a:rPr>
              <a:t>More than </a:t>
            </a:r>
            <a:r>
              <a:rPr lang="en-US" sz="2000" b="1" dirty="0">
                <a:cs typeface="Calibri"/>
              </a:rPr>
              <a:t>70 million </a:t>
            </a:r>
            <a:r>
              <a:rPr lang="en-US" sz="2000" dirty="0">
                <a:cs typeface="Calibri"/>
              </a:rPr>
              <a:t>deaf people around the world use sign languages to communicate. Sign language allows them to learn, work, access services, and be included in the communities. </a:t>
            </a:r>
          </a:p>
          <a:p>
            <a:pPr algn="just">
              <a:spcAft>
                <a:spcPts val="600"/>
              </a:spcAft>
            </a:pPr>
            <a:r>
              <a:rPr lang="en-US" sz="2000" dirty="0">
                <a:cs typeface="Calibri"/>
              </a:rPr>
              <a:t>It is hard to make everybody learn the use of sign language with the goal of ensuring that people with disabilities can enjoy their rights on an equal basis with others.</a:t>
            </a:r>
          </a:p>
        </p:txBody>
      </p:sp>
      <p:pic>
        <p:nvPicPr>
          <p:cNvPr id="7" name="Picture 6">
            <a:extLst>
              <a:ext uri="{FF2B5EF4-FFF2-40B4-BE49-F238E27FC236}">
                <a16:creationId xmlns:a16="http://schemas.microsoft.com/office/drawing/2014/main" id="{2919DF74-C69F-4C21-A151-E5ED76A21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1163" y="0"/>
            <a:ext cx="1630837" cy="1630837"/>
          </a:xfrm>
          <a:prstGeom prst="rect">
            <a:avLst/>
          </a:prstGeom>
        </p:spPr>
      </p:pic>
      <p:pic>
        <p:nvPicPr>
          <p:cNvPr id="11" name="Picture 10">
            <a:extLst>
              <a:ext uri="{FF2B5EF4-FFF2-40B4-BE49-F238E27FC236}">
                <a16:creationId xmlns:a16="http://schemas.microsoft.com/office/drawing/2014/main" id="{3057E39C-A03B-479E-96AF-747B18D49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346" y="2831690"/>
            <a:ext cx="10307791" cy="4026310"/>
          </a:xfrm>
          <a:prstGeom prst="rect">
            <a:avLst/>
          </a:prstGeom>
        </p:spPr>
      </p:pic>
      <p:pic>
        <p:nvPicPr>
          <p:cNvPr id="5" name="Picture 4">
            <a:extLst>
              <a:ext uri="{FF2B5EF4-FFF2-40B4-BE49-F238E27FC236}">
                <a16:creationId xmlns:a16="http://schemas.microsoft.com/office/drawing/2014/main" id="{B3D2092F-3D66-4B1A-9797-51074A9CB4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60"/>
            <a:ext cx="1235220" cy="1235220"/>
          </a:xfrm>
          <a:prstGeom prst="rect">
            <a:avLst/>
          </a:prstGeom>
        </p:spPr>
      </p:pic>
    </p:spTree>
    <p:extLst>
      <p:ext uri="{BB962C8B-B14F-4D97-AF65-F5344CB8AC3E}">
        <p14:creationId xmlns:p14="http://schemas.microsoft.com/office/powerpoint/2010/main" val="189810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8325-E5F7-4EB4-AED8-FAD8B6B2934B}"/>
              </a:ext>
            </a:extLst>
          </p:cNvPr>
          <p:cNvSpPr>
            <a:spLocks noGrp="1"/>
          </p:cNvSpPr>
          <p:nvPr>
            <p:ph type="title"/>
          </p:nvPr>
        </p:nvSpPr>
        <p:spPr>
          <a:xfrm>
            <a:off x="0" y="1"/>
            <a:ext cx="10510887" cy="1197203"/>
          </a:xfrm>
        </p:spPr>
        <p:txBody>
          <a:bodyPr>
            <a:normAutofit/>
          </a:bodyPr>
          <a:lstStyle/>
          <a:p>
            <a:pPr algn="ctr"/>
            <a:r>
              <a:rPr lang="en-US" sz="3200" b="1" i="1" u="sng" dirty="0">
                <a:solidFill>
                  <a:schemeClr val="accent5">
                    <a:lumMod val="50000"/>
                  </a:schemeClr>
                </a:solidFill>
                <a:latin typeface="Engravers MT" panose="02090707080505020304" pitchFamily="18" charset="0"/>
              </a:rPr>
              <a:t>introduction</a:t>
            </a:r>
            <a:endParaRPr lang="en-IN" sz="3200" b="1" i="1" u="sng" dirty="0">
              <a:solidFill>
                <a:schemeClr val="accent5">
                  <a:lumMod val="50000"/>
                </a:schemeClr>
              </a:solidFill>
              <a:latin typeface="Engravers MT" panose="02090707080505020304" pitchFamily="18" charset="0"/>
            </a:endParaRPr>
          </a:p>
        </p:txBody>
      </p:sp>
      <p:sp>
        <p:nvSpPr>
          <p:cNvPr id="3" name="Content Placeholder 2">
            <a:extLst>
              <a:ext uri="{FF2B5EF4-FFF2-40B4-BE49-F238E27FC236}">
                <a16:creationId xmlns:a16="http://schemas.microsoft.com/office/drawing/2014/main" id="{68C074E2-FE63-42E5-9C74-A68077571DEE}"/>
              </a:ext>
            </a:extLst>
          </p:cNvPr>
          <p:cNvSpPr>
            <a:spLocks noGrp="1"/>
          </p:cNvSpPr>
          <p:nvPr>
            <p:ph idx="1"/>
          </p:nvPr>
        </p:nvSpPr>
        <p:spPr>
          <a:xfrm>
            <a:off x="263951" y="1923067"/>
            <a:ext cx="11717517" cy="4934932"/>
          </a:xfrm>
        </p:spPr>
        <p:txBody>
          <a:bodyPr>
            <a:normAutofit/>
          </a:bodyPr>
          <a:lstStyle/>
          <a:p>
            <a:pPr marL="0" indent="0">
              <a:buNone/>
            </a:pPr>
            <a:r>
              <a:rPr lang="en-US" sz="2400" dirty="0">
                <a:latin typeface="Baskerville Old Face" panose="02020602080505020303" pitchFamily="18" charset="0"/>
              </a:rPr>
              <a:t>Presenting to you – </a:t>
            </a:r>
            <a:r>
              <a:rPr lang="en-US" sz="2400" b="1" dirty="0" err="1">
                <a:latin typeface="Britannic Bold" panose="020B0903060703020204" pitchFamily="34" charset="0"/>
              </a:rPr>
              <a:t>SignLy</a:t>
            </a:r>
            <a:r>
              <a:rPr lang="en-US" sz="2400" dirty="0">
                <a:latin typeface="Baskerville Old Face" panose="02020602080505020303" pitchFamily="18" charset="0"/>
              </a:rPr>
              <a:t>, an AI integrated sign language interpretation model which takes an image of Hand Gesture of </a:t>
            </a:r>
            <a:r>
              <a:rPr lang="en-US" sz="2400" b="1" dirty="0">
                <a:latin typeface="Baskerville Old Face" panose="02020602080505020303" pitchFamily="18" charset="0"/>
              </a:rPr>
              <a:t>Indian Sign Language </a:t>
            </a:r>
            <a:r>
              <a:rPr lang="en-US" sz="2400" dirty="0">
                <a:latin typeface="Baskerville Old Face" panose="02020602080505020303" pitchFamily="18" charset="0"/>
              </a:rPr>
              <a:t>and shows the output of the particular sign language in text format. It includes speech to text conversion as well.</a:t>
            </a:r>
          </a:p>
        </p:txBody>
      </p:sp>
      <p:pic>
        <p:nvPicPr>
          <p:cNvPr id="5" name="Picture 4">
            <a:extLst>
              <a:ext uri="{FF2B5EF4-FFF2-40B4-BE49-F238E27FC236}">
                <a16:creationId xmlns:a16="http://schemas.microsoft.com/office/drawing/2014/main" id="{49F0731D-3BD0-4EC1-969D-4FA23321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6938" y="0"/>
            <a:ext cx="1786520" cy="1786520"/>
          </a:xfrm>
          <a:prstGeom prst="rect">
            <a:avLst/>
          </a:prstGeom>
        </p:spPr>
      </p:pic>
      <p:pic>
        <p:nvPicPr>
          <p:cNvPr id="6" name="Picture 5">
            <a:extLst>
              <a:ext uri="{FF2B5EF4-FFF2-40B4-BE49-F238E27FC236}">
                <a16:creationId xmlns:a16="http://schemas.microsoft.com/office/drawing/2014/main" id="{1F45258D-8FCB-4D61-86D5-C8979DAE854F}"/>
              </a:ext>
            </a:extLst>
          </p:cNvPr>
          <p:cNvPicPr>
            <a:picLocks noChangeAspect="1"/>
          </p:cNvPicPr>
          <p:nvPr/>
        </p:nvPicPr>
        <p:blipFill>
          <a:blip r:embed="rId3"/>
          <a:stretch>
            <a:fillRect/>
          </a:stretch>
        </p:blipFill>
        <p:spPr>
          <a:xfrm>
            <a:off x="263951" y="3028240"/>
            <a:ext cx="7444033" cy="3746812"/>
          </a:xfrm>
          <a:prstGeom prst="rect">
            <a:avLst/>
          </a:prstGeom>
        </p:spPr>
      </p:pic>
      <p:pic>
        <p:nvPicPr>
          <p:cNvPr id="1026" name="Picture 2" descr="Increasing Awareness about Indian Sign ...">
            <a:extLst>
              <a:ext uri="{FF2B5EF4-FFF2-40B4-BE49-F238E27FC236}">
                <a16:creationId xmlns:a16="http://schemas.microsoft.com/office/drawing/2014/main" id="{A86A578F-6556-428A-95C2-984433A94D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3344" y="3300264"/>
            <a:ext cx="4184705" cy="27328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4BE6B6A-9969-4C60-9C85-D1E3795C3D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
            <a:ext cx="1923067" cy="1923067"/>
          </a:xfrm>
          <a:prstGeom prst="rect">
            <a:avLst/>
          </a:prstGeom>
        </p:spPr>
      </p:pic>
    </p:spTree>
    <p:extLst>
      <p:ext uri="{BB962C8B-B14F-4D97-AF65-F5344CB8AC3E}">
        <p14:creationId xmlns:p14="http://schemas.microsoft.com/office/powerpoint/2010/main" val="176530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BD08-1CF1-458E-BBA3-088FC74FBA68}"/>
              </a:ext>
            </a:extLst>
          </p:cNvPr>
          <p:cNvSpPr>
            <a:spLocks noGrp="1"/>
          </p:cNvSpPr>
          <p:nvPr>
            <p:ph type="title"/>
          </p:nvPr>
        </p:nvSpPr>
        <p:spPr>
          <a:xfrm>
            <a:off x="838200" y="365125"/>
            <a:ext cx="10515600" cy="630555"/>
          </a:xfrm>
        </p:spPr>
        <p:txBody>
          <a:bodyPr>
            <a:normAutofit/>
          </a:bodyPr>
          <a:lstStyle/>
          <a:p>
            <a:pPr algn="ctr"/>
            <a:r>
              <a:rPr lang="en-US" sz="3200" b="1" u="sng" dirty="0">
                <a:effectLst>
                  <a:outerShdw blurRad="38100" dist="38100" dir="2700000" algn="tl">
                    <a:srgbClr val="000000">
                      <a:alpha val="43137"/>
                    </a:srgbClr>
                  </a:outerShdw>
                </a:effectLst>
                <a:latin typeface="Baskerville Old Face" panose="02020602080505020303" pitchFamily="18" charset="0"/>
              </a:rPr>
              <a:t>SYSTEM FLOWCHART</a:t>
            </a:r>
            <a:endParaRPr lang="en-IN" sz="3200" dirty="0"/>
          </a:p>
        </p:txBody>
      </p:sp>
      <p:sp>
        <p:nvSpPr>
          <p:cNvPr id="3" name="Content Placeholder 2">
            <a:extLst>
              <a:ext uri="{FF2B5EF4-FFF2-40B4-BE49-F238E27FC236}">
                <a16:creationId xmlns:a16="http://schemas.microsoft.com/office/drawing/2014/main" id="{8FDE1B25-6827-404E-BF68-3869E656C632}"/>
              </a:ext>
            </a:extLst>
          </p:cNvPr>
          <p:cNvSpPr>
            <a:spLocks noGrp="1"/>
          </p:cNvSpPr>
          <p:nvPr>
            <p:ph idx="1"/>
          </p:nvPr>
        </p:nvSpPr>
        <p:spPr>
          <a:xfrm>
            <a:off x="0" y="1402080"/>
            <a:ext cx="4886960" cy="5455920"/>
          </a:xfrm>
        </p:spPr>
        <p:txBody>
          <a:bodyPr>
            <a:normAutofit fontScale="55000" lnSpcReduction="20000"/>
          </a:bodyPr>
          <a:lstStyle/>
          <a:p>
            <a:r>
              <a:rPr lang="en-US" sz="3300" dirty="0"/>
              <a:t>Here is a flowchart that illustrates the process of how the Sign Language Recognition system works:</a:t>
            </a:r>
          </a:p>
          <a:p>
            <a:endParaRPr lang="en-US" sz="3300" dirty="0"/>
          </a:p>
          <a:p>
            <a:r>
              <a:rPr lang="en-US" sz="3300" dirty="0"/>
              <a:t>1. </a:t>
            </a:r>
            <a:r>
              <a:rPr lang="en-US" sz="3300" b="1" dirty="0">
                <a:latin typeface="Baskerville Old Face" panose="02020602080505020303" pitchFamily="18" charset="0"/>
              </a:rPr>
              <a:t>Start</a:t>
            </a:r>
            <a:r>
              <a:rPr lang="en-US" sz="3300" dirty="0"/>
              <a:t>  - The system begins.</a:t>
            </a:r>
          </a:p>
          <a:p>
            <a:r>
              <a:rPr lang="en-US" sz="3300" dirty="0"/>
              <a:t>2. </a:t>
            </a:r>
            <a:r>
              <a:rPr lang="en-US" sz="3300" b="1" dirty="0">
                <a:latin typeface="Baskerville Old Face" panose="02020602080505020303" pitchFamily="18" charset="0"/>
              </a:rPr>
              <a:t>Capture Image from Camera</a:t>
            </a:r>
            <a:r>
              <a:rPr lang="en-US" sz="3300" dirty="0">
                <a:latin typeface="Baskerville Old Face" panose="02020602080505020303" pitchFamily="18" charset="0"/>
              </a:rPr>
              <a:t> </a:t>
            </a:r>
            <a:r>
              <a:rPr lang="en-US" sz="3300" dirty="0"/>
              <a:t>- The user captures an image or video of a gesture using a camera.</a:t>
            </a:r>
          </a:p>
          <a:p>
            <a:r>
              <a:rPr lang="en-US" sz="3300" dirty="0"/>
              <a:t>3. </a:t>
            </a:r>
            <a:r>
              <a:rPr lang="en-US" sz="3300" b="1" dirty="0">
                <a:latin typeface="Baskerville Old Face" panose="02020602080505020303" pitchFamily="18" charset="0"/>
              </a:rPr>
              <a:t>Pre-process Image -</a:t>
            </a:r>
            <a:r>
              <a:rPr lang="en-US" sz="3300" dirty="0"/>
              <a:t> The image is pre-processed (resized, normalized, etc.) for model input.</a:t>
            </a:r>
          </a:p>
          <a:p>
            <a:r>
              <a:rPr lang="en-US" sz="3300" dirty="0"/>
              <a:t>4. </a:t>
            </a:r>
            <a:r>
              <a:rPr lang="en-US" sz="3300" b="1" dirty="0">
                <a:latin typeface="Baskerville Old Face" panose="02020602080505020303" pitchFamily="18" charset="0"/>
              </a:rPr>
              <a:t>Send Image to Backend -</a:t>
            </a:r>
            <a:r>
              <a:rPr lang="en-US" sz="3300" dirty="0"/>
              <a:t> The processed image is sent to the backend server.</a:t>
            </a:r>
          </a:p>
          <a:p>
            <a:r>
              <a:rPr lang="en-US" sz="3300" dirty="0"/>
              <a:t>5</a:t>
            </a:r>
            <a:r>
              <a:rPr lang="en-US" sz="3300" dirty="0">
                <a:latin typeface="Baskerville Old Face" panose="02020602080505020303" pitchFamily="18" charset="0"/>
              </a:rPr>
              <a:t>. </a:t>
            </a:r>
            <a:r>
              <a:rPr lang="en-US" sz="3300" b="1" dirty="0">
                <a:latin typeface="Baskerville Old Face" panose="02020602080505020303" pitchFamily="18" charset="0"/>
              </a:rPr>
              <a:t>Model Predicts Gesture -</a:t>
            </a:r>
            <a:r>
              <a:rPr lang="en-US" sz="3300" dirty="0"/>
              <a:t> The model predicts the gesture based on the image.</a:t>
            </a:r>
          </a:p>
          <a:p>
            <a:r>
              <a:rPr lang="en-US" sz="3300" dirty="0"/>
              <a:t>6. </a:t>
            </a:r>
            <a:r>
              <a:rPr lang="en-US" sz="3300" b="1" dirty="0">
                <a:latin typeface="Baskerville Old Face" panose="02020602080505020303" pitchFamily="18" charset="0"/>
              </a:rPr>
              <a:t>Display Prediction Result -</a:t>
            </a:r>
            <a:r>
              <a:rPr lang="en-US" sz="3300" dirty="0"/>
              <a:t> The predicted result (text) is displayed to the user.</a:t>
            </a:r>
          </a:p>
          <a:p>
            <a:r>
              <a:rPr lang="en-US" sz="3300" dirty="0"/>
              <a:t>7. </a:t>
            </a:r>
            <a:r>
              <a:rPr lang="en-US" sz="3300" b="1" dirty="0">
                <a:latin typeface="Baskerville Old Face" panose="02020602080505020303" pitchFamily="18" charset="0"/>
              </a:rPr>
              <a:t>Speech to Text Recognition -</a:t>
            </a:r>
            <a:r>
              <a:rPr lang="en-US" sz="3300" dirty="0"/>
              <a:t> If there's speech input, it's converted into text for further interaction.</a:t>
            </a:r>
          </a:p>
          <a:p>
            <a:r>
              <a:rPr lang="en-US" sz="3300" dirty="0"/>
              <a:t>8. </a:t>
            </a:r>
            <a:r>
              <a:rPr lang="en-US" sz="3300" b="1" dirty="0">
                <a:latin typeface="Baskerville Old Face" panose="02020602080505020303" pitchFamily="18" charset="0"/>
              </a:rPr>
              <a:t>End -</a:t>
            </a:r>
            <a:r>
              <a:rPr lang="en-US" sz="3300" dirty="0"/>
              <a:t> The process completes.</a:t>
            </a:r>
          </a:p>
          <a:p>
            <a:endParaRPr lang="en-US" dirty="0"/>
          </a:p>
        </p:txBody>
      </p:sp>
      <p:pic>
        <p:nvPicPr>
          <p:cNvPr id="6" name="Picture 5">
            <a:extLst>
              <a:ext uri="{FF2B5EF4-FFF2-40B4-BE49-F238E27FC236}">
                <a16:creationId xmlns:a16="http://schemas.microsoft.com/office/drawing/2014/main" id="{19DCBCEA-F084-499A-9989-3360A69A7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23"/>
            <a:ext cx="1390650" cy="1390650"/>
          </a:xfrm>
          <a:prstGeom prst="rect">
            <a:avLst/>
          </a:prstGeom>
        </p:spPr>
      </p:pic>
      <p:pic>
        <p:nvPicPr>
          <p:cNvPr id="8" name="Picture 7">
            <a:extLst>
              <a:ext uri="{FF2B5EF4-FFF2-40B4-BE49-F238E27FC236}">
                <a16:creationId xmlns:a16="http://schemas.microsoft.com/office/drawing/2014/main" id="{E587390B-F2FC-4642-AD08-1A0B1ED64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7360" y="11430"/>
            <a:ext cx="1564640" cy="1564640"/>
          </a:xfrm>
          <a:prstGeom prst="rect">
            <a:avLst/>
          </a:prstGeom>
        </p:spPr>
      </p:pic>
      <p:pic>
        <p:nvPicPr>
          <p:cNvPr id="10" name="Picture 9">
            <a:extLst>
              <a:ext uri="{FF2B5EF4-FFF2-40B4-BE49-F238E27FC236}">
                <a16:creationId xmlns:a16="http://schemas.microsoft.com/office/drawing/2014/main" id="{F6F830EC-1553-4423-A345-6C71A40860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5040" y="1402080"/>
            <a:ext cx="7426960" cy="5293360"/>
          </a:xfrm>
          <a:prstGeom prst="rect">
            <a:avLst/>
          </a:prstGeom>
        </p:spPr>
      </p:pic>
    </p:spTree>
    <p:extLst>
      <p:ext uri="{BB962C8B-B14F-4D97-AF65-F5344CB8AC3E}">
        <p14:creationId xmlns:p14="http://schemas.microsoft.com/office/powerpoint/2010/main" val="378393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A896-0FC3-4BF2-89DE-F964A14F0BCF}"/>
              </a:ext>
            </a:extLst>
          </p:cNvPr>
          <p:cNvSpPr>
            <a:spLocks noGrp="1"/>
          </p:cNvSpPr>
          <p:nvPr>
            <p:ph type="title"/>
          </p:nvPr>
        </p:nvSpPr>
        <p:spPr>
          <a:xfrm>
            <a:off x="838200" y="113123"/>
            <a:ext cx="10515600" cy="1168922"/>
          </a:xfrm>
        </p:spPr>
        <p:txBody>
          <a:bodyPr>
            <a:normAutofit/>
          </a:bodyPr>
          <a:lstStyle/>
          <a:p>
            <a:pPr algn="ctr"/>
            <a:r>
              <a:rPr lang="en-US" sz="5400" b="1" i="1" u="sng" dirty="0">
                <a:solidFill>
                  <a:schemeClr val="accent3">
                    <a:lumMod val="50000"/>
                  </a:schemeClr>
                </a:solidFill>
                <a:effectLst>
                  <a:outerShdw blurRad="38100" dist="38100" dir="2700000" algn="tl">
                    <a:srgbClr val="000000">
                      <a:alpha val="43137"/>
                    </a:srgbClr>
                  </a:outerShdw>
                </a:effectLst>
                <a:latin typeface="Baskerville Old Face" panose="02020602080505020303" pitchFamily="18" charset="0"/>
              </a:rPr>
              <a:t>Technologies Used</a:t>
            </a:r>
            <a:endParaRPr lang="en-IN" sz="5400" b="1" i="1" u="sng" dirty="0">
              <a:solidFill>
                <a:schemeClr val="accent3">
                  <a:lumMod val="50000"/>
                </a:schemeClr>
              </a:solidFill>
              <a:effectLst>
                <a:outerShdw blurRad="38100" dist="38100" dir="2700000" algn="tl">
                  <a:srgbClr val="000000">
                    <a:alpha val="43137"/>
                  </a:srgbClr>
                </a:outerShdw>
              </a:effectLst>
              <a:latin typeface="Baskerville Old Face" panose="02020602080505020303" pitchFamily="18" charset="0"/>
            </a:endParaRPr>
          </a:p>
        </p:txBody>
      </p:sp>
      <p:pic>
        <p:nvPicPr>
          <p:cNvPr id="6" name="Picture 5">
            <a:extLst>
              <a:ext uri="{FF2B5EF4-FFF2-40B4-BE49-F238E27FC236}">
                <a16:creationId xmlns:a16="http://schemas.microsoft.com/office/drawing/2014/main" id="{5128068D-7950-4BBC-BD37-DF7F88C95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4859" y="0"/>
            <a:ext cx="1282045" cy="1282045"/>
          </a:xfrm>
          <a:prstGeom prst="rect">
            <a:avLst/>
          </a:prstGeom>
        </p:spPr>
      </p:pic>
      <p:pic>
        <p:nvPicPr>
          <p:cNvPr id="5" name="Picture 4">
            <a:extLst>
              <a:ext uri="{FF2B5EF4-FFF2-40B4-BE49-F238E27FC236}">
                <a16:creationId xmlns:a16="http://schemas.microsoft.com/office/drawing/2014/main" id="{1D305172-54BF-4863-9FBF-4F3C72F71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48"/>
            <a:ext cx="1940580" cy="1940580"/>
          </a:xfrm>
          <a:prstGeom prst="rect">
            <a:avLst/>
          </a:prstGeom>
        </p:spPr>
      </p:pic>
      <p:sp>
        <p:nvSpPr>
          <p:cNvPr id="3" name="Content Placeholder 2">
            <a:extLst>
              <a:ext uri="{FF2B5EF4-FFF2-40B4-BE49-F238E27FC236}">
                <a16:creationId xmlns:a16="http://schemas.microsoft.com/office/drawing/2014/main" id="{C1E2C6CB-C0FC-4EDE-9476-005D020292E2}"/>
              </a:ext>
            </a:extLst>
          </p:cNvPr>
          <p:cNvSpPr>
            <a:spLocks noGrp="1"/>
          </p:cNvSpPr>
          <p:nvPr>
            <p:ph idx="1"/>
          </p:nvPr>
        </p:nvSpPr>
        <p:spPr>
          <a:xfrm>
            <a:off x="528320" y="1825624"/>
            <a:ext cx="10825480" cy="4843839"/>
          </a:xfrm>
        </p:spPr>
        <p:txBody>
          <a:bodyPr>
            <a:normAutofit/>
          </a:bodyPr>
          <a:lstStyle/>
          <a:p>
            <a:pPr marL="0" indent="0">
              <a:buNone/>
            </a:pPr>
            <a:r>
              <a:rPr lang="en-US" sz="2200" b="1" dirty="0">
                <a:latin typeface="Baskerville Old Face" panose="02020602080505020303" pitchFamily="18" charset="0"/>
              </a:rPr>
              <a:t>FRONTEND</a:t>
            </a:r>
          </a:p>
          <a:p>
            <a:pPr>
              <a:buFont typeface="Wingdings" panose="05000000000000000000" pitchFamily="2" charset="2"/>
              <a:buChar char="Ø"/>
            </a:pPr>
            <a:r>
              <a:rPr lang="en-US" sz="2200" dirty="0">
                <a:latin typeface="Baskerville Old Face" panose="02020602080505020303" pitchFamily="18" charset="0"/>
              </a:rPr>
              <a:t>Html, </a:t>
            </a:r>
            <a:r>
              <a:rPr lang="en-US" sz="2200" dirty="0" err="1">
                <a:latin typeface="Baskerville Old Face" panose="02020602080505020303" pitchFamily="18" charset="0"/>
              </a:rPr>
              <a:t>css</a:t>
            </a:r>
            <a:r>
              <a:rPr lang="en-US" sz="2200" dirty="0">
                <a:latin typeface="Baskerville Old Face" panose="02020602080505020303" pitchFamily="18" charset="0"/>
              </a:rPr>
              <a:t>, </a:t>
            </a:r>
            <a:r>
              <a:rPr lang="en-US" sz="2200" dirty="0" err="1">
                <a:latin typeface="Baskerville Old Face" panose="02020602080505020303" pitchFamily="18" charset="0"/>
              </a:rPr>
              <a:t>js</a:t>
            </a:r>
            <a:endParaRPr lang="en-US" sz="2200" dirty="0">
              <a:latin typeface="Baskerville Old Face" panose="02020602080505020303" pitchFamily="18" charset="0"/>
            </a:endParaRPr>
          </a:p>
          <a:p>
            <a:pPr marL="0" indent="0">
              <a:buNone/>
            </a:pPr>
            <a:endParaRPr lang="en-US" sz="2200" dirty="0">
              <a:latin typeface="Baskerville Old Face" panose="02020602080505020303" pitchFamily="18" charset="0"/>
            </a:endParaRPr>
          </a:p>
          <a:p>
            <a:pPr marL="0" indent="0">
              <a:buNone/>
            </a:pPr>
            <a:r>
              <a:rPr lang="en-US" sz="2200" b="1" dirty="0">
                <a:latin typeface="Baskerville Old Face" panose="02020602080505020303" pitchFamily="18" charset="0"/>
              </a:rPr>
              <a:t>BACKEND/ MACHINE LEARNING</a:t>
            </a:r>
          </a:p>
          <a:p>
            <a:pPr>
              <a:buFont typeface="Wingdings" panose="05000000000000000000" pitchFamily="2" charset="2"/>
              <a:buChar char="Ø"/>
            </a:pPr>
            <a:r>
              <a:rPr lang="en-US" sz="2200" dirty="0">
                <a:latin typeface="Baskerville Old Face" panose="02020602080505020303" pitchFamily="18" charset="0"/>
              </a:rPr>
              <a:t>Flask (python framework)</a:t>
            </a:r>
          </a:p>
          <a:p>
            <a:pPr>
              <a:buFont typeface="Wingdings" panose="05000000000000000000" pitchFamily="2" charset="2"/>
              <a:buChar char="Ø"/>
            </a:pPr>
            <a:r>
              <a:rPr lang="en-US" sz="2200" dirty="0">
                <a:latin typeface="Baskerville Old Face" panose="02020602080505020303" pitchFamily="18" charset="0"/>
              </a:rPr>
              <a:t>TensorFlow (</a:t>
            </a:r>
            <a:r>
              <a:rPr lang="en-US" sz="2200" dirty="0" err="1">
                <a:latin typeface="Baskerville Old Face" panose="02020602080505020303" pitchFamily="18" charset="0"/>
              </a:rPr>
              <a:t>keras</a:t>
            </a:r>
            <a:r>
              <a:rPr lang="en-US" sz="2200" dirty="0">
                <a:latin typeface="Baskerville Old Face" panose="02020602080505020303" pitchFamily="18" charset="0"/>
              </a:rPr>
              <a:t>)</a:t>
            </a:r>
          </a:p>
          <a:p>
            <a:pPr>
              <a:buFont typeface="Wingdings" panose="05000000000000000000" pitchFamily="2" charset="2"/>
              <a:buChar char="Ø"/>
            </a:pPr>
            <a:r>
              <a:rPr lang="en-US" sz="2200" dirty="0">
                <a:latin typeface="Baskerville Old Face" panose="02020602080505020303" pitchFamily="18" charset="0"/>
              </a:rPr>
              <a:t>NumPy</a:t>
            </a:r>
          </a:p>
          <a:p>
            <a:pPr>
              <a:buFont typeface="Wingdings" panose="05000000000000000000" pitchFamily="2" charset="2"/>
              <a:buChar char="Ø"/>
            </a:pPr>
            <a:r>
              <a:rPr lang="en-US" sz="2200" dirty="0">
                <a:latin typeface="Baskerville Old Face" panose="02020602080505020303" pitchFamily="18" charset="0"/>
              </a:rPr>
              <a:t>OpenCV</a:t>
            </a:r>
          </a:p>
          <a:p>
            <a:pPr>
              <a:buFont typeface="Wingdings" panose="05000000000000000000" pitchFamily="2" charset="2"/>
              <a:buChar char="Ø"/>
            </a:pPr>
            <a:endParaRPr lang="en-US" sz="2200" dirty="0">
              <a:latin typeface="Baskerville Old Face" panose="02020602080505020303" pitchFamily="18" charset="0"/>
            </a:endParaRPr>
          </a:p>
          <a:p>
            <a:pPr marL="0" indent="0">
              <a:buNone/>
            </a:pPr>
            <a:r>
              <a:rPr lang="en-US" sz="2200" b="1" dirty="0">
                <a:latin typeface="Baskerville Old Face" panose="02020602080505020303" pitchFamily="18" charset="0"/>
              </a:rPr>
              <a:t>DEPLOYMENT</a:t>
            </a:r>
          </a:p>
          <a:p>
            <a:pPr>
              <a:buFont typeface="Wingdings" panose="05000000000000000000" pitchFamily="2" charset="2"/>
              <a:buChar char="Ø"/>
            </a:pPr>
            <a:r>
              <a:rPr lang="en-US" sz="2200" dirty="0">
                <a:latin typeface="Baskerville Old Face" panose="02020602080505020303" pitchFamily="18" charset="0"/>
              </a:rPr>
              <a:t>Flask API</a:t>
            </a:r>
          </a:p>
          <a:p>
            <a:pPr marL="0" indent="0">
              <a:buNone/>
            </a:pPr>
            <a:endParaRPr lang="en-US" dirty="0">
              <a:latin typeface="Baskerville Old Face" panose="02020602080505020303" pitchFamily="18" charset="0"/>
            </a:endParaRPr>
          </a:p>
          <a:p>
            <a:pPr marL="0" indent="0">
              <a:buNone/>
            </a:pPr>
            <a:endParaRPr lang="en-IN" dirty="0">
              <a:latin typeface="Baskerville Old Face" panose="02020602080505020303" pitchFamily="18" charset="0"/>
            </a:endParaRPr>
          </a:p>
        </p:txBody>
      </p:sp>
      <p:pic>
        <p:nvPicPr>
          <p:cNvPr id="8" name="Picture 7">
            <a:extLst>
              <a:ext uri="{FF2B5EF4-FFF2-40B4-BE49-F238E27FC236}">
                <a16:creationId xmlns:a16="http://schemas.microsoft.com/office/drawing/2014/main" id="{566D66FD-B487-4698-A36E-D0342C307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0960" y="1282046"/>
            <a:ext cx="7051040" cy="5387418"/>
          </a:xfrm>
          <a:prstGeom prst="rect">
            <a:avLst/>
          </a:prstGeom>
        </p:spPr>
      </p:pic>
    </p:spTree>
    <p:extLst>
      <p:ext uri="{BB962C8B-B14F-4D97-AF65-F5344CB8AC3E}">
        <p14:creationId xmlns:p14="http://schemas.microsoft.com/office/powerpoint/2010/main" val="122462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2282-D7DA-422A-A497-B8F1193585E4}"/>
              </a:ext>
            </a:extLst>
          </p:cNvPr>
          <p:cNvSpPr>
            <a:spLocks noGrp="1"/>
          </p:cNvSpPr>
          <p:nvPr>
            <p:ph type="title"/>
          </p:nvPr>
        </p:nvSpPr>
        <p:spPr>
          <a:xfrm>
            <a:off x="152400" y="132081"/>
            <a:ext cx="11201400" cy="975359"/>
          </a:xfrm>
        </p:spPr>
        <p:txBody>
          <a:bodyPr>
            <a:normAutofit/>
          </a:bodyPr>
          <a:lstStyle/>
          <a:p>
            <a:pPr algn="ctr"/>
            <a:r>
              <a:rPr lang="en-US" sz="3600" b="1" u="sng" dirty="0">
                <a:effectLst>
                  <a:outerShdw blurRad="38100" dist="38100" dir="2700000" algn="tl">
                    <a:srgbClr val="000000">
                      <a:alpha val="43137"/>
                    </a:srgbClr>
                  </a:outerShdw>
                </a:effectLst>
                <a:latin typeface="Baskerville Old Face" panose="02020602080505020303" pitchFamily="18" charset="0"/>
              </a:rPr>
              <a:t>Generation Of Data Set And Data Processing</a:t>
            </a:r>
            <a:endParaRPr lang="en-IN" sz="3600" b="1" u="sng" dirty="0">
              <a:effectLst>
                <a:outerShdw blurRad="38100" dist="38100" dir="2700000" algn="tl">
                  <a:srgbClr val="000000">
                    <a:alpha val="43137"/>
                  </a:srgbClr>
                </a:outerShdw>
              </a:effectLst>
              <a:latin typeface="Baskerville Old Face" panose="02020602080505020303" pitchFamily="18" charset="0"/>
            </a:endParaRPr>
          </a:p>
        </p:txBody>
      </p:sp>
      <p:pic>
        <p:nvPicPr>
          <p:cNvPr id="7" name="Picture 6">
            <a:extLst>
              <a:ext uri="{FF2B5EF4-FFF2-40B4-BE49-F238E27FC236}">
                <a16:creationId xmlns:a16="http://schemas.microsoft.com/office/drawing/2014/main" id="{0435F0AA-EEC9-478A-942E-BAC09253D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3572" y="0"/>
            <a:ext cx="1378268" cy="1378268"/>
          </a:xfrm>
          <a:prstGeom prst="rect">
            <a:avLst/>
          </a:prstGeom>
        </p:spPr>
      </p:pic>
      <p:pic>
        <p:nvPicPr>
          <p:cNvPr id="6" name="Content Placeholder 5">
            <a:extLst>
              <a:ext uri="{FF2B5EF4-FFF2-40B4-BE49-F238E27FC236}">
                <a16:creationId xmlns:a16="http://schemas.microsoft.com/office/drawing/2014/main" id="{26717A84-AFBE-465C-B381-4608B61A89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10" y="1"/>
            <a:ext cx="1209040" cy="1209040"/>
          </a:xfrm>
        </p:spPr>
      </p:pic>
      <p:pic>
        <p:nvPicPr>
          <p:cNvPr id="8" name="Picture 7">
            <a:extLst>
              <a:ext uri="{FF2B5EF4-FFF2-40B4-BE49-F238E27FC236}">
                <a16:creationId xmlns:a16="http://schemas.microsoft.com/office/drawing/2014/main" id="{42D7A662-EE08-468D-A186-89167B2AA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7642" y="873760"/>
            <a:ext cx="3315318" cy="5910742"/>
          </a:xfrm>
          <a:prstGeom prst="rect">
            <a:avLst/>
          </a:prstGeom>
        </p:spPr>
      </p:pic>
      <p:sp>
        <p:nvSpPr>
          <p:cNvPr id="11" name="Arrow: Right 10">
            <a:extLst>
              <a:ext uri="{FF2B5EF4-FFF2-40B4-BE49-F238E27FC236}">
                <a16:creationId xmlns:a16="http://schemas.microsoft.com/office/drawing/2014/main" id="{B7E6EC5D-EE8C-405A-B6B3-04586F92F4BF}"/>
              </a:ext>
            </a:extLst>
          </p:cNvPr>
          <p:cNvSpPr/>
          <p:nvPr/>
        </p:nvSpPr>
        <p:spPr>
          <a:xfrm>
            <a:off x="6543040" y="3921760"/>
            <a:ext cx="1076960" cy="7823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4AB84785-9623-4616-805D-20B66CFA5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77" y="2021840"/>
            <a:ext cx="6502863" cy="4318000"/>
          </a:xfrm>
          <a:prstGeom prst="rect">
            <a:avLst/>
          </a:prstGeom>
        </p:spPr>
      </p:pic>
      <p:pic>
        <p:nvPicPr>
          <p:cNvPr id="19" name="Picture 18">
            <a:extLst>
              <a:ext uri="{FF2B5EF4-FFF2-40B4-BE49-F238E27FC236}">
                <a16:creationId xmlns:a16="http://schemas.microsoft.com/office/drawing/2014/main" id="{EDFF3033-6D73-472C-BF2E-CCFDC6200D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4779" y="1272541"/>
            <a:ext cx="3671580" cy="787399"/>
          </a:xfrm>
          <a:prstGeom prst="rect">
            <a:avLst/>
          </a:prstGeom>
        </p:spPr>
      </p:pic>
      <p:pic>
        <p:nvPicPr>
          <p:cNvPr id="4" name="Picture 3">
            <a:extLst>
              <a:ext uri="{FF2B5EF4-FFF2-40B4-BE49-F238E27FC236}">
                <a16:creationId xmlns:a16="http://schemas.microsoft.com/office/drawing/2014/main" id="{E3540B1C-0549-44B0-801B-37F8968B75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3208" y="5283200"/>
            <a:ext cx="2830364" cy="474863"/>
          </a:xfrm>
          <a:prstGeom prst="rect">
            <a:avLst/>
          </a:prstGeom>
        </p:spPr>
      </p:pic>
    </p:spTree>
    <p:extLst>
      <p:ext uri="{BB962C8B-B14F-4D97-AF65-F5344CB8AC3E}">
        <p14:creationId xmlns:p14="http://schemas.microsoft.com/office/powerpoint/2010/main" val="236699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C2F9-BD28-43A4-A99A-ABE8471DEFD1}"/>
              </a:ext>
            </a:extLst>
          </p:cNvPr>
          <p:cNvSpPr>
            <a:spLocks noGrp="1"/>
          </p:cNvSpPr>
          <p:nvPr>
            <p:ph type="title"/>
          </p:nvPr>
        </p:nvSpPr>
        <p:spPr>
          <a:xfrm>
            <a:off x="2764155" y="0"/>
            <a:ext cx="8509000" cy="883920"/>
          </a:xfrm>
        </p:spPr>
        <p:txBody>
          <a:bodyPr>
            <a:norm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           </a:t>
            </a:r>
            <a:r>
              <a:rPr lang="en-US" b="1" u="sng" dirty="0">
                <a:effectLst>
                  <a:outerShdw blurRad="38100" dist="38100" dir="2700000" algn="tl">
                    <a:srgbClr val="000000">
                      <a:alpha val="43137"/>
                    </a:srgbClr>
                  </a:outerShdw>
                </a:effectLst>
                <a:latin typeface="Baskerville Old Face" panose="02020602080505020303" pitchFamily="18" charset="0"/>
              </a:rPr>
              <a:t>Project Modules  </a:t>
            </a:r>
            <a:endParaRPr lang="en-IN" b="1" u="sng" dirty="0">
              <a:effectLst>
                <a:outerShdw blurRad="38100" dist="38100" dir="2700000" algn="tl">
                  <a:srgbClr val="000000">
                    <a:alpha val="43137"/>
                  </a:srgbClr>
                </a:out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9D19E8FD-CDFE-4355-95F8-0811D295E496}"/>
              </a:ext>
            </a:extLst>
          </p:cNvPr>
          <p:cNvSpPr>
            <a:spLocks noGrp="1"/>
          </p:cNvSpPr>
          <p:nvPr>
            <p:ph idx="1"/>
          </p:nvPr>
        </p:nvSpPr>
        <p:spPr>
          <a:xfrm>
            <a:off x="193040" y="1828800"/>
            <a:ext cx="6350000" cy="4958078"/>
          </a:xfrm>
        </p:spPr>
        <p:txBody>
          <a:bodyPr/>
          <a:lstStyle/>
          <a:p>
            <a:r>
              <a:rPr lang="en-US" sz="2000" dirty="0"/>
              <a:t>1) </a:t>
            </a:r>
            <a:r>
              <a:rPr lang="en-US" sz="2000" b="1" dirty="0">
                <a:effectLst>
                  <a:outerShdw blurRad="38100" dist="38100" dir="2700000" algn="tl">
                    <a:srgbClr val="000000">
                      <a:alpha val="43137"/>
                    </a:srgbClr>
                  </a:outerShdw>
                </a:effectLst>
                <a:latin typeface="Baskerville Old Face" panose="02020602080505020303" pitchFamily="18" charset="0"/>
              </a:rPr>
              <a:t>Image Gallery </a:t>
            </a:r>
            <a:r>
              <a:rPr lang="en-US" sz="2000" dirty="0">
                <a:latin typeface="Baskerville Old Face" panose="02020602080505020303" pitchFamily="18" charset="0"/>
              </a:rPr>
              <a:t>- The ISL (Indian Sign Language) Image Gallery on website is an invaluable resource designed to bridge the communication gap for the deaf and mute community. By featuring a wide array of images, it visually represents the signs and gestures used in Indian Sign Language, making it easier for users to learn and understand sign language in an engaging, intuitive way. </a:t>
            </a:r>
          </a:p>
          <a:p>
            <a:r>
              <a:rPr lang="en-US" sz="2000" b="1" dirty="0"/>
              <a:t>Comprehensive Visual Resource</a:t>
            </a:r>
            <a:r>
              <a:rPr lang="en-US" sz="2000" dirty="0"/>
              <a:t>: </a:t>
            </a:r>
            <a:r>
              <a:rPr lang="en-US" sz="2000" dirty="0">
                <a:latin typeface="Baskerville Old Face" panose="02020602080505020303" pitchFamily="18" charset="0"/>
              </a:rPr>
              <a:t>The gallery showcases clear, detailed images of sign language symbols for various words and expressions in ISL. Users can browse through different categories, helping them expand their vocabulary.</a:t>
            </a:r>
          </a:p>
          <a:p>
            <a:r>
              <a:rPr lang="en-US" sz="2000" b="1" dirty="0"/>
              <a:t>Easy Navigation</a:t>
            </a:r>
            <a:r>
              <a:rPr lang="en-US" sz="2000" dirty="0"/>
              <a:t>: </a:t>
            </a:r>
            <a:r>
              <a:rPr lang="en-US" sz="2000" dirty="0">
                <a:latin typeface="Baskerville Old Face" panose="02020602080505020303" pitchFamily="18" charset="0"/>
              </a:rPr>
              <a:t>The user-friendly design ensures that visitors can quickly find the specific signs they are looking for. The images are arranged in a well-organized manner, making it accessible to both beginners and more advanced learners</a:t>
            </a:r>
            <a:r>
              <a:rPr lang="en-US" sz="2000" dirty="0"/>
              <a:t>.</a:t>
            </a:r>
          </a:p>
          <a:p>
            <a:pPr marL="0" indent="0">
              <a:buNone/>
            </a:pPr>
            <a:endParaRPr lang="en-US" sz="2400" dirty="0">
              <a:latin typeface="Baskerville Old Face" panose="02020602080505020303" pitchFamily="18" charset="0"/>
            </a:endParaRPr>
          </a:p>
          <a:p>
            <a:endParaRPr lang="en-IN" sz="2400" dirty="0">
              <a:latin typeface="Baskerville Old Face" panose="02020602080505020303" pitchFamily="18" charset="0"/>
            </a:endParaRPr>
          </a:p>
        </p:txBody>
      </p:sp>
      <p:pic>
        <p:nvPicPr>
          <p:cNvPr id="12" name="Picture 11">
            <a:extLst>
              <a:ext uri="{FF2B5EF4-FFF2-40B4-BE49-F238E27FC236}">
                <a16:creationId xmlns:a16="http://schemas.microsoft.com/office/drawing/2014/main" id="{27AD5958-5C64-42F3-8917-1DE487728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310" y="36196"/>
            <a:ext cx="1837690" cy="1837690"/>
          </a:xfrm>
          <a:prstGeom prst="rect">
            <a:avLst/>
          </a:prstGeom>
        </p:spPr>
      </p:pic>
      <p:pic>
        <p:nvPicPr>
          <p:cNvPr id="5" name="Picture 4">
            <a:extLst>
              <a:ext uri="{FF2B5EF4-FFF2-40B4-BE49-F238E27FC236}">
                <a16:creationId xmlns:a16="http://schemas.microsoft.com/office/drawing/2014/main" id="{4CA18F12-6AC6-40E9-9A0F-D57B64AB2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3"/>
            <a:ext cx="1837690" cy="1837690"/>
          </a:xfrm>
          <a:prstGeom prst="rect">
            <a:avLst/>
          </a:prstGeom>
        </p:spPr>
      </p:pic>
      <p:pic>
        <p:nvPicPr>
          <p:cNvPr id="6" name="Picture 5">
            <a:extLst>
              <a:ext uri="{FF2B5EF4-FFF2-40B4-BE49-F238E27FC236}">
                <a16:creationId xmlns:a16="http://schemas.microsoft.com/office/drawing/2014/main" id="{6044A828-B3F2-46FE-95B8-02CDAE40A5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080" y="1656080"/>
            <a:ext cx="5242001" cy="1595120"/>
          </a:xfrm>
          <a:prstGeom prst="rect">
            <a:avLst/>
          </a:prstGeom>
        </p:spPr>
      </p:pic>
      <p:pic>
        <p:nvPicPr>
          <p:cNvPr id="14" name="Picture 13">
            <a:extLst>
              <a:ext uri="{FF2B5EF4-FFF2-40B4-BE49-F238E27FC236}">
                <a16:creationId xmlns:a16="http://schemas.microsoft.com/office/drawing/2014/main" id="{78112C3D-0BCF-4EEE-91B0-883037B083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6080" y="3233737"/>
            <a:ext cx="4897121" cy="3500755"/>
          </a:xfrm>
          <a:prstGeom prst="rect">
            <a:avLst/>
          </a:prstGeom>
        </p:spPr>
      </p:pic>
    </p:spTree>
    <p:extLst>
      <p:ext uri="{BB962C8B-B14F-4D97-AF65-F5344CB8AC3E}">
        <p14:creationId xmlns:p14="http://schemas.microsoft.com/office/powerpoint/2010/main" val="420033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E242C-DA8F-4350-BF3D-D32A796C06AE}"/>
              </a:ext>
            </a:extLst>
          </p:cNvPr>
          <p:cNvSpPr>
            <a:spLocks noGrp="1"/>
          </p:cNvSpPr>
          <p:nvPr>
            <p:ph idx="1"/>
          </p:nvPr>
        </p:nvSpPr>
        <p:spPr>
          <a:xfrm>
            <a:off x="838200" y="822960"/>
            <a:ext cx="6771640" cy="5953760"/>
          </a:xfrm>
        </p:spPr>
        <p:txBody>
          <a:bodyPr>
            <a:normAutofit/>
          </a:bodyPr>
          <a:lstStyle/>
          <a:p>
            <a:r>
              <a:rPr lang="en-US" dirty="0">
                <a:latin typeface="Baskerville Old Face" panose="02020602080505020303" pitchFamily="18" charset="0"/>
              </a:rPr>
              <a:t>3)</a:t>
            </a:r>
            <a:r>
              <a:rPr lang="en-US" b="1" dirty="0" err="1">
                <a:effectLst>
                  <a:outerShdw blurRad="38100" dist="38100" dir="2700000" algn="tl">
                    <a:srgbClr val="000000">
                      <a:alpha val="43137"/>
                    </a:srgbClr>
                  </a:outerShdw>
                </a:effectLst>
                <a:latin typeface="Baskerville Old Face" panose="02020602080505020303" pitchFamily="18" charset="0"/>
              </a:rPr>
              <a:t>Mediapipe</a:t>
            </a:r>
            <a:r>
              <a:rPr lang="en-US" b="1" dirty="0">
                <a:effectLst>
                  <a:outerShdw blurRad="38100" dist="38100" dir="2700000" algn="tl">
                    <a:srgbClr val="000000">
                      <a:alpha val="43137"/>
                    </a:srgbClr>
                  </a:outerShdw>
                </a:effectLst>
                <a:latin typeface="Baskerville Old Face" panose="02020602080505020303" pitchFamily="18" charset="0"/>
              </a:rPr>
              <a:t> Landmark System-</a:t>
            </a:r>
            <a:r>
              <a:rPr lang="en-US" b="1" dirty="0">
                <a:effectLst>
                  <a:outerShdw blurRad="38100" dist="38100" dir="2700000" algn="tl">
                    <a:srgbClr val="000000">
                      <a:alpha val="43137"/>
                    </a:srgbClr>
                  </a:outerShdw>
                </a:effectLst>
              </a:rPr>
              <a:t> </a:t>
            </a:r>
            <a:r>
              <a:rPr lang="en-US" sz="2000" dirty="0">
                <a:latin typeface="Baskerville Old Face" panose="02020602080505020303" pitchFamily="18" charset="0"/>
              </a:rPr>
              <a:t>Firstly we detect hand from frame using </a:t>
            </a:r>
            <a:r>
              <a:rPr lang="en-US" sz="2000" dirty="0" err="1">
                <a:latin typeface="Baskerville Old Face" panose="02020602080505020303" pitchFamily="18" charset="0"/>
              </a:rPr>
              <a:t>mediapipe</a:t>
            </a:r>
            <a:r>
              <a:rPr lang="en-US" sz="2000" dirty="0">
                <a:latin typeface="Baskerville Old Face" panose="02020602080505020303" pitchFamily="18" charset="0"/>
              </a:rPr>
              <a:t> and get the hand landmarks of hand present in that image. Now we will get this landmark points and draw it in plain white background using </a:t>
            </a:r>
            <a:r>
              <a:rPr lang="en-US" sz="2000" dirty="0" err="1">
                <a:latin typeface="Baskerville Old Face" panose="02020602080505020303" pitchFamily="18" charset="0"/>
              </a:rPr>
              <a:t>opencv</a:t>
            </a:r>
            <a:r>
              <a:rPr lang="en-US" sz="2000" dirty="0">
                <a:latin typeface="Baskerville Old Face" panose="02020602080505020303" pitchFamily="18" charset="0"/>
              </a:rPr>
              <a:t> library .by doing this we tackle the situation of background and lightning conditions because the </a:t>
            </a:r>
            <a:r>
              <a:rPr lang="en-US" sz="2000" dirty="0" err="1">
                <a:latin typeface="Baskerville Old Face" panose="02020602080505020303" pitchFamily="18" charset="0"/>
              </a:rPr>
              <a:t>mediapipe</a:t>
            </a:r>
            <a:r>
              <a:rPr lang="en-US" sz="2000" dirty="0">
                <a:latin typeface="Baskerville Old Face" panose="02020602080505020303" pitchFamily="18" charset="0"/>
              </a:rPr>
              <a:t> </a:t>
            </a:r>
            <a:r>
              <a:rPr lang="en-US" sz="2000" dirty="0" err="1">
                <a:latin typeface="Baskerville Old Face" panose="02020602080505020303" pitchFamily="18" charset="0"/>
              </a:rPr>
              <a:t>labrary</a:t>
            </a:r>
            <a:r>
              <a:rPr lang="en-US" sz="2000" dirty="0">
                <a:latin typeface="Baskerville Old Face" panose="02020602080505020303" pitchFamily="18" charset="0"/>
              </a:rPr>
              <a:t> will give us landmark points in any background and mostly in any lightning conditions.</a:t>
            </a:r>
            <a:endParaRPr lang="en-IN" sz="2000" dirty="0">
              <a:latin typeface="Baskerville Old Face" panose="02020602080505020303" pitchFamily="18" charset="0"/>
            </a:endParaRPr>
          </a:p>
        </p:txBody>
      </p:sp>
      <p:pic>
        <p:nvPicPr>
          <p:cNvPr id="11" name="Picture 10">
            <a:extLst>
              <a:ext uri="{FF2B5EF4-FFF2-40B4-BE49-F238E27FC236}">
                <a16:creationId xmlns:a16="http://schemas.microsoft.com/office/drawing/2014/main" id="{7634E22D-6A70-471A-AB83-C14F898A4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487" y="40640"/>
            <a:ext cx="1433513" cy="1433513"/>
          </a:xfrm>
          <a:prstGeom prst="rect">
            <a:avLst/>
          </a:prstGeom>
        </p:spPr>
      </p:pic>
      <p:pic>
        <p:nvPicPr>
          <p:cNvPr id="4" name="Picture 3">
            <a:extLst>
              <a:ext uri="{FF2B5EF4-FFF2-40B4-BE49-F238E27FC236}">
                <a16:creationId xmlns:a16="http://schemas.microsoft.com/office/drawing/2014/main" id="{DA27E485-E8E0-49E9-95BB-5DFB5CB20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8250" cy="1238250"/>
          </a:xfrm>
          <a:prstGeom prst="rect">
            <a:avLst/>
          </a:prstGeom>
        </p:spPr>
      </p:pic>
      <p:pic>
        <p:nvPicPr>
          <p:cNvPr id="8" name="Picture 6">
            <a:extLst>
              <a:ext uri="{FF2B5EF4-FFF2-40B4-BE49-F238E27FC236}">
                <a16:creationId xmlns:a16="http://schemas.microsoft.com/office/drawing/2014/main" id="{1322BE22-70CB-464B-9527-538A4B60AE95}"/>
              </a:ext>
            </a:extLst>
          </p:cNvPr>
          <p:cNvPicPr>
            <a:picLocks noChangeAspect="1"/>
          </p:cNvPicPr>
          <p:nvPr/>
        </p:nvPicPr>
        <p:blipFill>
          <a:blip r:embed="rId4"/>
          <a:stretch>
            <a:fillRect/>
          </a:stretch>
        </p:blipFill>
        <p:spPr>
          <a:xfrm>
            <a:off x="6873240" y="3603850"/>
            <a:ext cx="5064760" cy="2855369"/>
          </a:xfrm>
          <a:prstGeom prst="rect">
            <a:avLst/>
          </a:prstGeom>
        </p:spPr>
      </p:pic>
      <p:pic>
        <p:nvPicPr>
          <p:cNvPr id="15" name="Picture 14">
            <a:extLst>
              <a:ext uri="{FF2B5EF4-FFF2-40B4-BE49-F238E27FC236}">
                <a16:creationId xmlns:a16="http://schemas.microsoft.com/office/drawing/2014/main" id="{B3D82364-53EB-4280-A836-A51F54BA22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60" y="3205480"/>
            <a:ext cx="5659120" cy="3469640"/>
          </a:xfrm>
          <a:prstGeom prst="rect">
            <a:avLst/>
          </a:prstGeom>
        </p:spPr>
      </p:pic>
      <p:pic>
        <p:nvPicPr>
          <p:cNvPr id="17" name="Picture 4" descr="Children Sign Language: Over 15,805 Royalty-Free Licensable Stock  Illustrations &amp; Drawings | Shutterstock">
            <a:extLst>
              <a:ext uri="{FF2B5EF4-FFF2-40B4-BE49-F238E27FC236}">
                <a16:creationId xmlns:a16="http://schemas.microsoft.com/office/drawing/2014/main" id="{1A9086AA-C9F1-436A-A193-F3B506350D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917" y="81280"/>
            <a:ext cx="3302000" cy="367353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72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CABA-6C11-45F7-A5A0-21FE7892A7A3}"/>
              </a:ext>
            </a:extLst>
          </p:cNvPr>
          <p:cNvSpPr>
            <a:spLocks noGrp="1"/>
          </p:cNvSpPr>
          <p:nvPr>
            <p:ph type="title"/>
          </p:nvPr>
        </p:nvSpPr>
        <p:spPr>
          <a:xfrm>
            <a:off x="838200" y="162561"/>
            <a:ext cx="10515600" cy="640079"/>
          </a:xfrm>
        </p:spPr>
        <p:txBody>
          <a:bodyPr>
            <a:normAutofit fontScale="90000"/>
          </a:bodyPr>
          <a:lstStyle/>
          <a:p>
            <a:pPr algn="ctr"/>
            <a:r>
              <a:rPr lang="en-US" b="1" u="sng" dirty="0">
                <a:effectLst>
                  <a:outerShdw blurRad="38100" dist="38100" dir="2700000" algn="tl">
                    <a:srgbClr val="000000">
                      <a:alpha val="43137"/>
                    </a:srgbClr>
                  </a:outerShdw>
                </a:effectLst>
                <a:latin typeface="Baskerville Old Face" panose="02020602080505020303" pitchFamily="18" charset="0"/>
              </a:rPr>
              <a:t>Speech To Text Module</a:t>
            </a:r>
            <a:endParaRPr lang="en-IN" b="1" u="sng" dirty="0">
              <a:effectLst>
                <a:outerShdw blurRad="38100" dist="38100" dir="2700000" algn="tl">
                  <a:srgbClr val="000000">
                    <a:alpha val="43137"/>
                  </a:srgbClr>
                </a:out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D0107635-7A8C-4E6C-B6A0-ECB5E6B5588E}"/>
              </a:ext>
            </a:extLst>
          </p:cNvPr>
          <p:cNvSpPr>
            <a:spLocks noGrp="1"/>
          </p:cNvSpPr>
          <p:nvPr>
            <p:ph idx="1"/>
          </p:nvPr>
        </p:nvSpPr>
        <p:spPr>
          <a:xfrm>
            <a:off x="0" y="1756093"/>
            <a:ext cx="7396480" cy="5076823"/>
          </a:xfrm>
        </p:spPr>
        <p:txBody>
          <a:bodyPr>
            <a:normAutofit fontScale="92500" lnSpcReduction="20000"/>
          </a:bodyPr>
          <a:lstStyle/>
          <a:p>
            <a:r>
              <a:rPr lang="en-US" sz="2600" dirty="0">
                <a:latin typeface="Baskerville Old Face" panose="02020602080505020303" pitchFamily="18" charset="0"/>
              </a:rPr>
              <a:t>The </a:t>
            </a:r>
            <a:r>
              <a:rPr lang="en-US" sz="2600" b="1" dirty="0">
                <a:latin typeface="Baskerville Old Face" panose="02020602080505020303" pitchFamily="18" charset="0"/>
              </a:rPr>
              <a:t>Speech-to-Text Module</a:t>
            </a:r>
            <a:r>
              <a:rPr lang="en-US" sz="2600" dirty="0">
                <a:latin typeface="Baskerville Old Face" panose="02020602080505020303" pitchFamily="18" charset="0"/>
              </a:rPr>
              <a:t> of </a:t>
            </a:r>
            <a:r>
              <a:rPr lang="en-US" sz="2600" b="1" dirty="0" err="1">
                <a:latin typeface="Baskerville Old Face" panose="02020602080505020303" pitchFamily="18" charset="0"/>
              </a:rPr>
              <a:t>SignLy</a:t>
            </a:r>
            <a:r>
              <a:rPr lang="en-US" sz="2600" dirty="0">
                <a:latin typeface="Baskerville Old Face" panose="02020602080505020303" pitchFamily="18" charset="0"/>
              </a:rPr>
              <a:t> is a powerful tool designed to enhance communication for individuals who are deaf or mute. This module leverages advanced speech recognition technology to instantly convert spoken language into written text, enabling smoother interactions between hearing and non-hearing individuals.</a:t>
            </a:r>
          </a:p>
          <a:p>
            <a:r>
              <a:rPr lang="en-US" sz="2600" b="1" dirty="0">
                <a:latin typeface="Baskerville Old Face" panose="02020602080505020303" pitchFamily="18" charset="0"/>
              </a:rPr>
              <a:t>1. Real-Time Speech Recognition</a:t>
            </a:r>
          </a:p>
          <a:p>
            <a:r>
              <a:rPr lang="en-US" sz="2600" dirty="0">
                <a:latin typeface="Baskerville Old Face" panose="02020602080505020303" pitchFamily="18" charset="0"/>
              </a:rPr>
              <a:t>The speech-to-text technology allows for the immediate conversion of spoken words into text, displayed on the screen as the conversation unfolds. This real-time translation provides instant access to information for deaf and mute users, allowing them to keep up with conversations without delay.</a:t>
            </a:r>
          </a:p>
          <a:p>
            <a:r>
              <a:rPr lang="en-US" sz="2600" b="1" dirty="0">
                <a:latin typeface="Baskerville Old Face" panose="02020602080505020303" pitchFamily="18" charset="0"/>
              </a:rPr>
              <a:t>2. Universal Use Case</a:t>
            </a:r>
            <a:r>
              <a:rPr lang="en-US" sz="2600" dirty="0">
                <a:latin typeface="Baskerville Old Face" panose="02020602080505020303" pitchFamily="18" charset="0"/>
              </a:rPr>
              <a:t>: This feature makes the system accessible to people with various disabilities, not just those who use sign language, but also those who may struggle with typing or reading.</a:t>
            </a:r>
          </a:p>
          <a:p>
            <a:endParaRPr lang="en-IN" sz="2400" dirty="0">
              <a:latin typeface="Baskerville Old Face" panose="02020602080505020303" pitchFamily="18" charset="0"/>
            </a:endParaRPr>
          </a:p>
        </p:txBody>
      </p:sp>
      <p:pic>
        <p:nvPicPr>
          <p:cNvPr id="3074" name="Picture 2" descr="Speech To Text Technology - Beyond Key ...">
            <a:extLst>
              <a:ext uri="{FF2B5EF4-FFF2-40B4-BE49-F238E27FC236}">
                <a16:creationId xmlns:a16="http://schemas.microsoft.com/office/drawing/2014/main" id="{6C1EABBE-D6C2-455E-B1F1-379D1ACF1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880" y="1129348"/>
            <a:ext cx="3998742" cy="17967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300B09A-418F-4910-9A40-5896EBA4C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3400" y="0"/>
            <a:ext cx="1391920" cy="1391920"/>
          </a:xfrm>
          <a:prstGeom prst="rect">
            <a:avLst/>
          </a:prstGeom>
        </p:spPr>
      </p:pic>
      <p:pic>
        <p:nvPicPr>
          <p:cNvPr id="3076" name="Picture 4" descr="Speech to Text, Voice to Text - Apps on Google Play">
            <a:extLst>
              <a:ext uri="{FF2B5EF4-FFF2-40B4-BE49-F238E27FC236}">
                <a16:creationId xmlns:a16="http://schemas.microsoft.com/office/drawing/2014/main" id="{4E8B6529-0203-44E4-AC8D-0D899760C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7080" y="3103880"/>
            <a:ext cx="3408680" cy="3408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EAB888E-1DF7-48DF-8262-6253856EE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083"/>
            <a:ext cx="1731010" cy="1731010"/>
          </a:xfrm>
          <a:prstGeom prst="rect">
            <a:avLst/>
          </a:prstGeom>
        </p:spPr>
      </p:pic>
    </p:spTree>
    <p:extLst>
      <p:ext uri="{BB962C8B-B14F-4D97-AF65-F5344CB8AC3E}">
        <p14:creationId xmlns:p14="http://schemas.microsoft.com/office/powerpoint/2010/main" val="201663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830</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Baskerville Old Face</vt:lpstr>
      <vt:lpstr>Britannic Bold</vt:lpstr>
      <vt:lpstr>Calibri</vt:lpstr>
      <vt:lpstr>Calibri Light</vt:lpstr>
      <vt:lpstr>Engravers MT</vt:lpstr>
      <vt:lpstr>Wingdings</vt:lpstr>
      <vt:lpstr>Office Theme</vt:lpstr>
      <vt:lpstr>PowerPoint Presentation</vt:lpstr>
      <vt:lpstr>Challenge - Communication barrier for deaf and mute individuals</vt:lpstr>
      <vt:lpstr>introduction</vt:lpstr>
      <vt:lpstr>SYSTEM FLOWCHART</vt:lpstr>
      <vt:lpstr>Technologies Used</vt:lpstr>
      <vt:lpstr>Generation Of Data Set And Data Processing</vt:lpstr>
      <vt:lpstr>           Project Modules  </vt:lpstr>
      <vt:lpstr>PowerPoint Presentation</vt:lpstr>
      <vt:lpstr>Speech To Text Module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kashishsharmaplp@gmail.com</dc:creator>
  <cp:lastModifiedBy>kashishsharmaplp@gmail.com</cp:lastModifiedBy>
  <cp:revision>51</cp:revision>
  <dcterms:created xsi:type="dcterms:W3CDTF">2025-02-24T17:33:34Z</dcterms:created>
  <dcterms:modified xsi:type="dcterms:W3CDTF">2025-03-01T05:47:17Z</dcterms:modified>
</cp:coreProperties>
</file>