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AA6B24-2187-40F7-8D46-DA73496C3D10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D2C07BE-A002-416E-88EB-93EE55BE4ECE}">
      <dgm:prSet/>
      <dgm:spPr/>
      <dgm:t>
        <a:bodyPr/>
        <a:lstStyle/>
        <a:p>
          <a:r>
            <a:rPr lang="en-US" dirty="0"/>
            <a:t>CAPSTONE PROJECT – SALES ANALYSIS</a:t>
          </a:r>
        </a:p>
      </dgm:t>
    </dgm:pt>
    <dgm:pt modelId="{9D1C9CAA-EAA1-4D2D-A898-8F54E01A16F9}" type="parTrans" cxnId="{776F414B-16FE-45CE-B2EE-EF1FF7F54CD3}">
      <dgm:prSet/>
      <dgm:spPr/>
      <dgm:t>
        <a:bodyPr/>
        <a:lstStyle/>
        <a:p>
          <a:endParaRPr lang="en-US"/>
        </a:p>
      </dgm:t>
    </dgm:pt>
    <dgm:pt modelId="{FF2C95E7-B33E-42EC-8E62-C689A0DADB4B}" type="sibTrans" cxnId="{776F414B-16FE-45CE-B2EE-EF1FF7F54CD3}">
      <dgm:prSet/>
      <dgm:spPr/>
      <dgm:t>
        <a:bodyPr/>
        <a:lstStyle/>
        <a:p>
          <a:endParaRPr lang="en-US"/>
        </a:p>
      </dgm:t>
    </dgm:pt>
    <dgm:pt modelId="{5CCFC48C-CB74-48FF-961C-967EE5BC516E}" type="pres">
      <dgm:prSet presAssocID="{F2AA6B24-2187-40F7-8D46-DA73496C3D1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78915BE0-E3FB-42F7-B63A-D48BFA3C0D93}" type="pres">
      <dgm:prSet presAssocID="{FD2C07BE-A002-416E-88EB-93EE55BE4ECE}" presName="circle1" presStyleLbl="node1" presStyleIdx="0" presStyleCnt="1"/>
      <dgm:spPr/>
    </dgm:pt>
    <dgm:pt modelId="{08EEB980-0F6D-43CF-AB2E-708FAE9B3FB6}" type="pres">
      <dgm:prSet presAssocID="{FD2C07BE-A002-416E-88EB-93EE55BE4ECE}" presName="space" presStyleCnt="0"/>
      <dgm:spPr/>
    </dgm:pt>
    <dgm:pt modelId="{109B2451-913C-4780-93E9-5C0E7B4C03AF}" type="pres">
      <dgm:prSet presAssocID="{FD2C07BE-A002-416E-88EB-93EE55BE4ECE}" presName="rect1" presStyleLbl="alignAcc1" presStyleIdx="0" presStyleCnt="1" custLinFactY="100000" custLinFactNeighborX="17021" custLinFactNeighborY="181877"/>
      <dgm:spPr/>
    </dgm:pt>
    <dgm:pt modelId="{F60FA2D2-3E92-4067-A6C2-1A8FA8FCC969}" type="pres">
      <dgm:prSet presAssocID="{FD2C07BE-A002-416E-88EB-93EE55BE4ECE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22882538-1257-4890-9B3A-D286B57727C2}" type="presOf" srcId="{FD2C07BE-A002-416E-88EB-93EE55BE4ECE}" destId="{F60FA2D2-3E92-4067-A6C2-1A8FA8FCC969}" srcOrd="1" destOrd="0" presId="urn:microsoft.com/office/officeart/2005/8/layout/target3"/>
    <dgm:cxn modelId="{82FD9642-060C-4488-B9A1-53698509E071}" type="presOf" srcId="{FD2C07BE-A002-416E-88EB-93EE55BE4ECE}" destId="{109B2451-913C-4780-93E9-5C0E7B4C03AF}" srcOrd="0" destOrd="0" presId="urn:microsoft.com/office/officeart/2005/8/layout/target3"/>
    <dgm:cxn modelId="{776F414B-16FE-45CE-B2EE-EF1FF7F54CD3}" srcId="{F2AA6B24-2187-40F7-8D46-DA73496C3D10}" destId="{FD2C07BE-A002-416E-88EB-93EE55BE4ECE}" srcOrd="0" destOrd="0" parTransId="{9D1C9CAA-EAA1-4D2D-A898-8F54E01A16F9}" sibTransId="{FF2C95E7-B33E-42EC-8E62-C689A0DADB4B}"/>
    <dgm:cxn modelId="{39147E7D-24A6-4F0A-A3FF-78E4A017EB15}" type="presOf" srcId="{F2AA6B24-2187-40F7-8D46-DA73496C3D10}" destId="{5CCFC48C-CB74-48FF-961C-967EE5BC516E}" srcOrd="0" destOrd="0" presId="urn:microsoft.com/office/officeart/2005/8/layout/target3"/>
    <dgm:cxn modelId="{CC3A4004-C9BD-4E29-BAA5-027A4712DCF3}" type="presParOf" srcId="{5CCFC48C-CB74-48FF-961C-967EE5BC516E}" destId="{78915BE0-E3FB-42F7-B63A-D48BFA3C0D93}" srcOrd="0" destOrd="0" presId="urn:microsoft.com/office/officeart/2005/8/layout/target3"/>
    <dgm:cxn modelId="{D73FDBED-C06C-48DC-904D-2EB1E07FA900}" type="presParOf" srcId="{5CCFC48C-CB74-48FF-961C-967EE5BC516E}" destId="{08EEB980-0F6D-43CF-AB2E-708FAE9B3FB6}" srcOrd="1" destOrd="0" presId="urn:microsoft.com/office/officeart/2005/8/layout/target3"/>
    <dgm:cxn modelId="{A09FC61C-EBBA-4635-9C83-E2157F0645F5}" type="presParOf" srcId="{5CCFC48C-CB74-48FF-961C-967EE5BC516E}" destId="{109B2451-913C-4780-93E9-5C0E7B4C03AF}" srcOrd="2" destOrd="0" presId="urn:microsoft.com/office/officeart/2005/8/layout/target3"/>
    <dgm:cxn modelId="{492BD7AF-D691-4CCD-AAFC-9202954FBD5B}" type="presParOf" srcId="{5CCFC48C-CB74-48FF-961C-967EE5BC516E}" destId="{F60FA2D2-3E92-4067-A6C2-1A8FA8FCC96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915BE0-E3FB-42F7-B63A-D48BFA3C0D93}">
      <dsp:nvSpPr>
        <dsp:cNvPr id="0" name=""/>
        <dsp:cNvSpPr/>
      </dsp:nvSpPr>
      <dsp:spPr>
        <a:xfrm>
          <a:off x="0" y="0"/>
          <a:ext cx="523219" cy="52321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B2451-913C-4780-93E9-5C0E7B4C03AF}">
      <dsp:nvSpPr>
        <dsp:cNvPr id="0" name=""/>
        <dsp:cNvSpPr/>
      </dsp:nvSpPr>
      <dsp:spPr>
        <a:xfrm>
          <a:off x="261609" y="0"/>
          <a:ext cx="6527428" cy="5232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CAPSTONE PROJECT – SALES ANALYSIS</a:t>
          </a:r>
        </a:p>
      </dsp:txBody>
      <dsp:txXfrm>
        <a:off x="261609" y="0"/>
        <a:ext cx="6527428" cy="523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F1D1-F797-4A27-93FE-5C1600C3907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E95C-69F0-49AF-9DDC-479D01D9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F1D1-F797-4A27-93FE-5C1600C3907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E95C-69F0-49AF-9DDC-479D01D9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1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F1D1-F797-4A27-93FE-5C1600C3907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E95C-69F0-49AF-9DDC-479D01D9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61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F1D1-F797-4A27-93FE-5C1600C3907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E95C-69F0-49AF-9DDC-479D01D94EA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0604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F1D1-F797-4A27-93FE-5C1600C3907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E95C-69F0-49AF-9DDC-479D01D9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7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F1D1-F797-4A27-93FE-5C1600C3907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E95C-69F0-49AF-9DDC-479D01D9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12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F1D1-F797-4A27-93FE-5C1600C3907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E95C-69F0-49AF-9DDC-479D01D9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65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F1D1-F797-4A27-93FE-5C1600C3907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E95C-69F0-49AF-9DDC-479D01D9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62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F1D1-F797-4A27-93FE-5C1600C3907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E95C-69F0-49AF-9DDC-479D01D9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6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F1D1-F797-4A27-93FE-5C1600C3907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E95C-69F0-49AF-9DDC-479D01D9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8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F1D1-F797-4A27-93FE-5C1600C3907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E95C-69F0-49AF-9DDC-479D01D9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F1D1-F797-4A27-93FE-5C1600C3907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E95C-69F0-49AF-9DDC-479D01D9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4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F1D1-F797-4A27-93FE-5C1600C3907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E95C-69F0-49AF-9DDC-479D01D9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6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F1D1-F797-4A27-93FE-5C1600C3907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E95C-69F0-49AF-9DDC-479D01D9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F1D1-F797-4A27-93FE-5C1600C3907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E95C-69F0-49AF-9DDC-479D01D9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4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F1D1-F797-4A27-93FE-5C1600C3907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E95C-69F0-49AF-9DDC-479D01D9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8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F1D1-F797-4A27-93FE-5C1600C3907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6E95C-69F0-49AF-9DDC-479D01D9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08F1D1-F797-4A27-93FE-5C1600C39071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6E95C-69F0-49AF-9DDC-479D01D9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03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3B64A51-01CE-52BD-43FE-107DDE6586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1962562"/>
              </p:ext>
            </p:extLst>
          </p:nvPr>
        </p:nvGraphicFramePr>
        <p:xfrm>
          <a:off x="2701481" y="2989007"/>
          <a:ext cx="6789038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777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8CFB-12AA-2F8E-7F17-1E241AECD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490" y="452284"/>
            <a:ext cx="2341363" cy="595834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4292E"/>
                </a:solidFill>
                <a:effectLst/>
                <a:latin typeface="Plus Jakarta Sans"/>
              </a:rPr>
              <a:t>What is the trend in customer acquisition over time? Can we create a line chart or area chart to display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we can see the customer acquisition shows highs and lows in certain years, but is booming in the year Apr 1996.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285F73-F9AF-32FD-513A-93C08C5E8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6" y="235974"/>
            <a:ext cx="6644278" cy="638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08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EF3EAE-AABE-0F7B-4B35-909C17DEE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54" y="255639"/>
            <a:ext cx="8862828" cy="626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9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151162-BDC8-BBC7-491F-FC0180E8E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67" y="1240951"/>
            <a:ext cx="7284939" cy="437609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260218-BA11-92EA-C974-FC5681D70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006" y="619432"/>
            <a:ext cx="2488847" cy="5840362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Plus Jakarta Sans"/>
              </a:rPr>
              <a:t>What is the distribution of supplier ratings or performance metrics? Can we create a bar chart or radar chart to visualize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we can see that the supplier rating is more for Pavlova, Ltd. And for performance metrics the sales were maximum for Aux Joyeux company.</a:t>
            </a:r>
          </a:p>
        </p:txBody>
      </p:sp>
    </p:spTree>
    <p:extLst>
      <p:ext uri="{BB962C8B-B14F-4D97-AF65-F5344CB8AC3E}">
        <p14:creationId xmlns:p14="http://schemas.microsoft.com/office/powerpoint/2010/main" val="184057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D9BF-FE97-5D14-D9ED-89080FEC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9329" y="344129"/>
            <a:ext cx="2390524" cy="6223819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Plus Jakarta Sans"/>
              </a:rPr>
              <a:t>How does the cost or pricing structure vary across different suppliers? Can we create a box plot or stacked bar chart to display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we can see, there’s average calculated for pricing among suppliers, so here Aux Joyeux have more edge among different suppliers.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8CE9A-A425-F6C5-2EA9-9EE4E2099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4" y="313890"/>
            <a:ext cx="7256206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66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C9870-B455-CEAF-9398-C398E1C09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0" y="412956"/>
            <a:ext cx="2125053" cy="6066502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Plus Jakarta Sans"/>
              </a:rPr>
              <a:t>Can we visualize the geographical distribution of suppliers using a map or bubble chart?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here we can see most of the bubbles or suppliers lies in Europe region and the biggest bubble or supplier count is in USA.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8B475-131C-D535-A342-297CB1661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32" y="378543"/>
            <a:ext cx="7610168" cy="610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6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2FC234-9052-355A-2B10-45139950C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7706"/>
            <a:ext cx="10117394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05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0DBF2-46E2-02EC-5594-E9F73BA70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4465" y="521110"/>
            <a:ext cx="2105388" cy="5727289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Plus Jakarta Sans"/>
              </a:rPr>
              <a:t>Can we visualize the average order processing time or shipping duration using a bar chart or box plot?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the order value is given with may 1996 as the highest order number.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7232B-57BC-7EB0-F60F-97A13FC7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29" y="304364"/>
            <a:ext cx="7373736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6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E3E574-A66D-01CC-5C44-90D1C4369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" y="299601"/>
            <a:ext cx="10176389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90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7AA7E-8646-7EAA-5851-707E4B76C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310" y="521111"/>
            <a:ext cx="2213543" cy="58305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Plus Jakarta Sans"/>
              </a:rPr>
              <a:t>How does employee productivity vary across different departments or job roles? Can we create a stacked bar chart or grouped column chart to visualize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sales the employees, have more productivity in terms of other roles, and the sales department have the more employees working too.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DFD65-C58E-84E0-2432-83218DE32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7" y="290074"/>
            <a:ext cx="7502013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7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7001D-28DF-ED06-7E16-B3656F01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8323" y="412955"/>
            <a:ext cx="2331530" cy="6037005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Plus Jakarta Sans"/>
              </a:rPr>
              <a:t>What is the distribution of employee tenure? Can we create a histogram or box plot to display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the distribution is same for all the employees.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FFB0A-6DD2-219A-E4BA-5AECBA70D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9601"/>
            <a:ext cx="7413523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1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A93882-0B15-488D-D200-F0881A0A32B6}"/>
              </a:ext>
            </a:extLst>
          </p:cNvPr>
          <p:cNvSpPr txBox="1"/>
          <p:nvPr/>
        </p:nvSpPr>
        <p:spPr>
          <a:xfrm>
            <a:off x="707923" y="2015613"/>
            <a:ext cx="11279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 – The Objective of this POWER BI report is to create a visually appealing and user friendly</a:t>
            </a:r>
          </a:p>
          <a:p>
            <a:r>
              <a:rPr lang="en-US" dirty="0"/>
              <a:t>Dashboard that communicates key performance metrics for NORTHWIND TRADERS efficiently.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F7E37-71E9-6803-1E71-7F7BDA7B8AB1}"/>
              </a:ext>
            </a:extLst>
          </p:cNvPr>
          <p:cNvSpPr txBox="1"/>
          <p:nvPr/>
        </p:nvSpPr>
        <p:spPr>
          <a:xfrm>
            <a:off x="698305" y="3156284"/>
            <a:ext cx="11288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ANALYSIS SCOPE – The analysis will focus on various aspects of the sales analysis, customer</a:t>
            </a:r>
          </a:p>
          <a:p>
            <a:r>
              <a:rPr lang="en-US" dirty="0"/>
              <a:t>Segmentation, shipping of the products, employ management </a:t>
            </a:r>
            <a:r>
              <a:rPr lang="en-US" dirty="0" err="1"/>
              <a:t>etc</a:t>
            </a:r>
            <a:r>
              <a:rPr lang="en-US" dirty="0"/>
              <a:t>, it will use the data of all the </a:t>
            </a:r>
          </a:p>
          <a:p>
            <a:r>
              <a:rPr lang="en-US" dirty="0"/>
              <a:t>Products and employees and let them know which product scored higher, and which region excel </a:t>
            </a:r>
          </a:p>
          <a:p>
            <a:r>
              <a:rPr lang="en-US" dirty="0"/>
              <a:t>In NORTHWIND TRADER’S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657F4C-6362-EA07-97E7-CC16412A6D7D}"/>
              </a:ext>
            </a:extLst>
          </p:cNvPr>
          <p:cNvSpPr txBox="1"/>
          <p:nvPr/>
        </p:nvSpPr>
        <p:spPr>
          <a:xfrm>
            <a:off x="707923" y="4850953"/>
            <a:ext cx="11019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– The report will empower stakeholders to make data driven decisions by offering valuable</a:t>
            </a:r>
          </a:p>
          <a:p>
            <a:r>
              <a:rPr lang="en-US" dirty="0"/>
              <a:t>Insights and facilitating data exploration through interactive visualizations and dynamic filters.</a:t>
            </a:r>
          </a:p>
        </p:txBody>
      </p:sp>
    </p:spTree>
    <p:extLst>
      <p:ext uri="{BB962C8B-B14F-4D97-AF65-F5344CB8AC3E}">
        <p14:creationId xmlns:p14="http://schemas.microsoft.com/office/powerpoint/2010/main" val="52264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C722-C456-4633-E7D9-DF9131948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078867"/>
            <a:ext cx="9404723" cy="700265"/>
          </a:xfrm>
        </p:spPr>
        <p:txBody>
          <a:bodyPr/>
          <a:lstStyle/>
          <a:p>
            <a:pPr algn="ctr"/>
            <a:r>
              <a:rPr lang="en-US" dirty="0"/>
              <a:t>POWER BI Problem Statements</a:t>
            </a:r>
          </a:p>
        </p:txBody>
      </p:sp>
    </p:spTree>
    <p:extLst>
      <p:ext uri="{BB962C8B-B14F-4D97-AF65-F5344CB8AC3E}">
        <p14:creationId xmlns:p14="http://schemas.microsoft.com/office/powerpoint/2010/main" val="82022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C73189-C29E-9892-FF16-A709960C8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9" y="313890"/>
            <a:ext cx="9875587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3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8F6F0A-2356-ABC4-1B33-FC567A5BE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875" y="176213"/>
            <a:ext cx="2922588" cy="6072187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Plus Jakarta Sans"/>
              </a:rPr>
              <a:t>How does order volume change over time? Can we create a time series chart or stacked bar chart to visualize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we can see the order volume shows highs and lows in certain years, but is booming in the year Apr 1996.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2C10F7-AC0B-825A-7E94-9E1D17EFB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318653"/>
            <a:ext cx="6823075" cy="622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5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C85EC-DC98-7439-4609-B5DDD6FE5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2013" y="403123"/>
            <a:ext cx="2547840" cy="611566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Plus Jakarta Sans"/>
              </a:rPr>
              <a:t>What is the distribution of order values? Can we create a histogram or box plot to display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shows that the order values in each month on the year, are increasing rapidly till June 1996.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95E66-8E19-0B91-AAF6-DA7D3DCA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653"/>
            <a:ext cx="7502013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6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98D27-45ED-35C8-2C80-44158731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665" y="491614"/>
            <a:ext cx="2410188" cy="5756786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Plus Jakarta Sans"/>
              </a:rPr>
              <a:t>How does the sales volume vary across different product categories? Can we create a bar chart or treemap to display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we can see the maximum sales goes to Beverages and minimum sales goes to Grains.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04605-77F7-E288-89EB-204F3B63E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6" y="304364"/>
            <a:ext cx="7315200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4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EA6135-ECEF-2EA7-3BF5-6AA3B6017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6" y="147484"/>
            <a:ext cx="10117392" cy="656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0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19989-3EBD-0602-0FA1-72CABF55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4465" y="363793"/>
            <a:ext cx="2105388" cy="61353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Plus Jakarta Sans"/>
              </a:rPr>
              <a:t>How does customer distribution vary across different regions or customer segments? Can we visualize it on a map or bar chart?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points with more area coverage have, here Austria, Germany, Belgium and nearby cities have more customers. And also the region with the more customers is SP.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4BB88-7252-42EB-3731-783CF23F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1" y="599768"/>
            <a:ext cx="7678994" cy="31364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8576DE-32B6-9502-4D5A-DB360B827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06" y="3087328"/>
            <a:ext cx="6607278" cy="302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57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885</TotalTime>
  <Words>609</Words>
  <Application>Microsoft Office PowerPoint</Application>
  <PresentationFormat>Widescreen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Century Gothic</vt:lpstr>
      <vt:lpstr>Plus Jakarta Sans</vt:lpstr>
      <vt:lpstr>Wingdings 3</vt:lpstr>
      <vt:lpstr>Ion</vt:lpstr>
      <vt:lpstr>PowerPoint Presentation</vt:lpstr>
      <vt:lpstr>PowerPoint Presentation</vt:lpstr>
      <vt:lpstr>POWER BI Problem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Kashish Kumar</dc:creator>
  <cp:lastModifiedBy>Kashish Kumar</cp:lastModifiedBy>
  <cp:revision>2</cp:revision>
  <dcterms:created xsi:type="dcterms:W3CDTF">2025-05-17T12:41:21Z</dcterms:created>
  <dcterms:modified xsi:type="dcterms:W3CDTF">2025-05-19T14:10:18Z</dcterms:modified>
</cp:coreProperties>
</file>