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
  </p:notesMasterIdLst>
  <p:sldIdLst>
    <p:sldId id="258" r:id="rId2"/>
    <p:sldId id="259" r:id="rId3"/>
  </p:sldIdLst>
  <p:sldSz cx="12801600" cy="96012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83B8C3-E789-4293-80AF-6E223F8B53B8}">
          <p14:sldIdLst/>
        </p14:section>
        <p14:section name="Untitled Section" id="{DD4538E3-A731-4D22-AD66-FD535DD61225}">
          <p14:sldIdLst>
            <p14:sldId id="258"/>
            <p14:sldId id="25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067"/>
    <a:srgbClr val="F3F3F2"/>
    <a:srgbClr val="2A1A00"/>
    <a:srgbClr val="F9B1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4660"/>
  </p:normalViewPr>
  <p:slideViewPr>
    <p:cSldViewPr snapToGrid="0">
      <p:cViewPr varScale="1">
        <p:scale>
          <a:sx n="56" d="100"/>
          <a:sy n="56" d="100"/>
        </p:scale>
        <p:origin x="1896" y="4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CC6F8A9-5D18-477B-AE0C-6DAA1761E4F8}" type="datetimeFigureOut">
              <a:rPr lang="en-IN" smtClean="0"/>
              <a:t>09-01-2023</a:t>
            </a:fld>
            <a:endParaRPr lang="en-IN"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B3A4D4A-CAF5-440E-8282-E9CFFED5759F}" type="slidenum">
              <a:rPr lang="en-IN" smtClean="0"/>
              <a:t>‹#›</a:t>
            </a:fld>
            <a:endParaRPr lang="en-IN" dirty="0"/>
          </a:p>
        </p:txBody>
      </p:sp>
    </p:spTree>
    <p:extLst>
      <p:ext uri="{BB962C8B-B14F-4D97-AF65-F5344CB8AC3E}">
        <p14:creationId xmlns:p14="http://schemas.microsoft.com/office/powerpoint/2010/main" val="277661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3A4D4A-CAF5-440E-8282-E9CFFED5759F}" type="slidenum">
              <a:rPr lang="en-IN" smtClean="0"/>
              <a:t>1</a:t>
            </a:fld>
            <a:endParaRPr lang="en-IN" dirty="0"/>
          </a:p>
        </p:txBody>
      </p:sp>
    </p:spTree>
    <p:extLst>
      <p:ext uri="{BB962C8B-B14F-4D97-AF65-F5344CB8AC3E}">
        <p14:creationId xmlns:p14="http://schemas.microsoft.com/office/powerpoint/2010/main" val="218270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3A4D4A-CAF5-440E-8282-E9CFFED5759F}" type="slidenum">
              <a:rPr lang="en-IN" smtClean="0"/>
              <a:t>2</a:t>
            </a:fld>
            <a:endParaRPr lang="en-IN" dirty="0"/>
          </a:p>
        </p:txBody>
      </p:sp>
    </p:spTree>
    <p:extLst>
      <p:ext uri="{BB962C8B-B14F-4D97-AF65-F5344CB8AC3E}">
        <p14:creationId xmlns:p14="http://schemas.microsoft.com/office/powerpoint/2010/main" val="2498862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56850" cy="9601200"/>
          </a:xfrm>
          <a:prstGeom prst="rect">
            <a:avLst/>
          </a:prstGeom>
        </p:spPr>
      </p:pic>
      <p:sp>
        <p:nvSpPr>
          <p:cNvPr id="2" name="Title 1"/>
          <p:cNvSpPr>
            <a:spLocks noGrp="1"/>
          </p:cNvSpPr>
          <p:nvPr>
            <p:ph type="ctrTitle"/>
          </p:nvPr>
        </p:nvSpPr>
        <p:spPr>
          <a:xfrm>
            <a:off x="3841562" y="2749974"/>
            <a:ext cx="7999919" cy="3390050"/>
          </a:xfrm>
        </p:spPr>
        <p:txBody>
          <a:bodyPr anchor="b">
            <a:normAutofit/>
          </a:bodyPr>
          <a:lstStyle>
            <a:lvl1pPr algn="r">
              <a:defRPr sz="6160">
                <a:effectLst/>
              </a:defRPr>
            </a:lvl1pPr>
          </a:lstStyle>
          <a:p>
            <a:r>
              <a:rPr lang="en-US"/>
              <a:t>Click to edit Master title style</a:t>
            </a:r>
            <a:endParaRPr lang="en-US" dirty="0"/>
          </a:p>
        </p:txBody>
      </p:sp>
      <p:sp>
        <p:nvSpPr>
          <p:cNvPr id="3" name="Subtitle 2"/>
          <p:cNvSpPr>
            <a:spLocks noGrp="1"/>
          </p:cNvSpPr>
          <p:nvPr>
            <p:ph type="subTitle" idx="1"/>
          </p:nvPr>
        </p:nvSpPr>
        <p:spPr>
          <a:xfrm>
            <a:off x="3841562" y="6140027"/>
            <a:ext cx="7999919" cy="1967654"/>
          </a:xfrm>
        </p:spPr>
        <p:txBody>
          <a:bodyPr anchor="t">
            <a:normAutofit/>
          </a:bodyPr>
          <a:lstStyle>
            <a:lvl1pPr marL="0" indent="0" algn="r">
              <a:buNone/>
              <a:defRPr sz="2520" cap="all">
                <a:solidFill>
                  <a:schemeClr val="tx1"/>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453236" y="8218807"/>
            <a:ext cx="1697042" cy="528955"/>
          </a:xfrm>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a:xfrm>
            <a:off x="3841563" y="8218807"/>
            <a:ext cx="5504992" cy="528955"/>
          </a:xfrm>
        </p:spPr>
        <p:txBody>
          <a:bodyPr/>
          <a:lstStyle/>
          <a:p>
            <a:endParaRPr lang="en-IN" dirty="0"/>
          </a:p>
        </p:txBody>
      </p:sp>
      <p:sp>
        <p:nvSpPr>
          <p:cNvPr id="6" name="Slide Number Placeholder 5"/>
          <p:cNvSpPr>
            <a:spLocks noGrp="1"/>
          </p:cNvSpPr>
          <p:nvPr>
            <p:ph type="sldNum" sz="quarter" idx="12"/>
          </p:nvPr>
        </p:nvSpPr>
        <p:spPr>
          <a:xfrm>
            <a:off x="11256959" y="8218807"/>
            <a:ext cx="584522" cy="528955"/>
          </a:xfrm>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271538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1" y="6626011"/>
            <a:ext cx="10881360" cy="793433"/>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0161" y="1304957"/>
            <a:ext cx="9601200" cy="44309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224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640081" y="7419444"/>
            <a:ext cx="10881360" cy="691197"/>
          </a:xfrm>
        </p:spPr>
        <p:txBody>
          <a:bodyPr>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405949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5" y="853443"/>
            <a:ext cx="10881359" cy="4373879"/>
          </a:xfrm>
        </p:spPr>
        <p:txBody>
          <a:bodyPr anchor="ctr">
            <a:normAutofit/>
          </a:bodyPr>
          <a:lstStyle>
            <a:lvl1pPr algn="l">
              <a:defRPr sz="4480" b="0" cap="none"/>
            </a:lvl1pPr>
          </a:lstStyle>
          <a:p>
            <a:r>
              <a:rPr lang="en-US"/>
              <a:t>Click to edit Master title style</a:t>
            </a:r>
            <a:endParaRPr lang="en-US" dirty="0"/>
          </a:p>
        </p:txBody>
      </p:sp>
      <p:sp>
        <p:nvSpPr>
          <p:cNvPr id="3" name="Text Placeholder 2"/>
          <p:cNvSpPr>
            <a:spLocks noGrp="1"/>
          </p:cNvSpPr>
          <p:nvPr>
            <p:ph type="body" idx="1"/>
          </p:nvPr>
        </p:nvSpPr>
        <p:spPr>
          <a:xfrm>
            <a:off x="640083" y="6080760"/>
            <a:ext cx="10881359" cy="2026920"/>
          </a:xfrm>
        </p:spPr>
        <p:txBody>
          <a:bodyPr anchor="ctr">
            <a:normAutofit/>
          </a:bodyPr>
          <a:lstStyle>
            <a:lvl1pPr marL="0" indent="0" algn="l">
              <a:buNone/>
              <a:defRPr sz="2800">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036586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14" name="TextBox 13"/>
          <p:cNvSpPr txBox="1"/>
          <p:nvPr/>
        </p:nvSpPr>
        <p:spPr>
          <a:xfrm>
            <a:off x="590515" y="100536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200" dirty="0">
                <a:solidFill>
                  <a:schemeClr val="tx1"/>
                </a:solidFill>
                <a:effectLst/>
              </a:rPr>
              <a:t>“</a:t>
            </a:r>
          </a:p>
        </p:txBody>
      </p:sp>
      <p:sp>
        <p:nvSpPr>
          <p:cNvPr id="15" name="TextBox 14"/>
          <p:cNvSpPr txBox="1"/>
          <p:nvPr/>
        </p:nvSpPr>
        <p:spPr>
          <a:xfrm>
            <a:off x="10830121" y="385234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
        <p:nvSpPr>
          <p:cNvPr id="2" name="Title 1"/>
          <p:cNvSpPr>
            <a:spLocks noGrp="1"/>
          </p:cNvSpPr>
          <p:nvPr>
            <p:ph type="title"/>
          </p:nvPr>
        </p:nvSpPr>
        <p:spPr>
          <a:xfrm>
            <a:off x="1230762" y="853443"/>
            <a:ext cx="9927816" cy="3840479"/>
          </a:xfrm>
        </p:spPr>
        <p:txBody>
          <a:bodyPr anchor="ctr">
            <a:normAutofit/>
          </a:bodyPr>
          <a:lstStyle>
            <a:lvl1pPr algn="l">
              <a:defRPr sz="44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84140" y="4693920"/>
            <a:ext cx="9626586" cy="533400"/>
          </a:xfrm>
        </p:spPr>
        <p:txBody>
          <a:bodyPr anchor="ctr">
            <a:normAutofit/>
          </a:bodyPr>
          <a:lstStyle>
            <a:lvl1pPr marL="0" indent="0">
              <a:buFontTx/>
              <a:buNone/>
              <a:defRPr sz="2240"/>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n-US"/>
              <a:t>Click to edit Master text styles</a:t>
            </a:r>
          </a:p>
        </p:txBody>
      </p:sp>
      <p:sp>
        <p:nvSpPr>
          <p:cNvPr id="3" name="Text Placeholder 2"/>
          <p:cNvSpPr>
            <a:spLocks noGrp="1"/>
          </p:cNvSpPr>
          <p:nvPr>
            <p:ph type="body" idx="1"/>
          </p:nvPr>
        </p:nvSpPr>
        <p:spPr>
          <a:xfrm>
            <a:off x="647172" y="6080760"/>
            <a:ext cx="10881360" cy="2026920"/>
          </a:xfrm>
        </p:spPr>
        <p:txBody>
          <a:bodyPr anchor="ctr">
            <a:normAutofit/>
          </a:bodyPr>
          <a:lstStyle>
            <a:lvl1pPr marL="0" indent="0" algn="l">
              <a:buNone/>
              <a:defRPr sz="2800">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4307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2" y="4608307"/>
            <a:ext cx="10881361" cy="2056320"/>
          </a:xfrm>
        </p:spPr>
        <p:txBody>
          <a:bodyPr anchor="b">
            <a:normAutofit/>
          </a:bodyPr>
          <a:lstStyle>
            <a:lvl1pPr algn="l">
              <a:defRPr sz="3920" b="0" cap="none"/>
            </a:lvl1pPr>
          </a:lstStyle>
          <a:p>
            <a:r>
              <a:rPr lang="en-US"/>
              <a:t>Click to edit Master title style</a:t>
            </a:r>
            <a:endParaRPr lang="en-US" dirty="0"/>
          </a:p>
        </p:txBody>
      </p:sp>
      <p:sp>
        <p:nvSpPr>
          <p:cNvPr id="3" name="Text Placeholder 2"/>
          <p:cNvSpPr>
            <a:spLocks noGrp="1"/>
          </p:cNvSpPr>
          <p:nvPr>
            <p:ph type="body" idx="1"/>
          </p:nvPr>
        </p:nvSpPr>
        <p:spPr>
          <a:xfrm>
            <a:off x="640080" y="6664627"/>
            <a:ext cx="10881363" cy="1204560"/>
          </a:xfrm>
        </p:spPr>
        <p:txBody>
          <a:bodyPr anchor="t">
            <a:normAutofit/>
          </a:bodyPr>
          <a:lstStyle>
            <a:lvl1pPr marL="0" indent="0" algn="l">
              <a:buNone/>
              <a:defRPr sz="2520">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67456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11" name="TextBox 10"/>
          <p:cNvSpPr txBox="1"/>
          <p:nvPr/>
        </p:nvSpPr>
        <p:spPr>
          <a:xfrm>
            <a:off x="590515" y="100536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200" dirty="0">
                <a:solidFill>
                  <a:schemeClr val="tx1"/>
                </a:solidFill>
                <a:effectLst/>
              </a:rPr>
              <a:t>“</a:t>
            </a:r>
          </a:p>
        </p:txBody>
      </p:sp>
      <p:sp>
        <p:nvSpPr>
          <p:cNvPr id="16" name="TextBox 15"/>
          <p:cNvSpPr txBox="1"/>
          <p:nvPr/>
        </p:nvSpPr>
        <p:spPr>
          <a:xfrm>
            <a:off x="10830121" y="385234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
        <p:nvSpPr>
          <p:cNvPr id="2" name="Title 1"/>
          <p:cNvSpPr>
            <a:spLocks noGrp="1"/>
          </p:cNvSpPr>
          <p:nvPr>
            <p:ph type="title"/>
          </p:nvPr>
        </p:nvSpPr>
        <p:spPr>
          <a:xfrm>
            <a:off x="1230762" y="853443"/>
            <a:ext cx="9927816" cy="3840479"/>
          </a:xfrm>
        </p:spPr>
        <p:txBody>
          <a:bodyPr anchor="ctr">
            <a:normAutofit/>
          </a:bodyPr>
          <a:lstStyle>
            <a:lvl1pPr algn="l">
              <a:defRPr sz="44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40081" y="5440680"/>
            <a:ext cx="10881361" cy="12446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40081" y="6685280"/>
            <a:ext cx="10881361" cy="1422400"/>
          </a:xfrm>
        </p:spPr>
        <p:txBody>
          <a:bodyPr anchor="t">
            <a:normAutofit/>
          </a:bodyPr>
          <a:lstStyle>
            <a:lvl1pPr marL="0" indent="0" algn="l">
              <a:buNone/>
              <a:defRPr sz="2240">
                <a:solidFill>
                  <a:schemeClr val="tx1"/>
                </a:solidFill>
              </a:defRPr>
            </a:lvl1pPr>
            <a:lvl2pPr marL="640080" indent="0">
              <a:buNone/>
              <a:defRPr sz="224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81321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50217" y="853443"/>
            <a:ext cx="10881361" cy="3840479"/>
          </a:xfrm>
        </p:spPr>
        <p:txBody>
          <a:bodyPr vert="horz" lIns="91440" tIns="45720" rIns="91440" bIns="45720" rtlCol="0" anchor="ctr">
            <a:normAutofit/>
          </a:bodyPr>
          <a:lstStyle>
            <a:lvl1pPr>
              <a:defRPr lang="en-US" sz="39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50217" y="4907280"/>
            <a:ext cx="10881361" cy="117348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50216" y="6080760"/>
            <a:ext cx="10881361" cy="2026920"/>
          </a:xfrm>
        </p:spPr>
        <p:txBody>
          <a:bodyPr anchor="t">
            <a:normAutofit/>
          </a:bodyPr>
          <a:lstStyle>
            <a:lvl1pPr marL="0" indent="0" algn="l">
              <a:buNone/>
              <a:defRPr sz="2240">
                <a:solidFill>
                  <a:schemeClr val="tx1"/>
                </a:solidFill>
              </a:defRPr>
            </a:lvl1pPr>
            <a:lvl2pPr marL="640080" indent="0">
              <a:buNone/>
              <a:defRPr sz="224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66854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8" name="Title 1"/>
          <p:cNvSpPr>
            <a:spLocks noGrp="1"/>
          </p:cNvSpPr>
          <p:nvPr>
            <p:ph type="title"/>
          </p:nvPr>
        </p:nvSpPr>
        <p:spPr>
          <a:xfrm>
            <a:off x="640080" y="853442"/>
            <a:ext cx="10881360" cy="2038774"/>
          </a:xfrm>
        </p:spPr>
        <p:txBody>
          <a:bodyPr>
            <a:normAutofit/>
          </a:bodyPr>
          <a:lstStyle>
            <a:lvl1pPr>
              <a:defRPr sz="392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321700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Vertical Title 1"/>
          <p:cNvSpPr>
            <a:spLocks noGrp="1"/>
          </p:cNvSpPr>
          <p:nvPr>
            <p:ph type="title" orient="vert"/>
          </p:nvPr>
        </p:nvSpPr>
        <p:spPr>
          <a:xfrm>
            <a:off x="9174170" y="853441"/>
            <a:ext cx="2347269" cy="7254241"/>
          </a:xfrm>
        </p:spPr>
        <p:txBody>
          <a:bodyPr vert="eaVert">
            <a:normAutofit/>
          </a:bodyPr>
          <a:lstStyle>
            <a:lvl1pPr>
              <a:defRPr sz="392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0080" y="853440"/>
            <a:ext cx="8386258" cy="72542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66749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p:txBody>
          <a:bodyPr>
            <a:normAutofit/>
          </a:bodyPr>
          <a:lstStyle>
            <a:lvl1pPr>
              <a:defRPr sz="392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5186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3" y="4632013"/>
            <a:ext cx="10881360" cy="2056320"/>
          </a:xfrm>
        </p:spPr>
        <p:txBody>
          <a:bodyPr anchor="b">
            <a:normAutofit/>
          </a:bodyPr>
          <a:lstStyle>
            <a:lvl1pPr algn="l">
              <a:defRPr sz="4480" b="0" cap="all"/>
            </a:lvl1pPr>
          </a:lstStyle>
          <a:p>
            <a:r>
              <a:rPr lang="en-US"/>
              <a:t>Click to edit Master title style</a:t>
            </a:r>
            <a:endParaRPr lang="en-US" dirty="0"/>
          </a:p>
        </p:txBody>
      </p:sp>
      <p:sp>
        <p:nvSpPr>
          <p:cNvPr id="3" name="Text Placeholder 2"/>
          <p:cNvSpPr>
            <a:spLocks noGrp="1"/>
          </p:cNvSpPr>
          <p:nvPr>
            <p:ph type="body" idx="1"/>
          </p:nvPr>
        </p:nvSpPr>
        <p:spPr>
          <a:xfrm>
            <a:off x="640081" y="6688333"/>
            <a:ext cx="10881360" cy="1204560"/>
          </a:xfrm>
        </p:spPr>
        <p:txBody>
          <a:bodyPr anchor="t">
            <a:normAutofit/>
          </a:bodyPr>
          <a:lstStyle>
            <a:lvl1pPr marL="0" indent="0" algn="l">
              <a:buNone/>
              <a:defRPr sz="2520" cap="all">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28221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0082" y="2998895"/>
            <a:ext cx="5338267" cy="51087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174" y="2998896"/>
            <a:ext cx="5338267" cy="510878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4536353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p:txBody>
          <a:bodyPr>
            <a:normAutofit/>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1040873" y="3105574"/>
            <a:ext cx="4956844" cy="806767"/>
          </a:xfrm>
        </p:spPr>
        <p:txBody>
          <a:bodyPr anchor="b">
            <a:noAutofit/>
          </a:bodyPr>
          <a:lstStyle>
            <a:lvl1pPr marL="0" indent="0">
              <a:buNone/>
              <a:defRPr sz="3360" b="0"/>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640080" y="4018282"/>
            <a:ext cx="5338267" cy="40893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95568" y="3105574"/>
            <a:ext cx="4925872" cy="806767"/>
          </a:xfrm>
        </p:spPr>
        <p:txBody>
          <a:bodyPr anchor="b">
            <a:noAutofit/>
          </a:bodyPr>
          <a:lstStyle>
            <a:lvl1pPr marL="0" indent="0">
              <a:buNone/>
              <a:defRPr sz="3360" b="0"/>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183173" y="4018282"/>
            <a:ext cx="5338267" cy="40893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071710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1" y="853442"/>
            <a:ext cx="10881360" cy="2038774"/>
          </a:xfrm>
        </p:spPr>
        <p:txBody>
          <a:bodyPr>
            <a:normAutofit/>
          </a:bodyPr>
          <a:lstStyle>
            <a:lvl1pPr>
              <a:defRPr sz="44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71112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Date Placeholder 1"/>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240995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6405" y="2181015"/>
            <a:ext cx="4008074" cy="2015065"/>
          </a:xfrm>
        </p:spPr>
        <p:txBody>
          <a:bodyPr anchor="b">
            <a:normAutofit/>
          </a:bodyPr>
          <a:lstStyle>
            <a:lvl1pPr algn="l">
              <a:defRPr sz="3360" b="0"/>
            </a:lvl1pPr>
          </a:lstStyle>
          <a:p>
            <a:r>
              <a:rPr lang="en-US"/>
              <a:t>Click to edit Master title style</a:t>
            </a:r>
            <a:endParaRPr lang="en-US" dirty="0"/>
          </a:p>
        </p:txBody>
      </p:sp>
      <p:sp>
        <p:nvSpPr>
          <p:cNvPr id="3" name="Content Placeholder 2"/>
          <p:cNvSpPr>
            <a:spLocks noGrp="1"/>
          </p:cNvSpPr>
          <p:nvPr>
            <p:ph idx="1"/>
          </p:nvPr>
        </p:nvSpPr>
        <p:spPr>
          <a:xfrm>
            <a:off x="5048602" y="853441"/>
            <a:ext cx="6479165" cy="725424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6405" y="4196081"/>
            <a:ext cx="4008074" cy="2584029"/>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303572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6979" y="2429941"/>
            <a:ext cx="5736086" cy="1920240"/>
          </a:xfrm>
        </p:spPr>
        <p:txBody>
          <a:bodyPr anchor="b">
            <a:normAutofit/>
          </a:bodyPr>
          <a:lstStyle>
            <a:lvl1pPr algn="l">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040880" y="1280160"/>
            <a:ext cx="4480560" cy="64008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224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646979" y="4350181"/>
            <a:ext cx="5736086" cy="2560320"/>
          </a:xfrm>
        </p:spPr>
        <p:txBody>
          <a:bodyPr anchor="t">
            <a:normAutofit/>
          </a:bodyPr>
          <a:lstStyle>
            <a:lvl1pPr marL="0" indent="0">
              <a:buNone/>
              <a:defRPr sz="224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8CBEBE6C-DF97-4D35-8070-789305717279}" type="datetimeFigureOut">
              <a:rPr lang="en-IN" smtClean="0"/>
              <a:t>09-01-2023</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44373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853442"/>
            <a:ext cx="10881360" cy="203877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0080" y="2998896"/>
            <a:ext cx="10881360" cy="510878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33198" y="8218807"/>
            <a:ext cx="1697042" cy="52895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8CBEBE6C-DF97-4D35-8070-789305717279}" type="datetimeFigureOut">
              <a:rPr lang="en-IN" smtClean="0"/>
              <a:t>09-01-2023</a:t>
            </a:fld>
            <a:endParaRPr lang="en-IN" dirty="0"/>
          </a:p>
        </p:txBody>
      </p:sp>
      <p:sp>
        <p:nvSpPr>
          <p:cNvPr id="5" name="Footer Placeholder 4"/>
          <p:cNvSpPr>
            <a:spLocks noGrp="1"/>
          </p:cNvSpPr>
          <p:nvPr>
            <p:ph type="ftr" sz="quarter" idx="3"/>
          </p:nvPr>
        </p:nvSpPr>
        <p:spPr>
          <a:xfrm>
            <a:off x="640081" y="8218807"/>
            <a:ext cx="8386435" cy="528955"/>
          </a:xfrm>
          <a:prstGeom prst="rect">
            <a:avLst/>
          </a:prstGeom>
        </p:spPr>
        <p:txBody>
          <a:bodyPr vert="horz" lIns="91440" tIns="45720" rIns="91440" bIns="45720" rtlCol="0" anchor="ctr"/>
          <a:lstStyle>
            <a:lvl1pPr algn="l">
              <a:defRPr sz="14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36919" y="8218807"/>
            <a:ext cx="584522" cy="52895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66C14478-7FF6-4BB6-A760-F3EAA79C3071}" type="slidenum">
              <a:rPr lang="en-IN" smtClean="0"/>
              <a:t>‹#›</a:t>
            </a:fld>
            <a:endParaRPr lang="en-IN" dirty="0"/>
          </a:p>
        </p:txBody>
      </p:sp>
    </p:spTree>
    <p:extLst>
      <p:ext uri="{BB962C8B-B14F-4D97-AF65-F5344CB8AC3E}">
        <p14:creationId xmlns:p14="http://schemas.microsoft.com/office/powerpoint/2010/main" val="205227451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640080" rtl="0" eaLnBrk="1" latinLnBrk="0" hangingPunct="1">
        <a:spcBef>
          <a:spcPct val="0"/>
        </a:spcBef>
        <a:buNone/>
        <a:defRPr sz="44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0050" indent="-400050" algn="l" defTabSz="640080" rtl="0" eaLnBrk="1" latinLnBrk="0" hangingPunct="1">
        <a:spcBef>
          <a:spcPts val="0"/>
        </a:spcBef>
        <a:spcAft>
          <a:spcPts val="1400"/>
        </a:spcAft>
        <a:buClr>
          <a:schemeClr val="tx1"/>
        </a:buClr>
        <a:buSzPct val="100000"/>
        <a:buFont typeface="Arial"/>
        <a:buChar char="•"/>
        <a:defRPr sz="2520" kern="1200" cap="none">
          <a:solidFill>
            <a:schemeClr val="tx1"/>
          </a:solidFill>
          <a:effectLst/>
          <a:latin typeface="+mn-lt"/>
          <a:ea typeface="+mn-ea"/>
          <a:cs typeface="+mn-cs"/>
        </a:defRPr>
      </a:lvl1pPr>
      <a:lvl2pPr marL="1040130" indent="-400050" algn="l" defTabSz="640080" rtl="0" eaLnBrk="1" latinLnBrk="0" hangingPunct="1">
        <a:spcBef>
          <a:spcPts val="0"/>
        </a:spcBef>
        <a:spcAft>
          <a:spcPts val="1400"/>
        </a:spcAft>
        <a:buClr>
          <a:schemeClr val="tx1"/>
        </a:buClr>
        <a:buSzPct val="100000"/>
        <a:buFont typeface="Arial"/>
        <a:buChar char="•"/>
        <a:defRPr sz="2240" kern="1200" cap="none">
          <a:solidFill>
            <a:schemeClr val="tx1"/>
          </a:solidFill>
          <a:effectLst/>
          <a:latin typeface="+mn-lt"/>
          <a:ea typeface="+mn-ea"/>
          <a:cs typeface="+mn-cs"/>
        </a:defRPr>
      </a:lvl2pPr>
      <a:lvl3pPr marL="1680210" indent="-400050" algn="l" defTabSz="640080" rtl="0" eaLnBrk="1" latinLnBrk="0" hangingPunct="1">
        <a:spcBef>
          <a:spcPts val="0"/>
        </a:spcBef>
        <a:spcAft>
          <a:spcPts val="1400"/>
        </a:spcAft>
        <a:buClr>
          <a:schemeClr val="tx1"/>
        </a:buClr>
        <a:buSzPct val="100000"/>
        <a:buFont typeface="Arial"/>
        <a:buChar char="•"/>
        <a:defRPr sz="1960" kern="1200" cap="none">
          <a:solidFill>
            <a:schemeClr val="tx1"/>
          </a:solidFill>
          <a:effectLst/>
          <a:latin typeface="+mn-lt"/>
          <a:ea typeface="+mn-ea"/>
          <a:cs typeface="+mn-cs"/>
        </a:defRPr>
      </a:lvl3pPr>
      <a:lvl4pPr marL="2160270" indent="-24003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4pPr>
      <a:lvl5pPr marL="2800350" indent="-24003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5pPr>
      <a:lvl6pPr marL="352044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6pPr>
      <a:lvl7pPr marL="416052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7pPr>
      <a:lvl8pPr marL="480060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8pPr>
      <a:lvl9pPr marL="544068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6.png"/><Relationship Id="rId10" Type="http://schemas.openxmlformats.org/officeDocument/2006/relationships/hyperlink" Target="https://article.sciencepublishinggroup.com/html/10.11648.j.acm.20160503.21.html" TargetMode="External"/><Relationship Id="rId4" Type="http://schemas.openxmlformats.org/officeDocument/2006/relationships/image" Target="../media/image5.jpeg"/><Relationship Id="rId9" Type="http://schemas.openxmlformats.org/officeDocument/2006/relationships/hyperlink" Target="https://uwaterloo.ca/applied-mathematics/future-undergraduates/what-you-can-learn-applied-mathematics/control-theory#:~:text=Control%20theory%20is%20a%20branch,made%20systems%20and%20biological%20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DFE89506-103A-4D69-88ED-415AE23C3772}"/>
              </a:ext>
            </a:extLst>
          </p:cNvPr>
          <p:cNvSpPr>
            <a:spLocks noGrp="1"/>
          </p:cNvSpPr>
          <p:nvPr>
            <p:ph type="title"/>
          </p:nvPr>
        </p:nvSpPr>
        <p:spPr>
          <a:xfrm>
            <a:off x="2889362" y="1287236"/>
            <a:ext cx="7569200" cy="687516"/>
          </a:xfrm>
        </p:spPr>
        <p:style>
          <a:lnRef idx="0">
            <a:schemeClr val="accent1"/>
          </a:lnRef>
          <a:fillRef idx="3">
            <a:schemeClr val="accent1"/>
          </a:fillRef>
          <a:effectRef idx="3">
            <a:schemeClr val="accent1"/>
          </a:effectRef>
          <a:fontRef idx="minor">
            <a:schemeClr val="lt1"/>
          </a:fontRef>
        </p:style>
        <p:txBody>
          <a:bodyPr>
            <a:noAutofit/>
          </a:bodyPr>
          <a:lstStyle>
            <a:lvl1pPr>
              <a:defRPr/>
            </a:lvl1pPr>
          </a:lstStyle>
          <a:p>
            <a:pPr algn="ctr"/>
            <a:r>
              <a:rPr lang="en-US" sz="2000" b="1" dirty="0">
                <a:latin typeface="Arial Black" panose="020B0A04020102020204" pitchFamily="34" charset="0"/>
                <a:cs typeface="Aharoni" panose="020B0604020202020204" pitchFamily="2" charset="-79"/>
              </a:rPr>
              <a:t>Applications of matrices in control theory</a:t>
            </a:r>
          </a:p>
        </p:txBody>
      </p:sp>
      <p:sp>
        <p:nvSpPr>
          <p:cNvPr id="61" name="Title 1">
            <a:extLst>
              <a:ext uri="{FF2B5EF4-FFF2-40B4-BE49-F238E27FC236}">
                <a16:creationId xmlns:a16="http://schemas.microsoft.com/office/drawing/2014/main" id="{FC0AE158-2DA7-42D2-AAC5-BE89365BA6FF}"/>
              </a:ext>
            </a:extLst>
          </p:cNvPr>
          <p:cNvSpPr txBox="1">
            <a:spLocks/>
          </p:cNvSpPr>
          <p:nvPr/>
        </p:nvSpPr>
        <p:spPr>
          <a:xfrm>
            <a:off x="990600" y="158304"/>
            <a:ext cx="10881360" cy="1077625"/>
          </a:xfrm>
          <a:prstGeom prst="rect">
            <a:avLst/>
          </a:prstGeom>
        </p:spPr>
        <p:txBody>
          <a:bodyPr vert="horz" lIns="91440" tIns="45720" rIns="91440" bIns="45720" rtlCol="0" anchor="ctr">
            <a:noAutofit/>
          </a:bodyPr>
          <a:lstStyle>
            <a:lvl1pPr algn="l" defTabSz="1280160" rtl="0" eaLnBrk="1" latinLnBrk="0" hangingPunct="1">
              <a:lnSpc>
                <a:spcPct val="90000"/>
              </a:lnSpc>
              <a:spcBef>
                <a:spcPct val="0"/>
              </a:spcBef>
              <a:buNone/>
              <a:defRPr sz="588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Bef>
                <a:spcPts val="0"/>
              </a:spcBef>
            </a:pPr>
            <a:r>
              <a:rPr lang="en-US" sz="1400" b="1" dirty="0">
                <a:solidFill>
                  <a:schemeClr val="tx1"/>
                </a:solidFill>
                <a:latin typeface="Times New Roman" panose="02020603050405020304" pitchFamily="18" charset="0"/>
              </a:rPr>
              <a:t>       K. J. Somaiya College of Engineering, Mumbai – 400 077</a:t>
            </a:r>
            <a:endParaRPr lang="en-US" sz="1400" dirty="0">
              <a:solidFill>
                <a:schemeClr val="tx1"/>
              </a:solidFill>
              <a:latin typeface="Arial" panose="020B0604020202020204" pitchFamily="34" charset="0"/>
            </a:endParaRPr>
          </a:p>
          <a:p>
            <a:pPr algn="ctr">
              <a:spcBef>
                <a:spcPts val="0"/>
              </a:spcBef>
            </a:pPr>
            <a:r>
              <a:rPr lang="en-US" sz="1200" dirty="0">
                <a:solidFill>
                  <a:schemeClr val="tx1"/>
                </a:solidFill>
                <a:latin typeface="Times New Roman" panose="02020603050405020304" pitchFamily="18" charset="0"/>
              </a:rPr>
              <a:t>(A Constituent College of Somaiya Vidyavihar University)</a:t>
            </a:r>
            <a:br>
              <a:rPr lang="en-US" sz="1200" dirty="0">
                <a:solidFill>
                  <a:schemeClr val="tx1"/>
                </a:solidFill>
                <a:latin typeface="Times New Roman" panose="02020603050405020304" pitchFamily="18" charset="0"/>
              </a:rPr>
            </a:br>
            <a:r>
              <a:rPr lang="en-US" sz="1400" b="1" dirty="0">
                <a:solidFill>
                  <a:schemeClr val="tx1"/>
                </a:solidFill>
                <a:latin typeface="Times New Roman" panose="02020603050405020304" pitchFamily="18" charset="0"/>
              </a:rPr>
              <a:t>       Dept. of  Science and Humanities</a:t>
            </a:r>
            <a:endParaRPr lang="en-US" sz="1400" dirty="0">
              <a:solidFill>
                <a:schemeClr val="tx1"/>
              </a:solidFill>
              <a:latin typeface="Arial" panose="020B0604020202020204" pitchFamily="34" charset="0"/>
            </a:endParaRPr>
          </a:p>
          <a:p>
            <a:pPr algn="ctr">
              <a:spcBef>
                <a:spcPts val="0"/>
              </a:spcBef>
            </a:pPr>
            <a:r>
              <a:rPr lang="en-US" sz="1400" b="1" dirty="0">
                <a:solidFill>
                  <a:schemeClr val="tx1"/>
                </a:solidFill>
                <a:latin typeface="Times New Roman" panose="02020603050405020304" pitchFamily="18" charset="0"/>
              </a:rPr>
              <a:t>       F.Y. B. Tech. Semester –I  (2022-23) </a:t>
            </a:r>
            <a:endParaRPr lang="en-US" sz="1400" dirty="0">
              <a:solidFill>
                <a:schemeClr val="tx1"/>
              </a:solidFill>
              <a:latin typeface="Arial" panose="020B0604020202020204" pitchFamily="34" charset="0"/>
            </a:endParaRPr>
          </a:p>
          <a:p>
            <a:pPr algn="ctr">
              <a:spcBef>
                <a:spcPts val="0"/>
              </a:spcBef>
              <a:spcAft>
                <a:spcPts val="0"/>
              </a:spcAft>
            </a:pPr>
            <a:r>
              <a:rPr lang="en-US" sz="1400" b="1" dirty="0">
                <a:solidFill>
                  <a:schemeClr val="tx1"/>
                </a:solidFill>
                <a:latin typeface="Times New Roman" panose="02020603050405020304" pitchFamily="18" charset="0"/>
              </a:rPr>
              <a:t>       Applied Mathematics-I</a:t>
            </a:r>
            <a:endParaRPr lang="en-US" sz="1400" dirty="0">
              <a:solidFill>
                <a:schemeClr val="tx1"/>
              </a:solidFill>
              <a:latin typeface="Arial" panose="020B0604020202020204" pitchFamily="34" charset="0"/>
            </a:endParaRPr>
          </a:p>
          <a:p>
            <a:pPr algn="ctr">
              <a:spcBef>
                <a:spcPts val="0"/>
              </a:spcBef>
              <a:spcAft>
                <a:spcPts val="0"/>
              </a:spcAft>
            </a:pPr>
            <a:r>
              <a:rPr lang="en-US" sz="1400" b="1" dirty="0">
                <a:solidFill>
                  <a:schemeClr val="tx1"/>
                </a:solidFill>
                <a:latin typeface="Times New Roman" panose="02020603050405020304" pitchFamily="18" charset="0"/>
              </a:rPr>
              <a:t>     IA-I</a:t>
            </a:r>
            <a:endParaRPr lang="en-US" sz="1400" dirty="0">
              <a:solidFill>
                <a:schemeClr val="tx1"/>
              </a:solidFill>
              <a:latin typeface="Arial" panose="020B0604020202020204" pitchFamily="34" charset="0"/>
            </a:endParaRPr>
          </a:p>
          <a:p>
            <a:pPr algn="ctr"/>
            <a:endParaRPr lang="en-US" sz="1050" dirty="0">
              <a:solidFill>
                <a:schemeClr val="tx1"/>
              </a:solidFill>
            </a:endParaRPr>
          </a:p>
        </p:txBody>
      </p:sp>
      <p:sp>
        <p:nvSpPr>
          <p:cNvPr id="2051" name="TextBox 2050">
            <a:extLst>
              <a:ext uri="{FF2B5EF4-FFF2-40B4-BE49-F238E27FC236}">
                <a16:creationId xmlns:a16="http://schemas.microsoft.com/office/drawing/2014/main" id="{51A59722-B1D3-4ED5-A663-7B4608B50A18}"/>
              </a:ext>
            </a:extLst>
          </p:cNvPr>
          <p:cNvSpPr txBox="1"/>
          <p:nvPr/>
        </p:nvSpPr>
        <p:spPr>
          <a:xfrm>
            <a:off x="10663569" y="1007028"/>
            <a:ext cx="2138029" cy="623248"/>
          </a:xfrm>
          <a:prstGeom prst="rect">
            <a:avLst/>
          </a:prstGeom>
          <a:solidFill>
            <a:srgbClr val="F3F3F2"/>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1150" b="1" dirty="0">
                <a:solidFill>
                  <a:schemeClr val="bg1"/>
                </a:solidFill>
              </a:rPr>
              <a:t>NAME : KASHISH MAMANIA</a:t>
            </a:r>
          </a:p>
          <a:p>
            <a:r>
              <a:rPr lang="en-IN" sz="1150" b="1" dirty="0">
                <a:solidFill>
                  <a:schemeClr val="bg1"/>
                </a:solidFill>
              </a:rPr>
              <a:t>ROLL NO. : 16010122104</a:t>
            </a:r>
          </a:p>
          <a:p>
            <a:r>
              <a:rPr lang="en-IN" sz="1150" b="1" dirty="0">
                <a:solidFill>
                  <a:schemeClr val="bg1"/>
                </a:solidFill>
              </a:rPr>
              <a:t>DIV: C2         BATCH:  1</a:t>
            </a:r>
          </a:p>
        </p:txBody>
      </p:sp>
      <p:sp>
        <p:nvSpPr>
          <p:cNvPr id="2052" name="Rectangle 2051">
            <a:extLst>
              <a:ext uri="{FF2B5EF4-FFF2-40B4-BE49-F238E27FC236}">
                <a16:creationId xmlns:a16="http://schemas.microsoft.com/office/drawing/2014/main" id="{D2E0821B-1BF4-4CD6-8A9F-EF1931148CE7}"/>
              </a:ext>
            </a:extLst>
          </p:cNvPr>
          <p:cNvSpPr/>
          <p:nvPr/>
        </p:nvSpPr>
        <p:spPr>
          <a:xfrm>
            <a:off x="12509500" y="531171"/>
            <a:ext cx="292100" cy="97719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508" y="20217"/>
            <a:ext cx="2437264" cy="811434"/>
          </a:xfrm>
          <a:prstGeom prst="rect">
            <a:avLst/>
          </a:prstGeom>
        </p:spPr>
      </p:pic>
      <p:pic>
        <p:nvPicPr>
          <p:cNvPr id="2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23980" y="24045"/>
            <a:ext cx="885520" cy="878977"/>
          </a:xfrm>
          <a:prstGeom prst="rect">
            <a:avLst/>
          </a:prstGeom>
        </p:spPr>
      </p:pic>
      <p:sp>
        <p:nvSpPr>
          <p:cNvPr id="2" name="TextBox 1">
            <a:extLst>
              <a:ext uri="{FF2B5EF4-FFF2-40B4-BE49-F238E27FC236}">
                <a16:creationId xmlns:a16="http://schemas.microsoft.com/office/drawing/2014/main" id="{B8750CEE-F4BC-323E-D05C-655256D93EEC}"/>
              </a:ext>
            </a:extLst>
          </p:cNvPr>
          <p:cNvSpPr txBox="1"/>
          <p:nvPr/>
        </p:nvSpPr>
        <p:spPr>
          <a:xfrm>
            <a:off x="-32325" y="903022"/>
            <a:ext cx="2921685" cy="8125301"/>
          </a:xfrm>
          <a:prstGeom prst="rect">
            <a:avLst/>
          </a:prstGeom>
          <a:noFill/>
        </p:spPr>
        <p:txBody>
          <a:bodyPr wrap="square" rtlCol="0">
            <a:spAutoFit/>
          </a:bodyPr>
          <a:lstStyle/>
          <a:p>
            <a:r>
              <a:rPr lang="en-US" b="0" i="0" dirty="0">
                <a:solidFill>
                  <a:srgbClr val="FFFF00"/>
                </a:solidFill>
                <a:effectLst/>
                <a:latin typeface="georgia" panose="02040502050405020303" pitchFamily="18" charset="0"/>
              </a:rPr>
              <a:t>Control theory </a:t>
            </a:r>
            <a:r>
              <a:rPr lang="en-US" b="0" i="0" dirty="0">
                <a:effectLst/>
                <a:latin typeface="georgia" panose="02040502050405020303" pitchFamily="18" charset="0"/>
              </a:rPr>
              <a:t>is a branch of Applied Mathematics dealing with the use of </a:t>
            </a:r>
            <a:r>
              <a:rPr lang="en-US" b="1" i="0" dirty="0">
                <a:solidFill>
                  <a:schemeClr val="accent6"/>
                </a:solidFill>
                <a:effectLst/>
                <a:latin typeface="georgia" panose="02040502050405020303" pitchFamily="18" charset="0"/>
              </a:rPr>
              <a:t>feedback</a:t>
            </a:r>
            <a:r>
              <a:rPr lang="en-US" b="0" i="0" dirty="0">
                <a:effectLst/>
                <a:latin typeface="georgia" panose="02040502050405020303" pitchFamily="18" charset="0"/>
              </a:rPr>
              <a:t> to influence the </a:t>
            </a:r>
            <a:r>
              <a:rPr lang="en-US" b="0" i="0" dirty="0">
                <a:solidFill>
                  <a:srgbClr val="00B050"/>
                </a:solidFill>
                <a:effectLst/>
                <a:latin typeface="georgia" panose="02040502050405020303" pitchFamily="18" charset="0"/>
              </a:rPr>
              <a:t>behavior of a system </a:t>
            </a:r>
            <a:r>
              <a:rPr lang="en-US" b="0" i="0" dirty="0">
                <a:effectLst/>
                <a:latin typeface="georgia" panose="02040502050405020303" pitchFamily="18" charset="0"/>
              </a:rPr>
              <a:t>in order to achieve a </a:t>
            </a:r>
            <a:r>
              <a:rPr lang="en-US" b="0" i="0" dirty="0">
                <a:solidFill>
                  <a:schemeClr val="accent6">
                    <a:lumMod val="75000"/>
                  </a:schemeClr>
                </a:solidFill>
                <a:effectLst/>
                <a:latin typeface="georgia" panose="02040502050405020303" pitchFamily="18" charset="0"/>
              </a:rPr>
              <a:t>desired goal</a:t>
            </a:r>
            <a:r>
              <a:rPr lang="en-US" b="0" i="0" dirty="0">
                <a:effectLst/>
                <a:latin typeface="georgia" panose="02040502050405020303" pitchFamily="18" charset="0"/>
              </a:rPr>
              <a:t>. One can distinguish two classes of systems for which control theory plays an indispensable role, namely </a:t>
            </a:r>
            <a:r>
              <a:rPr lang="en-US" b="1" i="0" dirty="0">
                <a:solidFill>
                  <a:srgbClr val="FFFF00"/>
                </a:solidFill>
                <a:effectLst/>
                <a:latin typeface="georgia" panose="02040502050405020303" pitchFamily="18" charset="0"/>
              </a:rPr>
              <a:t>man-made systems</a:t>
            </a:r>
            <a:r>
              <a:rPr lang="en-US" b="0" i="0" dirty="0">
                <a:effectLst/>
                <a:latin typeface="georgia" panose="02040502050405020303" pitchFamily="18" charset="0"/>
              </a:rPr>
              <a:t> and </a:t>
            </a:r>
            <a:r>
              <a:rPr lang="en-US" b="1" i="0" dirty="0">
                <a:solidFill>
                  <a:srgbClr val="FFFF00"/>
                </a:solidFill>
                <a:effectLst/>
                <a:latin typeface="georgia" panose="02040502050405020303" pitchFamily="18" charset="0"/>
              </a:rPr>
              <a:t>biological systems</a:t>
            </a:r>
            <a:r>
              <a:rPr lang="en-US" dirty="0">
                <a:latin typeface="georgia" panose="02040502050405020303" pitchFamily="18" charset="0"/>
              </a:rPr>
              <a:t>.</a:t>
            </a:r>
          </a:p>
          <a:p>
            <a:endParaRPr lang="en-US" dirty="0">
              <a:latin typeface="georgia" panose="02040502050405020303" pitchFamily="18" charset="0"/>
            </a:endParaRPr>
          </a:p>
          <a:p>
            <a:r>
              <a:rPr lang="en-US" b="0" i="0" dirty="0">
                <a:effectLst/>
                <a:latin typeface="georgia" panose="02040502050405020303" pitchFamily="18" charset="0"/>
              </a:rPr>
              <a:t>A simple example of a man-made system is </a:t>
            </a:r>
            <a:r>
              <a:rPr lang="en-US" b="1" i="0" dirty="0">
                <a:solidFill>
                  <a:schemeClr val="accent6"/>
                </a:solidFill>
                <a:effectLst/>
                <a:latin typeface="georgia" panose="02040502050405020303" pitchFamily="18" charset="0"/>
              </a:rPr>
              <a:t>cruise control</a:t>
            </a:r>
            <a:r>
              <a:rPr lang="en-US" b="0" i="0" dirty="0">
                <a:solidFill>
                  <a:schemeClr val="accent6"/>
                </a:solidFill>
                <a:effectLst/>
                <a:latin typeface="georgia" panose="02040502050405020303" pitchFamily="18" charset="0"/>
              </a:rPr>
              <a:t> </a:t>
            </a:r>
            <a:r>
              <a:rPr lang="en-US" b="0" i="0" dirty="0">
                <a:effectLst/>
                <a:latin typeface="georgia" panose="02040502050405020303" pitchFamily="18" charset="0"/>
              </a:rPr>
              <a:t>for a car. The actual speed is recorded by the </a:t>
            </a:r>
            <a:r>
              <a:rPr lang="en-US" b="0" i="0" dirty="0">
                <a:solidFill>
                  <a:srgbClr val="00B050"/>
                </a:solidFill>
                <a:effectLst/>
                <a:latin typeface="georgia" panose="02040502050405020303" pitchFamily="18" charset="0"/>
              </a:rPr>
              <a:t>speedometer</a:t>
            </a:r>
            <a:r>
              <a:rPr lang="en-US" b="0" i="0" dirty="0">
                <a:effectLst/>
                <a:latin typeface="georgia" panose="02040502050405020303" pitchFamily="18" charset="0"/>
              </a:rPr>
              <a:t> and is </a:t>
            </a:r>
            <a:r>
              <a:rPr lang="en-US" b="0" i="0" dirty="0">
                <a:solidFill>
                  <a:schemeClr val="accent6"/>
                </a:solidFill>
                <a:effectLst/>
                <a:latin typeface="georgia" panose="02040502050405020303" pitchFamily="18" charset="0"/>
              </a:rPr>
              <a:t>"fed-back" </a:t>
            </a:r>
            <a:r>
              <a:rPr lang="en-US" b="0" i="0" dirty="0">
                <a:effectLst/>
                <a:latin typeface="georgia" panose="02040502050405020303" pitchFamily="18" charset="0"/>
              </a:rPr>
              <a:t>and compared to the speed setting on the cruise control, which causes the engine to accelerate if the speed is too low. The cruise control device is referred to as the </a:t>
            </a:r>
            <a:r>
              <a:rPr lang="en-US" b="1" i="0" dirty="0">
                <a:solidFill>
                  <a:schemeClr val="accent6"/>
                </a:solidFill>
                <a:effectLst/>
                <a:latin typeface="georgia" panose="02040502050405020303" pitchFamily="18" charset="0"/>
              </a:rPr>
              <a:t>controller</a:t>
            </a:r>
            <a:r>
              <a:rPr lang="en-US" b="0" i="0" dirty="0">
                <a:effectLst/>
                <a:latin typeface="georgia" panose="02040502050405020303" pitchFamily="18" charset="0"/>
              </a:rPr>
              <a:t> in the system.</a:t>
            </a:r>
            <a:endParaRPr lang="en-IN" dirty="0"/>
          </a:p>
        </p:txBody>
      </p:sp>
      <p:sp>
        <p:nvSpPr>
          <p:cNvPr id="3" name="TextBox 2">
            <a:extLst>
              <a:ext uri="{FF2B5EF4-FFF2-40B4-BE49-F238E27FC236}">
                <a16:creationId xmlns:a16="http://schemas.microsoft.com/office/drawing/2014/main" id="{F82248C0-882C-4ADD-06B9-563F2DCAF3FA}"/>
              </a:ext>
            </a:extLst>
          </p:cNvPr>
          <p:cNvSpPr txBox="1"/>
          <p:nvPr/>
        </p:nvSpPr>
        <p:spPr>
          <a:xfrm>
            <a:off x="2889360" y="2210936"/>
            <a:ext cx="6896148" cy="1754326"/>
          </a:xfrm>
          <a:prstGeom prst="rect">
            <a:avLst/>
          </a:prstGeom>
          <a:noFill/>
        </p:spPr>
        <p:txBody>
          <a:bodyPr wrap="square" rtlCol="0">
            <a:spAutoFit/>
          </a:bodyPr>
          <a:lstStyle/>
          <a:p>
            <a:pPr algn="just"/>
            <a:r>
              <a:rPr lang="en-US" dirty="0">
                <a:latin typeface="Georgia" panose="02040502050405020303" pitchFamily="18" charset="0"/>
              </a:rPr>
              <a:t>Control theory has long been influenced by </a:t>
            </a:r>
            <a:r>
              <a:rPr lang="en-US" dirty="0">
                <a:solidFill>
                  <a:schemeClr val="accent6"/>
                </a:solidFill>
                <a:latin typeface="Georgia" panose="02040502050405020303" pitchFamily="18" charset="0"/>
              </a:rPr>
              <a:t>engineering</a:t>
            </a:r>
            <a:r>
              <a:rPr lang="en-US" dirty="0">
                <a:latin typeface="Georgia" panose="02040502050405020303" pitchFamily="18" charset="0"/>
              </a:rPr>
              <a:t> and </a:t>
            </a:r>
            <a:r>
              <a:rPr lang="en-US" dirty="0">
                <a:solidFill>
                  <a:schemeClr val="accent6">
                    <a:lumMod val="75000"/>
                  </a:schemeClr>
                </a:solidFill>
                <a:latin typeface="Georgia" panose="02040502050405020303" pitchFamily="18" charset="0"/>
              </a:rPr>
              <a:t>technology</a:t>
            </a:r>
            <a:r>
              <a:rPr lang="en-US" dirty="0">
                <a:latin typeface="Georgia" panose="02040502050405020303" pitchFamily="18" charset="0"/>
              </a:rPr>
              <a:t>, which has been its traditional area of impact. For instance, the creation of a control device known as a </a:t>
            </a:r>
            <a:r>
              <a:rPr lang="en-US" dirty="0">
                <a:solidFill>
                  <a:srgbClr val="FFFF00"/>
                </a:solidFill>
                <a:latin typeface="Georgia" panose="02040502050405020303" pitchFamily="18" charset="0"/>
              </a:rPr>
              <a:t>steam engine regulator </a:t>
            </a:r>
            <a:r>
              <a:rPr lang="en-US" dirty="0">
                <a:latin typeface="Georgia" panose="02040502050405020303" pitchFamily="18" charset="0"/>
              </a:rPr>
              <a:t>in the 18th century significantly influenced industrial growth in Europe. However, the mathematical theory of control was not developed until much later, mostly over the last 60 years.</a:t>
            </a:r>
            <a:endParaRPr lang="en-IN" dirty="0">
              <a:latin typeface="Georgia" panose="02040502050405020303" pitchFamily="18" charset="0"/>
            </a:endParaRPr>
          </a:p>
        </p:txBody>
      </p:sp>
      <p:sp>
        <p:nvSpPr>
          <p:cNvPr id="4" name="TextBox 3">
            <a:extLst>
              <a:ext uri="{FF2B5EF4-FFF2-40B4-BE49-F238E27FC236}">
                <a16:creationId xmlns:a16="http://schemas.microsoft.com/office/drawing/2014/main" id="{CF5205DD-F089-BDBD-E8B0-6A1A5474CD7E}"/>
              </a:ext>
            </a:extLst>
          </p:cNvPr>
          <p:cNvSpPr txBox="1"/>
          <p:nvPr/>
        </p:nvSpPr>
        <p:spPr>
          <a:xfrm>
            <a:off x="2832237" y="3944775"/>
            <a:ext cx="6775787" cy="5632311"/>
          </a:xfrm>
          <a:prstGeom prst="rect">
            <a:avLst/>
          </a:prstGeom>
          <a:noFill/>
        </p:spPr>
        <p:txBody>
          <a:bodyPr wrap="square" rtlCol="0">
            <a:spAutoFit/>
          </a:bodyPr>
          <a:lstStyle/>
          <a:p>
            <a:r>
              <a:rPr lang="en-US" sz="2000" dirty="0">
                <a:latin typeface="Georgia" panose="02040502050405020303" pitchFamily="18" charset="0"/>
              </a:rPr>
              <a:t>Let A and B be two matrix in </a:t>
            </a:r>
            <a:r>
              <a:rPr lang="en-US" sz="2000" dirty="0" err="1">
                <a:latin typeface="Georgia" panose="02040502050405020303" pitchFamily="18" charset="0"/>
              </a:rPr>
              <a:t>R</a:t>
            </a:r>
            <a:r>
              <a:rPr lang="en-US" sz="2000" baseline="30000" dirty="0" err="1">
                <a:latin typeface="Georgia" panose="02040502050405020303" pitchFamily="18" charset="0"/>
              </a:rPr>
              <a:t>nxn</a:t>
            </a:r>
            <a:r>
              <a:rPr lang="en-US" sz="2000" baseline="30000" dirty="0">
                <a:latin typeface="Georgia" panose="02040502050405020303" pitchFamily="18" charset="0"/>
              </a:rPr>
              <a:t> </a:t>
            </a:r>
            <a:r>
              <a:rPr lang="en-US" sz="2000" dirty="0">
                <a:latin typeface="Georgia" panose="02040502050405020303" pitchFamily="18" charset="0"/>
              </a:rPr>
              <a:t>and </a:t>
            </a:r>
            <a:r>
              <a:rPr lang="en-US" sz="2000" dirty="0" err="1">
                <a:latin typeface="Georgia" panose="02040502050405020303" pitchFamily="18" charset="0"/>
              </a:rPr>
              <a:t>R</a:t>
            </a:r>
            <a:r>
              <a:rPr lang="en-US" sz="2000" baseline="30000" dirty="0" err="1">
                <a:latin typeface="Georgia" panose="02040502050405020303" pitchFamily="18" charset="0"/>
              </a:rPr>
              <a:t>nxm</a:t>
            </a:r>
            <a:r>
              <a:rPr lang="en-US" sz="2000" baseline="30000" dirty="0">
                <a:latin typeface="Georgia" panose="02040502050405020303" pitchFamily="18" charset="0"/>
              </a:rPr>
              <a:t> </a:t>
            </a:r>
            <a:r>
              <a:rPr lang="en-US" sz="2000" dirty="0">
                <a:latin typeface="Georgia" panose="02040502050405020303" pitchFamily="18" charset="0"/>
              </a:rPr>
              <a:t> </a:t>
            </a:r>
            <a:r>
              <a:rPr lang="en-US" sz="2000" dirty="0" err="1">
                <a:latin typeface="Georgia" panose="02040502050405020303" pitchFamily="18" charset="0"/>
              </a:rPr>
              <a:t>respesctively</a:t>
            </a:r>
            <a:r>
              <a:rPr lang="en-US" sz="2000" dirty="0">
                <a:latin typeface="Georgia" panose="02040502050405020303" pitchFamily="18" charset="0"/>
              </a:rPr>
              <a:t>, where n, m </a:t>
            </a:r>
            <a:r>
              <a:rPr lang="en-IN" sz="2000" b="0" i="0" dirty="0">
                <a:effectLst/>
                <a:latin typeface="arial" panose="020B0604020202020204" pitchFamily="34" charset="0"/>
              </a:rPr>
              <a:t>∈ N. </a:t>
            </a:r>
            <a:r>
              <a:rPr lang="en-US" sz="2000" b="0" i="0" dirty="0">
                <a:effectLst/>
                <a:latin typeface="Georgia" panose="02040502050405020303" pitchFamily="18" charset="0"/>
              </a:rPr>
              <a:t>Consider the following controlled ordinary differential equation: </a:t>
            </a:r>
          </a:p>
          <a:p>
            <a:r>
              <a:rPr lang="en-US" sz="2000" dirty="0">
                <a:latin typeface="Georgia" panose="02040502050405020303" pitchFamily="18" charset="0"/>
              </a:rPr>
              <a:t>			</a:t>
            </a:r>
          </a:p>
          <a:p>
            <a:endParaRPr lang="en-US" sz="2000" b="0" i="0" dirty="0">
              <a:effectLst/>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pPr algn="ctr"/>
            <a:endParaRPr lang="en-US" sz="2000" dirty="0">
              <a:latin typeface="Georgia" panose="02040502050405020303" pitchFamily="18" charset="0"/>
            </a:endParaRPr>
          </a:p>
          <a:p>
            <a:endParaRPr lang="en-US" sz="2000" b="0" i="0" dirty="0">
              <a:effectLst/>
              <a:latin typeface="Georgia" panose="02040502050405020303" pitchFamily="18" charset="0"/>
            </a:endParaRPr>
          </a:p>
          <a:p>
            <a:pPr algn="ctr"/>
            <a:endParaRPr lang="en-US" sz="2000" b="0" i="0" dirty="0">
              <a:effectLst/>
              <a:latin typeface="Georgia" panose="02040502050405020303" pitchFamily="18" charset="0"/>
            </a:endParaRPr>
          </a:p>
          <a:p>
            <a:pPr algn="ctr"/>
            <a:r>
              <a:rPr lang="en-US" sz="2000" b="0" i="0" dirty="0">
                <a:effectLst/>
                <a:latin typeface="Georgia" panose="02040502050405020303" pitchFamily="18" charset="0"/>
              </a:rPr>
              <a:t>Here, M is a positive constant</a:t>
            </a:r>
            <a:r>
              <a:rPr lang="en-US" sz="2000" dirty="0">
                <a:latin typeface="Georgia" panose="02040502050405020303" pitchFamily="18" charset="0"/>
              </a:rPr>
              <a:t>.</a:t>
            </a:r>
          </a:p>
          <a:p>
            <a:pPr algn="ctr"/>
            <a:endParaRPr lang="en-US" sz="2000" b="0" i="0" dirty="0">
              <a:effectLst/>
              <a:latin typeface="Georgia" panose="02040502050405020303" pitchFamily="18" charset="0"/>
            </a:endParaRPr>
          </a:p>
          <a:p>
            <a:pPr algn="ctr"/>
            <a:endParaRPr lang="en-US" sz="2000" dirty="0">
              <a:latin typeface="Georgia" panose="02040502050405020303" pitchFamily="18" charset="0"/>
            </a:endParaRPr>
          </a:p>
          <a:p>
            <a:pPr algn="ctr"/>
            <a:endParaRPr lang="en-US" sz="2000" b="0" i="0" dirty="0">
              <a:effectLst/>
              <a:latin typeface="Georgia" panose="02040502050405020303" pitchFamily="18" charset="0"/>
            </a:endParaRPr>
          </a:p>
          <a:p>
            <a:pPr algn="ctr"/>
            <a:endParaRPr lang="en-US" sz="2000" dirty="0">
              <a:latin typeface="Georgia" panose="02040502050405020303" pitchFamily="18" charset="0"/>
            </a:endParaRPr>
          </a:p>
          <a:p>
            <a:pPr algn="ctr"/>
            <a:endParaRPr lang="en-US" sz="2000" b="0" i="0" dirty="0">
              <a:effectLst/>
              <a:latin typeface="Georgia" panose="02040502050405020303" pitchFamily="18" charset="0"/>
            </a:endParaRPr>
          </a:p>
          <a:p>
            <a:pPr algn="ctr"/>
            <a:endParaRPr lang="en-US" sz="2000" dirty="0">
              <a:latin typeface="Georgia" panose="02040502050405020303" pitchFamily="18" charset="0"/>
            </a:endParaRPr>
          </a:p>
          <a:p>
            <a:pPr algn="ctr"/>
            <a:endParaRPr lang="en-US" sz="2000" b="0" i="0" dirty="0">
              <a:effectLst/>
              <a:latin typeface="Georgia" panose="02040502050405020303" pitchFamily="18" charset="0"/>
            </a:endParaRPr>
          </a:p>
        </p:txBody>
      </p:sp>
      <p:pic>
        <p:nvPicPr>
          <p:cNvPr id="1028" name="Picture 4">
            <a:extLst>
              <a:ext uri="{FF2B5EF4-FFF2-40B4-BE49-F238E27FC236}">
                <a16:creationId xmlns:a16="http://schemas.microsoft.com/office/drawing/2014/main" id="{460A0942-4A3A-14E4-1267-08E6FD073F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0604" y="4940269"/>
            <a:ext cx="5353193" cy="1821573"/>
          </a:xfrm>
          <a:prstGeom prst="rect">
            <a:avLst/>
          </a:prstGeom>
          <a:solidFill>
            <a:srgbClr val="2A2067"/>
          </a:solidFill>
        </p:spPr>
      </p:pic>
      <p:sp>
        <p:nvSpPr>
          <p:cNvPr id="14" name="TextBox 13">
            <a:extLst>
              <a:ext uri="{FF2B5EF4-FFF2-40B4-BE49-F238E27FC236}">
                <a16:creationId xmlns:a16="http://schemas.microsoft.com/office/drawing/2014/main" id="{01DDB0F8-0F16-102D-717F-43C96A66BBDF}"/>
              </a:ext>
            </a:extLst>
          </p:cNvPr>
          <p:cNvSpPr txBox="1"/>
          <p:nvPr/>
        </p:nvSpPr>
        <p:spPr>
          <a:xfrm>
            <a:off x="2670993" y="7478973"/>
            <a:ext cx="3838986" cy="2031325"/>
          </a:xfrm>
          <a:prstGeom prst="rect">
            <a:avLst/>
          </a:prstGeom>
          <a:noFill/>
        </p:spPr>
        <p:txBody>
          <a:bodyPr wrap="square" rtlCol="0">
            <a:spAutoFit/>
          </a:bodyPr>
          <a:lstStyle/>
          <a:p>
            <a:r>
              <a:rPr lang="en-US" b="0" i="0" dirty="0">
                <a:effectLst/>
                <a:latin typeface="georgia" panose="02040502050405020303" pitchFamily="18" charset="0"/>
              </a:rPr>
              <a:t>If you study control theory you will encounter so-called </a:t>
            </a:r>
            <a:r>
              <a:rPr lang="en-US" b="1" i="0" dirty="0">
                <a:effectLst/>
                <a:latin typeface="georgia" panose="02040502050405020303" pitchFamily="18" charset="0"/>
              </a:rPr>
              <a:t>block diagrams</a:t>
            </a:r>
            <a:r>
              <a:rPr lang="en-US" b="0" i="0" dirty="0">
                <a:effectLst/>
                <a:latin typeface="georgia" panose="02040502050405020303" pitchFamily="18" charset="0"/>
              </a:rPr>
              <a:t>, which are schematic representations of control systems and help one to understand how they work. Below is the block diagram for a cruise control system.</a:t>
            </a:r>
            <a:endParaRPr lang="en-IN" dirty="0"/>
          </a:p>
        </p:txBody>
      </p:sp>
      <p:pic>
        <p:nvPicPr>
          <p:cNvPr id="1030" name="Picture 6" descr="Feedback loop">
            <a:extLst>
              <a:ext uri="{FF2B5EF4-FFF2-40B4-BE49-F238E27FC236}">
                <a16:creationId xmlns:a16="http://schemas.microsoft.com/office/drawing/2014/main" id="{C3734DBF-3FFC-32E7-65D8-51A635FC3D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4537" y="7600050"/>
            <a:ext cx="4762500" cy="13620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B798C94-7657-2777-7B71-0971F349B136}"/>
              </a:ext>
            </a:extLst>
          </p:cNvPr>
          <p:cNvSpPr txBox="1"/>
          <p:nvPr/>
        </p:nvSpPr>
        <p:spPr>
          <a:xfrm>
            <a:off x="9638542" y="3797497"/>
            <a:ext cx="3163058" cy="3970318"/>
          </a:xfrm>
          <a:prstGeom prst="rect">
            <a:avLst/>
          </a:prstGeom>
          <a:noFill/>
        </p:spPr>
        <p:txBody>
          <a:bodyPr wrap="square" rtlCol="0">
            <a:spAutoFit/>
          </a:bodyPr>
          <a:lstStyle/>
          <a:p>
            <a:pPr algn="l"/>
            <a:r>
              <a:rPr lang="en-US" b="0" i="1" dirty="0">
                <a:effectLst/>
                <a:latin typeface="georgia" panose="02040502050405020303" pitchFamily="18" charset="0"/>
              </a:rPr>
              <a:t>V</a:t>
            </a:r>
            <a:r>
              <a:rPr lang="en-US" b="0" i="1" baseline="-25000" dirty="0">
                <a:effectLst/>
                <a:latin typeface="georgia" panose="02040502050405020303" pitchFamily="18" charset="0"/>
              </a:rPr>
              <a:t>in</a:t>
            </a:r>
            <a:r>
              <a:rPr lang="en-US" b="0" i="0" dirty="0">
                <a:effectLst/>
                <a:latin typeface="georgia" panose="02040502050405020303" pitchFamily="18" charset="0"/>
              </a:rPr>
              <a:t>  is the desired speed, set by the driver.</a:t>
            </a:r>
            <a:br>
              <a:rPr lang="en-US" b="0" i="0" dirty="0">
                <a:effectLst/>
                <a:latin typeface="georgia" panose="02040502050405020303" pitchFamily="18" charset="0"/>
              </a:rPr>
            </a:br>
            <a:r>
              <a:rPr lang="en-US" b="0" i="1" dirty="0" err="1">
                <a:effectLst/>
                <a:latin typeface="georgia" panose="02040502050405020303" pitchFamily="18" charset="0"/>
              </a:rPr>
              <a:t>V</a:t>
            </a:r>
            <a:r>
              <a:rPr lang="en-US" b="0" i="1" baseline="-25000" dirty="0" err="1">
                <a:effectLst/>
                <a:latin typeface="georgia" panose="02040502050405020303" pitchFamily="18" charset="0"/>
              </a:rPr>
              <a:t>out</a:t>
            </a:r>
            <a:r>
              <a:rPr lang="en-US" b="0" i="0" dirty="0">
                <a:effectLst/>
                <a:latin typeface="georgia" panose="02040502050405020303" pitchFamily="18" charset="0"/>
              </a:rPr>
              <a:t>  is the actual speed on the speedometer.</a:t>
            </a:r>
            <a:br>
              <a:rPr lang="en-US" b="0" i="0" dirty="0">
                <a:effectLst/>
                <a:latin typeface="georgia" panose="02040502050405020303" pitchFamily="18" charset="0"/>
              </a:rPr>
            </a:br>
            <a:r>
              <a:rPr lang="en-US" b="0" i="0" dirty="0">
                <a:effectLst/>
                <a:latin typeface="georgia" panose="02040502050405020303" pitchFamily="18" charset="0"/>
              </a:rPr>
              <a:t>The pale blue device calculates the error: </a:t>
            </a:r>
            <a:r>
              <a:rPr lang="en-US" b="0" i="1" dirty="0">
                <a:effectLst/>
                <a:latin typeface="georgia" panose="02040502050405020303" pitchFamily="18" charset="0"/>
              </a:rPr>
              <a:t>e = V</a:t>
            </a:r>
            <a:r>
              <a:rPr lang="en-US" b="0" i="1" baseline="-25000" dirty="0">
                <a:effectLst/>
                <a:latin typeface="georgia" panose="02040502050405020303" pitchFamily="18" charset="0"/>
              </a:rPr>
              <a:t>in</a:t>
            </a:r>
            <a:r>
              <a:rPr lang="en-US" b="0" i="1" dirty="0">
                <a:effectLst/>
                <a:latin typeface="georgia" panose="02040502050405020303" pitchFamily="18" charset="0"/>
              </a:rPr>
              <a:t> - </a:t>
            </a:r>
            <a:r>
              <a:rPr lang="en-US" b="0" i="1" dirty="0" err="1">
                <a:effectLst/>
                <a:latin typeface="georgia" panose="02040502050405020303" pitchFamily="18" charset="0"/>
              </a:rPr>
              <a:t>V</a:t>
            </a:r>
            <a:r>
              <a:rPr lang="en-US" b="0" i="1" baseline="-25000" dirty="0" err="1">
                <a:effectLst/>
                <a:latin typeface="georgia" panose="02040502050405020303" pitchFamily="18" charset="0"/>
              </a:rPr>
              <a:t>out</a:t>
            </a:r>
            <a:r>
              <a:rPr lang="en-US" b="0" i="0" dirty="0">
                <a:effectLst/>
                <a:latin typeface="georgia" panose="02040502050405020303" pitchFamily="18" charset="0"/>
              </a:rPr>
              <a:t>  </a:t>
            </a:r>
            <a:br>
              <a:rPr lang="en-US" b="0" i="0" dirty="0">
                <a:effectLst/>
                <a:latin typeface="georgia" panose="02040502050405020303" pitchFamily="18" charset="0"/>
              </a:rPr>
            </a:br>
            <a:r>
              <a:rPr lang="en-US" b="0" i="0" dirty="0">
                <a:effectLst/>
                <a:latin typeface="georgia" panose="02040502050405020303" pitchFamily="18" charset="0"/>
              </a:rPr>
              <a:t>The </a:t>
            </a:r>
            <a:r>
              <a:rPr lang="en-US" b="1" i="0" dirty="0">
                <a:effectLst/>
                <a:latin typeface="georgia" panose="02040502050405020303" pitchFamily="18" charset="0"/>
              </a:rPr>
              <a:t>processor</a:t>
            </a:r>
            <a:r>
              <a:rPr lang="en-US" b="0" i="0" dirty="0">
                <a:effectLst/>
                <a:latin typeface="georgia" panose="02040502050405020303" pitchFamily="18" charset="0"/>
              </a:rPr>
              <a:t> represents the engine and braking system.</a:t>
            </a:r>
          </a:p>
          <a:p>
            <a:pPr algn="l"/>
            <a:r>
              <a:rPr lang="en-US" b="0" i="0" dirty="0">
                <a:effectLst/>
                <a:latin typeface="georgia" panose="02040502050405020303" pitchFamily="18" charset="0"/>
              </a:rPr>
              <a:t>Action of the </a:t>
            </a:r>
            <a:r>
              <a:rPr lang="en-US" b="1" i="0" dirty="0">
                <a:effectLst/>
                <a:latin typeface="georgia" panose="02040502050405020303" pitchFamily="18" charset="0"/>
              </a:rPr>
              <a:t>controller</a:t>
            </a:r>
            <a:r>
              <a:rPr lang="en-US" b="0" i="0" dirty="0">
                <a:effectLst/>
                <a:latin typeface="georgia" panose="02040502050405020303" pitchFamily="18" charset="0"/>
              </a:rPr>
              <a:t>:</a:t>
            </a:r>
          </a:p>
          <a:p>
            <a:pPr algn="l">
              <a:buFont typeface="Arial" panose="020B0604020202020204" pitchFamily="34" charset="0"/>
              <a:buChar char="•"/>
            </a:pPr>
            <a:r>
              <a:rPr lang="en-US" b="0" i="0" dirty="0">
                <a:effectLst/>
                <a:latin typeface="georgia" panose="02040502050405020303" pitchFamily="18" charset="0"/>
              </a:rPr>
              <a:t>if </a:t>
            </a:r>
            <a:r>
              <a:rPr lang="en-US" b="0" i="1" dirty="0">
                <a:effectLst/>
                <a:latin typeface="georgia" panose="02040502050405020303" pitchFamily="18" charset="0"/>
              </a:rPr>
              <a:t>e</a:t>
            </a:r>
            <a:r>
              <a:rPr lang="en-US" b="0" i="0" dirty="0">
                <a:effectLst/>
                <a:latin typeface="georgia" panose="02040502050405020303" pitchFamily="18" charset="0"/>
              </a:rPr>
              <a:t> &gt; 0, then accelerate</a:t>
            </a:r>
          </a:p>
          <a:p>
            <a:pPr algn="l">
              <a:buFont typeface="Arial" panose="020B0604020202020204" pitchFamily="34" charset="0"/>
              <a:buChar char="•"/>
            </a:pPr>
            <a:r>
              <a:rPr lang="en-US" b="0" i="0" dirty="0">
                <a:effectLst/>
                <a:latin typeface="georgia" panose="02040502050405020303" pitchFamily="18" charset="0"/>
              </a:rPr>
              <a:t>if </a:t>
            </a:r>
            <a:r>
              <a:rPr lang="en-US" b="0" i="1" dirty="0">
                <a:effectLst/>
                <a:latin typeface="georgia" panose="02040502050405020303" pitchFamily="18" charset="0"/>
              </a:rPr>
              <a:t>e</a:t>
            </a:r>
            <a:r>
              <a:rPr lang="en-US" b="0" i="0" dirty="0">
                <a:effectLst/>
                <a:latin typeface="georgia" panose="02040502050405020303" pitchFamily="18" charset="0"/>
              </a:rPr>
              <a:t> &lt; 0, then decelerate</a:t>
            </a:r>
          </a:p>
          <a:p>
            <a:endParaRPr lang="en-IN" dirty="0"/>
          </a:p>
        </p:txBody>
      </p:sp>
      <p:pic>
        <p:nvPicPr>
          <p:cNvPr id="17" name="Graphic 16" descr="Convertible with solid fill">
            <a:extLst>
              <a:ext uri="{FF2B5EF4-FFF2-40B4-BE49-F238E27FC236}">
                <a16:creationId xmlns:a16="http://schemas.microsoft.com/office/drawing/2014/main" id="{840B4E57-A41E-F8D4-E43B-93A2941D82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83000" y="2489583"/>
            <a:ext cx="1866140" cy="1866140"/>
          </a:xfrm>
          <a:prstGeom prst="rect">
            <a:avLst/>
          </a:prstGeom>
        </p:spPr>
      </p:pic>
      <p:pic>
        <p:nvPicPr>
          <p:cNvPr id="19" name="Graphic 18" descr="Arrow: Rotate right with solid fill">
            <a:extLst>
              <a:ext uri="{FF2B5EF4-FFF2-40B4-BE49-F238E27FC236}">
                <a16:creationId xmlns:a16="http://schemas.microsoft.com/office/drawing/2014/main" id="{FEC6679E-190B-4B9E-E7E0-6EE61D5147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3224" y="4217726"/>
            <a:ext cx="660042" cy="660042"/>
          </a:xfrm>
          <a:prstGeom prst="rect">
            <a:avLst/>
          </a:prstGeom>
        </p:spPr>
      </p:pic>
      <p:pic>
        <p:nvPicPr>
          <p:cNvPr id="21" name="Graphic 20" descr="Back with solid fill">
            <a:extLst>
              <a:ext uri="{FF2B5EF4-FFF2-40B4-BE49-F238E27FC236}">
                <a16:creationId xmlns:a16="http://schemas.microsoft.com/office/drawing/2014/main" id="{103D9392-CDCE-18A3-0657-0ABF8D063A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24573" y="8354911"/>
            <a:ext cx="914400" cy="914400"/>
          </a:xfrm>
          <a:prstGeom prst="rect">
            <a:avLst/>
          </a:prstGeom>
        </p:spPr>
      </p:pic>
    </p:spTree>
    <p:extLst>
      <p:ext uri="{BB962C8B-B14F-4D97-AF65-F5344CB8AC3E}">
        <p14:creationId xmlns:p14="http://schemas.microsoft.com/office/powerpoint/2010/main" val="286629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FC0AE158-2DA7-42D2-AAC5-BE89365BA6FF}"/>
              </a:ext>
            </a:extLst>
          </p:cNvPr>
          <p:cNvSpPr txBox="1">
            <a:spLocks/>
          </p:cNvSpPr>
          <p:nvPr/>
        </p:nvSpPr>
        <p:spPr>
          <a:xfrm>
            <a:off x="990600" y="158304"/>
            <a:ext cx="10881360" cy="1077625"/>
          </a:xfrm>
          <a:prstGeom prst="rect">
            <a:avLst/>
          </a:prstGeom>
        </p:spPr>
        <p:txBody>
          <a:bodyPr vert="horz" lIns="91440" tIns="45720" rIns="91440" bIns="45720" rtlCol="0" anchor="ctr">
            <a:noAutofit/>
          </a:bodyPr>
          <a:lstStyle>
            <a:lvl1pPr algn="l" defTabSz="1280160" rtl="0" eaLnBrk="1" latinLnBrk="0" hangingPunct="1">
              <a:lnSpc>
                <a:spcPct val="90000"/>
              </a:lnSpc>
              <a:spcBef>
                <a:spcPct val="0"/>
              </a:spcBef>
              <a:buNone/>
              <a:defRPr sz="588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Bef>
                <a:spcPts val="0"/>
              </a:spcBef>
            </a:pPr>
            <a:r>
              <a:rPr lang="en-US" sz="1400" b="1" dirty="0">
                <a:solidFill>
                  <a:schemeClr val="tx1"/>
                </a:solidFill>
                <a:latin typeface="Times New Roman" panose="02020603050405020304" pitchFamily="18" charset="0"/>
              </a:rPr>
              <a:t>       K. J. Somaiya College of Engineering, Mumbai – 400 077</a:t>
            </a:r>
            <a:endParaRPr lang="en-US" sz="1400" dirty="0">
              <a:solidFill>
                <a:schemeClr val="tx1"/>
              </a:solidFill>
              <a:latin typeface="Arial" panose="020B0604020202020204" pitchFamily="34" charset="0"/>
            </a:endParaRPr>
          </a:p>
          <a:p>
            <a:pPr algn="ctr">
              <a:spcBef>
                <a:spcPts val="0"/>
              </a:spcBef>
            </a:pPr>
            <a:r>
              <a:rPr lang="en-US" sz="1200" dirty="0">
                <a:solidFill>
                  <a:schemeClr val="tx1"/>
                </a:solidFill>
                <a:latin typeface="Times New Roman" panose="02020603050405020304" pitchFamily="18" charset="0"/>
              </a:rPr>
              <a:t>(A Constituent College of Somaiya Vidyavihar University)</a:t>
            </a:r>
            <a:br>
              <a:rPr lang="en-US" sz="1200" dirty="0">
                <a:solidFill>
                  <a:schemeClr val="tx1"/>
                </a:solidFill>
                <a:latin typeface="Times New Roman" panose="02020603050405020304" pitchFamily="18" charset="0"/>
              </a:rPr>
            </a:br>
            <a:r>
              <a:rPr lang="en-US" sz="1400" b="1" dirty="0">
                <a:solidFill>
                  <a:schemeClr val="tx1"/>
                </a:solidFill>
                <a:latin typeface="Times New Roman" panose="02020603050405020304" pitchFamily="18" charset="0"/>
              </a:rPr>
              <a:t>       Dept. of  Science and Humanities</a:t>
            </a:r>
            <a:endParaRPr lang="en-US" sz="1400" dirty="0">
              <a:solidFill>
                <a:schemeClr val="tx1"/>
              </a:solidFill>
              <a:latin typeface="Arial" panose="020B0604020202020204" pitchFamily="34" charset="0"/>
            </a:endParaRPr>
          </a:p>
          <a:p>
            <a:pPr algn="ctr">
              <a:spcBef>
                <a:spcPts val="0"/>
              </a:spcBef>
            </a:pPr>
            <a:r>
              <a:rPr lang="en-US" sz="1400" b="1" dirty="0">
                <a:solidFill>
                  <a:schemeClr val="tx1"/>
                </a:solidFill>
                <a:latin typeface="Times New Roman" panose="02020603050405020304" pitchFamily="18" charset="0"/>
              </a:rPr>
              <a:t>       F.Y. B. Tech. Semester –I  (2022-23) </a:t>
            </a:r>
            <a:endParaRPr lang="en-US" sz="1400" dirty="0">
              <a:solidFill>
                <a:schemeClr val="tx1"/>
              </a:solidFill>
              <a:latin typeface="Arial" panose="020B0604020202020204" pitchFamily="34" charset="0"/>
            </a:endParaRPr>
          </a:p>
          <a:p>
            <a:pPr algn="ctr">
              <a:spcBef>
                <a:spcPts val="0"/>
              </a:spcBef>
              <a:spcAft>
                <a:spcPts val="0"/>
              </a:spcAft>
            </a:pPr>
            <a:r>
              <a:rPr lang="en-US" sz="1400" b="1" dirty="0">
                <a:solidFill>
                  <a:schemeClr val="tx1"/>
                </a:solidFill>
                <a:latin typeface="Times New Roman" panose="02020603050405020304" pitchFamily="18" charset="0"/>
              </a:rPr>
              <a:t>       Applied Mathematics-I</a:t>
            </a:r>
            <a:endParaRPr lang="en-US" sz="1400" dirty="0">
              <a:solidFill>
                <a:schemeClr val="tx1"/>
              </a:solidFill>
              <a:latin typeface="Arial" panose="020B0604020202020204" pitchFamily="34" charset="0"/>
            </a:endParaRPr>
          </a:p>
          <a:p>
            <a:pPr algn="ctr">
              <a:spcBef>
                <a:spcPts val="0"/>
              </a:spcBef>
              <a:spcAft>
                <a:spcPts val="0"/>
              </a:spcAft>
            </a:pPr>
            <a:r>
              <a:rPr lang="en-US" sz="1400" b="1" dirty="0">
                <a:solidFill>
                  <a:schemeClr val="tx1"/>
                </a:solidFill>
                <a:latin typeface="Times New Roman" panose="02020603050405020304" pitchFamily="18" charset="0"/>
              </a:rPr>
              <a:t>     IA-I</a:t>
            </a:r>
            <a:endParaRPr lang="en-US" sz="1400" dirty="0">
              <a:solidFill>
                <a:schemeClr val="tx1"/>
              </a:solidFill>
              <a:latin typeface="Arial" panose="020B0604020202020204" pitchFamily="34" charset="0"/>
            </a:endParaRPr>
          </a:p>
          <a:p>
            <a:pPr algn="ctr"/>
            <a:endParaRPr lang="en-US" sz="1050" dirty="0">
              <a:solidFill>
                <a:schemeClr val="tx1"/>
              </a:solidFill>
            </a:endParaRPr>
          </a:p>
        </p:txBody>
      </p:sp>
      <p:sp>
        <p:nvSpPr>
          <p:cNvPr id="2051" name="TextBox 2050">
            <a:extLst>
              <a:ext uri="{FF2B5EF4-FFF2-40B4-BE49-F238E27FC236}">
                <a16:creationId xmlns:a16="http://schemas.microsoft.com/office/drawing/2014/main" id="{51A59722-B1D3-4ED5-A663-7B4608B50A18}"/>
              </a:ext>
            </a:extLst>
          </p:cNvPr>
          <p:cNvSpPr txBox="1"/>
          <p:nvPr/>
        </p:nvSpPr>
        <p:spPr>
          <a:xfrm>
            <a:off x="10663569" y="1007028"/>
            <a:ext cx="2138029" cy="623248"/>
          </a:xfrm>
          <a:prstGeom prst="rect">
            <a:avLst/>
          </a:prstGeom>
          <a:solidFill>
            <a:srgbClr val="F3F3F2"/>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1150" b="1" dirty="0">
                <a:solidFill>
                  <a:schemeClr val="bg1"/>
                </a:solidFill>
              </a:rPr>
              <a:t>NAME : KASHISH MAMANIA</a:t>
            </a:r>
          </a:p>
          <a:p>
            <a:r>
              <a:rPr lang="en-IN" sz="1150" b="1" dirty="0">
                <a:solidFill>
                  <a:schemeClr val="bg1"/>
                </a:solidFill>
              </a:rPr>
              <a:t>ROLL NO. : 16010122104</a:t>
            </a:r>
          </a:p>
          <a:p>
            <a:r>
              <a:rPr lang="en-IN" sz="1150" b="1" dirty="0">
                <a:solidFill>
                  <a:schemeClr val="bg1"/>
                </a:solidFill>
              </a:rPr>
              <a:t>DIV: C2         BATCH:  1</a:t>
            </a:r>
          </a:p>
        </p:txBody>
      </p:sp>
      <p:sp>
        <p:nvSpPr>
          <p:cNvPr id="2052" name="Rectangle 2051">
            <a:extLst>
              <a:ext uri="{FF2B5EF4-FFF2-40B4-BE49-F238E27FC236}">
                <a16:creationId xmlns:a16="http://schemas.microsoft.com/office/drawing/2014/main" id="{D2E0821B-1BF4-4CD6-8A9F-EF1931148CE7}"/>
              </a:ext>
            </a:extLst>
          </p:cNvPr>
          <p:cNvSpPr/>
          <p:nvPr/>
        </p:nvSpPr>
        <p:spPr>
          <a:xfrm>
            <a:off x="12509500" y="531171"/>
            <a:ext cx="292100" cy="97719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508" y="20217"/>
            <a:ext cx="2437264" cy="811434"/>
          </a:xfrm>
          <a:prstGeom prst="rect">
            <a:avLst/>
          </a:prstGeom>
        </p:spPr>
      </p:pic>
      <p:pic>
        <p:nvPicPr>
          <p:cNvPr id="2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23980" y="24045"/>
            <a:ext cx="885520" cy="878977"/>
          </a:xfrm>
          <a:prstGeom prst="rect">
            <a:avLst/>
          </a:prstGeom>
        </p:spPr>
      </p:pic>
      <p:pic>
        <p:nvPicPr>
          <p:cNvPr id="7" name="Picture 6">
            <a:extLst>
              <a:ext uri="{FF2B5EF4-FFF2-40B4-BE49-F238E27FC236}">
                <a16:creationId xmlns:a16="http://schemas.microsoft.com/office/drawing/2014/main" id="{56651282-3C81-ADBE-801E-3D5A2B0608A9}"/>
              </a:ext>
            </a:extLst>
          </p:cNvPr>
          <p:cNvPicPr>
            <a:picLocks noChangeAspect="1"/>
          </p:cNvPicPr>
          <p:nvPr/>
        </p:nvPicPr>
        <p:blipFill>
          <a:blip r:embed="rId6"/>
          <a:stretch>
            <a:fillRect/>
          </a:stretch>
        </p:blipFill>
        <p:spPr>
          <a:xfrm>
            <a:off x="204720" y="1203278"/>
            <a:ext cx="4901966" cy="5449012"/>
          </a:xfrm>
          <a:prstGeom prst="rect">
            <a:avLst/>
          </a:prstGeom>
        </p:spPr>
      </p:pic>
      <p:pic>
        <p:nvPicPr>
          <p:cNvPr id="19" name="Picture 18">
            <a:extLst>
              <a:ext uri="{FF2B5EF4-FFF2-40B4-BE49-F238E27FC236}">
                <a16:creationId xmlns:a16="http://schemas.microsoft.com/office/drawing/2014/main" id="{3F2DF491-B789-CD55-79AF-493BDB2FD51F}"/>
              </a:ext>
            </a:extLst>
          </p:cNvPr>
          <p:cNvPicPr>
            <a:picLocks noChangeAspect="1"/>
          </p:cNvPicPr>
          <p:nvPr/>
        </p:nvPicPr>
        <p:blipFill>
          <a:blip r:embed="rId7"/>
          <a:stretch>
            <a:fillRect/>
          </a:stretch>
        </p:blipFill>
        <p:spPr>
          <a:xfrm>
            <a:off x="5079389" y="1203278"/>
            <a:ext cx="4844803" cy="4146644"/>
          </a:xfrm>
          <a:prstGeom prst="rect">
            <a:avLst/>
          </a:prstGeom>
        </p:spPr>
      </p:pic>
      <p:pic>
        <p:nvPicPr>
          <p:cNvPr id="21" name="Picture 20">
            <a:extLst>
              <a:ext uri="{FF2B5EF4-FFF2-40B4-BE49-F238E27FC236}">
                <a16:creationId xmlns:a16="http://schemas.microsoft.com/office/drawing/2014/main" id="{439624FF-2D42-A4D6-D10E-719881C077F2}"/>
              </a:ext>
            </a:extLst>
          </p:cNvPr>
          <p:cNvPicPr>
            <a:picLocks noChangeAspect="1"/>
          </p:cNvPicPr>
          <p:nvPr/>
        </p:nvPicPr>
        <p:blipFill>
          <a:blip r:embed="rId8"/>
          <a:stretch>
            <a:fillRect/>
          </a:stretch>
        </p:blipFill>
        <p:spPr>
          <a:xfrm>
            <a:off x="204720" y="6400495"/>
            <a:ext cx="4901966" cy="2567169"/>
          </a:xfrm>
          <a:prstGeom prst="rect">
            <a:avLst/>
          </a:prstGeom>
        </p:spPr>
      </p:pic>
      <p:sp>
        <p:nvSpPr>
          <p:cNvPr id="27" name="Arrow: Pentagon 26">
            <a:extLst>
              <a:ext uri="{FF2B5EF4-FFF2-40B4-BE49-F238E27FC236}">
                <a16:creationId xmlns:a16="http://schemas.microsoft.com/office/drawing/2014/main" id="{5AAF1790-6A91-757D-EF8E-881D672E6EC1}"/>
              </a:ext>
            </a:extLst>
          </p:cNvPr>
          <p:cNvSpPr/>
          <p:nvPr/>
        </p:nvSpPr>
        <p:spPr>
          <a:xfrm>
            <a:off x="6578220" y="5882185"/>
            <a:ext cx="6223379" cy="3560711"/>
          </a:xfrm>
          <a:prstGeom prst="homePlat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ln/>
                <a:solidFill>
                  <a:schemeClr val="accent3"/>
                </a:solidFill>
                <a:latin typeface="Georgia" panose="02040502050405020303" pitchFamily="18" charset="0"/>
              </a:rPr>
              <a:t>References</a:t>
            </a:r>
          </a:p>
          <a:p>
            <a:pPr algn="ctr"/>
            <a:endParaRPr lang="en-US" sz="1600" b="1" u="sng" dirty="0">
              <a:ln/>
              <a:solidFill>
                <a:schemeClr val="accent3"/>
              </a:solidFill>
              <a:highlight>
                <a:srgbClr val="FFFF00"/>
              </a:highlight>
              <a:latin typeface="Georgia" panose="02040502050405020303" pitchFamily="18" charset="0"/>
            </a:endParaRPr>
          </a:p>
          <a:p>
            <a:pPr algn="ctr"/>
            <a:r>
              <a:rPr lang="en-IN" sz="1600" b="1" u="sng" dirty="0">
                <a:ln/>
                <a:solidFill>
                  <a:schemeClr val="accent3"/>
                </a:solidFill>
                <a:highlight>
                  <a:srgbClr val="FFFF00"/>
                </a:highlight>
                <a:latin typeface="Georgia" panose="02040502050405020303" pitchFamily="18" charset="0"/>
                <a:hlinkClick r:id="rId9"/>
              </a:rPr>
              <a:t>https://uwaterloo.ca/applied-mathematics/future-undergraduates/what-you-can-learn-applied-mathematics/control-theory#:~:text=Control%20theory%20is%20a%20branch,made%20systems%20and%20biological%20systems</a:t>
            </a:r>
            <a:r>
              <a:rPr lang="en-IN" sz="1600" b="1" u="sng" dirty="0">
                <a:ln/>
                <a:solidFill>
                  <a:schemeClr val="accent3"/>
                </a:solidFill>
                <a:highlight>
                  <a:srgbClr val="FFFF00"/>
                </a:highlight>
                <a:latin typeface="Georgia" panose="02040502050405020303" pitchFamily="18" charset="0"/>
              </a:rPr>
              <a:t>.</a:t>
            </a:r>
          </a:p>
          <a:p>
            <a:pPr algn="ctr"/>
            <a:endParaRPr lang="en-IN" sz="1600" b="1" u="sng" dirty="0">
              <a:ln/>
              <a:solidFill>
                <a:schemeClr val="accent3"/>
              </a:solidFill>
              <a:highlight>
                <a:srgbClr val="FFFF00"/>
              </a:highlight>
              <a:latin typeface="Georgia" panose="02040502050405020303" pitchFamily="18" charset="0"/>
            </a:endParaRPr>
          </a:p>
          <a:p>
            <a:pPr algn="ctr"/>
            <a:r>
              <a:rPr lang="en-IN" sz="1600" b="1" u="sng" dirty="0">
                <a:ln/>
                <a:solidFill>
                  <a:schemeClr val="accent3"/>
                </a:solidFill>
                <a:highlight>
                  <a:srgbClr val="FFFF00"/>
                </a:highlight>
                <a:latin typeface="Georgia" panose="02040502050405020303" pitchFamily="18" charset="0"/>
                <a:hlinkClick r:id="rId10"/>
              </a:rPr>
              <a:t>https://article.sciencepublishinggroup.com/html/10.11648.j.acm.20160503.21.html</a:t>
            </a:r>
            <a:endParaRPr lang="en-IN" sz="1600" b="1" u="sng" dirty="0">
              <a:ln/>
              <a:solidFill>
                <a:schemeClr val="accent3"/>
              </a:solidFill>
              <a:highlight>
                <a:srgbClr val="FFFF00"/>
              </a:highlight>
              <a:latin typeface="Georgia" panose="02040502050405020303" pitchFamily="18" charset="0"/>
            </a:endParaRPr>
          </a:p>
          <a:p>
            <a:pPr algn="ctr"/>
            <a:endParaRPr lang="en-IN" sz="1800" b="1" u="sng" dirty="0">
              <a:ln/>
              <a:solidFill>
                <a:schemeClr val="accent3"/>
              </a:solidFill>
              <a:latin typeface="Georgia" panose="02040502050405020303" pitchFamily="18" charset="0"/>
            </a:endParaRPr>
          </a:p>
          <a:p>
            <a:pPr algn="ctr"/>
            <a:endParaRPr lang="en-IN" dirty="0"/>
          </a:p>
        </p:txBody>
      </p:sp>
      <p:sp>
        <p:nvSpPr>
          <p:cNvPr id="28" name="TextBox 27">
            <a:extLst>
              <a:ext uri="{FF2B5EF4-FFF2-40B4-BE49-F238E27FC236}">
                <a16:creationId xmlns:a16="http://schemas.microsoft.com/office/drawing/2014/main" id="{792CE8AA-F0C3-6CDA-5CA0-5FDFD8C8EB0F}"/>
              </a:ext>
            </a:extLst>
          </p:cNvPr>
          <p:cNvSpPr txBox="1"/>
          <p:nvPr/>
        </p:nvSpPr>
        <p:spPr>
          <a:xfrm>
            <a:off x="10166460" y="1915644"/>
            <a:ext cx="2343040" cy="3139321"/>
          </a:xfrm>
          <a:prstGeom prst="rect">
            <a:avLst/>
          </a:prstGeom>
          <a:noFill/>
        </p:spPr>
        <p:txBody>
          <a:bodyPr wrap="square" rtlCol="0">
            <a:spAutoFit/>
          </a:bodyPr>
          <a:lstStyle/>
          <a:p>
            <a:pPr algn="just"/>
            <a:r>
              <a:rPr lang="en-US" dirty="0">
                <a:solidFill>
                  <a:srgbClr val="FFFF00"/>
                </a:solidFill>
                <a:latin typeface="Georgia" panose="02040502050405020303" pitchFamily="18" charset="0"/>
              </a:rPr>
              <a:t>Theorem :</a:t>
            </a:r>
            <a:r>
              <a:rPr lang="en-US" dirty="0">
                <a:latin typeface="Georgia" panose="02040502050405020303" pitchFamily="18" charset="0"/>
              </a:rPr>
              <a:t>The linear differential system (A, B) is controllable if and only if the number of columns of the matrix B is no less than the maximum geometric multiplicity of eigenvalues for the matrix A.</a:t>
            </a:r>
            <a:endParaRPr lang="en-IN" dirty="0">
              <a:latin typeface="Georgia" panose="02040502050405020303" pitchFamily="18" charset="0"/>
            </a:endParaRPr>
          </a:p>
        </p:txBody>
      </p:sp>
      <p:pic>
        <p:nvPicPr>
          <p:cNvPr id="30" name="Graphic 29" descr="Back with solid fill">
            <a:extLst>
              <a:ext uri="{FF2B5EF4-FFF2-40B4-BE49-F238E27FC236}">
                <a16:creationId xmlns:a16="http://schemas.microsoft.com/office/drawing/2014/main" id="{58B4DC34-4914-CE7F-ADB4-AAA9CA78C7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749167" y="1254586"/>
            <a:ext cx="914400" cy="914400"/>
          </a:xfrm>
          <a:prstGeom prst="rect">
            <a:avLst/>
          </a:prstGeom>
        </p:spPr>
      </p:pic>
    </p:spTree>
    <p:extLst>
      <p:ext uri="{BB962C8B-B14F-4D97-AF65-F5344CB8AC3E}">
        <p14:creationId xmlns:p14="http://schemas.microsoft.com/office/powerpoint/2010/main" val="542158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3593</TotalTime>
  <Words>562</Words>
  <Application>Microsoft Office PowerPoint</Application>
  <PresentationFormat>A3 Paper (297x420 mm)</PresentationFormat>
  <Paragraphs>48</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Arial</vt:lpstr>
      <vt:lpstr>Arial Black</vt:lpstr>
      <vt:lpstr>Calibri</vt:lpstr>
      <vt:lpstr>Calibri Light</vt:lpstr>
      <vt:lpstr>georgia</vt:lpstr>
      <vt:lpstr>georgia</vt:lpstr>
      <vt:lpstr>Times New Roman</vt:lpstr>
      <vt:lpstr>Celestial</vt:lpstr>
      <vt:lpstr>Applications of matrices in control theory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Sukanya menon</dc:creator>
  <cp:lastModifiedBy>16010122104_FY_Mamania Kashish Mehul</cp:lastModifiedBy>
  <cp:revision>69</cp:revision>
  <dcterms:created xsi:type="dcterms:W3CDTF">2020-03-20T04:35:33Z</dcterms:created>
  <dcterms:modified xsi:type="dcterms:W3CDTF">2023-01-09T19:51:22Z</dcterms:modified>
</cp:coreProperties>
</file>