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0" r:id="rId4"/>
    <p:sldId id="265" r:id="rId5"/>
    <p:sldId id="261" r:id="rId6"/>
    <p:sldId id="262" r:id="rId7"/>
    <p:sldId id="266" r:id="rId8"/>
    <p:sldId id="263" r:id="rId9"/>
    <p:sldId id="264" r:id="rId10"/>
  </p:sldIdLst>
  <p:sldSz cx="12192000" cy="6858000"/>
  <p:notesSz cx="6858000" cy="9144000"/>
  <p:embeddedFontLst>
    <p:embeddedFont>
      <p:font typeface="Amasis MT Pro Black" panose="02040A04050005020304" pitchFamily="18" charset="0"/>
      <p:bold r:id="rId12"/>
      <p:boldItalic r:id="rId13"/>
    </p:embeddedFont>
    <p:embeddedFont>
      <p:font typeface="Arial Black" panose="020B0A04020102020204" pitchFamily="34" charset="0"/>
      <p:bold r:id="rId14"/>
    </p:embeddedFont>
    <p:embeddedFont>
      <p:font typeface="Britannic Bold" panose="020B0903060703020204" pitchFamily="34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scadia Code" panose="020B0609020000020004" pitchFamily="49" charset="0"/>
      <p:regular r:id="rId20"/>
      <p:bold r:id="rId21"/>
      <p:italic r:id="rId22"/>
      <p:boldItalic r:id="rId23"/>
    </p:embeddedFont>
    <p:embeddedFont>
      <p:font typeface="Cascadia Mono" panose="020B0609020000020004" pitchFamily="49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gOTeGwvpyXv+WHXkZujPTG/Ddn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9802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eec32c6c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eec32c6c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eec32c6c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eec32c6c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4381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2" name="Google Shape;1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eec32c6c4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eec32c6c4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eec32c6c4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eec32c6c4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0220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eec32c6c4d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eec32c6c4d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eec32c6c4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eec32c6c4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" name="Google Shape;11;p6" descr="A picture containing drawing&#10;&#10;Description automatically generated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80328" y="93609"/>
            <a:ext cx="3783105" cy="863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6" descr="A close up of a sign&#10;&#10;Description automatically generated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757469" y="93609"/>
            <a:ext cx="1313507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 rot="5400000">
            <a:off x="5722459" y="409320"/>
            <a:ext cx="702416" cy="1223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6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 rot="5400000">
            <a:off x="7421731" y="1406173"/>
            <a:ext cx="207493" cy="933304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ar.info/en-se/brands" TargetMode="External"/><Relationship Id="rId3" Type="http://schemas.openxmlformats.org/officeDocument/2006/relationships/hyperlink" Target="https://www.geeksforgeeks.org/hangman-game-python/amp/" TargetMode="External"/><Relationship Id="rId7" Type="http://schemas.openxmlformats.org/officeDocument/2006/relationships/hyperlink" Target="https://www.britannica.com/topic/list-of-countries-1993160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terviewbit.com/blog/system-architecture/" TargetMode="External"/><Relationship Id="rId5" Type="http://schemas.openxmlformats.org/officeDocument/2006/relationships/hyperlink" Target="https://www.geeksforgeeks.org/difference-between-system-architecture-and-software-architecture/" TargetMode="External"/><Relationship Id="rId10" Type="http://schemas.openxmlformats.org/officeDocument/2006/relationships/hyperlink" Target="https://a-z-animals.com/animals/" TargetMode="External"/><Relationship Id="rId4" Type="http://schemas.openxmlformats.org/officeDocument/2006/relationships/hyperlink" Target="https://www.geeksforgeeks.org/file-handling-python/" TargetMode="External"/><Relationship Id="rId9" Type="http://schemas.openxmlformats.org/officeDocument/2006/relationships/hyperlink" Target="https://plantprosperous.com/list-of-fruits-and-vegetabl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3105384" y="902143"/>
            <a:ext cx="5981228" cy="1014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dirty="0"/>
              <a:t>   </a:t>
            </a:r>
            <a:r>
              <a:rPr lang="en-US" dirty="0">
                <a:latin typeface="Britannic Bold" panose="020B0903060703020204" pitchFamily="34" charset="0"/>
              </a:rPr>
              <a:t>PP Mini-Project</a:t>
            </a:r>
            <a:endParaRPr dirty="0">
              <a:latin typeface="Britannic Bold" panose="020B0903060703020204" pitchFamily="34" charset="0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2770357" y="3582840"/>
            <a:ext cx="6651283" cy="97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 sz="3200" dirty="0">
                <a:latin typeface="Arial Black"/>
                <a:ea typeface="Arial Black"/>
                <a:cs typeface="Arial Black"/>
                <a:sym typeface="Arial Black"/>
              </a:rPr>
              <a:t>FY COMPS Sem II ( 2022-23)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 sz="3200" dirty="0">
                <a:latin typeface="Arial Black"/>
                <a:sym typeface="Arial Black"/>
              </a:rPr>
              <a:t>Batch C2-1</a:t>
            </a:r>
            <a:endParaRPr sz="3200" dirty="0"/>
          </a:p>
        </p:txBody>
      </p:sp>
      <p:sp>
        <p:nvSpPr>
          <p:cNvPr id="91" name="Google Shape;91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1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50568" y="4869160"/>
            <a:ext cx="4890863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90000"/>
              </a:lnSpc>
              <a:buClr>
                <a:schemeClr val="dk1"/>
              </a:buClr>
              <a:buSzPts val="2800"/>
            </a:pPr>
            <a:r>
              <a:rPr lang="en-US" sz="3600" dirty="0">
                <a:solidFill>
                  <a:schemeClr val="dk1"/>
                </a:solidFill>
                <a:latin typeface="Amasis MT Pro Black" panose="020B0604020202020204" pitchFamily="18" charset="0"/>
                <a:ea typeface="Calibri"/>
                <a:cs typeface="Aharoni" panose="020B0604020202020204" pitchFamily="2" charset="-79"/>
                <a:sym typeface="Calibri"/>
              </a:rPr>
              <a:t>Kashish Mamania</a:t>
            </a:r>
          </a:p>
          <a:p>
            <a:pPr lvl="0" algn="ctr">
              <a:lnSpc>
                <a:spcPct val="90000"/>
              </a:lnSpc>
              <a:buClr>
                <a:schemeClr val="dk1"/>
              </a:buClr>
              <a:buSzPts val="2800"/>
            </a:pPr>
            <a:r>
              <a:rPr lang="en-US" sz="3600" dirty="0">
                <a:solidFill>
                  <a:schemeClr val="dk1"/>
                </a:solidFill>
                <a:latin typeface="Amasis MT Pro Black" panose="020B0604020202020204" pitchFamily="18" charset="0"/>
                <a:ea typeface="Calibri"/>
                <a:cs typeface="Aharoni" panose="020B0604020202020204" pitchFamily="2" charset="-79"/>
                <a:sym typeface="Calibri"/>
              </a:rPr>
              <a:t>16010122104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35658" y="2371527"/>
            <a:ext cx="6120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Hangman Game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>
            <a:spLocks noGrp="1"/>
          </p:cNvSpPr>
          <p:nvPr>
            <p:ph type="title"/>
          </p:nvPr>
        </p:nvSpPr>
        <p:spPr>
          <a:xfrm>
            <a:off x="2495600" y="620688"/>
            <a:ext cx="7680300" cy="13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Times New Roman"/>
              </a:rPr>
              <a:t>Problem Statement</a:t>
            </a:r>
            <a:endParaRPr sz="4000" b="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11" name="Google Shape;111;p3"/>
          <p:cNvSpPr txBox="1">
            <a:spLocks noGrp="1"/>
          </p:cNvSpPr>
          <p:nvPr>
            <p:ph type="body" idx="1"/>
          </p:nvPr>
        </p:nvSpPr>
        <p:spPr>
          <a:xfrm>
            <a:off x="423494" y="2372520"/>
            <a:ext cx="11361138" cy="3792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66467" algn="just">
              <a:lnSpc>
                <a:spcPct val="150000"/>
              </a:lnSpc>
              <a:spcBef>
                <a:spcPts val="0"/>
              </a:spcBef>
              <a:buSzPts val="1946"/>
              <a:buFont typeface="Noto Sans Symbols"/>
              <a:buChar char="⮚"/>
            </a:pPr>
            <a:r>
              <a:rPr lang="en-US" sz="1800" b="1" i="0" dirty="0">
                <a:solidFill>
                  <a:srgbClr val="374151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Develop a </a:t>
            </a:r>
            <a:r>
              <a:rPr lang="en-US" sz="1800" b="1" i="0" dirty="0">
                <a:solidFill>
                  <a:srgbClr val="374151"/>
                </a:solidFill>
                <a:effectLst/>
                <a:highlight>
                  <a:srgbClr val="00FF0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Hangman game</a:t>
            </a:r>
            <a:r>
              <a:rPr lang="en-US" sz="1800" b="1" i="0" dirty="0">
                <a:solidFill>
                  <a:srgbClr val="374151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that reads a </a:t>
            </a:r>
            <a:r>
              <a:rPr lang="en-US" sz="1800" b="1" i="0" dirty="0">
                <a:solidFill>
                  <a:srgbClr val="374151"/>
                </a:solidFill>
                <a:effectLst/>
                <a:highlight>
                  <a:srgbClr val="00FF0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list of words from a file</a:t>
            </a:r>
            <a:r>
              <a:rPr lang="en-US" sz="1800" b="1" i="0" dirty="0">
                <a:solidFill>
                  <a:srgbClr val="374151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and </a:t>
            </a:r>
            <a:r>
              <a:rPr lang="en-US" sz="1800" b="1" i="0" dirty="0">
                <a:solidFill>
                  <a:srgbClr val="374151"/>
                </a:solidFill>
                <a:effectLst/>
                <a:highlight>
                  <a:srgbClr val="00FF0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randomly selects</a:t>
            </a:r>
            <a:r>
              <a:rPr lang="en-US" sz="1800" b="1" i="0" dirty="0">
                <a:solidFill>
                  <a:srgbClr val="374151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one word as the secret word for each playthrough. The game should allow the player to </a:t>
            </a:r>
            <a:r>
              <a:rPr lang="en-US" sz="1800" b="1" i="0" dirty="0">
                <a:solidFill>
                  <a:srgbClr val="374151"/>
                </a:solidFill>
                <a:effectLst/>
                <a:highlight>
                  <a:srgbClr val="00FF0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guess letters</a:t>
            </a:r>
            <a:r>
              <a:rPr lang="en-US" sz="1800" b="1" i="0" dirty="0">
                <a:solidFill>
                  <a:srgbClr val="374151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until they either </a:t>
            </a:r>
            <a:r>
              <a:rPr lang="en-US" sz="1800" b="1" i="0" dirty="0">
                <a:solidFill>
                  <a:srgbClr val="374151"/>
                </a:solidFill>
                <a:effectLst/>
                <a:highlight>
                  <a:srgbClr val="00FF0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guess the word correctly</a:t>
            </a:r>
            <a:r>
              <a:rPr lang="en-US" sz="1800" b="1" i="0" dirty="0">
                <a:solidFill>
                  <a:srgbClr val="374151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or </a:t>
            </a:r>
            <a:r>
              <a:rPr lang="en-US" sz="1800" b="1" i="0" dirty="0">
                <a:solidFill>
                  <a:srgbClr val="374151"/>
                </a:solidFill>
                <a:effectLst/>
                <a:highlight>
                  <a:srgbClr val="00FF0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run out of attempts</a:t>
            </a:r>
            <a:r>
              <a:rPr lang="en-US" sz="1800" b="1" i="0" dirty="0">
                <a:solidFill>
                  <a:srgbClr val="374151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. The game should run such that the player </a:t>
            </a:r>
            <a:r>
              <a:rPr lang="en-US" sz="1800" b="1" i="0" dirty="0">
                <a:solidFill>
                  <a:srgbClr val="374151"/>
                </a:solidFill>
                <a:effectLst/>
                <a:highlight>
                  <a:srgbClr val="00FF0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doesn't repeat</a:t>
            </a:r>
            <a:r>
              <a:rPr lang="en-US" sz="1800" b="1" i="0" dirty="0">
                <a:solidFill>
                  <a:srgbClr val="374151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a guess and that only single letters are entered. The game should </a:t>
            </a:r>
            <a:r>
              <a:rPr lang="en-US" sz="1800" b="1" i="0" dirty="0">
                <a:solidFill>
                  <a:srgbClr val="374151"/>
                </a:solidFill>
                <a:effectLst/>
                <a:highlight>
                  <a:srgbClr val="00FF0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keep track</a:t>
            </a:r>
            <a:r>
              <a:rPr lang="en-US" sz="1800" b="1" i="0" dirty="0">
                <a:solidFill>
                  <a:srgbClr val="374151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of the </a:t>
            </a:r>
            <a:r>
              <a:rPr lang="en-US" sz="1800" b="1" i="0" dirty="0">
                <a:solidFill>
                  <a:srgbClr val="374151"/>
                </a:solidFill>
                <a:effectLst/>
                <a:highlight>
                  <a:srgbClr val="00FF0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player's progress</a:t>
            </a:r>
            <a:r>
              <a:rPr lang="en-US" sz="1800" b="1" i="0" dirty="0">
                <a:solidFill>
                  <a:srgbClr val="374151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, </a:t>
            </a:r>
            <a:r>
              <a:rPr lang="en-US" sz="1800" b="1" i="0" dirty="0">
                <a:solidFill>
                  <a:srgbClr val="374151"/>
                </a:solidFill>
                <a:effectLst/>
                <a:highlight>
                  <a:srgbClr val="00FF0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display</a:t>
            </a:r>
            <a:r>
              <a:rPr lang="en-US" sz="1800" b="1" i="0" dirty="0">
                <a:solidFill>
                  <a:srgbClr val="374151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the masked word with correctly guessed letters revealed, and </a:t>
            </a:r>
            <a:r>
              <a:rPr lang="en-US" sz="1800" b="1" i="0" dirty="0">
                <a:solidFill>
                  <a:srgbClr val="374151"/>
                </a:solidFill>
                <a:effectLst/>
                <a:highlight>
                  <a:srgbClr val="00FF0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provide feedback</a:t>
            </a:r>
            <a:r>
              <a:rPr lang="en-US" sz="1800" b="1" i="0" dirty="0">
                <a:solidFill>
                  <a:srgbClr val="374151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on the number of attempts remaining.</a:t>
            </a:r>
          </a:p>
          <a:p>
            <a:pPr indent="-466467" algn="just">
              <a:lnSpc>
                <a:spcPct val="150000"/>
              </a:lnSpc>
              <a:spcBef>
                <a:spcPts val="0"/>
              </a:spcBef>
              <a:buSzPts val="1946"/>
              <a:buFont typeface="Noto Sans Symbols"/>
              <a:buChar char="⮚"/>
            </a:pPr>
            <a:endParaRPr lang="en-US" sz="1800" b="1" i="0" dirty="0">
              <a:solidFill>
                <a:srgbClr val="374151"/>
              </a:solidFill>
              <a:effectLst/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pPr marL="457200" lvl="0" indent="-466467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46"/>
              <a:buFont typeface="Noto Sans Symbols"/>
              <a:buChar char="⮚"/>
            </a:pPr>
            <a:endParaRPr lang="en-IN" sz="12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  <a:sym typeface="Times New Roman"/>
            </a:endParaRPr>
          </a:p>
        </p:txBody>
      </p:sp>
      <p:sp>
        <p:nvSpPr>
          <p:cNvPr id="112" name="Google Shape;11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2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eec32c6c4d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System Architecture</a:t>
            </a:r>
            <a:endParaRPr sz="4000" b="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18" name="Google Shape;118;g1eec32c6c4d_0_0"/>
          <p:cNvSpPr txBox="1">
            <a:spLocks noGrp="1"/>
          </p:cNvSpPr>
          <p:nvPr>
            <p:ph type="body" idx="1"/>
          </p:nvPr>
        </p:nvSpPr>
        <p:spPr>
          <a:xfrm>
            <a:off x="0" y="1340768"/>
            <a:ext cx="12192000" cy="4536504"/>
          </a:xfrm>
          <a:prstGeom prst="rect">
            <a:avLst/>
          </a:prstGeom>
        </p:spPr>
        <p:txBody>
          <a:bodyPr spcFirstLastPara="1" wrap="square" lIns="91425" tIns="45700" rIns="91425" bIns="45700" numCol="2" spcCol="180000" anchor="t" anchorCtr="0">
            <a:noAutofit/>
          </a:bodyPr>
          <a:lstStyle/>
          <a:p>
            <a:pPr marL="285750" lvl="0" indent="-28575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b="1" dirty="0">
                <a:highlight>
                  <a:srgbClr val="00FF0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Start Game: </a:t>
            </a:r>
            <a:r>
              <a:rPr lang="en-US" sz="16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The game starts at this point.</a:t>
            </a:r>
          </a:p>
          <a:p>
            <a:pPr marL="285750" lvl="0" indent="-28575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b="1" dirty="0">
                <a:highlight>
                  <a:srgbClr val="00FF0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Load Words: </a:t>
            </a:r>
            <a:r>
              <a:rPr lang="en-US" sz="16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The system loads the words from the words.txt file or any word list database.</a:t>
            </a:r>
          </a:p>
          <a:p>
            <a:pPr marL="285750" lvl="0" indent="-28575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b="1" dirty="0">
                <a:highlight>
                  <a:srgbClr val="00FF0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Choose Word: </a:t>
            </a:r>
            <a:r>
              <a:rPr lang="en-US" sz="16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The system randomly selects a word from the loaded word list.</a:t>
            </a:r>
          </a:p>
          <a:p>
            <a:pPr marL="285750" lvl="0" indent="-28575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b="1" dirty="0">
                <a:highlight>
                  <a:srgbClr val="00FF0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Play Game: </a:t>
            </a:r>
            <a:r>
              <a:rPr lang="en-US" sz="16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The main gameplay loop where the user interface and game logic interact.</a:t>
            </a:r>
          </a:p>
          <a:p>
            <a:pPr marL="285750" lvl="0" indent="-28575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b="1" dirty="0">
                <a:highlight>
                  <a:srgbClr val="00FF0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User Interface: </a:t>
            </a:r>
            <a:r>
              <a:rPr lang="en-US" sz="16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The player interacts with the game through the user interface, entering their guesses.</a:t>
            </a:r>
          </a:p>
          <a:p>
            <a:pPr marL="285750" lvl="0" indent="-28575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b="1" dirty="0">
                <a:highlight>
                  <a:srgbClr val="00FF0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Get Guess: </a:t>
            </a:r>
            <a:r>
              <a:rPr lang="en-US" sz="16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The user interface component captures and provides the player's guess to the game logic.</a:t>
            </a:r>
          </a:p>
          <a:p>
            <a:pPr marL="285750" lvl="0" indent="-28575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b="1" dirty="0">
                <a:highlight>
                  <a:srgbClr val="00FF0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Check Guess: </a:t>
            </a:r>
            <a:r>
              <a:rPr lang="en-US" sz="16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The game logic component checks if the guess is correct or incorrect.</a:t>
            </a:r>
          </a:p>
          <a:p>
            <a:pPr marL="285750" lvl="0" indent="-28575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b="1" dirty="0">
                <a:highlight>
                  <a:srgbClr val="00FF0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Update Display: </a:t>
            </a:r>
            <a:r>
              <a:rPr lang="en-US" sz="16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The user interface component updates the display to show the current state of the game, including the masked word and the number of attempts remaining.</a:t>
            </a:r>
          </a:p>
          <a:p>
            <a:pPr marL="285750" lvl="0" indent="-28575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b="1" dirty="0">
                <a:highlight>
                  <a:srgbClr val="00FF0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Check Win/Lose: </a:t>
            </a:r>
            <a:r>
              <a:rPr lang="en-US" sz="16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The game logic component checks if the player has won by guessing the word correctly or lost by running out of attempts.</a:t>
            </a:r>
          </a:p>
          <a:p>
            <a:pPr marL="285750" lvl="0" indent="-28575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b="1" dirty="0">
                <a:highlight>
                  <a:srgbClr val="00FF0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Repeat or End: </a:t>
            </a:r>
            <a:r>
              <a:rPr lang="en-US" sz="16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Depending on the outcome of the game, the system either repeats the gameplay loop or proceeds to end the game.</a:t>
            </a:r>
          </a:p>
          <a:p>
            <a:pPr marL="285750" lvl="0" indent="-28575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b="1" dirty="0">
                <a:highlight>
                  <a:srgbClr val="00FF0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End Game: </a:t>
            </a:r>
            <a:r>
              <a:rPr lang="en-US" sz="16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The game ends at this point.</a:t>
            </a:r>
          </a:p>
        </p:txBody>
      </p:sp>
      <p:sp>
        <p:nvSpPr>
          <p:cNvPr id="119" name="Google Shape;119;g1eec32c6c4d_0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solidFill>
                  <a:schemeClr val="bg1"/>
                </a:solidFill>
              </a:rPr>
              <a:t>3</a:t>
            </a:fld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eec32c6c4d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System Architecture</a:t>
            </a:r>
            <a:endParaRPr sz="4000" b="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18" name="Google Shape;118;g1eec32c6c4d_0_0"/>
          <p:cNvSpPr txBox="1">
            <a:spLocks noGrp="1"/>
          </p:cNvSpPr>
          <p:nvPr>
            <p:ph type="body" idx="1"/>
          </p:nvPr>
        </p:nvSpPr>
        <p:spPr>
          <a:xfrm>
            <a:off x="0" y="1340768"/>
            <a:ext cx="12192000" cy="4536504"/>
          </a:xfrm>
          <a:prstGeom prst="rect">
            <a:avLst/>
          </a:prstGeom>
        </p:spPr>
        <p:txBody>
          <a:bodyPr spcFirstLastPara="1" wrap="square" lIns="91425" tIns="45700" rIns="91425" bIns="45700" numCol="2" spcCol="180000" anchor="t" anchorCtr="0">
            <a:noAutofit/>
          </a:bodyPr>
          <a:lstStyle/>
          <a:p>
            <a:pPr marL="285750" lvl="0" indent="-28575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4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The </a:t>
            </a:r>
            <a:r>
              <a:rPr lang="en-US" sz="1400" b="1" dirty="0">
                <a:highlight>
                  <a:srgbClr val="00FF0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Hangman class</a:t>
            </a:r>
            <a:r>
              <a:rPr lang="en-US" sz="14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serves as the central component, responsible for managing the game's state and controlling the gameplay.</a:t>
            </a:r>
          </a:p>
          <a:p>
            <a:pPr marL="285750" lvl="0" indent="-28575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4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The class </a:t>
            </a:r>
            <a:r>
              <a:rPr lang="en-US" sz="1400" b="1" dirty="0">
                <a:highlight>
                  <a:srgbClr val="00FF0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constructor __</a:t>
            </a:r>
            <a:r>
              <a:rPr lang="en-US" sz="1400" b="1" dirty="0" err="1">
                <a:highlight>
                  <a:srgbClr val="00FF0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init</a:t>
            </a:r>
            <a:r>
              <a:rPr lang="en-US" sz="1400" b="1" dirty="0">
                <a:highlight>
                  <a:srgbClr val="00FF0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__()</a:t>
            </a:r>
            <a:r>
              <a:rPr lang="en-US" sz="14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initializes the instance variables with default values.</a:t>
            </a:r>
          </a:p>
          <a:p>
            <a:pPr marL="285750" lvl="0" indent="-28575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4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The </a:t>
            </a:r>
            <a:r>
              <a:rPr lang="en-US" sz="1400" b="1" dirty="0" err="1">
                <a:highlight>
                  <a:srgbClr val="00FF0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choose_category</a:t>
            </a:r>
            <a:r>
              <a:rPr lang="en-US" sz="1400" b="1" dirty="0">
                <a:highlight>
                  <a:srgbClr val="00FF0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() method</a:t>
            </a:r>
            <a:r>
              <a:rPr lang="en-US" sz="14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prompts the user to choose a category from a predefined list and returns the selected category.</a:t>
            </a:r>
          </a:p>
          <a:p>
            <a:pPr marL="285750" lvl="0" indent="-28575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4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The </a:t>
            </a:r>
            <a:r>
              <a:rPr lang="en-US" sz="1400" b="1" dirty="0" err="1">
                <a:highlight>
                  <a:srgbClr val="00FF0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choose_difficulty</a:t>
            </a:r>
            <a:r>
              <a:rPr lang="en-US" sz="1400" b="1" dirty="0">
                <a:highlight>
                  <a:srgbClr val="00FF0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() method</a:t>
            </a:r>
            <a:r>
              <a:rPr lang="en-US" sz="14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prompts the user to choose the difficulty level (easy, medium, hard) and sets the maximum number of attempts accordingly.</a:t>
            </a:r>
          </a:p>
          <a:p>
            <a:pPr marL="285750" lvl="0" indent="-28575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4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The </a:t>
            </a:r>
            <a:r>
              <a:rPr lang="en-US" sz="1400" b="1" dirty="0" err="1">
                <a:highlight>
                  <a:srgbClr val="00FF0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load_words</a:t>
            </a:r>
            <a:r>
              <a:rPr lang="en-US" sz="1400" b="1" dirty="0">
                <a:highlight>
                  <a:srgbClr val="00FF0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() method</a:t>
            </a:r>
            <a:r>
              <a:rPr lang="en-US" sz="14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takes a category as input, reads the corresponding category file, and returns a list of lowercase words.</a:t>
            </a:r>
          </a:p>
          <a:p>
            <a:pPr marL="285750" lvl="0" indent="-28575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400" b="1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pPr marL="285750" lvl="0" indent="-28575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4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The </a:t>
            </a:r>
            <a:r>
              <a:rPr lang="en-US" sz="1400" b="1" dirty="0" err="1">
                <a:highlight>
                  <a:srgbClr val="00FF0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get_masked_word</a:t>
            </a:r>
            <a:r>
              <a:rPr lang="en-US" sz="1400" b="1" dirty="0">
                <a:highlight>
                  <a:srgbClr val="00FF0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() method</a:t>
            </a:r>
            <a:r>
              <a:rPr lang="en-US" sz="14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generates a masked version of the word, where unknown letters are represented by underscores.</a:t>
            </a:r>
          </a:p>
          <a:p>
            <a:pPr marL="285750" lvl="0" indent="-28575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4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The </a:t>
            </a:r>
            <a:r>
              <a:rPr lang="en-US" sz="1400" b="1" dirty="0">
                <a:highlight>
                  <a:srgbClr val="00FF0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play() method</a:t>
            </a:r>
            <a:r>
              <a:rPr lang="en-US" sz="14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implements the main game loop. It initializes the game, selects a word, and interacts with the user for guessing the letters. It also handles win/lose conditions and prompts for playing again.</a:t>
            </a:r>
          </a:p>
          <a:p>
            <a:pPr marL="285750" lvl="0" indent="-28575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4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The </a:t>
            </a:r>
            <a:r>
              <a:rPr lang="en-US" sz="1400" b="1" dirty="0" err="1">
                <a:highlight>
                  <a:srgbClr val="00FF0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ask_play_again</a:t>
            </a:r>
            <a:r>
              <a:rPr lang="en-US" sz="1400" b="1" dirty="0">
                <a:highlight>
                  <a:srgbClr val="00FF0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() method</a:t>
            </a:r>
            <a:r>
              <a:rPr lang="en-US" sz="14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asks the user if they want to play again and restarts the game if the answer is "yes."</a:t>
            </a:r>
          </a:p>
          <a:p>
            <a:pPr marL="285750" lvl="0" indent="-28575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4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The main program creates an instance of the Hangman class and starts the game by invoking the </a:t>
            </a:r>
            <a:r>
              <a:rPr lang="en-US" sz="1400" b="1" dirty="0">
                <a:highlight>
                  <a:srgbClr val="00FF0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play() method</a:t>
            </a:r>
            <a:r>
              <a:rPr lang="en-US" sz="14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.</a:t>
            </a:r>
          </a:p>
        </p:txBody>
      </p:sp>
      <p:sp>
        <p:nvSpPr>
          <p:cNvPr id="119" name="Google Shape;119;g1eec32c6c4d_0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5813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"/>
          <p:cNvSpPr txBox="1">
            <a:spLocks noGrp="1"/>
          </p:cNvSpPr>
          <p:nvPr>
            <p:ph type="title"/>
          </p:nvPr>
        </p:nvSpPr>
        <p:spPr>
          <a:xfrm>
            <a:off x="838200" y="51926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0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Features of designed System</a:t>
            </a:r>
            <a:endParaRPr sz="4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25" name="Google Shape;125;p2"/>
          <p:cNvSpPr txBox="1">
            <a:spLocks noGrp="1"/>
          </p:cNvSpPr>
          <p:nvPr>
            <p:ph type="body" idx="1"/>
          </p:nvPr>
        </p:nvSpPr>
        <p:spPr>
          <a:xfrm>
            <a:off x="191344" y="1628801"/>
            <a:ext cx="11809312" cy="4536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0000" indent="-360000" algn="just">
              <a:spcBef>
                <a:spcPts val="1600"/>
              </a:spcBef>
            </a:pPr>
            <a:r>
              <a:rPr lang="en-US" sz="1600" b="1" i="1" u="sng" dirty="0">
                <a:solidFill>
                  <a:srgbClr val="374151"/>
                </a:solidFill>
                <a:effectLst/>
                <a:highlight>
                  <a:srgbClr val="00FF0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The design system for the Hangman game has some important features:</a:t>
            </a:r>
          </a:p>
          <a:p>
            <a:pPr marL="360000" indent="-360000" algn="just">
              <a:spcBef>
                <a:spcPts val="1600"/>
              </a:spcBef>
              <a:buFont typeface="+mj-lt"/>
              <a:buAutoNum type="arabicPeriod"/>
            </a:pPr>
            <a:r>
              <a:rPr lang="en-US" sz="1600" b="1" i="0" dirty="0">
                <a:solidFill>
                  <a:srgbClr val="374151"/>
                </a:solidFill>
                <a:effectLst/>
                <a:highlight>
                  <a:srgbClr val="00FF0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Modular and Scalable: </a:t>
            </a:r>
            <a:r>
              <a:rPr lang="en-US" sz="1600" b="1" i="0" dirty="0">
                <a:solidFill>
                  <a:srgbClr val="374151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The system is designed in a way that makes it </a:t>
            </a:r>
            <a:r>
              <a:rPr lang="en-US" sz="1600" b="1" i="0" dirty="0">
                <a:solidFill>
                  <a:schemeClr val="accent2">
                    <a:lumMod val="75000"/>
                  </a:schemeClr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easy to add new features</a:t>
            </a:r>
            <a:r>
              <a:rPr lang="en-US" sz="1600" b="1" i="0" dirty="0">
                <a:solidFill>
                  <a:srgbClr val="374151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without causing problems. It is divided into different parts, each handling a specific task.</a:t>
            </a:r>
          </a:p>
          <a:p>
            <a:pPr marL="360000" indent="-360000" algn="just">
              <a:spcBef>
                <a:spcPts val="1600"/>
              </a:spcBef>
              <a:buFont typeface="+mj-lt"/>
              <a:buAutoNum type="arabicPeriod"/>
            </a:pPr>
            <a:r>
              <a:rPr lang="en-US" sz="1600" b="1" i="0" dirty="0">
                <a:solidFill>
                  <a:srgbClr val="374151"/>
                </a:solidFill>
                <a:effectLst/>
                <a:highlight>
                  <a:srgbClr val="00FF0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Separation of Concerns: </a:t>
            </a:r>
            <a:r>
              <a:rPr lang="en-US" sz="1600" b="1" i="0" dirty="0">
                <a:solidFill>
                  <a:srgbClr val="374151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The system </a:t>
            </a:r>
            <a:r>
              <a:rPr lang="en-US" sz="1600" b="1" i="0" dirty="0">
                <a:solidFill>
                  <a:schemeClr val="accent2">
                    <a:lumMod val="75000"/>
                  </a:schemeClr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separates different tasks</a:t>
            </a:r>
            <a:r>
              <a:rPr lang="en-US" sz="1600" b="1" i="0" dirty="0">
                <a:solidFill>
                  <a:srgbClr val="374151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into their own parts. For example, one </a:t>
            </a:r>
            <a:r>
              <a:rPr lang="en-IN" sz="1600" b="1" i="0" dirty="0">
                <a:solidFill>
                  <a:srgbClr val="374151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part</a:t>
            </a:r>
            <a:r>
              <a:rPr lang="en-US" sz="1600" b="1" i="0" dirty="0">
                <a:solidFill>
                  <a:srgbClr val="374151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deals with how the game looks and interacts with the player, while another part handles the rules of the game.</a:t>
            </a:r>
          </a:p>
          <a:p>
            <a:pPr marL="360000" indent="-360000" algn="just">
              <a:spcBef>
                <a:spcPts val="1600"/>
              </a:spcBef>
              <a:buFont typeface="+mj-lt"/>
              <a:buAutoNum type="arabicPeriod"/>
            </a:pPr>
            <a:r>
              <a:rPr lang="en-US" sz="1600" b="1" i="0" dirty="0">
                <a:solidFill>
                  <a:srgbClr val="374151"/>
                </a:solidFill>
                <a:effectLst/>
                <a:highlight>
                  <a:srgbClr val="00FF0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Reusability: </a:t>
            </a:r>
            <a:r>
              <a:rPr lang="en-US" sz="1600" b="1" i="0" dirty="0">
                <a:solidFill>
                  <a:srgbClr val="374151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The system is built so that parts of it can be </a:t>
            </a:r>
            <a:r>
              <a:rPr lang="en-US" sz="1600" b="1" i="0" dirty="0">
                <a:solidFill>
                  <a:schemeClr val="accent2">
                    <a:lumMod val="75000"/>
                  </a:schemeClr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used again</a:t>
            </a:r>
            <a:r>
              <a:rPr lang="en-US" sz="1600" b="1" i="0" dirty="0">
                <a:solidFill>
                  <a:srgbClr val="374151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in different situations. For example, the code that reads word lists can be used to load different lists from different files.</a:t>
            </a:r>
          </a:p>
          <a:p>
            <a:pPr marL="360000" indent="-360000" algn="just">
              <a:spcBef>
                <a:spcPts val="1600"/>
              </a:spcBef>
              <a:buFont typeface="+mj-lt"/>
              <a:buAutoNum type="arabicPeriod"/>
            </a:pPr>
            <a:r>
              <a:rPr lang="en-US" sz="1600" b="1" i="0" dirty="0">
                <a:solidFill>
                  <a:srgbClr val="374151"/>
                </a:solidFill>
                <a:effectLst/>
                <a:highlight>
                  <a:srgbClr val="00FF0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Configurability: </a:t>
            </a:r>
            <a:r>
              <a:rPr lang="en-US" sz="1600" b="1" i="0" dirty="0">
                <a:solidFill>
                  <a:srgbClr val="374151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The system can be easily </a:t>
            </a:r>
            <a:r>
              <a:rPr lang="en-US" sz="1600" b="1" i="0" dirty="0">
                <a:solidFill>
                  <a:schemeClr val="accent2">
                    <a:lumMod val="75000"/>
                  </a:schemeClr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customized</a:t>
            </a:r>
            <a:r>
              <a:rPr lang="en-US" sz="1600" b="1" i="0" dirty="0">
                <a:solidFill>
                  <a:srgbClr val="374151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to change certain aspects of the game. For example, you can change the maximum number of attempts or make the game harder or easier.</a:t>
            </a:r>
          </a:p>
          <a:p>
            <a:pPr marL="360000" indent="-360000" algn="just">
              <a:spcBef>
                <a:spcPts val="1600"/>
              </a:spcBef>
              <a:buFont typeface="+mj-lt"/>
              <a:buAutoNum type="arabicPeriod"/>
            </a:pPr>
            <a:r>
              <a:rPr lang="en-US" sz="1600" b="1" i="0" dirty="0">
                <a:solidFill>
                  <a:srgbClr val="374151"/>
                </a:solidFill>
                <a:effectLst/>
                <a:highlight>
                  <a:srgbClr val="00FF0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Data Persistence: </a:t>
            </a:r>
            <a:r>
              <a:rPr lang="en-US" sz="1600" b="1" i="0" dirty="0">
                <a:solidFill>
                  <a:srgbClr val="374151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The system can </a:t>
            </a:r>
            <a:r>
              <a:rPr lang="en-US" sz="1600" b="1" i="0" dirty="0">
                <a:solidFill>
                  <a:schemeClr val="accent2">
                    <a:lumMod val="75000"/>
                  </a:schemeClr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load words from a file</a:t>
            </a:r>
            <a:r>
              <a:rPr lang="en-US" sz="1600" b="1" i="0" dirty="0">
                <a:solidFill>
                  <a:srgbClr val="374151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, which means you can </a:t>
            </a:r>
            <a:r>
              <a:rPr lang="en-US" sz="1600" b="1" i="0" dirty="0">
                <a:solidFill>
                  <a:schemeClr val="accent2">
                    <a:lumMod val="75000"/>
                  </a:schemeClr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easily change or update the words</a:t>
            </a:r>
            <a:r>
              <a:rPr lang="en-US" sz="1600" b="1" i="0" dirty="0">
                <a:solidFill>
                  <a:srgbClr val="374151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without changing the code.</a:t>
            </a:r>
          </a:p>
          <a:p>
            <a:pPr marL="457200" lvl="0" indent="-3429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endParaRPr sz="1400" b="1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26" name="Google Shape;12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5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ec32c6c4d_0_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119659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Result</a:t>
            </a:r>
            <a:endParaRPr sz="4000" b="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3" name="Google Shape;133;g1eec32c6c4d_0_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3C09A5-59B1-95E6-14CC-E181C764C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195" y="1220567"/>
            <a:ext cx="10085610" cy="540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ec32c6c4d_0_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119659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Result</a:t>
            </a:r>
            <a:endParaRPr sz="4000" b="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3" name="Google Shape;133;g1eec32c6c4d_0_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1D4B1D-7FD3-96EE-43D2-1A73BCBBD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198" y="1220567"/>
            <a:ext cx="1008560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198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eec32c6c4d_0_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Conclusion</a:t>
            </a:r>
            <a:endParaRPr sz="4000" b="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9" name="Google Shape;139;g1eec32c6c4d_0_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297152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The Hangman game utilizes </a:t>
            </a:r>
            <a:r>
              <a:rPr lang="en-US" sz="1800" b="1" dirty="0">
                <a:highlight>
                  <a:srgbClr val="00FF0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object-oriented programming</a:t>
            </a:r>
            <a:r>
              <a:rPr lang="en-US" sz="18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principles. I Created a </a:t>
            </a:r>
            <a:r>
              <a:rPr lang="en-US" sz="1800" b="1" dirty="0">
                <a:highlight>
                  <a:srgbClr val="00FF0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class</a:t>
            </a:r>
            <a:r>
              <a:rPr lang="en-US" sz="18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to represent </a:t>
            </a:r>
            <a:r>
              <a:rPr lang="en-US" sz="1800" b="1" dirty="0">
                <a:highlight>
                  <a:srgbClr val="00FF0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the Hangman game</a:t>
            </a:r>
            <a:r>
              <a:rPr lang="en-US" sz="18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, which includes </a:t>
            </a:r>
            <a:r>
              <a:rPr lang="en-US" sz="1800" b="1" dirty="0">
                <a:highlight>
                  <a:srgbClr val="00FF0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methods</a:t>
            </a:r>
            <a:r>
              <a:rPr lang="en-US" sz="18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for </a:t>
            </a:r>
            <a:r>
              <a:rPr lang="en-US" sz="1800" b="1" dirty="0">
                <a:highlight>
                  <a:srgbClr val="00FF0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loading words from a file</a:t>
            </a:r>
            <a:r>
              <a:rPr lang="en-US" sz="18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, </a:t>
            </a:r>
            <a:r>
              <a:rPr lang="en-US" sz="1800" b="1" dirty="0">
                <a:highlight>
                  <a:srgbClr val="00FF0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managing guesses</a:t>
            </a:r>
            <a:r>
              <a:rPr lang="en-US" sz="18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and </a:t>
            </a:r>
            <a:r>
              <a:rPr lang="en-US" sz="1800" b="1" dirty="0">
                <a:highlight>
                  <a:srgbClr val="00FF0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attempts</a:t>
            </a:r>
            <a:r>
              <a:rPr lang="en-US" sz="18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, and </a:t>
            </a:r>
            <a:r>
              <a:rPr lang="en-US" sz="1800" b="1" dirty="0">
                <a:highlight>
                  <a:srgbClr val="00FF0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checking the validity</a:t>
            </a:r>
            <a:r>
              <a:rPr lang="en-US" sz="18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of the player's input. The game provided a </a:t>
            </a:r>
            <a:r>
              <a:rPr lang="en-US" sz="1800" b="1" dirty="0">
                <a:highlight>
                  <a:srgbClr val="00FF0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user-friendly interface</a:t>
            </a:r>
            <a:r>
              <a:rPr lang="en-US" sz="18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, displaying the </a:t>
            </a:r>
            <a:r>
              <a:rPr lang="en-US" sz="1800" b="1" dirty="0">
                <a:highlight>
                  <a:srgbClr val="00FF0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masked word</a:t>
            </a:r>
            <a:r>
              <a:rPr lang="en-US" sz="18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and relevant information throughout the gameplay, and offering </a:t>
            </a:r>
            <a:r>
              <a:rPr lang="en-US" sz="1800" b="1" dirty="0">
                <a:highlight>
                  <a:srgbClr val="00FF00"/>
                </a:highligh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appropriate feedback</a:t>
            </a:r>
            <a:r>
              <a:rPr lang="en-US" sz="18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based on the player's guesses.</a:t>
            </a:r>
            <a:endParaRPr lang="en-IN" sz="1800" b="1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40" name="Google Shape;140;g1eec32c6c4d_0_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eec32c6c4d_0_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References </a:t>
            </a:r>
            <a:endParaRPr sz="4000" b="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46" name="Google Shape;146;g1eec32c6c4d_0_6"/>
          <p:cNvSpPr txBox="1">
            <a:spLocks noGrp="1"/>
          </p:cNvSpPr>
          <p:nvPr>
            <p:ph type="body" idx="1"/>
          </p:nvPr>
        </p:nvSpPr>
        <p:spPr>
          <a:xfrm>
            <a:off x="838200" y="1340769"/>
            <a:ext cx="10515600" cy="446449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None/>
            </a:pPr>
            <a:r>
              <a:rPr lang="en-IN" sz="18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For the code:</a:t>
            </a:r>
            <a:endParaRPr lang="en-IN" sz="1800" b="1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  <a:hlinkClick r:id="rId3"/>
            </a:endParaRPr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18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hlinkClick r:id="rId3"/>
              </a:rPr>
              <a:t>https://www.geeksforgeeks.org/hangman-game-python/amp/</a:t>
            </a:r>
            <a:endParaRPr lang="en-IN" sz="1800" b="1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18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hlinkClick r:id="rId4"/>
              </a:rPr>
              <a:t>https://www.geeksforgeeks.org/file-handling-python/</a:t>
            </a:r>
            <a:endParaRPr lang="en-IN" sz="1800" b="1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18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hlinkClick r:id="rId5"/>
              </a:rPr>
              <a:t>https://www.geeksforgeeks.org/difference-between-system-architecture-and-software-architecture/</a:t>
            </a:r>
            <a:endParaRPr lang="en-IN" sz="1800" b="1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18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hlinkClick r:id="rId6"/>
              </a:rPr>
              <a:t>https://www.interviewbit.com/blog/system-architecture/</a:t>
            </a:r>
            <a:endParaRPr lang="en-IN" sz="1800" b="1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18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For the lists: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8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hlinkClick r:id="rId7"/>
              </a:rPr>
              <a:t>https://github.com/dwyl/english-words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8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hlinkClick r:id="rId7"/>
              </a:rPr>
              <a:t>https://www.britannica.com/topic/list-of-countries-1993160</a:t>
            </a:r>
            <a:endParaRPr lang="en-IN" sz="1800" b="1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8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hlinkClick r:id="rId8"/>
              </a:rPr>
              <a:t>https://www.car.info/en-se/brands</a:t>
            </a:r>
            <a:endParaRPr lang="en-IN" sz="1800" b="1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8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hlinkClick r:id="rId9"/>
              </a:rPr>
              <a:t>https://plantprosperous.com/list-of-fruits-and-vegetables/</a:t>
            </a:r>
            <a:endParaRPr lang="en-IN" sz="1800" b="1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80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hlinkClick r:id="rId10"/>
              </a:rPr>
              <a:t>https://a-z-animals.com/animals/</a:t>
            </a:r>
            <a:endParaRPr lang="en-IN" sz="1800" b="1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indent="0">
              <a:buNone/>
            </a:pPr>
            <a:endParaRPr lang="en-IN" sz="1800" b="1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IN" sz="1800" b="1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47" name="Google Shape;147;g1eec32c6c4d_0_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932</Words>
  <Application>Microsoft Office PowerPoint</Application>
  <PresentationFormat>Widescreen</PresentationFormat>
  <Paragraphs>63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Cascadia Code</vt:lpstr>
      <vt:lpstr>Wingdings</vt:lpstr>
      <vt:lpstr>Britannic Bold</vt:lpstr>
      <vt:lpstr>Cascadia Mono</vt:lpstr>
      <vt:lpstr>Arial Black</vt:lpstr>
      <vt:lpstr>Amasis MT Pro Black</vt:lpstr>
      <vt:lpstr>Arial</vt:lpstr>
      <vt:lpstr>Calibri</vt:lpstr>
      <vt:lpstr>Noto Sans Symbols</vt:lpstr>
      <vt:lpstr>Office Theme</vt:lpstr>
      <vt:lpstr>   PP Mini-Project</vt:lpstr>
      <vt:lpstr>Problem Statement</vt:lpstr>
      <vt:lpstr>System Architecture</vt:lpstr>
      <vt:lpstr>System Architecture</vt:lpstr>
      <vt:lpstr>Features of designed System</vt:lpstr>
      <vt:lpstr>Result</vt:lpstr>
      <vt:lpstr>Result</vt:lpstr>
      <vt:lpstr>Conclusion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Mini-Project</dc:title>
  <dc:creator>Windows User</dc:creator>
  <cp:lastModifiedBy>16010122104_FY_Mamania Kashish Mehul</cp:lastModifiedBy>
  <cp:revision>26</cp:revision>
  <dcterms:created xsi:type="dcterms:W3CDTF">2020-08-02T13:20:06Z</dcterms:created>
  <dcterms:modified xsi:type="dcterms:W3CDTF">2023-05-26T05:10:27Z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0x0101006791A877936F4F4895848517DF90D692</vt:lpwstr>
  </property>
</Properties>
</file>