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1" r:id="rId6"/>
    <p:sldId id="270" r:id="rId7"/>
    <p:sldId id="262" r:id="rId8"/>
    <p:sldId id="271" r:id="rId9"/>
    <p:sldId id="267" r:id="rId10"/>
    <p:sldId id="263" r:id="rId11"/>
    <p:sldId id="272" r:id="rId12"/>
    <p:sldId id="264" r:id="rId13"/>
    <p:sldId id="265" r:id="rId14"/>
    <p:sldId id="266" r:id="rId15"/>
    <p:sldId id="269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13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021-614B-4141-BE39-AC03FE6AD06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75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021-614B-4141-BE39-AC03FE6AD06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38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021-614B-4141-BE39-AC03FE6AD06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021-614B-4141-BE39-AC03FE6AD06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2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021-614B-4141-BE39-AC03FE6AD06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48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021-614B-4141-BE39-AC03FE6AD06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65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021-614B-4141-BE39-AC03FE6AD06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8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021-614B-4141-BE39-AC03FE6AD06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42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021-614B-4141-BE39-AC03FE6AD06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85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021-614B-4141-BE39-AC03FE6AD06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15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A8021-614B-4141-BE39-AC03FE6AD06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53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A8021-614B-4141-BE39-AC03FE6AD06C}" type="datetimeFigureOut">
              <a:rPr lang="en-IN" smtClean="0"/>
              <a:t>01-03-2023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8FE99-2282-49A6-B4B4-E1E2CAF51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</a:t>
            </a:r>
            <a:r>
              <a:rPr lang="en-IN" dirty="0" smtClean="0"/>
              <a:t>losure properties of CFLs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90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928992" cy="63408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Closed under Kleene Closure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616624"/>
          </a:xfrm>
        </p:spPr>
        <p:txBody>
          <a:bodyPr>
            <a:noAutofit/>
          </a:bodyPr>
          <a:lstStyle/>
          <a:p>
            <a:r>
              <a:rPr lang="en-IN" sz="2400" dirty="0" smtClean="0"/>
              <a:t>If L1 and L2 are Context free languages then L=L1L2 is also Context free.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Proof:-</a:t>
            </a:r>
          </a:p>
          <a:p>
            <a:r>
              <a:rPr lang="en-IN" sz="2400" dirty="0" smtClean="0"/>
              <a:t>Let L1 and L2 be CFLs generated by the CFGs</a:t>
            </a:r>
          </a:p>
          <a:p>
            <a:pPr marL="0" indent="0">
              <a:buNone/>
            </a:pPr>
            <a:r>
              <a:rPr lang="en-IN" sz="2400" dirty="0" smtClean="0"/>
              <a:t>G1=(V1,T1,P1,S1) </a:t>
            </a:r>
          </a:p>
          <a:p>
            <a:r>
              <a:rPr lang="en-IN" sz="2400" dirty="0" smtClean="0"/>
              <a:t>Also S5 is not in V1</a:t>
            </a:r>
          </a:p>
          <a:p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For L1*, </a:t>
            </a:r>
          </a:p>
          <a:p>
            <a:r>
              <a:rPr lang="en-IN" sz="2400" dirty="0" smtClean="0"/>
              <a:t>Construct a grammar </a:t>
            </a:r>
          </a:p>
          <a:p>
            <a:pPr marL="0" indent="0">
              <a:buNone/>
            </a:pPr>
            <a:r>
              <a:rPr lang="en-IN" sz="2400" dirty="0" smtClean="0"/>
              <a:t>G5=(V1 U {S5},T1 ,P5,S5) </a:t>
            </a:r>
          </a:p>
          <a:p>
            <a:pPr marL="0" indent="0">
              <a:buNone/>
            </a:pPr>
            <a:r>
              <a:rPr lang="en-IN" sz="2400" dirty="0" smtClean="0"/>
              <a:t>P5=P1 U {S5-&gt;S1S5|</a:t>
            </a:r>
            <a:r>
              <a:rPr lang="en-US" altLang="en-US" sz="2400" dirty="0" smtClean="0">
                <a:latin typeface="Lucida Sans Unicode" pitchFamily="34" charset="0"/>
              </a:rPr>
              <a:t>ε}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proof that L(G5)=L(G1)* can be done similarly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6898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36" y="44624"/>
            <a:ext cx="8697144" cy="63408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Closed under Concatenation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For L1*, </a:t>
            </a:r>
          </a:p>
          <a:p>
            <a:r>
              <a:rPr lang="en-IN" sz="2400" dirty="0" smtClean="0"/>
              <a:t>Construct a grammar G5=(V1 U {S5},T1 ,P5,S5) </a:t>
            </a:r>
          </a:p>
          <a:p>
            <a:pPr marL="0" indent="0">
              <a:buNone/>
            </a:pPr>
            <a:r>
              <a:rPr lang="en-IN" sz="2400" dirty="0" smtClean="0"/>
              <a:t>where P5 is P1 plus the production</a:t>
            </a:r>
          </a:p>
          <a:p>
            <a:r>
              <a:rPr lang="en-IN" sz="2400" dirty="0" smtClean="0"/>
              <a:t>S5-&gt;S1S5|</a:t>
            </a:r>
            <a:r>
              <a:rPr lang="en-US" altLang="en-US" sz="2400" dirty="0" smtClean="0">
                <a:latin typeface="Lucida Sans Unicode" pitchFamily="34" charset="0"/>
              </a:rPr>
              <a:t>ε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FF0000"/>
                </a:solidFill>
              </a:rPr>
              <a:t>The proof that L(G5)=L(G1)* can be done similarly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All the strings for S1* can be generated by the grammar G5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G5 can be represented in VTPS format 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Thus, G5 is closed under Kleene Closure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340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928992" cy="63408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Not Closed under Intersection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Let us take two languages L1 and L2</a:t>
            </a:r>
          </a:p>
          <a:p>
            <a:r>
              <a:rPr lang="en-IN" sz="2400" dirty="0" smtClean="0"/>
              <a:t>L1={</a:t>
            </a:r>
            <a:r>
              <a:rPr lang="en-IN" sz="2400" dirty="0" err="1" smtClean="0"/>
              <a:t>a</a:t>
            </a:r>
            <a:r>
              <a:rPr lang="en-IN" sz="2400" baseline="30000" dirty="0" err="1" smtClean="0"/>
              <a:t>i</a:t>
            </a:r>
            <a:r>
              <a:rPr lang="en-IN" sz="2400" dirty="0" err="1" smtClean="0"/>
              <a:t>b</a:t>
            </a:r>
            <a:r>
              <a:rPr lang="en-IN" sz="2400" baseline="30000" dirty="0" err="1" smtClean="0"/>
              <a:t>i</a:t>
            </a:r>
            <a:r>
              <a:rPr lang="en-IN" sz="2400" dirty="0" err="1" smtClean="0"/>
              <a:t>c</a:t>
            </a:r>
            <a:r>
              <a:rPr lang="en-IN" sz="2400" baseline="30000" dirty="0" err="1" smtClean="0"/>
              <a:t>j</a:t>
            </a:r>
            <a:r>
              <a:rPr lang="en-IN" sz="2400" dirty="0" err="1" smtClean="0"/>
              <a:t>|i</a:t>
            </a:r>
            <a:r>
              <a:rPr lang="en-IN" sz="2400" dirty="0" smtClean="0"/>
              <a:t>&gt;=1 and j&gt;=1} and </a:t>
            </a:r>
          </a:p>
          <a:p>
            <a:r>
              <a:rPr lang="en-IN" sz="2400" dirty="0" smtClean="0"/>
              <a:t>L2={</a:t>
            </a:r>
            <a:r>
              <a:rPr lang="en-IN" sz="2400" dirty="0" err="1" smtClean="0"/>
              <a:t>a</a:t>
            </a:r>
            <a:r>
              <a:rPr lang="en-IN" sz="2400" baseline="30000" dirty="0" err="1" smtClean="0"/>
              <a:t>i</a:t>
            </a:r>
            <a:r>
              <a:rPr lang="en-IN" sz="2400" dirty="0" err="1" smtClean="0"/>
              <a:t>b</a:t>
            </a:r>
            <a:r>
              <a:rPr lang="en-IN" sz="2400" baseline="30000" dirty="0" err="1"/>
              <a:t>j</a:t>
            </a:r>
            <a:r>
              <a:rPr lang="en-IN" sz="2400" dirty="0" err="1" smtClean="0"/>
              <a:t>c</a:t>
            </a:r>
            <a:r>
              <a:rPr lang="en-IN" sz="2400" baseline="30000" dirty="0" err="1" smtClean="0"/>
              <a:t>j</a:t>
            </a:r>
            <a:r>
              <a:rPr lang="en-IN" sz="2400" dirty="0" err="1" smtClean="0"/>
              <a:t>|i</a:t>
            </a:r>
            <a:r>
              <a:rPr lang="en-IN" sz="2400" dirty="0" smtClean="0"/>
              <a:t>&gt;=1 and j&gt;=1}</a:t>
            </a:r>
          </a:p>
          <a:p>
            <a:endParaRPr lang="en-IN" sz="2400" dirty="0" smtClean="0"/>
          </a:p>
          <a:p>
            <a:r>
              <a:rPr lang="en-IN" sz="2400" dirty="0" smtClean="0"/>
              <a:t>L1 says number of a’s should be equal to number of b’s </a:t>
            </a:r>
          </a:p>
          <a:p>
            <a:r>
              <a:rPr lang="en-IN" sz="2400" dirty="0" smtClean="0"/>
              <a:t>L2 says number of b’s should be equal to number of c’s.</a:t>
            </a:r>
          </a:p>
          <a:p>
            <a:r>
              <a:rPr lang="en-IN" sz="2400" dirty="0" smtClean="0"/>
              <a:t>Both are CFLs</a:t>
            </a:r>
          </a:p>
          <a:p>
            <a:endParaRPr lang="en-IN" sz="2400" dirty="0"/>
          </a:p>
          <a:p>
            <a:r>
              <a:rPr lang="en-IN" sz="2400" dirty="0" smtClean="0"/>
              <a:t>A PDA to recognize L1 stores a’s on its stack and cancels them against b’s then accepts its input after reading one or more c’s.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99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928992" cy="63408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Not Closed under Intersection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L1 can be generated as </a:t>
            </a:r>
          </a:p>
          <a:p>
            <a:r>
              <a:rPr lang="en-IN" sz="2400" dirty="0" smtClean="0"/>
              <a:t>S-&gt;AB</a:t>
            </a:r>
          </a:p>
          <a:p>
            <a:r>
              <a:rPr lang="en-IN" sz="2400" dirty="0" smtClean="0"/>
              <a:t>A-&gt;</a:t>
            </a:r>
            <a:r>
              <a:rPr lang="en-IN" sz="2400" dirty="0" err="1" smtClean="0"/>
              <a:t>aAb|ab</a:t>
            </a:r>
            <a:endParaRPr lang="en-IN" sz="2400" dirty="0" smtClean="0"/>
          </a:p>
          <a:p>
            <a:r>
              <a:rPr lang="en-IN" sz="2400" dirty="0" smtClean="0"/>
              <a:t>B-&gt;</a:t>
            </a:r>
            <a:r>
              <a:rPr lang="en-IN" sz="2400" dirty="0" err="1" smtClean="0"/>
              <a:t>cB|c</a:t>
            </a:r>
            <a:endParaRPr lang="en-IN" sz="2400" dirty="0" smtClean="0"/>
          </a:p>
          <a:p>
            <a:r>
              <a:rPr lang="en-IN" sz="2400" dirty="0" smtClean="0"/>
              <a:t>where A generates </a:t>
            </a:r>
            <a:r>
              <a:rPr lang="en-IN" sz="2400" dirty="0" err="1" smtClean="0"/>
              <a:t>a</a:t>
            </a:r>
            <a:r>
              <a:rPr lang="en-IN" sz="2400" baseline="30000" dirty="0" err="1" smtClean="0"/>
              <a:t>i</a:t>
            </a:r>
            <a:r>
              <a:rPr lang="en-IN" sz="2400" dirty="0" err="1" smtClean="0"/>
              <a:t>b</a:t>
            </a:r>
            <a:r>
              <a:rPr lang="en-IN" sz="2400" baseline="30000" dirty="0" err="1" smtClean="0"/>
              <a:t>i</a:t>
            </a:r>
            <a:r>
              <a:rPr lang="en-IN" sz="2400" baseline="30000" dirty="0" smtClean="0"/>
              <a:t> </a:t>
            </a:r>
            <a:r>
              <a:rPr lang="en-IN" sz="2400" dirty="0" smtClean="0"/>
              <a:t>and B generates </a:t>
            </a:r>
            <a:r>
              <a:rPr lang="en-IN" sz="2400" dirty="0" err="1" smtClean="0"/>
              <a:t>c</a:t>
            </a:r>
            <a:r>
              <a:rPr lang="en-IN" sz="2400" baseline="30000" dirty="0" err="1" smtClean="0"/>
              <a:t>j</a:t>
            </a:r>
            <a:endParaRPr lang="en-IN" sz="2400" baseline="30000" dirty="0" smtClean="0"/>
          </a:p>
          <a:p>
            <a:endParaRPr lang="en-IN" sz="2400" dirty="0" smtClean="0"/>
          </a:p>
          <a:p>
            <a:r>
              <a:rPr lang="en-IN" sz="2400" dirty="0" smtClean="0"/>
              <a:t>L2 can be generated as </a:t>
            </a:r>
          </a:p>
          <a:p>
            <a:r>
              <a:rPr lang="en-IN" sz="2400" dirty="0" smtClean="0"/>
              <a:t>S-&gt;CD</a:t>
            </a:r>
          </a:p>
          <a:p>
            <a:r>
              <a:rPr lang="en-IN" sz="2400" dirty="0"/>
              <a:t>C</a:t>
            </a:r>
            <a:r>
              <a:rPr lang="en-IN" sz="2400" dirty="0" smtClean="0"/>
              <a:t>-&gt;</a:t>
            </a:r>
            <a:r>
              <a:rPr lang="en-IN" sz="2400" dirty="0" err="1" smtClean="0"/>
              <a:t>aC|a</a:t>
            </a:r>
            <a:endParaRPr lang="en-IN" sz="2400" dirty="0" smtClean="0"/>
          </a:p>
          <a:p>
            <a:r>
              <a:rPr lang="en-IN" sz="2400" dirty="0"/>
              <a:t>D</a:t>
            </a:r>
            <a:r>
              <a:rPr lang="en-IN" sz="2400" dirty="0" smtClean="0"/>
              <a:t>-&gt;</a:t>
            </a:r>
            <a:r>
              <a:rPr lang="en-IN" sz="2400" dirty="0" err="1" smtClean="0"/>
              <a:t>bDc|bc</a:t>
            </a:r>
            <a:endParaRPr lang="en-IN" sz="2400" dirty="0" smtClean="0"/>
          </a:p>
          <a:p>
            <a:r>
              <a:rPr lang="en-IN" sz="2400" dirty="0" smtClean="0"/>
              <a:t>where D generates </a:t>
            </a:r>
            <a:r>
              <a:rPr lang="en-IN" sz="2400" dirty="0" err="1" smtClean="0"/>
              <a:t>b</a:t>
            </a:r>
            <a:r>
              <a:rPr lang="en-IN" sz="2400" baseline="30000" dirty="0" err="1" smtClean="0"/>
              <a:t>j</a:t>
            </a:r>
            <a:r>
              <a:rPr lang="en-IN" sz="2400" dirty="0" err="1" smtClean="0"/>
              <a:t>c</a:t>
            </a:r>
            <a:r>
              <a:rPr lang="en-IN" sz="2400" baseline="30000" dirty="0" err="1" smtClean="0"/>
              <a:t>j</a:t>
            </a:r>
            <a:r>
              <a:rPr lang="en-IN" sz="2400" baseline="30000" dirty="0" smtClean="0"/>
              <a:t> </a:t>
            </a:r>
            <a:r>
              <a:rPr lang="en-IN" sz="2400" dirty="0" smtClean="0"/>
              <a:t>and </a:t>
            </a:r>
            <a:r>
              <a:rPr lang="en-IN" sz="2400" dirty="0"/>
              <a:t>C</a:t>
            </a:r>
            <a:r>
              <a:rPr lang="en-IN" sz="2400" dirty="0" smtClean="0"/>
              <a:t> generates </a:t>
            </a:r>
            <a:r>
              <a:rPr lang="en-IN" sz="2400" dirty="0" err="1" smtClean="0"/>
              <a:t>a</a:t>
            </a:r>
            <a:r>
              <a:rPr lang="en-IN" sz="2400" baseline="30000" dirty="0" err="1" smtClean="0"/>
              <a:t>i</a:t>
            </a:r>
            <a:endParaRPr lang="en-IN" sz="2400" baseline="300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072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928992" cy="63408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Not Closed under Intersection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However, L1 </a:t>
            </a:r>
            <a:r>
              <a:rPr lang="en-US" altLang="en-US" sz="2400" dirty="0" smtClean="0">
                <a:sym typeface="Symbol" pitchFamily="18" charset="2"/>
              </a:rPr>
              <a:t> L2=L</a:t>
            </a:r>
            <a:endParaRPr lang="en-IN" sz="2400" dirty="0" smtClean="0"/>
          </a:p>
          <a:p>
            <a:r>
              <a:rPr lang="en-IN" sz="2400" dirty="0" smtClean="0"/>
              <a:t>L={</a:t>
            </a:r>
            <a:r>
              <a:rPr lang="en-IN" sz="2400" dirty="0" err="1" smtClean="0"/>
              <a:t>a</a:t>
            </a:r>
            <a:r>
              <a:rPr lang="en-IN" sz="2400" baseline="30000" dirty="0" err="1" smtClean="0"/>
              <a:t>i</a:t>
            </a:r>
            <a:r>
              <a:rPr lang="en-IN" sz="2400" dirty="0" err="1" smtClean="0"/>
              <a:t>b</a:t>
            </a:r>
            <a:r>
              <a:rPr lang="en-IN" sz="2400" baseline="30000" dirty="0" err="1" smtClean="0"/>
              <a:t>i</a:t>
            </a:r>
            <a:r>
              <a:rPr lang="en-IN" sz="2400" dirty="0" err="1" smtClean="0"/>
              <a:t>c</a:t>
            </a:r>
            <a:r>
              <a:rPr lang="en-IN" sz="2400" baseline="30000" dirty="0" err="1"/>
              <a:t>i</a:t>
            </a:r>
            <a:r>
              <a:rPr lang="en-IN" sz="2400" dirty="0" err="1" smtClean="0"/>
              <a:t>|i</a:t>
            </a:r>
            <a:r>
              <a:rPr lang="en-IN" sz="2400" dirty="0" smtClean="0"/>
              <a:t>&gt;=1 }</a:t>
            </a:r>
          </a:p>
          <a:p>
            <a:r>
              <a:rPr lang="en-IN" sz="2400" dirty="0" smtClean="0"/>
              <a:t>L1 says number of a’s should be equal to number of b’s </a:t>
            </a:r>
          </a:p>
          <a:p>
            <a:r>
              <a:rPr lang="en-IN" sz="2400" dirty="0" smtClean="0"/>
              <a:t>L2 says number of b’s should be equal to number of c’s.</a:t>
            </a:r>
          </a:p>
          <a:p>
            <a:r>
              <a:rPr lang="en-IN" sz="2400" dirty="0" smtClean="0"/>
              <a:t>A string in both the languages must have equal numbers of all three symbols </a:t>
            </a:r>
          </a:p>
          <a:p>
            <a:r>
              <a:rPr lang="en-IN" sz="2400" dirty="0" smtClean="0"/>
              <a:t>But push down automata can compare only two symbols. So it cannot be accepted by pushdown automata, hence not context free.</a:t>
            </a:r>
          </a:p>
          <a:p>
            <a:r>
              <a:rPr lang="en-IN" sz="2400" dirty="0" smtClean="0"/>
              <a:t>Thus, L is not CFL</a:t>
            </a:r>
          </a:p>
          <a:p>
            <a:r>
              <a:rPr lang="en-IN" sz="2400" dirty="0" smtClean="0"/>
              <a:t>Hence, proved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456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8928992" cy="63408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Not Closed under Complementation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Let L1, L2 are 2 CFLs</a:t>
            </a:r>
          </a:p>
          <a:p>
            <a:r>
              <a:rPr lang="en-IN" sz="2400" dirty="0" smtClean="0"/>
              <a:t>Lets assume that complement of a CFL is a CFL itself.</a:t>
            </a:r>
          </a:p>
          <a:p>
            <a:r>
              <a:rPr lang="en-IN" sz="2400" dirty="0" smtClean="0"/>
              <a:t>Thus, L1’,L2’ both are CFLs</a:t>
            </a:r>
          </a:p>
          <a:p>
            <a:r>
              <a:rPr lang="en-IN" sz="2400" dirty="0" smtClean="0"/>
              <a:t>Then L=(L1’ U L2’) is also a CFL </a:t>
            </a:r>
          </a:p>
          <a:p>
            <a:r>
              <a:rPr lang="en-IN" sz="2400" dirty="0" smtClean="0"/>
              <a:t>L1</a:t>
            </a:r>
            <a:r>
              <a:rPr lang="en-US" altLang="en-US" sz="2400" dirty="0" smtClean="0">
                <a:sym typeface="Symbol" pitchFamily="18" charset="2"/>
              </a:rPr>
              <a:t> </a:t>
            </a:r>
            <a:r>
              <a:rPr lang="en-IN" sz="2400" dirty="0" smtClean="0"/>
              <a:t> </a:t>
            </a:r>
            <a:r>
              <a:rPr lang="en-IN" sz="2400" dirty="0"/>
              <a:t>L2 </a:t>
            </a:r>
            <a:r>
              <a:rPr lang="en-IN" sz="2400" dirty="0" smtClean="0"/>
              <a:t>= (L1</a:t>
            </a:r>
            <a:r>
              <a:rPr lang="en-IN" sz="2400" dirty="0"/>
              <a:t>’ U L2</a:t>
            </a:r>
            <a:r>
              <a:rPr lang="en-IN" sz="2400" dirty="0" smtClean="0"/>
              <a:t>’)</a:t>
            </a:r>
          </a:p>
          <a:p>
            <a:r>
              <a:rPr lang="en-IN" sz="2400" dirty="0" smtClean="0"/>
              <a:t>we know that intersection is not closed</a:t>
            </a:r>
          </a:p>
          <a:p>
            <a:r>
              <a:rPr lang="en-IN" sz="2400" dirty="0" smtClean="0"/>
              <a:t>Thus, L’ may or may not be CFL</a:t>
            </a:r>
          </a:p>
          <a:p>
            <a:r>
              <a:rPr lang="en-IN" sz="2400" dirty="0" smtClean="0"/>
              <a:t>Hence, Not Closed under Complementation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7825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Intersection with Regular 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CFL are closed under intersection with regular sets </a:t>
            </a:r>
          </a:p>
          <a:p>
            <a:r>
              <a:rPr lang="en-IN" sz="2400" dirty="0" smtClean="0"/>
              <a:t>If L is a CFL and R is a regular set then L </a:t>
            </a:r>
            <a:r>
              <a:rPr lang="en-US" altLang="en-US" sz="2400" dirty="0" smtClean="0">
                <a:sym typeface="Symbol" pitchFamily="18" charset="2"/>
              </a:rPr>
              <a:t> R is always a CFL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769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Closure 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The CFL are closed under some operation means after performing that particular operation on those CFLs, The resultant language is CFL.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8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Closure properties of CFLs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The context free languages </a:t>
            </a:r>
            <a:r>
              <a:rPr lang="en-IN" sz="2400" b="1" dirty="0" smtClean="0">
                <a:solidFill>
                  <a:srgbClr val="FF0000"/>
                </a:solidFill>
              </a:rPr>
              <a:t>are closed </a:t>
            </a:r>
            <a:r>
              <a:rPr lang="en-IN" sz="2400" dirty="0" smtClean="0"/>
              <a:t>under the following operations:-</a:t>
            </a:r>
          </a:p>
          <a:p>
            <a:endParaRPr lang="en-IN" sz="2400" dirty="0" smtClean="0"/>
          </a:p>
          <a:p>
            <a:r>
              <a:rPr lang="en-IN" sz="2400" dirty="0" smtClean="0"/>
              <a:t>Union</a:t>
            </a:r>
          </a:p>
          <a:p>
            <a:r>
              <a:rPr lang="en-IN" sz="2400" dirty="0" smtClean="0"/>
              <a:t>Concatenation</a:t>
            </a:r>
          </a:p>
          <a:p>
            <a:r>
              <a:rPr lang="en-IN" sz="2400" dirty="0" smtClean="0"/>
              <a:t>Closure and positive closure</a:t>
            </a:r>
          </a:p>
          <a:p>
            <a:r>
              <a:rPr lang="en-IN" sz="2400" dirty="0" smtClean="0"/>
              <a:t>Homomorphism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75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Closure properties of CFLs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The context free languages </a:t>
            </a:r>
            <a:r>
              <a:rPr lang="en-IN" sz="2400" b="1" dirty="0" smtClean="0">
                <a:solidFill>
                  <a:srgbClr val="FF0000"/>
                </a:solidFill>
              </a:rPr>
              <a:t>are not closed </a:t>
            </a:r>
            <a:r>
              <a:rPr lang="en-IN" sz="2400" dirty="0" smtClean="0"/>
              <a:t>under the following operations:-</a:t>
            </a:r>
          </a:p>
          <a:p>
            <a:endParaRPr lang="en-IN" sz="2400" dirty="0" smtClean="0"/>
          </a:p>
          <a:p>
            <a:r>
              <a:rPr lang="en-IN" sz="2400" dirty="0" smtClean="0"/>
              <a:t>Intersection</a:t>
            </a:r>
          </a:p>
          <a:p>
            <a:r>
              <a:rPr lang="en-IN" sz="2400" dirty="0" smtClean="0"/>
              <a:t>Complement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2294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Closed under Union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048672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If L1 and L2 are Context free languages then L=L1 U L2 is also Context free.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Proof:-</a:t>
            </a:r>
          </a:p>
          <a:p>
            <a:r>
              <a:rPr lang="en-IN" sz="2400" dirty="0" smtClean="0"/>
              <a:t>Let L1 and L2 be CFLs generated by the CFGs</a:t>
            </a:r>
          </a:p>
          <a:p>
            <a:pPr marL="0" indent="0">
              <a:buNone/>
            </a:pPr>
            <a:r>
              <a:rPr lang="en-IN" sz="2400" dirty="0" smtClean="0"/>
              <a:t>G1=(V1,T1,P1,S1) </a:t>
            </a:r>
          </a:p>
          <a:p>
            <a:pPr marL="0" indent="0">
              <a:buNone/>
            </a:pPr>
            <a:r>
              <a:rPr lang="en-IN" sz="2400" dirty="0" smtClean="0"/>
              <a:t>G2=(V2,T2,P2,S2)</a:t>
            </a:r>
          </a:p>
          <a:p>
            <a:r>
              <a:rPr lang="en-IN" sz="2400" dirty="0" smtClean="0"/>
              <a:t>We assume that V1 and V2 are disjoint</a:t>
            </a:r>
          </a:p>
          <a:p>
            <a:r>
              <a:rPr lang="en-IN" sz="2400" dirty="0" smtClean="0"/>
              <a:t>Also S3 is not in V1 or V2</a:t>
            </a:r>
          </a:p>
          <a:p>
            <a:endParaRPr lang="en-IN" sz="2400" dirty="0"/>
          </a:p>
          <a:p>
            <a:r>
              <a:rPr lang="en-IN" sz="2400" dirty="0" smtClean="0"/>
              <a:t>Construct a grammar</a:t>
            </a:r>
          </a:p>
          <a:p>
            <a:pPr marL="0" indent="0">
              <a:buNone/>
            </a:pPr>
            <a:r>
              <a:rPr lang="en-IN" sz="2400" dirty="0" smtClean="0"/>
              <a:t>G3=(V3,T3,P3,S3) </a:t>
            </a:r>
          </a:p>
          <a:p>
            <a:pPr marL="0" indent="0">
              <a:buNone/>
            </a:pPr>
            <a:r>
              <a:rPr lang="en-IN" sz="2400" dirty="0" smtClean="0"/>
              <a:t>V3=V1 U V2 U {S3}, </a:t>
            </a:r>
          </a:p>
          <a:p>
            <a:pPr marL="0" indent="0">
              <a:buNone/>
            </a:pPr>
            <a:r>
              <a:rPr lang="en-IN" sz="2400" dirty="0" smtClean="0"/>
              <a:t>T3=T1 U T2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P3 =P1 U P2 U { S3-&gt;S1|S2 }</a:t>
            </a:r>
          </a:p>
          <a:p>
            <a:endParaRPr lang="en-IN" sz="2400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9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Closed under Union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If w is in L1, then the derivation</a:t>
            </a:r>
          </a:p>
          <a:p>
            <a:r>
              <a:rPr lang="en-IN" sz="2400" dirty="0" smtClean="0"/>
              <a:t>S3=&gt;S1=&gt;w is a derivation in G3, As every production of G1 is a production of G3</a:t>
            </a:r>
          </a:p>
          <a:p>
            <a:endParaRPr lang="en-IN" sz="2400" dirty="0" smtClean="0"/>
          </a:p>
          <a:p>
            <a:r>
              <a:rPr lang="en-IN" sz="2400" dirty="0" smtClean="0"/>
              <a:t>Similarly every word in L2 has a derivation in G3 beginning with S3=&gt;S2.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FF0000"/>
                </a:solidFill>
              </a:rPr>
              <a:t>L(G3) contains those strings that are derivable from S1 as well as derivable from S2</a:t>
            </a:r>
          </a:p>
          <a:p>
            <a:endParaRPr lang="en-IN" sz="2400" dirty="0" smtClean="0"/>
          </a:p>
          <a:p>
            <a:r>
              <a:rPr lang="en-IN" sz="2400" dirty="0" smtClean="0"/>
              <a:t>Thus L1 U L2 ᴄ L(G3)</a:t>
            </a:r>
          </a:p>
          <a:p>
            <a:endParaRPr lang="en-IN" sz="2400" dirty="0"/>
          </a:p>
          <a:p>
            <a:r>
              <a:rPr lang="en-IN" sz="2400" b="1" dirty="0" smtClean="0">
                <a:solidFill>
                  <a:srgbClr val="FF0000"/>
                </a:solidFill>
              </a:rPr>
              <a:t>As all the strings of G1 and G2 can be derived from G3 and can be represented in VTPS format, Thus it is Closed under Union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483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36" y="44624"/>
            <a:ext cx="8697144" cy="63408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Closed under Concatenation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If L1 and L2 are Context free languages then L=L1.L2 is also Context free.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Proof:-</a:t>
            </a:r>
          </a:p>
          <a:p>
            <a:r>
              <a:rPr lang="en-IN" dirty="0" smtClean="0"/>
              <a:t>Let L1 and L2 be CFLs generated by the CFGs</a:t>
            </a:r>
          </a:p>
          <a:p>
            <a:pPr marL="0" indent="0">
              <a:buNone/>
            </a:pPr>
            <a:r>
              <a:rPr lang="en-IN" dirty="0" smtClean="0"/>
              <a:t>G1=(V1,T1,P1,S1) </a:t>
            </a:r>
          </a:p>
          <a:p>
            <a:pPr marL="0" indent="0">
              <a:buNone/>
            </a:pPr>
            <a:r>
              <a:rPr lang="en-IN" dirty="0" smtClean="0"/>
              <a:t>G2=(V2,T2,P2,S2)</a:t>
            </a:r>
          </a:p>
          <a:p>
            <a:r>
              <a:rPr lang="en-IN" dirty="0" smtClean="0"/>
              <a:t>We assume that V1 and V2 are disjoint</a:t>
            </a:r>
          </a:p>
          <a:p>
            <a:r>
              <a:rPr lang="en-IN" dirty="0" smtClean="0"/>
              <a:t>Also S4 is not in V1 or V2</a:t>
            </a:r>
          </a:p>
          <a:p>
            <a:endParaRPr lang="en-IN" dirty="0" smtClean="0"/>
          </a:p>
          <a:p>
            <a:r>
              <a:rPr lang="en-IN" dirty="0" smtClean="0"/>
              <a:t>For L1.L2, </a:t>
            </a:r>
          </a:p>
          <a:p>
            <a:r>
              <a:rPr lang="en-IN" dirty="0" smtClean="0"/>
              <a:t>Construct a grammar </a:t>
            </a:r>
          </a:p>
          <a:p>
            <a:pPr marL="0" indent="0">
              <a:buNone/>
            </a:pPr>
            <a:r>
              <a:rPr lang="en-IN" dirty="0" smtClean="0"/>
              <a:t>G4=(V1 U V2 U {S4},T1 U T2,P4,S4) </a:t>
            </a:r>
          </a:p>
          <a:p>
            <a:pPr marL="0" indent="0">
              <a:buNone/>
            </a:pPr>
            <a:r>
              <a:rPr lang="en-IN" dirty="0" smtClean="0"/>
              <a:t>P4=P1 U P2 U {S4-&gt;S1S2}</a:t>
            </a:r>
          </a:p>
          <a:p>
            <a:endParaRPr lang="en-IN" dirty="0" smtClean="0"/>
          </a:p>
          <a:p>
            <a:r>
              <a:rPr lang="en-IN" dirty="0" smtClean="0"/>
              <a:t>The proof that L(G4)=L(G1)L(G2) is similar to the proof for union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4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36" y="44624"/>
            <a:ext cx="8697144" cy="63408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Closed under Concatenation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For L1.L2, </a:t>
            </a:r>
          </a:p>
          <a:p>
            <a:r>
              <a:rPr lang="en-IN" sz="2400" dirty="0" smtClean="0"/>
              <a:t>Construct a grammar </a:t>
            </a:r>
          </a:p>
          <a:p>
            <a:pPr marL="0" indent="0">
              <a:buNone/>
            </a:pPr>
            <a:r>
              <a:rPr lang="en-IN" sz="2400" dirty="0" smtClean="0"/>
              <a:t>G4=(V1 U V2 U {S4},T1 U T2,P4,S4) </a:t>
            </a:r>
          </a:p>
          <a:p>
            <a:pPr marL="0" indent="0">
              <a:buNone/>
            </a:pPr>
            <a:r>
              <a:rPr lang="en-IN" sz="2400" dirty="0" smtClean="0"/>
              <a:t>P4=P1 U P2 U {S4-&gt;S1S2}</a:t>
            </a:r>
          </a:p>
          <a:p>
            <a:endParaRPr lang="en-IN" sz="2400" dirty="0" smtClean="0"/>
          </a:p>
          <a:p>
            <a:r>
              <a:rPr lang="en-IN" sz="2400" dirty="0" smtClean="0"/>
              <a:t>The proof that L(G4)=L(G1)L(G2) is similar to the proof for union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All the strings S1 followed by strings s2 can be generated by the grammar G4 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G4 can be represented in VTPS format 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Thus, G4 is closed under Concatenation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If L1 and If L2 are two context free languages, their concatenation L1.L2 will also be context free.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For example, </a:t>
            </a:r>
          </a:p>
          <a:p>
            <a:r>
              <a:rPr lang="en-IN" dirty="0" smtClean="0"/>
              <a:t>L1 = { </a:t>
            </a:r>
            <a:r>
              <a:rPr lang="en-IN" dirty="0" err="1" smtClean="0"/>
              <a:t>a</a:t>
            </a:r>
            <a:r>
              <a:rPr lang="en-IN" baseline="30000" dirty="0" err="1" smtClean="0"/>
              <a:t>n</a:t>
            </a:r>
            <a:r>
              <a:rPr lang="en-IN" dirty="0" err="1" smtClean="0"/>
              <a:t>b</a:t>
            </a:r>
            <a:r>
              <a:rPr lang="en-IN" baseline="30000" dirty="0" err="1" smtClean="0"/>
              <a:t>n</a:t>
            </a:r>
            <a:r>
              <a:rPr lang="en-IN" dirty="0" smtClean="0"/>
              <a:t> | n &gt;= 0 } </a:t>
            </a:r>
          </a:p>
          <a:p>
            <a:r>
              <a:rPr lang="en-IN" dirty="0" smtClean="0"/>
              <a:t>L2 = { </a:t>
            </a:r>
            <a:r>
              <a:rPr lang="en-IN" dirty="0" err="1" smtClean="0"/>
              <a:t>c</a:t>
            </a:r>
            <a:r>
              <a:rPr lang="en-IN" baseline="30000" dirty="0" err="1" smtClean="0"/>
              <a:t>m</a:t>
            </a:r>
            <a:r>
              <a:rPr lang="en-IN" dirty="0" err="1" smtClean="0"/>
              <a:t>d</a:t>
            </a:r>
            <a:r>
              <a:rPr lang="en-IN" baseline="30000" dirty="0" err="1" smtClean="0"/>
              <a:t>m</a:t>
            </a:r>
            <a:r>
              <a:rPr lang="en-IN" dirty="0" smtClean="0"/>
              <a:t> | m &gt;= 0 } </a:t>
            </a:r>
          </a:p>
          <a:p>
            <a:r>
              <a:rPr lang="en-IN" dirty="0" smtClean="0"/>
              <a:t>L3 = L1.L2 = {</a:t>
            </a:r>
            <a:r>
              <a:rPr lang="en-IN" dirty="0" err="1" smtClean="0"/>
              <a:t>a</a:t>
            </a:r>
            <a:r>
              <a:rPr lang="en-IN" baseline="30000" dirty="0" err="1" smtClean="0"/>
              <a:t>n</a:t>
            </a:r>
            <a:r>
              <a:rPr lang="en-IN" dirty="0" err="1" smtClean="0"/>
              <a:t>b</a:t>
            </a:r>
            <a:r>
              <a:rPr lang="en-IN" baseline="30000" dirty="0" err="1" smtClean="0"/>
              <a:t>n</a:t>
            </a:r>
            <a:r>
              <a:rPr lang="en-IN" baseline="30000" dirty="0" smtClean="0"/>
              <a:t> </a:t>
            </a:r>
            <a:r>
              <a:rPr lang="en-IN" dirty="0" err="1" smtClean="0"/>
              <a:t>c</a:t>
            </a:r>
            <a:r>
              <a:rPr lang="en-IN" baseline="30000" dirty="0" err="1" smtClean="0"/>
              <a:t>m</a:t>
            </a:r>
            <a:r>
              <a:rPr lang="en-IN" dirty="0" err="1" smtClean="0"/>
              <a:t>d</a:t>
            </a:r>
            <a:r>
              <a:rPr lang="en-IN" baseline="30000" dirty="0" err="1" smtClean="0"/>
              <a:t>m</a:t>
            </a:r>
            <a:r>
              <a:rPr lang="en-IN" baseline="30000" dirty="0" smtClean="0"/>
              <a:t> </a:t>
            </a:r>
            <a:r>
              <a:rPr lang="en-IN" dirty="0" smtClean="0"/>
              <a:t>| m &gt;= 0 and n &gt;= 0}</a:t>
            </a:r>
          </a:p>
          <a:p>
            <a:endParaRPr lang="en-IN" dirty="0" smtClean="0"/>
          </a:p>
          <a:p>
            <a:r>
              <a:rPr lang="en-IN" dirty="0" smtClean="0"/>
              <a:t>L1 says number of a’s should be equal to number of b’s </a:t>
            </a:r>
          </a:p>
          <a:p>
            <a:r>
              <a:rPr lang="en-IN" dirty="0" smtClean="0"/>
              <a:t>L2 says number of c’s should be equal to number of d’s. </a:t>
            </a:r>
          </a:p>
          <a:p>
            <a:endParaRPr lang="en-IN" dirty="0" smtClean="0"/>
          </a:p>
          <a:p>
            <a:r>
              <a:rPr lang="en-IN" dirty="0" smtClean="0"/>
              <a:t>Concatenation says first number of a’s should be equal to number of b’s, then number of c’s should be equal to number of d’s. </a:t>
            </a:r>
          </a:p>
          <a:p>
            <a:endParaRPr lang="en-IN" dirty="0" smtClean="0"/>
          </a:p>
          <a:p>
            <a:r>
              <a:rPr lang="en-IN" dirty="0" smtClean="0"/>
              <a:t>We can create a PDA which will first push for a’s, pop for b’s, push for c’s then pop for d’s. </a:t>
            </a:r>
          </a:p>
          <a:p>
            <a:r>
              <a:rPr lang="en-IN" dirty="0" smtClean="0"/>
              <a:t>So it can be accepted by pushdown automata, hence context free. </a:t>
            </a:r>
          </a:p>
          <a:p>
            <a:r>
              <a:rPr lang="en-IN" dirty="0" smtClean="0"/>
              <a:t>Thus, CFL are closed under Concatenation. 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5336" y="44624"/>
            <a:ext cx="8697144" cy="63408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Closed under Concatenation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103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1055</Words>
  <Application>Microsoft Office PowerPoint</Application>
  <PresentationFormat>On-screen Show (4:3)</PresentationFormat>
  <Paragraphs>152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Closure properties of CFLs</vt:lpstr>
      <vt:lpstr>Closure ? </vt:lpstr>
      <vt:lpstr>Closure properties of CFLs </vt:lpstr>
      <vt:lpstr>Closure properties of CFLs </vt:lpstr>
      <vt:lpstr>Closed under Union</vt:lpstr>
      <vt:lpstr>Closed under Union</vt:lpstr>
      <vt:lpstr>Closed under Concatenation</vt:lpstr>
      <vt:lpstr>Closed under Concatenation</vt:lpstr>
      <vt:lpstr>Closed under Concatenation</vt:lpstr>
      <vt:lpstr>Closed under Kleene Closure</vt:lpstr>
      <vt:lpstr>Closed under Concatenation</vt:lpstr>
      <vt:lpstr>Not Closed under Intersection</vt:lpstr>
      <vt:lpstr>Not Closed under Intersection</vt:lpstr>
      <vt:lpstr>Not Closed under Intersection</vt:lpstr>
      <vt:lpstr>Not Closed under Complementation</vt:lpstr>
      <vt:lpstr>Intersection with Regular Sets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 properties of CFLs</dc:title>
  <dc:creator>Admin</dc:creator>
  <cp:lastModifiedBy>Admin</cp:lastModifiedBy>
  <cp:revision>41</cp:revision>
  <dcterms:created xsi:type="dcterms:W3CDTF">2022-04-18T05:23:41Z</dcterms:created>
  <dcterms:modified xsi:type="dcterms:W3CDTF">2023-03-01T16:42:45Z</dcterms:modified>
</cp:coreProperties>
</file>