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86" r:id="rId8"/>
    <p:sldId id="263" r:id="rId9"/>
    <p:sldId id="264" r:id="rId10"/>
    <p:sldId id="265" r:id="rId11"/>
    <p:sldId id="266" r:id="rId12"/>
    <p:sldId id="287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313" r:id="rId32"/>
    <p:sldId id="314" r:id="rId33"/>
    <p:sldId id="315" r:id="rId34"/>
    <p:sldId id="285" r:id="rId35"/>
    <p:sldId id="288" r:id="rId36"/>
    <p:sldId id="318" r:id="rId37"/>
    <p:sldId id="316" r:id="rId38"/>
    <p:sldId id="317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8" d="100"/>
          <a:sy n="68" d="100"/>
        </p:scale>
        <p:origin x="-1144" y="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AD13-FFC4-4EBD-A875-DA105F781293}" type="datetimeFigureOut">
              <a:rPr lang="en-US" smtClean="0"/>
              <a:pPr/>
              <a:t>9/1/2023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68F6-0B0B-4006-A50F-4600E77760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233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AD13-FFC4-4EBD-A875-DA105F781293}" type="datetimeFigureOut">
              <a:rPr lang="en-US" smtClean="0"/>
              <a:pPr/>
              <a:t>9/1/2023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68F6-0B0B-4006-A50F-4600E77760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384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AD13-FFC4-4EBD-A875-DA105F781293}" type="datetimeFigureOut">
              <a:rPr lang="en-US" smtClean="0"/>
              <a:pPr/>
              <a:t>9/1/2023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68F6-0B0B-4006-A50F-4600E77760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97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AD13-FFC4-4EBD-A875-DA105F781293}" type="datetimeFigureOut">
              <a:rPr lang="en-US" smtClean="0"/>
              <a:pPr/>
              <a:t>9/1/2023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68F6-0B0B-4006-A50F-4600E77760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969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AD13-FFC4-4EBD-A875-DA105F781293}" type="datetimeFigureOut">
              <a:rPr lang="en-US" smtClean="0"/>
              <a:pPr/>
              <a:t>9/1/2023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68F6-0B0B-4006-A50F-4600E77760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012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AD13-FFC4-4EBD-A875-DA105F781293}" type="datetimeFigureOut">
              <a:rPr lang="en-US" smtClean="0"/>
              <a:pPr/>
              <a:t>9/1/2023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68F6-0B0B-4006-A50F-4600E77760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717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AD13-FFC4-4EBD-A875-DA105F781293}" type="datetimeFigureOut">
              <a:rPr lang="en-US" smtClean="0"/>
              <a:pPr/>
              <a:t>9/1/2023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68F6-0B0B-4006-A50F-4600E77760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929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AD13-FFC4-4EBD-A875-DA105F781293}" type="datetimeFigureOut">
              <a:rPr lang="en-US" smtClean="0"/>
              <a:pPr/>
              <a:t>9/1/2023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68F6-0B0B-4006-A50F-4600E77760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840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AD13-FFC4-4EBD-A875-DA105F781293}" type="datetimeFigureOut">
              <a:rPr lang="en-US" smtClean="0"/>
              <a:pPr/>
              <a:t>9/1/2023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68F6-0B0B-4006-A50F-4600E77760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799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AD13-FFC4-4EBD-A875-DA105F781293}" type="datetimeFigureOut">
              <a:rPr lang="en-US" smtClean="0"/>
              <a:pPr/>
              <a:t>9/1/2023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68F6-0B0B-4006-A50F-4600E77760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661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1AD13-FFC4-4EBD-A875-DA105F781293}" type="datetimeFigureOut">
              <a:rPr lang="en-US" smtClean="0"/>
              <a:pPr/>
              <a:t>9/1/2023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68F6-0B0B-4006-A50F-4600E77760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772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1AD13-FFC4-4EBD-A875-DA105F781293}" type="datetimeFigureOut">
              <a:rPr lang="en-US" smtClean="0"/>
              <a:pPr/>
              <a:t>9/1/2023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968F6-0B0B-4006-A50F-4600E77760B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C9DDECDA-AC01-47B8-B70B-458DA2478788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46" y="93609"/>
            <a:ext cx="2837329" cy="863652"/>
          </a:xfrm>
          <a:prstGeom prst="rect">
            <a:avLst/>
          </a:prstGeom>
        </p:spPr>
      </p:pic>
      <p:pic>
        <p:nvPicPr>
          <p:cNvPr id="8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8102" y="93609"/>
            <a:ext cx="985130" cy="721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547C2F5-D0C4-4329-8DC2-48B66EE4F51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5400000">
            <a:off x="4204042" y="1938904"/>
            <a:ext cx="702416" cy="91774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B15A553C-6E56-4E14-9B40-3D70033DB61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5400000">
            <a:off x="5540362" y="2572804"/>
            <a:ext cx="207493" cy="699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055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200" y="1447800"/>
            <a:ext cx="6629400" cy="18943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MODULE-3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419600"/>
            <a:ext cx="8610600" cy="1752600"/>
          </a:xfrm>
        </p:spPr>
        <p:txBody>
          <a:bodyPr/>
          <a:lstStyle/>
          <a:p>
            <a:pPr algn="l"/>
            <a:endParaRPr lang="en-US" sz="1600" b="1" dirty="0">
              <a:solidFill>
                <a:srgbClr val="C00000"/>
              </a:solidFill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06780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353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0"/>
            <a:ext cx="8686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464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        Why </a:t>
            </a:r>
            <a:r>
              <a:rPr lang="en-US" b="1" dirty="0"/>
              <a:t>make them general purpose? </a:t>
            </a:r>
            <a:br>
              <a:rPr lang="en-US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US" sz="3200" dirty="0" smtClean="0"/>
              <a:t>–</a:t>
            </a:r>
            <a:r>
              <a:rPr lang="en-US" sz="3200" dirty="0"/>
              <a:t>Increase flexibility and programmer options </a:t>
            </a:r>
            <a:endParaRPr lang="en-US" sz="3200" dirty="0" smtClean="0"/>
          </a:p>
          <a:p>
            <a:endParaRPr lang="en-US" sz="3200" dirty="0"/>
          </a:p>
          <a:p>
            <a:r>
              <a:rPr lang="en-IN" sz="3200" dirty="0"/>
              <a:t>–</a:t>
            </a:r>
            <a:r>
              <a:rPr lang="en-IN" sz="3200" dirty="0" smtClean="0"/>
              <a:t>Instruction </a:t>
            </a:r>
            <a:r>
              <a:rPr lang="en-IN" sz="3200" dirty="0"/>
              <a:t>size &amp; </a:t>
            </a:r>
            <a:r>
              <a:rPr lang="en-IN" sz="3200" dirty="0" smtClean="0"/>
              <a:t>complexity. </a:t>
            </a:r>
            <a:endParaRPr lang="en-IN" sz="3200" dirty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501539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0"/>
            <a:ext cx="88391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587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005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52400" y="0"/>
            <a:ext cx="92964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15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76200" y="457200"/>
            <a:ext cx="9220200" cy="602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061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8839200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855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1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178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941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082671"/>
          </a:xfrm>
        </p:spPr>
        <p:txBody>
          <a:bodyPr/>
          <a:lstStyle/>
          <a:p>
            <a:pPr algn="ctr"/>
            <a:endParaRPr lang="en-IN" b="1" dirty="0">
              <a:solidFill>
                <a:srgbClr val="C000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" y="152400"/>
            <a:ext cx="88392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3273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" y="0"/>
            <a:ext cx="91440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514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52400"/>
            <a:ext cx="9144000" cy="632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814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8915400" cy="61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52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2400"/>
            <a:ext cx="91440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7074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2400"/>
            <a:ext cx="89916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2445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1" y="228600"/>
            <a:ext cx="8610600" cy="589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9544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" y="152400"/>
            <a:ext cx="8991600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7457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2400"/>
            <a:ext cx="9143999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6176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1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9888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2400"/>
            <a:ext cx="9220200" cy="602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1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76200"/>
            <a:ext cx="89154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248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52400"/>
            <a:ext cx="9144000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5921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6200"/>
            <a:ext cx="9067800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04888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17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79683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15399" cy="617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20015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8763000" cy="5872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67943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0"/>
            <a:ext cx="9144000" cy="617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76039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Notations and Meanings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dirty="0"/>
              <a:t>this section, we use the following notation:</a:t>
            </a:r>
          </a:p>
          <a:p>
            <a:r>
              <a:rPr lang="en-US" dirty="0"/>
              <a:t>(X) = contents of memory location X or register X</a:t>
            </a:r>
          </a:p>
          <a:p>
            <a:r>
              <a:rPr lang="en-US" dirty="0"/>
              <a:t>EA = actual (effective) address of the location containing the referenced operand</a:t>
            </a:r>
          </a:p>
          <a:p>
            <a:r>
              <a:rPr lang="en-US" dirty="0"/>
              <a:t>R = contents of an address field in the instruction that refers to a register</a:t>
            </a:r>
          </a:p>
          <a:p>
            <a:r>
              <a:rPr lang="en-US" dirty="0"/>
              <a:t>A = contents of an address field in the instruction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3409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</a:t>
            </a:r>
            <a:r>
              <a:rPr lang="en-US" b="1" u="sng" dirty="0" smtClean="0"/>
              <a:t>Immediate Addressing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simplest form of addressing is immediate addressing, in which the </a:t>
            </a:r>
            <a:r>
              <a:rPr lang="en-US" sz="2800" dirty="0" smtClean="0"/>
              <a:t>operand value </a:t>
            </a:r>
            <a:r>
              <a:rPr lang="en-US" sz="2800" dirty="0"/>
              <a:t>is present in the </a:t>
            </a:r>
            <a:r>
              <a:rPr lang="en-US" sz="2800" dirty="0" smtClean="0"/>
              <a:t>instruction.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This mode can be used to define and use constants or set initial values </a:t>
            </a:r>
            <a:r>
              <a:rPr lang="en-US" sz="2800" dirty="0" smtClean="0"/>
              <a:t>of variables.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541404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</a:t>
            </a:r>
            <a:r>
              <a:rPr lang="en-US" b="1" u="sng" dirty="0" smtClean="0"/>
              <a:t>Immediate Addressing</a:t>
            </a:r>
            <a:endParaRPr lang="en-IN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</a:t>
            </a:r>
            <a:r>
              <a:rPr lang="en-US" sz="2800" b="1" dirty="0"/>
              <a:t>advantage</a:t>
            </a:r>
            <a:r>
              <a:rPr lang="en-US" sz="2800" dirty="0"/>
              <a:t> of immediate addressing is that no memory reference </a:t>
            </a:r>
            <a:r>
              <a:rPr lang="en-US" sz="2800" dirty="0" smtClean="0"/>
              <a:t>other than </a:t>
            </a:r>
            <a:r>
              <a:rPr lang="en-US" sz="2800" dirty="0"/>
              <a:t>the instruction fetch is required to obtain the operand, thus saving one </a:t>
            </a:r>
            <a:r>
              <a:rPr lang="en-US" sz="2800" dirty="0" smtClean="0"/>
              <a:t>memory or </a:t>
            </a:r>
            <a:r>
              <a:rPr lang="en-US" sz="2800" dirty="0"/>
              <a:t>cache cycle in the instruction cycle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b="1" dirty="0"/>
              <a:t>disadvantage</a:t>
            </a:r>
            <a:r>
              <a:rPr lang="en-US" sz="2800" dirty="0"/>
              <a:t> is that the size of the </a:t>
            </a:r>
            <a:r>
              <a:rPr lang="en-US" sz="2800" dirty="0" smtClean="0"/>
              <a:t>number is </a:t>
            </a:r>
            <a:r>
              <a:rPr lang="en-US" sz="2800" dirty="0"/>
              <a:t>restricted to the size of the address field, which, in most instruction sets, </a:t>
            </a:r>
            <a:r>
              <a:rPr lang="en-US" sz="2800" dirty="0" smtClean="0"/>
              <a:t>is small </a:t>
            </a:r>
            <a:r>
              <a:rPr lang="en-US" sz="2800" dirty="0"/>
              <a:t>compared with the word length.</a:t>
            </a:r>
            <a:endParaRPr lang="en-IN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61520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2400"/>
            <a:ext cx="9067800" cy="632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2814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228600"/>
            <a:ext cx="8534399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9622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0"/>
            <a:ext cx="9220200" cy="617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65660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"/>
            <a:ext cx="8991599" cy="610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39639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8915400" cy="610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78915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1" y="76200"/>
            <a:ext cx="8915400" cy="610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62251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"/>
            <a:ext cx="8915400" cy="610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08538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9144000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51170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3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31945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8991600" cy="617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90130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0"/>
            <a:ext cx="8991600" cy="617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14565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9144000" cy="610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0926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0"/>
            <a:ext cx="8839199" cy="655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6460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152400"/>
            <a:ext cx="8915400" cy="602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6884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8915400" cy="617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29319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"/>
            <a:ext cx="8763000" cy="610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69597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0"/>
            <a:ext cx="8763000" cy="617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22261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839200" cy="594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43623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"/>
            <a:ext cx="8839200" cy="602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75745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0"/>
            <a:ext cx="8686799" cy="617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04648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0"/>
            <a:ext cx="9067800" cy="617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03675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0"/>
            <a:ext cx="9067800" cy="617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43275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8458200" cy="594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3480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0"/>
            <a:ext cx="8686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1831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8381999" cy="602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5649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6200"/>
            <a:ext cx="8458200" cy="610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480976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66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8458200" cy="6024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4286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</a:t>
            </a:r>
            <a:r>
              <a:rPr lang="en-US" sz="4000" b="1" dirty="0" smtClean="0"/>
              <a:t>Registers in the processor</a:t>
            </a: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User –Visible Registers </a:t>
            </a:r>
            <a:r>
              <a:rPr lang="en-US" sz="2400" dirty="0" smtClean="0"/>
              <a:t>-Referenced by means of Assembly or machine language. Optimizing these can reduce reference to main memory</a:t>
            </a:r>
            <a:r>
              <a:rPr lang="en-US" sz="3200" dirty="0" smtClean="0"/>
              <a:t>.</a:t>
            </a:r>
          </a:p>
          <a:p>
            <a:pPr marL="0" indent="0">
              <a:buNone/>
            </a:pPr>
            <a:endParaRPr lang="en-US" sz="3200" dirty="0" smtClean="0"/>
          </a:p>
          <a:p>
            <a:r>
              <a:rPr lang="en-US" sz="3200" dirty="0" smtClean="0"/>
              <a:t>Control &amp; Statue Registers- </a:t>
            </a:r>
            <a:r>
              <a:rPr lang="en-US" sz="2800" dirty="0" smtClean="0"/>
              <a:t>To Control the operation of processor, not visible to user</a:t>
            </a:r>
            <a:r>
              <a:rPr lang="en-US" sz="3200" dirty="0" smtClean="0"/>
              <a:t>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793454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52400"/>
            <a:ext cx="8763000" cy="640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087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41" y="152400"/>
            <a:ext cx="914400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17043"/>
      </p:ext>
    </p:extLst>
  </p:cSld>
  <p:clrMapOvr>
    <a:masterClrMapping/>
  </p:clrMapOvr>
</p:sld>
</file>

<file path=ppt/theme/theme1.xml><?xml version="1.0" encoding="utf-8"?>
<a:theme xmlns:a="http://schemas.openxmlformats.org/drawingml/2006/main" name="SVU_KJSCE THEME TEMPLATE FOR PPT_Standard Screen (3)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RTOS_ORIENTATION_</Template>
  <TotalTime>3505</TotalTime>
  <Words>239</Words>
  <Application>Microsoft Office PowerPoint</Application>
  <PresentationFormat>On-screen Show (4:3)</PresentationFormat>
  <Paragraphs>28</Paragraphs>
  <Slides>62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SVU_KJSCE THEME TEMPLATE FOR PPT_Standard Screen (3)</vt:lpstr>
      <vt:lpstr>MODULE-3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Registers in the processor</vt:lpstr>
      <vt:lpstr>PowerPoint Presentation</vt:lpstr>
      <vt:lpstr>PowerPoint Presentation</vt:lpstr>
      <vt:lpstr>PowerPoint Presentation</vt:lpstr>
      <vt:lpstr>PowerPoint Presentation</vt:lpstr>
      <vt:lpstr>                   Why make them general purpose?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Notations and Meanings</vt:lpstr>
      <vt:lpstr>                 Immediate Addressing</vt:lpstr>
      <vt:lpstr>                     Immediate Addressing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Operating Systems</dc:title>
  <dc:creator>ofc</dc:creator>
  <cp:lastModifiedBy>Admin</cp:lastModifiedBy>
  <cp:revision>144</cp:revision>
  <dcterms:created xsi:type="dcterms:W3CDTF">2017-07-03T08:50:35Z</dcterms:created>
  <dcterms:modified xsi:type="dcterms:W3CDTF">2023-09-01T04:23:52Z</dcterms:modified>
</cp:coreProperties>
</file>