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7" r:id="rId13"/>
    <p:sldId id="278" r:id="rId14"/>
    <p:sldId id="279" r:id="rId15"/>
    <p:sldId id="280" r:id="rId16"/>
    <p:sldId id="281" r:id="rId17"/>
    <p:sldId id="282" r:id="rId18"/>
    <p:sldId id="270" r:id="rId19"/>
    <p:sldId id="272" r:id="rId20"/>
    <p:sldId id="285" r:id="rId21"/>
    <p:sldId id="284" r:id="rId22"/>
    <p:sldId id="273" r:id="rId23"/>
    <p:sldId id="274" r:id="rId24"/>
    <p:sldId id="275" r:id="rId25"/>
    <p:sldId id="271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6" r:id="rId42"/>
    <p:sldId id="309" r:id="rId43"/>
    <p:sldId id="301" r:id="rId44"/>
    <p:sldId id="310" r:id="rId45"/>
    <p:sldId id="311" r:id="rId46"/>
    <p:sldId id="312" r:id="rId47"/>
    <p:sldId id="313" r:id="rId48"/>
    <p:sldId id="314" r:id="rId49"/>
    <p:sldId id="302" r:id="rId50"/>
    <p:sldId id="305" r:id="rId51"/>
    <p:sldId id="307" r:id="rId52"/>
    <p:sldId id="308" r:id="rId53"/>
    <p:sldId id="316" r:id="rId54"/>
    <p:sldId id="317" r:id="rId55"/>
    <p:sldId id="318" r:id="rId56"/>
    <p:sldId id="315" r:id="rId57"/>
    <p:sldId id="320" r:id="rId58"/>
    <p:sldId id="321" r:id="rId59"/>
    <p:sldId id="322" r:id="rId60"/>
    <p:sldId id="323" r:id="rId61"/>
    <p:sldId id="324" r:id="rId62"/>
    <p:sldId id="325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>
      <p:cViewPr varScale="1">
        <p:scale>
          <a:sx n="61" d="100"/>
          <a:sy n="61" d="100"/>
        </p:scale>
        <p:origin x="-137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AD13-FFC4-4EBD-A875-DA105F781293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68F6-0B0B-4006-A50F-4600E7776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3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AD13-FFC4-4EBD-A875-DA105F781293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68F6-0B0B-4006-A50F-4600E7776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8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AD13-FFC4-4EBD-A875-DA105F781293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68F6-0B0B-4006-A50F-4600E7776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9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AD13-FFC4-4EBD-A875-DA105F781293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68F6-0B0B-4006-A50F-4600E7776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6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AD13-FFC4-4EBD-A875-DA105F781293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68F6-0B0B-4006-A50F-4600E7776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1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AD13-FFC4-4EBD-A875-DA105F781293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68F6-0B0B-4006-A50F-4600E7776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1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AD13-FFC4-4EBD-A875-DA105F781293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68F6-0B0B-4006-A50F-4600E7776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2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AD13-FFC4-4EBD-A875-DA105F781293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68F6-0B0B-4006-A50F-4600E7776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4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AD13-FFC4-4EBD-A875-DA105F781293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68F6-0B0B-4006-A50F-4600E7776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9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AD13-FFC4-4EBD-A875-DA105F781293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68F6-0B0B-4006-A50F-4600E7776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6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AD13-FFC4-4EBD-A875-DA105F781293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68F6-0B0B-4006-A50F-4600E7776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7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1AD13-FFC4-4EBD-A875-DA105F781293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968F6-0B0B-4006-A50F-4600E77760B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6" y="93609"/>
            <a:ext cx="2837329" cy="863652"/>
          </a:xfrm>
          <a:prstGeom prst="rect">
            <a:avLst/>
          </a:prstGeom>
        </p:spPr>
      </p:pic>
      <p:pic>
        <p:nvPicPr>
          <p:cNvPr id="8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102" y="93609"/>
            <a:ext cx="985130" cy="721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5400000">
            <a:off x="4204042" y="1938904"/>
            <a:ext cx="702416" cy="91774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5400000">
            <a:off x="5540362" y="2572804"/>
            <a:ext cx="207493" cy="699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5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47800"/>
            <a:ext cx="6629400" cy="18943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Module1</a:t>
            </a:r>
            <a:br>
              <a:rPr lang="en-US" sz="3600" b="1" dirty="0" smtClean="0"/>
            </a:br>
            <a:r>
              <a:rPr lang="en-US" sz="3600" b="1" dirty="0" smtClean="0"/>
              <a:t>1.1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419600"/>
            <a:ext cx="8610600" cy="1752600"/>
          </a:xfrm>
        </p:spPr>
        <p:txBody>
          <a:bodyPr/>
          <a:lstStyle/>
          <a:p>
            <a:pPr algn="l"/>
            <a:endParaRPr lang="en-US" sz="1600" b="1" dirty="0">
              <a:solidFill>
                <a:srgbClr val="C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solidFill>
                  <a:srgbClr val="FF0000"/>
                </a:solidFill>
              </a:rPr>
              <a:t>COMPUTER-A Digital Device </a:t>
            </a:r>
            <a:endParaRPr lang="en-IN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Computer is a digital Device ,Which works on two discrete levels of signals. HIGH &amp; LOW.</a:t>
            </a:r>
          </a:p>
          <a:p>
            <a:r>
              <a:rPr lang="en-IN" dirty="0" smtClean="0"/>
              <a:t>HIGH corresponds to 5 or 12 V</a:t>
            </a:r>
          </a:p>
          <a:p>
            <a:r>
              <a:rPr lang="en-IN" dirty="0" smtClean="0"/>
              <a:t>Low Level Corresponds to 0 V.</a:t>
            </a:r>
          </a:p>
          <a:p>
            <a:endParaRPr lang="en-IN" dirty="0"/>
          </a:p>
          <a:p>
            <a:r>
              <a:rPr lang="en-IN" dirty="0" smtClean="0"/>
              <a:t>This volts have to be represented in symbolic representation to solve many numerical problems.</a:t>
            </a:r>
          </a:p>
          <a:p>
            <a:r>
              <a:rPr lang="en-IN" dirty="0" smtClean="0"/>
              <a:t>‘</a:t>
            </a:r>
            <a:r>
              <a:rPr lang="en-IN" b="1" dirty="0" smtClean="0"/>
              <a:t>0</a:t>
            </a:r>
            <a:r>
              <a:rPr lang="en-IN" dirty="0" smtClean="0"/>
              <a:t>’ represents LOW</a:t>
            </a:r>
          </a:p>
          <a:p>
            <a:r>
              <a:rPr lang="en-IN" dirty="0" smtClean="0"/>
              <a:t>‘</a:t>
            </a:r>
            <a:r>
              <a:rPr lang="en-IN" b="1" dirty="0" smtClean="0"/>
              <a:t>1</a:t>
            </a:r>
            <a:r>
              <a:rPr lang="en-IN" dirty="0" smtClean="0"/>
              <a:t>’ represents HIGH</a:t>
            </a:r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166981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FF0000"/>
                </a:solidFill>
              </a:rPr>
              <a:t>COMPUTER-A </a:t>
            </a:r>
            <a:r>
              <a:rPr lang="en-IN" b="1" u="sng" dirty="0" smtClean="0">
                <a:solidFill>
                  <a:srgbClr val="FF0000"/>
                </a:solidFill>
              </a:rPr>
              <a:t>Digital </a:t>
            </a:r>
            <a:r>
              <a:rPr lang="en-IN" b="1" u="sng" dirty="0">
                <a:solidFill>
                  <a:srgbClr val="FF0000"/>
                </a:solidFill>
              </a:rPr>
              <a:t>Device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 all functions of the Computer are captured using 0’s &amp; 1’s.</a:t>
            </a:r>
          </a:p>
          <a:p>
            <a:r>
              <a:rPr lang="en-IN" dirty="0" smtClean="0"/>
              <a:t>The MATHEMATICAL System with 0 &amp; 1 is called </a:t>
            </a:r>
            <a:r>
              <a:rPr lang="en-IN" b="1" dirty="0" smtClean="0"/>
              <a:t>Binary number System.</a:t>
            </a:r>
          </a:p>
          <a:p>
            <a:r>
              <a:rPr lang="en-IN" dirty="0" smtClean="0"/>
              <a:t>The algebra based on the two valued binary system is called </a:t>
            </a:r>
            <a:r>
              <a:rPr lang="en-IN" b="1" dirty="0" smtClean="0"/>
              <a:t>BOOLEAN </a:t>
            </a:r>
            <a:r>
              <a:rPr lang="en-IN" dirty="0" smtClean="0"/>
              <a:t>Algebra.</a:t>
            </a:r>
          </a:p>
          <a:p>
            <a:r>
              <a:rPr lang="en-IN" dirty="0" smtClean="0"/>
              <a:t>So all the information in the computer is represented using strings of zeros &amp; Ones.</a:t>
            </a:r>
          </a:p>
          <a:p>
            <a:r>
              <a:rPr lang="en-IN" dirty="0" smtClean="0"/>
              <a:t>The smallest unit of Information , that is represented in a computer is known as bit(Either 0 or 1).</a:t>
            </a:r>
          </a:p>
          <a:p>
            <a:r>
              <a:rPr lang="en-IN" dirty="0" smtClean="0"/>
              <a:t>Four bits called Nibble.</a:t>
            </a:r>
          </a:p>
          <a:p>
            <a:r>
              <a:rPr lang="en-IN" dirty="0" smtClean="0"/>
              <a:t>Eight bits called Byte.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5549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INTRODUCTION OF COMPUTER AND ITS SUB MODULES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1610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Three Basic Units Of </a:t>
            </a:r>
            <a:r>
              <a:rPr lang="en-IN" dirty="0"/>
              <a:t>a</a:t>
            </a:r>
            <a:r>
              <a:rPr lang="en-IN" dirty="0" smtClean="0"/>
              <a:t> Computer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The Basic model of a computer –Described by </a:t>
            </a:r>
            <a:r>
              <a:rPr lang="en-IN" sz="2800" dirty="0" smtClean="0">
                <a:solidFill>
                  <a:srgbClr val="C00000"/>
                </a:solidFill>
              </a:rPr>
              <a:t>THREE basic Units.</a:t>
            </a:r>
          </a:p>
          <a:p>
            <a:endParaRPr lang="en-IN" sz="2800" dirty="0" smtClean="0">
              <a:solidFill>
                <a:srgbClr val="C00000"/>
              </a:solidFill>
            </a:endParaRPr>
          </a:p>
          <a:p>
            <a:r>
              <a:rPr lang="en-IN" sz="2800" dirty="0" smtClean="0"/>
              <a:t>1.Central processing</a:t>
            </a:r>
          </a:p>
          <a:p>
            <a:r>
              <a:rPr lang="en-IN" sz="2800" dirty="0" smtClean="0"/>
              <a:t>2.Memory Unit</a:t>
            </a:r>
          </a:p>
          <a:p>
            <a:r>
              <a:rPr lang="en-IN" sz="2800" dirty="0" smtClean="0"/>
              <a:t>3.I/O Unit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17312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533400"/>
            <a:ext cx="828675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79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          CPU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Consists of Two Blocks:-</a:t>
            </a:r>
          </a:p>
          <a:p>
            <a:endParaRPr lang="en-IN" sz="3200" dirty="0" smtClean="0"/>
          </a:p>
          <a:p>
            <a:r>
              <a:rPr lang="en-IN" sz="3200" dirty="0" smtClean="0"/>
              <a:t>1.ALU(Arithmetic Logic Unit)</a:t>
            </a:r>
          </a:p>
          <a:p>
            <a:r>
              <a:rPr lang="en-IN" sz="3200" dirty="0" smtClean="0"/>
              <a:t>2.CU (Control Unit)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53366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</a:t>
            </a:r>
            <a:r>
              <a:rPr lang="en-IN" b="1" u="sng" dirty="0" smtClean="0"/>
              <a:t>INPUT/OUTPUT UNIT ( I/O)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It comprises the Input Block and Output Block.</a:t>
            </a:r>
          </a:p>
          <a:p>
            <a:r>
              <a:rPr lang="en-IN" sz="3200" dirty="0" smtClean="0"/>
              <a:t>I/P Unit-used to read data into the Computer.</a:t>
            </a:r>
          </a:p>
          <a:p>
            <a:r>
              <a:rPr lang="en-IN" sz="3200" dirty="0" err="1" smtClean="0"/>
              <a:t>Eg</a:t>
            </a:r>
            <a:r>
              <a:rPr lang="en-IN" sz="3200" dirty="0" smtClean="0"/>
              <a:t>:-keyboard, Mouse..</a:t>
            </a:r>
          </a:p>
          <a:p>
            <a:r>
              <a:rPr lang="en-IN" sz="3200" dirty="0" smtClean="0"/>
              <a:t>O/P Unit-Used to Display results to the User.</a:t>
            </a:r>
          </a:p>
          <a:p>
            <a:r>
              <a:rPr lang="en-IN" sz="3200" dirty="0" err="1" smtClean="0"/>
              <a:t>Eg</a:t>
            </a:r>
            <a:r>
              <a:rPr lang="en-IN" sz="3200" dirty="0" smtClean="0"/>
              <a:t>:-</a:t>
            </a:r>
            <a:r>
              <a:rPr lang="en-IN" sz="3200" dirty="0" err="1" smtClean="0"/>
              <a:t>Printer,Plotter,Monitor</a:t>
            </a:r>
            <a:r>
              <a:rPr lang="en-IN" sz="3200" dirty="0" smtClean="0"/>
              <a:t>…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52807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                </a:t>
            </a:r>
            <a:r>
              <a:rPr lang="en-IN" b="1" u="sng" dirty="0" smtClean="0"/>
              <a:t>MEMORY UNIT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200" dirty="0" smtClean="0"/>
              <a:t>Used to store the Data and programme.</a:t>
            </a:r>
          </a:p>
          <a:p>
            <a:r>
              <a:rPr lang="en-IN" sz="3200" dirty="0" smtClean="0"/>
              <a:t>This memory is called Primary memory.-</a:t>
            </a:r>
          </a:p>
          <a:p>
            <a:r>
              <a:rPr lang="en-IN" sz="3200" dirty="0" smtClean="0"/>
              <a:t>It’s the main memory with which computer works.</a:t>
            </a:r>
          </a:p>
          <a:p>
            <a:r>
              <a:rPr lang="en-IN" sz="3200" dirty="0" smtClean="0"/>
              <a:t> It includes 2 types-</a:t>
            </a:r>
          </a:p>
          <a:p>
            <a:r>
              <a:rPr lang="en-IN" sz="3200" dirty="0" smtClean="0"/>
              <a:t>----Volatile &amp; Non-Volatile.(RAM &amp; ROM)</a:t>
            </a:r>
          </a:p>
          <a:p>
            <a:r>
              <a:rPr lang="en-IN" sz="3200" dirty="0" smtClean="0"/>
              <a:t>Secondary memory-The memory which is non-volatile and used for permanent storage of data and programme.</a:t>
            </a:r>
          </a:p>
          <a:p>
            <a:r>
              <a:rPr lang="en-IN" sz="3200" dirty="0" err="1" smtClean="0"/>
              <a:t>Eg-pendrive</a:t>
            </a:r>
            <a:r>
              <a:rPr lang="en-IN" sz="3200" dirty="0" smtClean="0"/>
              <a:t>, </a:t>
            </a:r>
            <a:r>
              <a:rPr lang="en-IN" sz="3200" dirty="0" err="1" smtClean="0"/>
              <a:t>CD-Rom</a:t>
            </a:r>
            <a:r>
              <a:rPr lang="en-IN" sz="3200" dirty="0" smtClean="0"/>
              <a:t>..</a:t>
            </a:r>
          </a:p>
          <a:p>
            <a:endParaRPr lang="en-IN" sz="3200" dirty="0" smtClean="0"/>
          </a:p>
          <a:p>
            <a:endParaRPr lang="en-IN" sz="3200" dirty="0" smtClean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60393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COMPUTER ORGANIZATION &amp; ARCHITECTURE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this course, We </a:t>
            </a:r>
            <a:r>
              <a:rPr lang="en-IN" b="1" dirty="0" smtClean="0">
                <a:solidFill>
                  <a:srgbClr val="FF0000"/>
                </a:solidFill>
              </a:rPr>
              <a:t>mainly deal with this Innovation in Computer Design.</a:t>
            </a:r>
          </a:p>
          <a:p>
            <a:r>
              <a:rPr lang="en-IN" dirty="0" smtClean="0"/>
              <a:t>This  includes many aspects like-</a:t>
            </a:r>
          </a:p>
          <a:p>
            <a:r>
              <a:rPr lang="en-IN" dirty="0" smtClean="0"/>
              <a:t>1.Instruction set Design</a:t>
            </a:r>
          </a:p>
          <a:p>
            <a:r>
              <a:rPr lang="en-IN" dirty="0" smtClean="0"/>
              <a:t>2.Functional Organization</a:t>
            </a:r>
          </a:p>
          <a:p>
            <a:r>
              <a:rPr lang="en-IN" dirty="0" smtClean="0"/>
              <a:t>3.Logic Design &amp;Implementation</a:t>
            </a:r>
          </a:p>
          <a:p>
            <a:endParaRPr lang="en-IN" dirty="0" smtClean="0"/>
          </a:p>
          <a:p>
            <a:r>
              <a:rPr lang="en-IN" dirty="0" smtClean="0"/>
              <a:t>When we go into the depth of computer design ,the  terms </a:t>
            </a:r>
            <a:r>
              <a:rPr lang="en-IN" b="1" dirty="0" smtClean="0">
                <a:solidFill>
                  <a:srgbClr val="FF0000"/>
                </a:solidFill>
              </a:rPr>
              <a:t>Computer Organization &amp; Computer Architecture </a:t>
            </a:r>
            <a:r>
              <a:rPr lang="en-IN" dirty="0" smtClean="0"/>
              <a:t>are important.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842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ARCHITECTURE &amp; ORGANIZATION</a:t>
            </a:r>
            <a:endParaRPr lang="en-IN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524000"/>
            <a:ext cx="8686800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1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           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066800"/>
            <a:ext cx="8686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92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ARCHITECTURE &amp;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Computer Architecture</a:t>
            </a:r>
            <a:r>
              <a:rPr lang="en-US" dirty="0" smtClean="0"/>
              <a:t>-Those attributes that have a direct impact on logical execution of a program.</a:t>
            </a:r>
          </a:p>
          <a:p>
            <a:r>
              <a:rPr lang="en-US" dirty="0" smtClean="0"/>
              <a:t>It can also be called </a:t>
            </a:r>
            <a:r>
              <a:rPr lang="en-US" b="1" dirty="0" smtClean="0"/>
              <a:t>Instruction Set Architecture.</a:t>
            </a:r>
          </a:p>
          <a:p>
            <a:endParaRPr lang="en-US" b="1" dirty="0"/>
          </a:p>
          <a:p>
            <a:r>
              <a:rPr lang="en-US" b="1" dirty="0" smtClean="0"/>
              <a:t>Computer organization-</a:t>
            </a:r>
            <a:r>
              <a:rPr lang="en-US" dirty="0" smtClean="0"/>
              <a:t>Refers to the operational units and their interconnections that realize the architectural specifications.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1888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012382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71159"/>
            <a:ext cx="90678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30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6200"/>
            <a:ext cx="91440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31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85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533400"/>
            <a:ext cx="7753350" cy="564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47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365128"/>
            <a:ext cx="8686800" cy="581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26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5128"/>
            <a:ext cx="8762999" cy="581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33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365128"/>
            <a:ext cx="8610600" cy="581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20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52400"/>
            <a:ext cx="8610600" cy="602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59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0"/>
            <a:ext cx="899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7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7886700" cy="14814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57200"/>
            <a:ext cx="8686799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87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3855"/>
            <a:ext cx="9123218" cy="669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99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99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67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8381999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35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00891"/>
            <a:ext cx="8458199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28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228600"/>
            <a:ext cx="8763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75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76200"/>
            <a:ext cx="89154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51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365128"/>
            <a:ext cx="8534400" cy="581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980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1" y="0"/>
            <a:ext cx="86868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15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52400"/>
            <a:ext cx="86106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3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1" y="76200"/>
            <a:ext cx="89916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4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609600"/>
            <a:ext cx="8458199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604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76200"/>
            <a:ext cx="8915399" cy="610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17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         PCI BUS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peripheral component interconnect (PCI) is a popular </a:t>
            </a:r>
            <a:r>
              <a:rPr lang="en-US" dirty="0" smtClean="0"/>
              <a:t>high-bandwidth, processor-independent </a:t>
            </a:r>
            <a:r>
              <a:rPr lang="en-US" dirty="0"/>
              <a:t>bus that can function as a </a:t>
            </a:r>
            <a:r>
              <a:rPr lang="en-US" b="1" dirty="0"/>
              <a:t>mezzanine</a:t>
            </a:r>
            <a:r>
              <a:rPr lang="en-US" dirty="0"/>
              <a:t> or peripheral </a:t>
            </a:r>
            <a:r>
              <a:rPr lang="en-US" dirty="0" smtClean="0"/>
              <a:t>bus.</a:t>
            </a:r>
          </a:p>
          <a:p>
            <a:r>
              <a:rPr lang="en-US" b="1" dirty="0" smtClean="0"/>
              <a:t>PCI:</a:t>
            </a:r>
            <a:r>
              <a:rPr lang="en-US" dirty="0" smtClean="0"/>
              <a:t>-</a:t>
            </a:r>
          </a:p>
          <a:p>
            <a:r>
              <a:rPr lang="en-US" dirty="0" smtClean="0"/>
              <a:t>It provides interconnection between computer and its peripherals.</a:t>
            </a:r>
          </a:p>
          <a:p>
            <a:r>
              <a:rPr lang="en-US" dirty="0" smtClean="0"/>
              <a:t>1.Delivers </a:t>
            </a:r>
            <a:r>
              <a:rPr lang="en-IN" dirty="0"/>
              <a:t>better system </a:t>
            </a:r>
            <a:r>
              <a:rPr lang="en-IN" dirty="0" smtClean="0"/>
              <a:t>performance for </a:t>
            </a:r>
            <a:r>
              <a:rPr lang="en-IN" dirty="0"/>
              <a:t>high-speed I/O </a:t>
            </a:r>
            <a:r>
              <a:rPr lang="en-IN" dirty="0" smtClean="0"/>
              <a:t>subsystems.</a:t>
            </a:r>
          </a:p>
          <a:p>
            <a:r>
              <a:rPr lang="en-IN" dirty="0" smtClean="0"/>
              <a:t>2.Current </a:t>
            </a:r>
            <a:r>
              <a:rPr lang="en-IN" dirty="0"/>
              <a:t>standard allows </a:t>
            </a:r>
            <a:r>
              <a:rPr lang="en-IN" dirty="0" smtClean="0"/>
              <a:t>the </a:t>
            </a:r>
            <a:r>
              <a:rPr lang="en-US" dirty="0" smtClean="0"/>
              <a:t>use </a:t>
            </a:r>
            <a:r>
              <a:rPr lang="en-US" dirty="0"/>
              <a:t>of up to 64 data lines at 66 MHz, for a </a:t>
            </a:r>
            <a:r>
              <a:rPr lang="en-US" dirty="0" smtClean="0"/>
              <a:t> </a:t>
            </a:r>
            <a:r>
              <a:rPr lang="en-US" dirty="0"/>
              <a:t>transfer rate of 528 </a:t>
            </a:r>
            <a:r>
              <a:rPr lang="en-US" dirty="0" smtClean="0"/>
              <a:t>M Byte/s.</a:t>
            </a:r>
            <a:endParaRPr lang="en-IN" dirty="0" smtClean="0"/>
          </a:p>
          <a:p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14047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PCI </a:t>
            </a:r>
            <a:r>
              <a:rPr lang="en-US" b="1" dirty="0"/>
              <a:t>BUS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3.</a:t>
            </a:r>
            <a:r>
              <a:rPr lang="en-US" dirty="0"/>
              <a:t>Requires very few chips to implement and supports other buses attached to the </a:t>
            </a:r>
            <a:r>
              <a:rPr lang="en-IN" dirty="0"/>
              <a:t>PCI bus.</a:t>
            </a:r>
          </a:p>
          <a:p>
            <a:r>
              <a:rPr lang="en-US" dirty="0"/>
              <a:t>4. Support a variety of microprocessor-based configurations, including both single- and multiple-processor systems.</a:t>
            </a:r>
          </a:p>
          <a:p>
            <a:r>
              <a:rPr lang="en-US" dirty="0"/>
              <a:t>5 Makes use of synchronous timing and a centralized </a:t>
            </a:r>
            <a:r>
              <a:rPr lang="en-IN" dirty="0"/>
              <a:t>arbitration </a:t>
            </a:r>
            <a:r>
              <a:rPr lang="en-IN" dirty="0" smtClean="0"/>
              <a:t>scheme.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0871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2202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71971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PCI BUS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bridge </a:t>
            </a:r>
            <a:r>
              <a:rPr lang="en-US" dirty="0"/>
              <a:t>to the PCI bus provides tight coupling with </a:t>
            </a:r>
            <a:r>
              <a:rPr lang="en-US" dirty="0" smtClean="0"/>
              <a:t>the processor </a:t>
            </a:r>
            <a:r>
              <a:rPr lang="en-US" dirty="0"/>
              <a:t>and the ability to deliver data at high </a:t>
            </a:r>
            <a:r>
              <a:rPr lang="en-US" dirty="0" smtClean="0"/>
              <a:t>speeds.</a:t>
            </a:r>
          </a:p>
          <a:p>
            <a:r>
              <a:rPr lang="en-US" dirty="0" smtClean="0"/>
              <a:t>PCI bridge supports communication between Host, Main memory and other peripherals(I/O devices).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use of bridges keeps the PCI independent of the processor speed yet </a:t>
            </a:r>
            <a:r>
              <a:rPr lang="en-US" dirty="0" smtClean="0"/>
              <a:t>provides the </a:t>
            </a:r>
            <a:r>
              <a:rPr lang="en-US" dirty="0"/>
              <a:t>ability to receive and deliver data rapidly.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26366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BUS STRUCTURE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PCI may be configured as a 32- or 64-bit </a:t>
            </a:r>
            <a:r>
              <a:rPr lang="en-US" dirty="0" smtClean="0"/>
              <a:t>bus.</a:t>
            </a:r>
          </a:p>
          <a:p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49 mandatory </a:t>
            </a:r>
            <a:r>
              <a:rPr lang="en-IN" dirty="0" smtClean="0"/>
              <a:t>signal lines </a:t>
            </a:r>
            <a:r>
              <a:rPr lang="en-IN" dirty="0"/>
              <a:t>for </a:t>
            </a:r>
            <a:r>
              <a:rPr lang="en-IN" dirty="0" smtClean="0"/>
              <a:t>PCI:-</a:t>
            </a:r>
          </a:p>
          <a:p>
            <a:endParaRPr lang="en-US" dirty="0" smtClean="0"/>
          </a:p>
          <a:p>
            <a:r>
              <a:rPr lang="en-US" b="1" dirty="0"/>
              <a:t>System pins: </a:t>
            </a:r>
            <a:r>
              <a:rPr lang="en-US" dirty="0"/>
              <a:t>Include the clock and reset pins.</a:t>
            </a:r>
          </a:p>
          <a:p>
            <a:r>
              <a:rPr lang="en-US" dirty="0" smtClean="0"/>
              <a:t> </a:t>
            </a:r>
            <a:r>
              <a:rPr lang="en-US" b="1" dirty="0"/>
              <a:t>Address and data pins: </a:t>
            </a:r>
            <a:r>
              <a:rPr lang="en-US" dirty="0"/>
              <a:t>Include 32 lines that are time multiplexed for </a:t>
            </a:r>
            <a:r>
              <a:rPr lang="en-US" dirty="0" smtClean="0"/>
              <a:t>addresses and </a:t>
            </a:r>
            <a:r>
              <a:rPr lang="en-US" dirty="0"/>
              <a:t>data. The other lines in this group are used to interpret and </a:t>
            </a:r>
            <a:r>
              <a:rPr lang="en-US" dirty="0" smtClean="0"/>
              <a:t>validate the </a:t>
            </a:r>
            <a:r>
              <a:rPr lang="en-US" dirty="0"/>
              <a:t>signal lines that carry the addresses and data.</a:t>
            </a:r>
          </a:p>
          <a:p>
            <a:r>
              <a:rPr lang="en-US" b="1" dirty="0" smtClean="0"/>
              <a:t>Interface </a:t>
            </a:r>
            <a:r>
              <a:rPr lang="en-US" b="1" dirty="0"/>
              <a:t>control pins: </a:t>
            </a:r>
            <a:r>
              <a:rPr lang="en-US" dirty="0"/>
              <a:t>Control the timing of transactions and provide </a:t>
            </a:r>
            <a:r>
              <a:rPr lang="en-US" dirty="0" smtClean="0"/>
              <a:t>coordination </a:t>
            </a:r>
            <a:r>
              <a:rPr lang="en-IN" dirty="0" smtClean="0"/>
              <a:t>among </a:t>
            </a:r>
            <a:r>
              <a:rPr lang="en-IN" dirty="0"/>
              <a:t>initiators and </a:t>
            </a:r>
            <a:r>
              <a:rPr lang="en-IN" dirty="0" smtClean="0"/>
              <a:t>targets.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23452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BUS STRUCTURE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Arbitration pins: </a:t>
            </a:r>
            <a:r>
              <a:rPr lang="en-US" dirty="0"/>
              <a:t>Unlike the other PCI signal lines, these are not shared </a:t>
            </a:r>
            <a:r>
              <a:rPr lang="en-US" dirty="0" smtClean="0"/>
              <a:t>lines. Rather</a:t>
            </a:r>
            <a:r>
              <a:rPr lang="en-US" dirty="0"/>
              <a:t>, each PCI master has its own pair of arbitration lines that connect it </a:t>
            </a:r>
            <a:r>
              <a:rPr lang="en-US" dirty="0" smtClean="0"/>
              <a:t>directly to </a:t>
            </a:r>
            <a:r>
              <a:rPr lang="en-US" dirty="0"/>
              <a:t>the PCI bus arbiter.</a:t>
            </a:r>
          </a:p>
          <a:p>
            <a:r>
              <a:rPr lang="en-US" dirty="0" smtClean="0"/>
              <a:t> </a:t>
            </a:r>
            <a:r>
              <a:rPr lang="en-US" b="1" dirty="0"/>
              <a:t>Error reporting pins: </a:t>
            </a:r>
            <a:r>
              <a:rPr lang="en-US" dirty="0"/>
              <a:t>Used to report parity and other errors</a:t>
            </a:r>
            <a:r>
              <a:rPr lang="en-US" dirty="0" smtClean="0"/>
              <a:t>.</a:t>
            </a:r>
          </a:p>
          <a:p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95472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BUS STRUCTURE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addition, the PCI specification defines 51 optional signal lines divided into the following functional groups:</a:t>
            </a:r>
          </a:p>
          <a:p>
            <a:r>
              <a:rPr lang="en-US" dirty="0" smtClean="0"/>
              <a:t> </a:t>
            </a:r>
            <a:r>
              <a:rPr lang="en-US" b="1" dirty="0"/>
              <a:t>Interrupt pins: </a:t>
            </a:r>
            <a:r>
              <a:rPr lang="en-US" dirty="0"/>
              <a:t>These are provided for PCI devices that must generate </a:t>
            </a:r>
            <a:r>
              <a:rPr lang="en-US" dirty="0" smtClean="0"/>
              <a:t>requests for </a:t>
            </a:r>
            <a:r>
              <a:rPr lang="en-US" dirty="0"/>
              <a:t>service. As with the arbitration pins, these are not shared </a:t>
            </a:r>
            <a:r>
              <a:rPr lang="en-US" dirty="0" smtClean="0"/>
              <a:t>lines. Rather</a:t>
            </a:r>
            <a:r>
              <a:rPr lang="en-US" dirty="0"/>
              <a:t>, each PCI device has its own interrupt line or lines to an </a:t>
            </a:r>
            <a:r>
              <a:rPr lang="en-US" dirty="0" smtClean="0"/>
              <a:t>interrupt </a:t>
            </a:r>
            <a:r>
              <a:rPr lang="en-IN" dirty="0" smtClean="0"/>
              <a:t>controller.</a:t>
            </a:r>
          </a:p>
          <a:p>
            <a:r>
              <a:rPr lang="en-US" b="1" dirty="0"/>
              <a:t>Cache support pins: </a:t>
            </a:r>
            <a:r>
              <a:rPr lang="en-US" dirty="0"/>
              <a:t>These pins are needed to support a memory on PCI </a:t>
            </a:r>
            <a:r>
              <a:rPr lang="en-US" dirty="0" smtClean="0"/>
              <a:t>that can </a:t>
            </a:r>
            <a:r>
              <a:rPr lang="en-US" dirty="0"/>
              <a:t>be cached in the processor or another device. These pins support </a:t>
            </a:r>
            <a:r>
              <a:rPr lang="en-US" dirty="0" smtClean="0"/>
              <a:t>snoopy cache </a:t>
            </a:r>
            <a:r>
              <a:rPr lang="en-US" dirty="0"/>
              <a:t>protocols (see Chapter 18 for a discussion of such protocols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709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BUS STRUCTURE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/>
              <a:t>64-bit bus extension pins: </a:t>
            </a:r>
            <a:r>
              <a:rPr lang="en-US" dirty="0"/>
              <a:t>Include 32 lines that are time multiplexed for </a:t>
            </a:r>
            <a:r>
              <a:rPr lang="en-US" dirty="0" smtClean="0"/>
              <a:t>addresses and </a:t>
            </a:r>
            <a:r>
              <a:rPr lang="en-US" dirty="0"/>
              <a:t>data and that are combined with the mandatory address/data </a:t>
            </a:r>
            <a:r>
              <a:rPr lang="en-US" dirty="0" smtClean="0"/>
              <a:t>lines to </a:t>
            </a:r>
            <a:r>
              <a:rPr lang="en-US" dirty="0"/>
              <a:t>form a 64-bit address/data bus. Other lines in this group are used to </a:t>
            </a:r>
            <a:r>
              <a:rPr lang="en-US" dirty="0" smtClean="0"/>
              <a:t>interpret and </a:t>
            </a:r>
            <a:r>
              <a:rPr lang="en-US" dirty="0"/>
              <a:t>validate the signal lines that carry the addresses and data. Finally, there </a:t>
            </a:r>
            <a:r>
              <a:rPr lang="en-US" dirty="0" smtClean="0"/>
              <a:t>are two </a:t>
            </a:r>
            <a:r>
              <a:rPr lang="en-US" dirty="0"/>
              <a:t>lines that enable two PCI devices to agree to the use of the 64-bit capability.</a:t>
            </a:r>
          </a:p>
          <a:p>
            <a:r>
              <a:rPr lang="en-US" b="1" dirty="0" smtClean="0"/>
              <a:t>JTAG/boundary </a:t>
            </a:r>
            <a:r>
              <a:rPr lang="en-US" b="1" dirty="0"/>
              <a:t>scan pins: </a:t>
            </a:r>
            <a:r>
              <a:rPr lang="en-US" dirty="0"/>
              <a:t>These signal lines support testing procedures .</a:t>
            </a:r>
          </a:p>
        </p:txBody>
      </p:sp>
    </p:spTree>
    <p:extLst>
      <p:ext uri="{BB962C8B-B14F-4D97-AF65-F5344CB8AC3E}">
        <p14:creationId xmlns:p14="http://schemas.microsoft.com/office/powerpoint/2010/main" val="30054479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PCI Interface Signals</a:t>
            </a:r>
            <a:endParaRPr lang="en-IN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02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685800"/>
            <a:ext cx="8515350" cy="516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505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PCI Commands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Bus activity occurs in the form of transactions between an initiator, or master, and </a:t>
            </a:r>
            <a:r>
              <a:rPr lang="en-US" dirty="0" smtClean="0"/>
              <a:t>a target</a:t>
            </a:r>
            <a:r>
              <a:rPr lang="en-US" dirty="0"/>
              <a:t>. </a:t>
            </a:r>
            <a:r>
              <a:rPr lang="en-US" dirty="0" smtClean="0"/>
              <a:t>When </a:t>
            </a:r>
            <a:r>
              <a:rPr lang="en-US" dirty="0"/>
              <a:t>a bus master acquires control of the bus, it determines the type </a:t>
            </a:r>
            <a:r>
              <a:rPr lang="en-US" dirty="0" smtClean="0"/>
              <a:t>of transaction </a:t>
            </a:r>
            <a:r>
              <a:rPr lang="en-US" dirty="0"/>
              <a:t>that will occur next</a:t>
            </a:r>
            <a:r>
              <a:rPr lang="en-US" dirty="0" smtClean="0"/>
              <a:t>.</a:t>
            </a:r>
          </a:p>
          <a:p>
            <a:r>
              <a:rPr lang="en-US" dirty="0"/>
              <a:t>The commands are as </a:t>
            </a:r>
            <a:r>
              <a:rPr lang="en-US" dirty="0" smtClean="0"/>
              <a:t>follows:-</a:t>
            </a:r>
          </a:p>
          <a:p>
            <a:r>
              <a:rPr lang="en-IN" dirty="0"/>
              <a:t>Interrupt Acknowledge</a:t>
            </a:r>
          </a:p>
          <a:p>
            <a:r>
              <a:rPr lang="en-IN" dirty="0" smtClean="0"/>
              <a:t>Special </a:t>
            </a:r>
            <a:r>
              <a:rPr lang="en-IN" dirty="0"/>
              <a:t>Cycle</a:t>
            </a:r>
          </a:p>
          <a:p>
            <a:r>
              <a:rPr lang="en-IN" dirty="0" smtClean="0"/>
              <a:t>I/O </a:t>
            </a:r>
            <a:r>
              <a:rPr lang="en-IN" dirty="0"/>
              <a:t>Read</a:t>
            </a:r>
          </a:p>
          <a:p>
            <a:r>
              <a:rPr lang="en-IN" dirty="0" smtClean="0"/>
              <a:t>I/O </a:t>
            </a:r>
            <a:r>
              <a:rPr lang="en-IN" dirty="0"/>
              <a:t>Write</a:t>
            </a:r>
          </a:p>
          <a:p>
            <a:r>
              <a:rPr lang="en-IN" dirty="0" smtClean="0"/>
              <a:t>Memory </a:t>
            </a:r>
            <a:r>
              <a:rPr lang="en-IN" dirty="0"/>
              <a:t>Read</a:t>
            </a:r>
          </a:p>
          <a:p>
            <a:r>
              <a:rPr lang="en-IN" dirty="0" smtClean="0"/>
              <a:t>Memory </a:t>
            </a:r>
            <a:r>
              <a:rPr lang="en-IN" dirty="0"/>
              <a:t>Read </a:t>
            </a:r>
            <a:r>
              <a:rPr lang="en-IN" dirty="0" smtClean="0"/>
              <a:t>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6633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PCI Commands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Memory </a:t>
            </a:r>
            <a:r>
              <a:rPr lang="en-IN" dirty="0"/>
              <a:t>Read Multiple</a:t>
            </a:r>
          </a:p>
          <a:p>
            <a:r>
              <a:rPr lang="en-IN" dirty="0" smtClean="0"/>
              <a:t> </a:t>
            </a:r>
            <a:r>
              <a:rPr lang="en-IN" dirty="0"/>
              <a:t>Memory Write</a:t>
            </a:r>
          </a:p>
          <a:p>
            <a:r>
              <a:rPr lang="en-IN" dirty="0" smtClean="0"/>
              <a:t> </a:t>
            </a:r>
            <a:r>
              <a:rPr lang="en-IN" dirty="0"/>
              <a:t>Memory Write and Invalidate</a:t>
            </a:r>
          </a:p>
          <a:p>
            <a:r>
              <a:rPr lang="en-IN" dirty="0" smtClean="0"/>
              <a:t> </a:t>
            </a:r>
            <a:r>
              <a:rPr lang="en-IN" dirty="0"/>
              <a:t>Configuration Read</a:t>
            </a:r>
          </a:p>
          <a:p>
            <a:r>
              <a:rPr lang="en-IN" dirty="0" smtClean="0"/>
              <a:t>Configuration </a:t>
            </a:r>
            <a:r>
              <a:rPr lang="en-IN" dirty="0"/>
              <a:t>Write</a:t>
            </a:r>
          </a:p>
          <a:p>
            <a:r>
              <a:rPr lang="en-IN" dirty="0" smtClean="0"/>
              <a:t> </a:t>
            </a:r>
            <a:r>
              <a:rPr lang="en-IN" dirty="0"/>
              <a:t>Dual address Cycle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7500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PCI ARBITRATION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PCI makes use of a centralized, synchronous arbitration scheme in which each </a:t>
            </a:r>
            <a:r>
              <a:rPr lang="en-US" dirty="0" smtClean="0"/>
              <a:t>master has </a:t>
            </a:r>
            <a:r>
              <a:rPr lang="en-US" dirty="0"/>
              <a:t>a unique request (REQ) and grant (GNT) </a:t>
            </a:r>
            <a:r>
              <a:rPr lang="en-US" dirty="0" smtClean="0"/>
              <a:t>signal.</a:t>
            </a:r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24200"/>
            <a:ext cx="708660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94591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</a:t>
            </a:r>
            <a:r>
              <a:rPr lang="en-US" b="1" dirty="0" smtClean="0"/>
              <a:t>SCSI</a:t>
            </a:r>
            <a:endParaRPr lang="en-IN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467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70416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</a:t>
            </a:r>
            <a:r>
              <a:rPr lang="en-US" b="1" dirty="0" smtClean="0"/>
              <a:t>SCSI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 Computer S/M Interface –Universal paralell interface for micro computers ,to link multiple peripheral devices on a single I/O bus.</a:t>
            </a:r>
          </a:p>
          <a:p>
            <a:r>
              <a:rPr lang="en-US" dirty="0" smtClean="0"/>
              <a:t>Each Device is allotted an address.</a:t>
            </a:r>
          </a:p>
          <a:p>
            <a:r>
              <a:rPr lang="en-US" dirty="0" smtClean="0"/>
              <a:t>50 pin ribbon cable used to connect internal SCSI deices &amp; thick shielded cable for connecting external SCSI devices.</a:t>
            </a:r>
          </a:p>
          <a:p>
            <a:r>
              <a:rPr lang="en-US" dirty="0"/>
              <a:t>The subsystems on SCSI bus function in two different ways.</a:t>
            </a:r>
          </a:p>
          <a:p>
            <a:r>
              <a:rPr lang="en-US" b="1" dirty="0"/>
              <a:t>Initiator &amp; Target</a:t>
            </a:r>
          </a:p>
          <a:p>
            <a:r>
              <a:rPr lang="en-US" dirty="0"/>
              <a:t>Initiator-Starts communicating with the target.</a:t>
            </a:r>
          </a:p>
          <a:p>
            <a:r>
              <a:rPr lang="en-US" dirty="0"/>
              <a:t>Target-Responds to command from the initiator.</a:t>
            </a:r>
          </a:p>
          <a:p>
            <a:r>
              <a:rPr lang="en-US" dirty="0"/>
              <a:t>SCSI adaptor-initiator &amp; peripheral Devices-Target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04292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</a:t>
            </a:r>
            <a:r>
              <a:rPr lang="en-US" dirty="0" smtClean="0"/>
              <a:t>          </a:t>
            </a:r>
            <a:r>
              <a:rPr lang="en-US" b="1" dirty="0" smtClean="0"/>
              <a:t>SCSI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SCSI bus uses a handshaking protocol.</a:t>
            </a:r>
          </a:p>
          <a:p>
            <a:r>
              <a:rPr lang="en-US" dirty="0" smtClean="0"/>
              <a:t>SCSI </a:t>
            </a:r>
            <a:r>
              <a:rPr lang="en-US" dirty="0"/>
              <a:t>interface mainly used in servers and RISC systems.</a:t>
            </a:r>
          </a:p>
          <a:p>
            <a:r>
              <a:rPr lang="en-US" dirty="0"/>
              <a:t>3 Different types of SCSI standards.:-</a:t>
            </a:r>
          </a:p>
          <a:p>
            <a:r>
              <a:rPr lang="en-US" dirty="0"/>
              <a:t>1.SCSI-1</a:t>
            </a:r>
          </a:p>
          <a:p>
            <a:r>
              <a:rPr lang="en-US" dirty="0"/>
              <a:t>2.SCSI-2</a:t>
            </a:r>
          </a:p>
          <a:p>
            <a:r>
              <a:rPr lang="en-US" dirty="0"/>
              <a:t>3.SCSI-3</a:t>
            </a:r>
            <a:endParaRPr lang="en-IN" dirty="0"/>
          </a:p>
          <a:p>
            <a:r>
              <a:rPr lang="en-US" dirty="0" smtClean="0"/>
              <a:t>In the SCSI , one device can communicate with another in general,.</a:t>
            </a:r>
          </a:p>
          <a:p>
            <a:r>
              <a:rPr lang="en-US" dirty="0" smtClean="0"/>
              <a:t>But a device may not have the capability to initiate a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2485361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</a:t>
            </a:r>
            <a:r>
              <a:rPr lang="en-US" b="1" dirty="0" smtClean="0"/>
              <a:t>SCSI</a:t>
            </a:r>
            <a:endParaRPr lang="en-IN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731" y="1825625"/>
            <a:ext cx="6024537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58787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7630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2608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SCSI </a:t>
            </a:r>
            <a:r>
              <a:rPr lang="en-US" b="1" dirty="0" smtClean="0"/>
              <a:t>-1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feature-Supporting different I/O devices on one interface.</a:t>
            </a:r>
          </a:p>
          <a:p>
            <a:r>
              <a:rPr lang="en-US" dirty="0" smtClean="0"/>
              <a:t>Upto 8 Devices can be attached.</a:t>
            </a:r>
          </a:p>
          <a:p>
            <a:r>
              <a:rPr lang="en-US" dirty="0" smtClean="0"/>
              <a:t>3 bit address is used. So 8 devices are assigned address with 3 bit.</a:t>
            </a:r>
          </a:p>
          <a:p>
            <a:r>
              <a:rPr lang="en-US" dirty="0" smtClean="0"/>
              <a:t>Device with address 7 has highest priority and with address 0 , lowest priority.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4558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SCSI-2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to support devices like CD-ROM’s ,</a:t>
            </a:r>
            <a:r>
              <a:rPr lang="en-US" dirty="0" err="1" smtClean="0"/>
              <a:t>Scanners,Communication</a:t>
            </a:r>
            <a:r>
              <a:rPr lang="en-US" dirty="0" smtClean="0"/>
              <a:t> devices &amp;  Optical Storage Devices.</a:t>
            </a:r>
          </a:p>
          <a:p>
            <a:r>
              <a:rPr lang="en-US" dirty="0" smtClean="0"/>
              <a:t>It supports 8-bit, 16 bit or 32 bit data.</a:t>
            </a:r>
          </a:p>
          <a:p>
            <a:r>
              <a:rPr lang="en-US" dirty="0" smtClean="0"/>
              <a:t>Its different versions are:-</a:t>
            </a:r>
          </a:p>
          <a:p>
            <a:r>
              <a:rPr lang="en-US" dirty="0" smtClean="0"/>
              <a:t>1.Fast SCSI</a:t>
            </a:r>
          </a:p>
          <a:p>
            <a:r>
              <a:rPr lang="en-US" dirty="0" smtClean="0"/>
              <a:t>Wide SCSI</a:t>
            </a:r>
          </a:p>
          <a:p>
            <a:r>
              <a:rPr lang="en-US" dirty="0" smtClean="0"/>
              <a:t>Fast and wide</a:t>
            </a:r>
          </a:p>
          <a:p>
            <a:r>
              <a:rPr lang="en-US" dirty="0" smtClean="0"/>
              <a:t>Slow and normal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633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365128"/>
            <a:ext cx="8610600" cy="611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685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SCSI_3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more than 8 eight devices  and transfer speed is 20 MBPS.</a:t>
            </a:r>
          </a:p>
          <a:p>
            <a:r>
              <a:rPr lang="en-US" dirty="0" smtClean="0"/>
              <a:t>Main objective-To support Optical fiber and long distance.</a:t>
            </a:r>
          </a:p>
          <a:p>
            <a:r>
              <a:rPr lang="en-US" dirty="0" smtClean="0"/>
              <a:t>Upto 16 devices can be connected on such a SCSI bus.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2763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SCSI  BUS PRINCIPLES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variety of peripherals such as disk drives, tape drives…</a:t>
            </a:r>
          </a:p>
          <a:p>
            <a:r>
              <a:rPr lang="en-US" dirty="0" smtClean="0"/>
              <a:t>SCSI provides peer-peer protocol(2 devices can communicate  on equal levels to perform I/O activities.</a:t>
            </a:r>
          </a:p>
          <a:p>
            <a:r>
              <a:rPr lang="en-US" dirty="0" smtClean="0"/>
              <a:t>A maximum of 8 SCSI devices are permitted even though only 2 can communicate at a time.</a:t>
            </a:r>
          </a:p>
          <a:p>
            <a:r>
              <a:rPr lang="en-US" dirty="0" smtClean="0"/>
              <a:t>The </a:t>
            </a:r>
            <a:r>
              <a:rPr lang="en-US" dirty="0"/>
              <a:t>S</a:t>
            </a:r>
            <a:r>
              <a:rPr lang="en-US" dirty="0" smtClean="0"/>
              <a:t>CSI bus is time shared to achieve effective utilization of bus bandwidth.</a:t>
            </a:r>
          </a:p>
          <a:p>
            <a:r>
              <a:rPr lang="en-US" dirty="0" smtClean="0"/>
              <a:t>Hence the devices disconnect and reconnect the bus as and when required.</a:t>
            </a:r>
          </a:p>
          <a:p>
            <a:r>
              <a:rPr lang="en-US" dirty="0" smtClean="0"/>
              <a:t>When 2 devices communicate on bus –one acts as initiator and other target.</a:t>
            </a:r>
          </a:p>
        </p:txBody>
      </p:sp>
    </p:spTree>
    <p:extLst>
      <p:ext uri="{BB962C8B-B14F-4D97-AF65-F5344CB8AC3E}">
        <p14:creationId xmlns:p14="http://schemas.microsoft.com/office/powerpoint/2010/main" val="29544040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/>
              <a:t>SCSI  BUS PRINCIPLES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transfers on the data bus are asynchronous and follow a handshake protocol.</a:t>
            </a:r>
          </a:p>
          <a:p>
            <a:r>
              <a:rPr lang="en-US" dirty="0" smtClean="0"/>
              <a:t>One byte of information is transferred with each handshake.</a:t>
            </a:r>
          </a:p>
          <a:p>
            <a:r>
              <a:rPr lang="en-US" dirty="0" smtClean="0"/>
              <a:t>Synchronous data transfer option is also possible.</a:t>
            </a:r>
          </a:p>
          <a:p>
            <a:endParaRPr lang="en-US" dirty="0"/>
          </a:p>
          <a:p>
            <a:r>
              <a:rPr lang="en-US" dirty="0" smtClean="0"/>
              <a:t>Reference_ </a:t>
            </a:r>
            <a:r>
              <a:rPr lang="en-US" dirty="0" err="1" smtClean="0"/>
              <a:t>B.Govinda</a:t>
            </a:r>
            <a:r>
              <a:rPr lang="en-US" dirty="0" smtClean="0"/>
              <a:t> </a:t>
            </a:r>
            <a:r>
              <a:rPr lang="en-US" dirty="0" err="1" smtClean="0"/>
              <a:t>Rajalu</a:t>
            </a:r>
            <a:r>
              <a:rPr lang="en-US" dirty="0" smtClean="0"/>
              <a:t>-Computer </a:t>
            </a:r>
            <a:r>
              <a:rPr lang="en-US" dirty="0" err="1" smtClean="0"/>
              <a:t>oraganization</a:t>
            </a:r>
            <a:r>
              <a:rPr lang="en-US" dirty="0" smtClean="0"/>
              <a:t> &amp; architecture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25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28600"/>
            <a:ext cx="8763000" cy="64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5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BASICS OF A COMPUTER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Hardware or Basic functional units of a computer is made of electronics Circuit, and it works with electrical Signal.</a:t>
            </a:r>
          </a:p>
          <a:p>
            <a:r>
              <a:rPr lang="en-IN" dirty="0" smtClean="0"/>
              <a:t>Input and Output to a computer is in the form of </a:t>
            </a:r>
            <a:r>
              <a:rPr lang="en-IN" b="1" u="sng" dirty="0" smtClean="0"/>
              <a:t>Electrical signals</a:t>
            </a:r>
            <a:r>
              <a:rPr lang="en-IN" dirty="0" smtClean="0"/>
              <a:t>.</a:t>
            </a:r>
          </a:p>
          <a:p>
            <a:r>
              <a:rPr lang="en-IN" dirty="0" smtClean="0"/>
              <a:t>Electrical Signal is of two types.</a:t>
            </a:r>
          </a:p>
          <a:p>
            <a:r>
              <a:rPr lang="en-IN" dirty="0" smtClean="0"/>
              <a:t>1. Analog-Continuous in Nature</a:t>
            </a:r>
          </a:p>
          <a:p>
            <a:r>
              <a:rPr lang="en-IN" dirty="0" smtClean="0"/>
              <a:t>2. Digital-Discrete in Nature</a:t>
            </a:r>
          </a:p>
          <a:p>
            <a:endParaRPr lang="en-IN" dirty="0"/>
          </a:p>
          <a:p>
            <a:r>
              <a:rPr lang="en-IN" dirty="0" smtClean="0"/>
              <a:t>Present day computers are Digital Devices.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758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Two types Of Electrical Signal</a:t>
            </a:r>
            <a:endParaRPr lang="en-IN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703" y="1828800"/>
            <a:ext cx="6952594" cy="434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54819"/>
      </p:ext>
    </p:extLst>
  </p:cSld>
  <p:clrMapOvr>
    <a:masterClrMapping/>
  </p:clrMapOvr>
</p:sld>
</file>

<file path=ppt/theme/theme1.xml><?xml version="1.0" encoding="utf-8"?>
<a:theme xmlns:a="http://schemas.openxmlformats.org/drawingml/2006/main" name="SVU_KJSCE THEME TEMPLATE FOR PPT_Standard Screen (3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RTOS_ORIENTATION_</Template>
  <TotalTime>4812</TotalTime>
  <Words>1513</Words>
  <Application>Microsoft Office PowerPoint</Application>
  <PresentationFormat>On-screen Show (4:3)</PresentationFormat>
  <Paragraphs>172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SVU_KJSCE THEME TEMPLATE FOR PPT_Standard Screen (3)</vt:lpstr>
      <vt:lpstr>Module1 1.1</vt:lpstr>
      <vt:lpstr>              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BASICS OF A COMPUTER</vt:lpstr>
      <vt:lpstr>Two types Of Electrical Signal</vt:lpstr>
      <vt:lpstr>COMPUTER-A Digital Device </vt:lpstr>
      <vt:lpstr>COMPUTER-A Digital Device </vt:lpstr>
      <vt:lpstr>INTRODUCTION OF COMPUTER AND ITS SUB MODULES</vt:lpstr>
      <vt:lpstr>Three Basic Units Of a Computer</vt:lpstr>
      <vt:lpstr>PowerPoint Presentation</vt:lpstr>
      <vt:lpstr>                                CPU</vt:lpstr>
      <vt:lpstr>         INPUT/OUTPUT UNIT ( I/O)</vt:lpstr>
      <vt:lpstr>                 MEMORY UNIT</vt:lpstr>
      <vt:lpstr>COMPUTER ORGANIZATION &amp; ARCHITECTURE</vt:lpstr>
      <vt:lpstr>ARCHITECTURE &amp; ORGANIZATION</vt:lpstr>
      <vt:lpstr>ARCHITECTURE &amp; ORGANIZATION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    PCI BUS</vt:lpstr>
      <vt:lpstr>                        PCI BUS</vt:lpstr>
      <vt:lpstr>PowerPoint Presentation</vt:lpstr>
      <vt:lpstr>PCI BUS</vt:lpstr>
      <vt:lpstr>BUS STRUCTURE</vt:lpstr>
      <vt:lpstr>BUS STRUCTURE</vt:lpstr>
      <vt:lpstr>BUS STRUCTURE</vt:lpstr>
      <vt:lpstr>BUS STRUCTURE</vt:lpstr>
      <vt:lpstr>PCI Interface Signals</vt:lpstr>
      <vt:lpstr>PCI Commands</vt:lpstr>
      <vt:lpstr>PCI Commands</vt:lpstr>
      <vt:lpstr>      PCI ARBITRATION</vt:lpstr>
      <vt:lpstr>                              SCSI</vt:lpstr>
      <vt:lpstr>                        SCSI</vt:lpstr>
      <vt:lpstr>                             SCSI</vt:lpstr>
      <vt:lpstr>                            SCSI</vt:lpstr>
      <vt:lpstr>PowerPoint Presentation</vt:lpstr>
      <vt:lpstr>                  SCSI -1</vt:lpstr>
      <vt:lpstr>                    SCSI-2</vt:lpstr>
      <vt:lpstr>                        SCSI_3</vt:lpstr>
      <vt:lpstr>                     SCSI  BUS PRINCIPLES</vt:lpstr>
      <vt:lpstr> SCSI  BUS PRINCIPLES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Operating Systems</dc:title>
  <dc:creator>ofc</dc:creator>
  <cp:lastModifiedBy>Admin</cp:lastModifiedBy>
  <cp:revision>180</cp:revision>
  <dcterms:created xsi:type="dcterms:W3CDTF">2017-07-03T08:50:35Z</dcterms:created>
  <dcterms:modified xsi:type="dcterms:W3CDTF">2023-08-25T04:14:53Z</dcterms:modified>
</cp:coreProperties>
</file>