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58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57" r:id="rId22"/>
    <p:sldId id="260" r:id="rId23"/>
    <p:sldId id="259" r:id="rId24"/>
    <p:sldId id="261" r:id="rId25"/>
    <p:sldId id="262" r:id="rId26"/>
    <p:sldId id="264" r:id="rId27"/>
    <p:sldId id="263" r:id="rId28"/>
    <p:sldId id="265" r:id="rId29"/>
    <p:sldId id="266" r:id="rId30"/>
    <p:sldId id="267" r:id="rId31"/>
    <p:sldId id="294" r:id="rId32"/>
    <p:sldId id="268" r:id="rId33"/>
    <p:sldId id="269" r:id="rId34"/>
    <p:sldId id="270" r:id="rId35"/>
    <p:sldId id="271" r:id="rId36"/>
    <p:sldId id="272" r:id="rId37"/>
    <p:sldId id="273" r:id="rId38"/>
    <p:sldId id="27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4" autoAdjust="0"/>
    <p:restoredTop sz="94660"/>
  </p:normalViewPr>
  <p:slideViewPr>
    <p:cSldViewPr>
      <p:cViewPr varScale="1">
        <p:scale>
          <a:sx n="72" d="100"/>
          <a:sy n="72" d="100"/>
        </p:scale>
        <p:origin x="-106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E39-A61F-4920-8454-1C4C07230DC7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0DE7-EA6D-4B04-9E75-13407383C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9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E39-A61F-4920-8454-1C4C07230DC7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0DE7-EA6D-4B04-9E75-13407383C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9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E39-A61F-4920-8454-1C4C07230DC7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0DE7-EA6D-4B04-9E75-13407383C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4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E39-A61F-4920-8454-1C4C07230DC7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0DE7-EA6D-4B04-9E75-13407383C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32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E39-A61F-4920-8454-1C4C07230DC7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0DE7-EA6D-4B04-9E75-13407383C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0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E39-A61F-4920-8454-1C4C07230DC7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0DE7-EA6D-4B04-9E75-13407383C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E39-A61F-4920-8454-1C4C07230DC7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0DE7-EA6D-4B04-9E75-13407383C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3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E39-A61F-4920-8454-1C4C07230DC7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0DE7-EA6D-4B04-9E75-13407383C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E39-A61F-4920-8454-1C4C07230DC7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0DE7-EA6D-4B04-9E75-13407383C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7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E39-A61F-4920-8454-1C4C07230DC7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0DE7-EA6D-4B04-9E75-13407383C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41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4E39-A61F-4920-8454-1C4C07230DC7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0DE7-EA6D-4B04-9E75-13407383C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4E39-A61F-4920-8454-1C4C07230DC7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50DE7-EA6D-4B04-9E75-13407383C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5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Module-3</a:t>
            </a:r>
            <a:br>
              <a:rPr lang="en-US" dirty="0" smtClean="0"/>
            </a:br>
            <a:r>
              <a:rPr lang="en-US" dirty="0" smtClean="0"/>
              <a:t>CONTROL UNIT OPERATION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2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:-FETCH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3.The control unit issues a READ command on the control bus, and the result appears on the data bus and is copied into the memory buffer register (MBR).</a:t>
            </a:r>
          </a:p>
          <a:p>
            <a:pPr marL="0" indent="0">
              <a:buNone/>
            </a:pPr>
            <a:r>
              <a:rPr lang="en-US" dirty="0" smtClean="0"/>
              <a:t>4.Also increment the PC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49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simple fetch cycle consists of three steps and four micro operations.</a:t>
            </a:r>
          </a:p>
          <a:p>
            <a:r>
              <a:rPr lang="en-US" dirty="0" smtClean="0"/>
              <a:t>Each micro-operation involves the movement of data into or out of a register.</a:t>
            </a:r>
          </a:p>
          <a:p>
            <a:r>
              <a:rPr lang="en-US" dirty="0" smtClean="0"/>
              <a:t> If these movements do not interfere , several of them can take place during one step, saving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77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t1:MAR</a:t>
            </a:r>
            <a:r>
              <a:rPr lang="en-IN" dirty="0"/>
              <a:t> </a:t>
            </a:r>
            <a:r>
              <a:rPr lang="en-IN" dirty="0" smtClean="0"/>
              <a:t>(PC)</a:t>
            </a:r>
          </a:p>
          <a:p>
            <a:endParaRPr lang="en-IN" dirty="0" smtClean="0"/>
          </a:p>
          <a:p>
            <a:r>
              <a:rPr lang="en-IN" dirty="0" smtClean="0"/>
              <a:t>t2: MBR Memory</a:t>
            </a:r>
          </a:p>
          <a:p>
            <a:endParaRPr lang="en-IN" dirty="0" smtClean="0"/>
          </a:p>
          <a:p>
            <a:r>
              <a:rPr lang="en-IN" dirty="0" smtClean="0"/>
              <a:t>t3: PC </a:t>
            </a:r>
            <a:r>
              <a:rPr lang="en-IN" dirty="0" smtClean="0">
                <a:sym typeface="Wingdings" pitchFamily="2" charset="2"/>
              </a:rPr>
              <a:t></a:t>
            </a:r>
            <a:r>
              <a:rPr lang="en-IN" dirty="0" smtClean="0"/>
              <a:t> (PC) + I</a:t>
            </a:r>
          </a:p>
          <a:p>
            <a:endParaRPr lang="en-IN" dirty="0" smtClean="0"/>
          </a:p>
          <a:p>
            <a:r>
              <a:rPr lang="en-IN" dirty="0" smtClean="0"/>
              <a:t>IR </a:t>
            </a:r>
            <a:r>
              <a:rPr lang="en-IN" dirty="0" smtClean="0">
                <a:sym typeface="Wingdings" pitchFamily="2" charset="2"/>
              </a:rPr>
              <a:t> </a:t>
            </a:r>
            <a:r>
              <a:rPr lang="en-IN" dirty="0" smtClean="0"/>
              <a:t>(MBR)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5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address field of the instruction is transferred to the MAR.</a:t>
            </a:r>
          </a:p>
          <a:p>
            <a:r>
              <a:rPr lang="en-US" dirty="0" smtClean="0"/>
              <a:t>This is then used to fetch the address of the operand. </a:t>
            </a:r>
          </a:p>
          <a:p>
            <a:r>
              <a:rPr lang="en-US" dirty="0"/>
              <a:t>a</a:t>
            </a:r>
            <a:r>
              <a:rPr lang="en-US" dirty="0" smtClean="0"/>
              <a:t>ddress field of the IR is updated from the MBR, so that it now contains a direct rather than an indirect address.</a:t>
            </a:r>
          </a:p>
          <a:p>
            <a:r>
              <a:rPr lang="en-US" dirty="0" smtClean="0"/>
              <a:t>The IR is now in the same state as if indirect addressing had not been used, and it is ready for the execute CYCLE.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02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t1:MAR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(IR(Address))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t2:MBR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t3:IR(Address)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(MBR(Address))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17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Interrupt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At the completion of the execute cycle, a test is made to determine whether any enabled interrupts have occurred.</a:t>
            </a:r>
          </a:p>
          <a:p>
            <a:pPr marL="0" indent="0">
              <a:buNone/>
            </a:pPr>
            <a:r>
              <a:rPr lang="en-US" dirty="0" smtClean="0"/>
              <a:t>If so, the interrupt cycle occurs. </a:t>
            </a:r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t1:MBR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(PC)</a:t>
            </a:r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t2:MAR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Save_Address</a:t>
            </a:r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PC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/>
              <a:t>Routine_Address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t3:Memory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(MBR)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2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INTERUPT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first step, the contents of the PC are transferred to the MBR, so that they can be saved for return from the interrupt.</a:t>
            </a:r>
          </a:p>
          <a:p>
            <a:r>
              <a:rPr lang="en-US" dirty="0" smtClean="0"/>
              <a:t>Then the MAR is loaded with the address</a:t>
            </a:r>
          </a:p>
          <a:p>
            <a:pPr marL="0" indent="0">
              <a:buNone/>
            </a:pPr>
            <a:r>
              <a:rPr lang="en-US" dirty="0" smtClean="0"/>
              <a:t>at which the contents of the PC are to be saved, and the PC is loaded with the address</a:t>
            </a:r>
          </a:p>
          <a:p>
            <a:pPr marL="0" indent="0">
              <a:buNone/>
            </a:pPr>
            <a:r>
              <a:rPr lang="en-US" dirty="0" smtClean="0"/>
              <a:t>of the start of the interrupt-processing routine.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47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INTERUPT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step is to store the MBR, which contains the old value of the PC, into memory.</a:t>
            </a:r>
          </a:p>
          <a:p>
            <a:r>
              <a:rPr lang="en-US" dirty="0" smtClean="0"/>
              <a:t>The processor is now ready to begin the next instruction cycle.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14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fetch, indirect, and interrupt cycles are simple and predictable.</a:t>
            </a:r>
          </a:p>
          <a:p>
            <a:r>
              <a:rPr lang="en-US" dirty="0" smtClean="0"/>
              <a:t>This is not true of the execute cycle. Because of the variety </a:t>
            </a:r>
            <a:r>
              <a:rPr lang="en-US" dirty="0" err="1" smtClean="0"/>
              <a:t>opcodes</a:t>
            </a:r>
            <a:r>
              <a:rPr lang="en-US" dirty="0" smtClean="0"/>
              <a:t>, there are a number of different sequences of micro-operations that can occur.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03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EG:-ADD R1, X</a:t>
            </a:r>
          </a:p>
          <a:p>
            <a:r>
              <a:rPr lang="en-US" dirty="0" smtClean="0"/>
              <a:t>which adds the contents of the location X to register R1. The following sequence of</a:t>
            </a:r>
          </a:p>
          <a:p>
            <a:r>
              <a:rPr lang="en-US" dirty="0" smtClean="0"/>
              <a:t>micro-operations might occur: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t1:MAR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(IR(address))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t2:MBR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t3:R1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(R1) + (MBR)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21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operations-CU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execution of an instruction involves the execution of a sequence of </a:t>
            </a:r>
            <a:r>
              <a:rPr lang="en-US" dirty="0" err="1" smtClean="0"/>
              <a:t>substeps</a:t>
            </a:r>
            <a:r>
              <a:rPr lang="en-US" dirty="0" smtClean="0"/>
              <a:t>, generally called cycles.</a:t>
            </a:r>
          </a:p>
          <a:p>
            <a:r>
              <a:rPr lang="en-US" dirty="0" smtClean="0"/>
              <a:t> For example, an execution may consist of fetch, indirect, execute, and interrupt cycles. Each cycle is in turn made up of a sequence of more fundamental operations, called micro-operations.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5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begin with the IR containing the ADD instruction. </a:t>
            </a:r>
          </a:p>
          <a:p>
            <a:r>
              <a:rPr lang="en-US" dirty="0" smtClean="0"/>
              <a:t>In the first step, the ad dress</a:t>
            </a:r>
            <a:r>
              <a:rPr lang="en-US" dirty="0"/>
              <a:t> </a:t>
            </a:r>
            <a:r>
              <a:rPr lang="en-US" dirty="0" smtClean="0"/>
              <a:t>portion of the IR is loaded into the MAR.</a:t>
            </a:r>
          </a:p>
          <a:p>
            <a:r>
              <a:rPr lang="en-US" dirty="0" smtClean="0"/>
              <a:t>Then the referenced memory </a:t>
            </a:r>
            <a:r>
              <a:rPr lang="en-US" dirty="0" err="1" smtClean="0"/>
              <a:t>loca</a:t>
            </a:r>
            <a:r>
              <a:rPr lang="en-US" dirty="0"/>
              <a:t> </a:t>
            </a:r>
            <a:r>
              <a:rPr lang="en-US" dirty="0" err="1" smtClean="0"/>
              <a:t>tion</a:t>
            </a:r>
            <a:endParaRPr lang="en-US" dirty="0" smtClean="0"/>
          </a:p>
          <a:p>
            <a:r>
              <a:rPr lang="en-US" dirty="0" smtClean="0"/>
              <a:t>is read. Finally, the contents of R1 and MBR are added by the ALU.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58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28992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313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2899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294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16632"/>
            <a:ext cx="8784976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57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800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33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4624"/>
            <a:ext cx="9252520" cy="681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69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0"/>
            <a:ext cx="889248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397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568952" cy="64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212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496944" cy="579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14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operations-CU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micro-operation generally involves a transfer between registers, a transfer between a register and an external bus, or a simple ALU operation.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21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496943" cy="579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911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Address Decision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address of the next microinstruction to be executed </a:t>
            </a:r>
            <a:r>
              <a:rPr lang="en-US" dirty="0"/>
              <a:t>is in one of these categories:</a:t>
            </a:r>
          </a:p>
          <a:p>
            <a:pPr marL="0" indent="0">
              <a:buNone/>
            </a:pPr>
            <a:r>
              <a:rPr lang="en-US" dirty="0" smtClean="0"/>
              <a:t>    • </a:t>
            </a:r>
            <a:r>
              <a:rPr lang="en-US" dirty="0"/>
              <a:t>Determined by instruction register</a:t>
            </a:r>
          </a:p>
          <a:p>
            <a:pPr marL="0" indent="0">
              <a:buNone/>
            </a:pPr>
            <a:r>
              <a:rPr lang="en-US" dirty="0" smtClean="0"/>
              <a:t>     • </a:t>
            </a:r>
            <a:r>
              <a:rPr lang="en-US" dirty="0"/>
              <a:t>Next sequential address</a:t>
            </a:r>
          </a:p>
          <a:p>
            <a:pPr marL="0" indent="0">
              <a:buNone/>
            </a:pPr>
            <a:r>
              <a:rPr lang="en-US" dirty="0" smtClean="0"/>
              <a:t>     • </a:t>
            </a:r>
            <a:r>
              <a:rPr lang="en-US" dirty="0"/>
              <a:t>Branch</a:t>
            </a:r>
          </a:p>
          <a:p>
            <a:r>
              <a:rPr lang="en-US" dirty="0"/>
              <a:t>The first category occurs only once per instruction cycle, just after an instruction </a:t>
            </a:r>
            <a:r>
              <a:rPr lang="en-US" dirty="0" smtClean="0"/>
              <a:t>is fetched.</a:t>
            </a:r>
          </a:p>
          <a:p>
            <a:r>
              <a:rPr lang="en-US" dirty="0" smtClean="0"/>
              <a:t>The </a:t>
            </a:r>
            <a:r>
              <a:rPr lang="en-US" dirty="0"/>
              <a:t>second category is the most common in most </a:t>
            </a:r>
            <a:r>
              <a:rPr lang="en-US" dirty="0" smtClean="0"/>
              <a:t>designs. </a:t>
            </a:r>
          </a:p>
          <a:p>
            <a:r>
              <a:rPr lang="en-US" dirty="0" smtClean="0"/>
              <a:t>Branches</a:t>
            </a:r>
            <a:r>
              <a:rPr lang="en-US" dirty="0"/>
              <a:t>, both conditional </a:t>
            </a:r>
            <a:r>
              <a:rPr lang="en-US" dirty="0" smtClean="0"/>
              <a:t>and unconditional</a:t>
            </a:r>
            <a:r>
              <a:rPr lang="en-US" dirty="0"/>
              <a:t>, are a necessary part of a </a:t>
            </a:r>
            <a:r>
              <a:rPr lang="en-US" dirty="0" err="1" smtClean="0"/>
              <a:t>microprogram</a:t>
            </a:r>
            <a:r>
              <a:rPr lang="en-US" dirty="0" smtClean="0"/>
              <a:t>. </a:t>
            </a:r>
          </a:p>
          <a:p>
            <a:r>
              <a:rPr lang="en-US" dirty="0"/>
              <a:t> </a:t>
            </a:r>
            <a:r>
              <a:rPr lang="en-US" dirty="0" smtClean="0"/>
              <a:t>        –So branches also decides the next Instruction.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4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76672"/>
            <a:ext cx="8136904" cy="564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313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496944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575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885698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620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496944" cy="600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879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568952" cy="586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63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352927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100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784976" cy="600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72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unit of a processor performs two tasks:</a:t>
            </a:r>
          </a:p>
          <a:p>
            <a:r>
              <a:rPr lang="en-US" dirty="0" smtClean="0"/>
              <a:t> (1) It causes the processor</a:t>
            </a:r>
            <a:r>
              <a:rPr lang="en-US" dirty="0"/>
              <a:t> </a:t>
            </a:r>
            <a:r>
              <a:rPr lang="en-US" dirty="0" smtClean="0"/>
              <a:t>to step through a series of micro-operations in the proper sequence, based on the program being executed.</a:t>
            </a:r>
          </a:p>
          <a:p>
            <a:r>
              <a:rPr lang="en-US" dirty="0" smtClean="0"/>
              <a:t> (2) it generates the control signals</a:t>
            </a:r>
            <a:r>
              <a:rPr lang="en-US" dirty="0"/>
              <a:t> </a:t>
            </a:r>
            <a:r>
              <a:rPr lang="en-US" dirty="0" smtClean="0"/>
              <a:t>that cause each micro-operation to be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46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Execution of a program</a:t>
            </a:r>
            <a:r>
              <a:rPr lang="en-US" dirty="0"/>
              <a:t> </a:t>
            </a:r>
            <a:r>
              <a:rPr lang="en-US" dirty="0" smtClean="0"/>
              <a:t>-sequential execution of instructions.</a:t>
            </a:r>
          </a:p>
          <a:p>
            <a:pPr marL="0" indent="0">
              <a:buNone/>
            </a:pPr>
            <a:r>
              <a:rPr lang="en-US" dirty="0" smtClean="0"/>
              <a:t> Each instruction  executed</a:t>
            </a:r>
            <a:r>
              <a:rPr lang="en-US" dirty="0"/>
              <a:t> </a:t>
            </a:r>
            <a:r>
              <a:rPr lang="en-US" dirty="0" smtClean="0"/>
              <a:t>during an instruction cycle made up of shorter sub cycles (</a:t>
            </a:r>
            <a:r>
              <a:rPr lang="en-US" sz="2400" dirty="0" smtClean="0"/>
              <a:t>e.g., fetch, indirect, execute, interrupt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Execution of each sub cycle involves one or more shorter operations,- </a:t>
            </a:r>
            <a:r>
              <a:rPr lang="en-US" b="1" dirty="0" smtClean="0"/>
              <a:t>micro-operations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6422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Functional-atomic operations of a processor.</a:t>
            </a:r>
          </a:p>
          <a:p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08912" cy="402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6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9036495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9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Four registers are involved:-</a:t>
            </a:r>
          </a:p>
          <a:p>
            <a:r>
              <a:rPr lang="en-US" b="1" dirty="0" smtClean="0"/>
              <a:t>Memory address register (MAR</a:t>
            </a:r>
            <a:r>
              <a:rPr lang="en-US" dirty="0" smtClean="0"/>
              <a:t>): Is connected to the address lines of the system</a:t>
            </a:r>
            <a:r>
              <a:rPr lang="en-US" dirty="0"/>
              <a:t> </a:t>
            </a:r>
            <a:r>
              <a:rPr lang="en-US" dirty="0" smtClean="0"/>
              <a:t>bus. It specifies the address in memory for a read or write operation.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Memory buffer register (MBR</a:t>
            </a:r>
            <a:r>
              <a:rPr lang="en-US" dirty="0" smtClean="0"/>
              <a:t>): Is connected to the data lines of the system bus. Contains the value to be stored in memory or the last value read from memory.</a:t>
            </a:r>
          </a:p>
          <a:p>
            <a:r>
              <a:rPr lang="en-US" b="1" dirty="0" smtClean="0"/>
              <a:t>Program counter (PC</a:t>
            </a:r>
            <a:r>
              <a:rPr lang="en-US" dirty="0" smtClean="0"/>
              <a:t>): Holds the address of the next instruction to be fetched.</a:t>
            </a:r>
          </a:p>
          <a:p>
            <a:r>
              <a:rPr lang="en-US" b="1" dirty="0" smtClean="0"/>
              <a:t> Instruction register (IR</a:t>
            </a:r>
            <a:r>
              <a:rPr lang="en-US" dirty="0" smtClean="0"/>
              <a:t>): Holds the last instruction fetched.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40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:-FETCH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eginning of the fetch cycle- address of the next instruction to be executed in the program counter (PC); Let, the address is 1100100.</a:t>
            </a:r>
          </a:p>
          <a:p>
            <a:r>
              <a:rPr lang="en-US" dirty="0" smtClean="0"/>
              <a:t>1.Move that address to the memory address register (MAR)</a:t>
            </a:r>
          </a:p>
          <a:p>
            <a:r>
              <a:rPr lang="en-US" dirty="0" smtClean="0"/>
              <a:t>2.Bring in the instruction. The desired address (in the MAR) is placed on the address bus.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46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949</Words>
  <Application>Microsoft Office PowerPoint</Application>
  <PresentationFormat>On-screen Show (4:3)</PresentationFormat>
  <Paragraphs>100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Module-3 CONTROL UNIT OPERATION</vt:lpstr>
      <vt:lpstr>Micro operations-CU</vt:lpstr>
      <vt:lpstr>Micro operations-CU</vt:lpstr>
      <vt:lpstr>CONTROL UNIT</vt:lpstr>
      <vt:lpstr>MICRO-OPERATIONS</vt:lpstr>
      <vt:lpstr>MICRO-OPERATIONS</vt:lpstr>
      <vt:lpstr>PowerPoint Presentation</vt:lpstr>
      <vt:lpstr>FETCH CYCLE</vt:lpstr>
      <vt:lpstr>Eg:-FETCH OPERATION</vt:lpstr>
      <vt:lpstr>Eg:-FETCH OPERATION</vt:lpstr>
      <vt:lpstr>FETCH</vt:lpstr>
      <vt:lpstr>FETCH</vt:lpstr>
      <vt:lpstr>INDIRECT CYCLE</vt:lpstr>
      <vt:lpstr>INDIRECT CYCLE</vt:lpstr>
      <vt:lpstr>The Interrupt Cycle</vt:lpstr>
      <vt:lpstr>INTERUPT CYCLE</vt:lpstr>
      <vt:lpstr>INTERUPT CYCLE</vt:lpstr>
      <vt:lpstr>EXECUTE CYCLE</vt:lpstr>
      <vt:lpstr>EXECUTE CYCLE</vt:lpstr>
      <vt:lpstr>EXECUTE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Address Decision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Module-3 CONTROL UNIT OPERATION</dc:title>
  <dc:creator>Admin</dc:creator>
  <cp:lastModifiedBy>Admin</cp:lastModifiedBy>
  <cp:revision>19</cp:revision>
  <dcterms:created xsi:type="dcterms:W3CDTF">2023-10-22T05:50:32Z</dcterms:created>
  <dcterms:modified xsi:type="dcterms:W3CDTF">2023-10-23T06:30:06Z</dcterms:modified>
</cp:coreProperties>
</file>