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1"/>
  </p:notesMasterIdLst>
  <p:sldIdLst>
    <p:sldId id="256" r:id="rId2"/>
    <p:sldId id="332" r:id="rId3"/>
    <p:sldId id="318" r:id="rId4"/>
    <p:sldId id="305" r:id="rId5"/>
    <p:sldId id="355" r:id="rId6"/>
    <p:sldId id="262" r:id="rId7"/>
    <p:sldId id="356" r:id="rId8"/>
    <p:sldId id="357" r:id="rId9"/>
    <p:sldId id="306" r:id="rId10"/>
    <p:sldId id="260" r:id="rId11"/>
    <p:sldId id="319" r:id="rId12"/>
    <p:sldId id="257" r:id="rId13"/>
    <p:sldId id="307" r:id="rId14"/>
    <p:sldId id="261" r:id="rId15"/>
    <p:sldId id="320" r:id="rId16"/>
    <p:sldId id="258" r:id="rId17"/>
    <p:sldId id="321" r:id="rId18"/>
    <p:sldId id="259" r:id="rId19"/>
    <p:sldId id="342" r:id="rId20"/>
    <p:sldId id="344" r:id="rId21"/>
    <p:sldId id="343" r:id="rId22"/>
    <p:sldId id="345" r:id="rId23"/>
    <p:sldId id="267" r:id="rId24"/>
    <p:sldId id="268" r:id="rId25"/>
    <p:sldId id="266" r:id="rId26"/>
    <p:sldId id="269" r:id="rId27"/>
    <p:sldId id="308" r:id="rId28"/>
    <p:sldId id="309" r:id="rId29"/>
    <p:sldId id="263" r:id="rId30"/>
    <p:sldId id="270" r:id="rId31"/>
    <p:sldId id="310" r:id="rId32"/>
    <p:sldId id="264" r:id="rId33"/>
    <p:sldId id="272" r:id="rId34"/>
    <p:sldId id="288" r:id="rId35"/>
    <p:sldId id="274" r:id="rId36"/>
    <p:sldId id="265" r:id="rId37"/>
    <p:sldId id="273" r:id="rId38"/>
    <p:sldId id="322" r:id="rId39"/>
    <p:sldId id="275" r:id="rId40"/>
    <p:sldId id="276" r:id="rId41"/>
    <p:sldId id="277" r:id="rId42"/>
    <p:sldId id="278" r:id="rId43"/>
    <p:sldId id="280" r:id="rId44"/>
    <p:sldId id="289" r:id="rId45"/>
    <p:sldId id="279" r:id="rId46"/>
    <p:sldId id="323" r:id="rId47"/>
    <p:sldId id="328" r:id="rId48"/>
    <p:sldId id="290" r:id="rId49"/>
    <p:sldId id="327" r:id="rId50"/>
    <p:sldId id="324" r:id="rId51"/>
    <p:sldId id="326" r:id="rId52"/>
    <p:sldId id="347" r:id="rId53"/>
    <p:sldId id="346" r:id="rId54"/>
    <p:sldId id="349" r:id="rId55"/>
    <p:sldId id="350" r:id="rId56"/>
    <p:sldId id="292" r:id="rId57"/>
    <p:sldId id="364" r:id="rId58"/>
    <p:sldId id="293" r:id="rId59"/>
    <p:sldId id="333" r:id="rId60"/>
    <p:sldId id="352" r:id="rId61"/>
    <p:sldId id="351" r:id="rId62"/>
    <p:sldId id="353" r:id="rId63"/>
    <p:sldId id="354" r:id="rId64"/>
    <p:sldId id="271" r:id="rId65"/>
    <p:sldId id="281" r:id="rId66"/>
    <p:sldId id="282" r:id="rId67"/>
    <p:sldId id="358" r:id="rId68"/>
    <p:sldId id="359" r:id="rId69"/>
    <p:sldId id="361" r:id="rId70"/>
    <p:sldId id="360" r:id="rId71"/>
    <p:sldId id="329" r:id="rId72"/>
    <p:sldId id="331" r:id="rId73"/>
    <p:sldId id="330" r:id="rId74"/>
    <p:sldId id="285" r:id="rId75"/>
    <p:sldId id="286" r:id="rId76"/>
    <p:sldId id="287" r:id="rId77"/>
    <p:sldId id="312" r:id="rId78"/>
    <p:sldId id="362" r:id="rId79"/>
    <p:sldId id="313" r:id="rId80"/>
    <p:sldId id="363" r:id="rId81"/>
    <p:sldId id="366" r:id="rId82"/>
    <p:sldId id="311" r:id="rId83"/>
    <p:sldId id="365" r:id="rId84"/>
    <p:sldId id="314" r:id="rId85"/>
    <p:sldId id="315" r:id="rId86"/>
    <p:sldId id="334" r:id="rId87"/>
    <p:sldId id="317" r:id="rId88"/>
    <p:sldId id="338" r:id="rId89"/>
    <p:sldId id="337" r:id="rId90"/>
    <p:sldId id="302" r:id="rId91"/>
    <p:sldId id="303" r:id="rId92"/>
    <p:sldId id="304" r:id="rId93"/>
    <p:sldId id="339" r:id="rId94"/>
    <p:sldId id="295" r:id="rId95"/>
    <p:sldId id="296" r:id="rId96"/>
    <p:sldId id="297" r:id="rId97"/>
    <p:sldId id="367" r:id="rId98"/>
    <p:sldId id="294" r:id="rId99"/>
    <p:sldId id="340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5730" autoAdjust="0"/>
  </p:normalViewPr>
  <p:slideViewPr>
    <p:cSldViewPr>
      <p:cViewPr>
        <p:scale>
          <a:sx n="70" d="100"/>
          <a:sy n="70" d="100"/>
        </p:scale>
        <p:origin x="-115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2T04:45:56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10028 9617 10,'-27'2'254,"-2"-2"-31,0 2-18,1-1-19,7-1-17,0 2-6,-1 1-2,5-3-2,-1 1 1,2 0-9,5 1-4,1-1-7,2 0-11,3-1-13,-2 1-7,7-1-17,-7 2-6,7-2-8,-5 1-6,5-1-10,0 0-2,0 0-11,25 2 2,-3 1-6,12 4 4,20-6-6,3 0 0,6 1-5,2-2 1,28-2-1,-26 1-1,33-3-3,-7 2 1,-2 1 2,-1-3-5,-27 2-1,35 1-5,-7-2-2,-25-1 2,26 0-5,0 1 1,-29 2-2,6-3-4,21 6-2,-30-2-2,4-3 1,-8 1-4,3 0 1,-6 0 0,0-1 2,-13 3-5,-2-3-7,0 1 6,-2 2 0,-2-3-1,-4 3-5,0 0 6,-1-2-1,-12 0 4,-2 4-8,-5-4-1,2 1-3,-5 1 6,-1 0-4,1 0 4,-7 0 0,9-1-5,-9 1 1,7 1 1,-7-1-3,0 0-6,5 0-2,-5 0-10,0 0-1,0 0-23,0 0-19,0 0-15,0 0-19,0 0-26,0 0-28,0 0-47,-14-13-27,3 6-25,1-2-168,-6 1-453,-6-7 201</inkml:trace>
  <inkml:trace contextRef="#ctx0" brushRef="#br0" timeOffset="676.8597">11678 9290 131,'-9'-8'220,"1"2"-18,-2-1-11,5 3-15,1 0-8,-2 2-9,3-3-8,0 4-9,-3-1-13,6 2-3,-5-2-12,5 2-10,0 0-6,0 0-9,-4-2-6,4 2-9,0 0-3,0 0-10,21 10-2,-2-3-3,7 5-2,5-3-6,3 0-1,3 0-4,2 3-1,11 0-3,-2 0 2,-11-5-1,2 0-2,-5-1 1,1-1 1,-3 1-1,-1 0-11,-1-1-6,-8-1 1,-4 0-1,2-1-7,-7-1-1,0 1 2,-3-3-5,-2 0 0,-1 2 2,-1-2 1,0 0 8,-6 0 1,7 0 5,-7 0 3,0 0 8,8-2 3,-8 2 4,0 0 3,0 0 5,0 0-6,2 0 5,-2 0-12,0 0 0,0 0-1,-16-4-7,9 1-5,-5 1-2,-3 1-3,-5-1-5,-10 4-6,0-2 16,-2 5-19,-16 4 1,7 1 4,-9 12-4,-2 6 4,1 5 3,-19 25-1,27-20 6,-2 6-14,-10 19 0,5 7 3,17-22-4,0 1 0,-4 28 0,10-25 3,5 0-3,3-2-6,1-5 2,6 1-4,4-10 22,0-5-18,2 1 1,2-3-3,2 0 2,-2-3-2,4-1 6,0-5-6,-4-2 2,4 0 5,0-1-5,0-1-2,1-4 10,2 4-12,-3-8 1,0 1 5,0-2 5,0 0-3,0-3-1,0 0 0,0 1-3,0-2-1,0 2 5,0-5-7,0 5 8,1-3 0,-1-2-5,0 0-1,3 7 2,-3-7-2,0 0 4,0 0-5,0 0 7,0 0 2,0 0-9,0 0 5,0 0-7,0 0 1,0 0 1,-4 3 3,4-3-9,0 0-1,0 0 9,0 0 14,0 0-28,0 0-3,0 0 1,0 0 5,0 0 0,0 0-6,0 0-4,0 0 3,0 0-9,0 0 0,0 0-6,0 0-6,0 0-7,0 0-7,0 0-10,0 0-8,0 0-14,0 0-12,0 0-13,0 0-19,0 0-18,0 0-16,0 0-14,0 0 2,0 0-12,-9-9-4,9 9-4,0-6-16,-4 4-147,4 2-383,0-8 170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2-04T04:20:13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8880 14436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DA1AF-E95E-4B32-A40C-9C90E2F1E3F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AE7C-2912-4FA5-91F2-18403500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2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5FBCFD6-14AA-4539-8BEC-D08F0543DDEF}" type="datetime1">
              <a:rPr lang="en-IN" smtClean="0"/>
              <a:t>01-08-2023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F320-7CBB-402E-8AF3-2FBA575E9216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528E-97ED-49D5-9F9B-D1C2AAF06514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B929-E354-432E-8221-6763CE0EAF3E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724-BC02-4785-98F1-26F228807165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E0D-5B10-466B-A3E7-80501D82B095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89-320F-46D3-AB20-1B61A6EDCF91}" type="datetime1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006C-B462-49DF-AE50-EF5C127657C4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A87B-CF82-4536-A92D-E45C9E5CCB5A}" type="datetime1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288E-7EF4-412F-BF40-93EA2B4EE9BD}" type="datetime1">
              <a:rPr lang="en-IN" smtClean="0"/>
              <a:t>01-08-2023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95E1-61EE-416E-853E-70B48C7AA35B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EFF85BA-B395-40D1-886F-FAE8080B26BA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Stacks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BE04-D57B-40E9-B3FB-FBCF5217E7BE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Algorithm for PUSH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Check Stack Full condition</a:t>
            </a:r>
          </a:p>
          <a:p>
            <a:pPr marL="365760" lvl="1" indent="0">
              <a:buNone/>
            </a:pPr>
            <a:r>
              <a:rPr lang="en-IN" sz="2000" dirty="0" smtClean="0"/>
              <a:t>If(top==MAX-1)</a:t>
            </a:r>
          </a:p>
          <a:p>
            <a:pPr marL="365760" lvl="1" indent="0">
              <a:buNone/>
            </a:pPr>
            <a:r>
              <a:rPr lang="en-IN" sz="2000" dirty="0" smtClean="0"/>
              <a:t>Then print stack is full or overflow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Otherwise increase the top value by 1</a:t>
            </a:r>
          </a:p>
          <a:p>
            <a:pPr marL="365760" lvl="1" indent="0">
              <a:buNone/>
            </a:pPr>
            <a:r>
              <a:rPr lang="en-IN" sz="2000" dirty="0" smtClean="0"/>
              <a:t>top=top+1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Input the value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Assign the item at top position </a:t>
            </a:r>
            <a:r>
              <a:rPr lang="en-IN" sz="2000" dirty="0" err="1" smtClean="0"/>
              <a:t>stack_arr</a:t>
            </a:r>
            <a:r>
              <a:rPr lang="en-IN" sz="2000" dirty="0" smtClean="0"/>
              <a:t>[top]=</a:t>
            </a:r>
            <a:r>
              <a:rPr lang="en-IN" sz="2000" dirty="0" err="1" smtClean="0"/>
              <a:t>pushed_item</a:t>
            </a:r>
            <a:endParaRPr lang="en-IN" sz="20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F44A-F5C1-4677-9E35-CD91A3F6A17A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Try writing the code for Push Operation function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C00E-946E-43F0-AEBE-3F0A38C8F90B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push()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pushed_item</a:t>
            </a:r>
            <a:r>
              <a:rPr lang="en-US" dirty="0"/>
              <a:t>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if(top == (MAX-1))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("Stack Overflow\n");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else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("Enter the item to be pushed in stack : 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pushed_item</a:t>
            </a:r>
            <a:r>
              <a:rPr lang="en-US" dirty="0"/>
              <a:t>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top=top+1;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stack_arr</a:t>
            </a:r>
            <a:r>
              <a:rPr lang="en-US" dirty="0"/>
              <a:t>[top] = </a:t>
            </a:r>
            <a:r>
              <a:rPr lang="en-US" dirty="0" err="1"/>
              <a:t>pushed_item</a:t>
            </a:r>
            <a:r>
              <a:rPr lang="en-US" dirty="0"/>
              <a:t>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}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}/*End of push()*/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6EB1-8500-4335-B95F-1E727CF0B609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8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490537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" y="3789040"/>
            <a:ext cx="489585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7" y="5229200"/>
            <a:ext cx="48768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" y="1052736"/>
            <a:ext cx="489585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7544" y="332656"/>
            <a:ext cx="7024744" cy="45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 smtClean="0"/>
              <a:t>POP Operation on Stack 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5611040" y="1274857"/>
            <a:ext cx="2426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IN" dirty="0"/>
              <a:t>Stack Underflow condition</a:t>
            </a:r>
          </a:p>
          <a:p>
            <a:pPr marL="365760" lvl="1" indent="0">
              <a:buNone/>
            </a:pPr>
            <a:r>
              <a:rPr lang="en-IN" dirty="0"/>
              <a:t>If(top== -1)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1D99-1101-4853-A68B-6F301A6BC098}" type="datetime1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Algorithm for POP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Check Stack Underflow condition</a:t>
            </a:r>
          </a:p>
          <a:p>
            <a:pPr marL="365760" lvl="1" indent="0">
              <a:buNone/>
            </a:pPr>
            <a:r>
              <a:rPr lang="en-IN" sz="2000" dirty="0" smtClean="0"/>
              <a:t>If(top== -1)</a:t>
            </a:r>
          </a:p>
          <a:p>
            <a:pPr marL="365760" lvl="1" indent="0">
              <a:buNone/>
            </a:pPr>
            <a:r>
              <a:rPr lang="en-IN" sz="2000" dirty="0" smtClean="0"/>
              <a:t>Then print stack is underflow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Otherwise, delete the top position element</a:t>
            </a:r>
          </a:p>
          <a:p>
            <a:pPr marL="365760" lvl="1" indent="0">
              <a:buNone/>
            </a:pPr>
            <a:r>
              <a:rPr lang="en-IN" sz="1800" dirty="0" err="1" smtClean="0"/>
              <a:t>Popped_item</a:t>
            </a:r>
            <a:r>
              <a:rPr lang="en-IN" sz="1800" dirty="0" smtClean="0"/>
              <a:t>=</a:t>
            </a:r>
            <a:r>
              <a:rPr lang="en-IN" sz="1800" dirty="0" err="1" smtClean="0"/>
              <a:t>stack_arr</a:t>
            </a:r>
            <a:r>
              <a:rPr lang="en-IN" sz="1800" dirty="0" smtClean="0"/>
              <a:t>[top]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Decrease the position of top </a:t>
            </a:r>
          </a:p>
          <a:p>
            <a:pPr marL="365760" lvl="1" indent="0">
              <a:buNone/>
            </a:pPr>
            <a:r>
              <a:rPr lang="en-IN" sz="1800" dirty="0" smtClean="0"/>
              <a:t>top=top-1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Print the </a:t>
            </a:r>
            <a:r>
              <a:rPr lang="en-IN" sz="2000" dirty="0" err="1" smtClean="0"/>
              <a:t>popped_item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D131-4DB6-4B32-A1EC-E7EB5F799A3A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Try writing the code for Pop Operation function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601B-453D-47D9-B625-D3C9D435C615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IN" dirty="0"/>
              <a:t>pop()</a:t>
            </a:r>
          </a:p>
          <a:p>
            <a:pPr marL="68580" indent="0">
              <a:buNone/>
            </a:pPr>
            <a:r>
              <a:rPr lang="en-IN" dirty="0"/>
              <a:t>{</a:t>
            </a:r>
          </a:p>
          <a:p>
            <a:pPr marL="68580" indent="0">
              <a:buNone/>
            </a:pPr>
            <a:r>
              <a:rPr lang="en-IN" dirty="0"/>
              <a:t>	if(top == -1)</a:t>
            </a:r>
          </a:p>
          <a:p>
            <a:pPr marL="6858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("Stack Underflow\n");</a:t>
            </a:r>
          </a:p>
          <a:p>
            <a:pPr marL="68580" indent="0">
              <a:buNone/>
            </a:pPr>
            <a:r>
              <a:rPr lang="en-IN" dirty="0"/>
              <a:t>	else</a:t>
            </a:r>
          </a:p>
          <a:p>
            <a:pPr marL="68580" indent="0">
              <a:buNone/>
            </a:pPr>
            <a:r>
              <a:rPr lang="en-IN" dirty="0"/>
              <a:t>	{</a:t>
            </a:r>
          </a:p>
          <a:p>
            <a:pPr marL="6858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("Popped element is : %d\n",</a:t>
            </a:r>
            <a:r>
              <a:rPr lang="en-IN" dirty="0" err="1"/>
              <a:t>stack_arr</a:t>
            </a:r>
            <a:r>
              <a:rPr lang="en-IN" dirty="0"/>
              <a:t>[top]);</a:t>
            </a:r>
          </a:p>
          <a:p>
            <a:pPr marL="68580" indent="0">
              <a:buNone/>
            </a:pPr>
            <a:r>
              <a:rPr lang="en-IN" dirty="0"/>
              <a:t>		top=top-1;</a:t>
            </a:r>
          </a:p>
          <a:p>
            <a:pPr marL="68580" indent="0">
              <a:buNone/>
            </a:pPr>
            <a:r>
              <a:rPr lang="en-IN" dirty="0"/>
              <a:t>	}</a:t>
            </a:r>
          </a:p>
          <a:p>
            <a:pPr marL="68580" indent="0">
              <a:buNone/>
            </a:pPr>
            <a:r>
              <a:rPr lang="en-IN" dirty="0"/>
              <a:t>}/*End of pop()*/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F719-7A7A-474B-B3E0-858DAA64C3F0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Try writing the code for Display Operation function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DA3E-C99E-4633-ADB1-43E3B3EFD659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 </a:t>
            </a:r>
            <a:r>
              <a:rPr lang="en-IN" dirty="0" err="1" smtClean="0"/>
              <a:t>fn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display()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if(top == -1)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("Stack is empty\n");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else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("Stack elements :\n");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for(</a:t>
            </a:r>
            <a:r>
              <a:rPr lang="en-US" dirty="0" err="1"/>
              <a:t>i</a:t>
            </a:r>
            <a:r>
              <a:rPr lang="en-US" dirty="0"/>
              <a:t> = top; </a:t>
            </a:r>
            <a:r>
              <a:rPr lang="en-US" dirty="0" err="1"/>
              <a:t>i</a:t>
            </a:r>
            <a:r>
              <a:rPr lang="en-US" dirty="0"/>
              <a:t> &gt;=0; </a:t>
            </a:r>
            <a:r>
              <a:rPr lang="en-US" dirty="0" err="1"/>
              <a:t>i</a:t>
            </a:r>
            <a:r>
              <a:rPr lang="en-US" dirty="0"/>
              <a:t>--)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("%d\n", </a:t>
            </a:r>
            <a:r>
              <a:rPr lang="en-US" dirty="0" err="1"/>
              <a:t>stack_arr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}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}/*End of display()*/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2D92-97DD-449F-B59E-585A7CA053E4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5712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Peek Operation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Autofit/>
          </a:bodyPr>
          <a:lstStyle/>
          <a:p>
            <a:r>
              <a:rPr lang="en-IN" sz="2000" dirty="0" smtClean="0"/>
              <a:t>An </a:t>
            </a:r>
            <a:r>
              <a:rPr lang="en-IN" sz="2000" dirty="0"/>
              <a:t>operation on certain abstract data types, specifically sequential collections such as stacks and queues, </a:t>
            </a:r>
            <a:endParaRPr lang="en-IN" sz="2000" dirty="0" smtClean="0"/>
          </a:p>
          <a:p>
            <a:pPr lvl="1"/>
            <a:r>
              <a:rPr lang="en-IN" sz="1800" dirty="0" smtClean="0"/>
              <a:t>which </a:t>
            </a:r>
            <a:r>
              <a:rPr lang="en-IN" sz="1800" dirty="0"/>
              <a:t>returns the value of the top ("front") of the collection </a:t>
            </a:r>
            <a:endParaRPr lang="en-IN" sz="1800" dirty="0" smtClean="0"/>
          </a:p>
          <a:p>
            <a:pPr lvl="1"/>
            <a:endParaRPr lang="en-IN" sz="1800" dirty="0" smtClean="0"/>
          </a:p>
          <a:p>
            <a:pPr lvl="1"/>
            <a:r>
              <a:rPr lang="en-IN" sz="1800" dirty="0" smtClean="0"/>
              <a:t>without </a:t>
            </a:r>
            <a:r>
              <a:rPr lang="en-IN" sz="1800" dirty="0"/>
              <a:t>removing the element from the collection. </a:t>
            </a:r>
            <a:endParaRPr lang="en-IN" sz="1800" dirty="0" smtClean="0"/>
          </a:p>
          <a:p>
            <a:pPr lvl="1"/>
            <a:endParaRPr lang="en-IN" sz="1800" dirty="0" smtClean="0"/>
          </a:p>
          <a:p>
            <a:pPr lvl="1"/>
            <a:r>
              <a:rPr lang="en-IN" sz="1800" dirty="0" smtClean="0"/>
              <a:t>It </a:t>
            </a:r>
            <a:r>
              <a:rPr lang="en-IN" sz="1800" dirty="0"/>
              <a:t>thus returns the same value as operations such as "pop" or "</a:t>
            </a:r>
            <a:r>
              <a:rPr lang="en-IN" sz="1800" dirty="0" err="1"/>
              <a:t>dequeue</a:t>
            </a:r>
            <a:r>
              <a:rPr lang="en-IN" sz="1800" dirty="0"/>
              <a:t>", but does not modify the data.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547D-49DF-44AF-AF93-AEC9692D3F45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Stack is a linear data structure which follows a particular order in which the operations are performed.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order may be LIFO(Last In First Out) or FILO(First In Last Out).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9294" y="332656"/>
            <a:ext cx="8229600" cy="495300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52937"/>
            <a:ext cx="47625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2459-0127-460C-A212-3F66F841BAC9}" type="datetime1">
              <a:rPr lang="en-IN" smtClean="0"/>
              <a:t>01-08-2023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5712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Peek Operation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Autofit/>
          </a:bodyPr>
          <a:lstStyle/>
          <a:p>
            <a:r>
              <a:rPr lang="en-IN" sz="1800" dirty="0" smtClean="0"/>
              <a:t>The </a:t>
            </a:r>
            <a:r>
              <a:rPr lang="en-IN" sz="1800" dirty="0"/>
              <a:t>name "peek" </a:t>
            </a:r>
            <a:endParaRPr lang="en-IN" sz="1800" dirty="0" smtClean="0"/>
          </a:p>
          <a:p>
            <a:pPr lvl="1"/>
            <a:r>
              <a:rPr lang="en-IN" sz="1800" dirty="0" smtClean="0"/>
              <a:t>the </a:t>
            </a:r>
            <a:r>
              <a:rPr lang="en-IN" sz="1800" dirty="0"/>
              <a:t>name for this operation varies depending on data type and language. 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Peek </a:t>
            </a:r>
            <a:r>
              <a:rPr lang="en-IN" sz="1800" dirty="0"/>
              <a:t>is generally considered an inessential operation, </a:t>
            </a:r>
            <a:endParaRPr lang="en-IN" sz="1800" dirty="0" smtClean="0"/>
          </a:p>
          <a:p>
            <a:pPr lvl="1"/>
            <a:r>
              <a:rPr lang="en-IN" sz="1800" dirty="0" smtClean="0"/>
              <a:t>not included </a:t>
            </a:r>
            <a:r>
              <a:rPr lang="en-IN" sz="1800" dirty="0"/>
              <a:t>in the basic definition of these data types.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129-24E2-4047-B0E9-76BBA9D787A1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5712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Peek Operation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Autofit/>
          </a:bodyPr>
          <a:lstStyle/>
          <a:p>
            <a:r>
              <a:rPr lang="en-IN" sz="2000" dirty="0"/>
              <a:t>Sequential types for which peek is often implemented include:</a:t>
            </a:r>
          </a:p>
          <a:p>
            <a:pPr lvl="1"/>
            <a:r>
              <a:rPr lang="en-IN" sz="1800" dirty="0" smtClean="0"/>
              <a:t>    </a:t>
            </a:r>
            <a:r>
              <a:rPr lang="en-IN" sz="1800" dirty="0"/>
              <a:t>Stack</a:t>
            </a:r>
          </a:p>
          <a:p>
            <a:pPr lvl="1"/>
            <a:r>
              <a:rPr lang="en-IN" sz="1800" dirty="0"/>
              <a:t>    Queue</a:t>
            </a:r>
          </a:p>
          <a:p>
            <a:pPr lvl="1"/>
            <a:r>
              <a:rPr lang="en-IN" sz="1800" dirty="0"/>
              <a:t>    Priority queue (such as a heap)</a:t>
            </a:r>
          </a:p>
          <a:p>
            <a:pPr lvl="1"/>
            <a:r>
              <a:rPr lang="en-IN" sz="1800" dirty="0"/>
              <a:t>    Double-ended queue (</a:t>
            </a:r>
            <a:r>
              <a:rPr lang="en-IN" sz="1800" dirty="0" err="1"/>
              <a:t>deque</a:t>
            </a:r>
            <a:r>
              <a:rPr lang="en-IN" sz="1800" dirty="0"/>
              <a:t>)</a:t>
            </a:r>
          </a:p>
          <a:p>
            <a:pPr lvl="1"/>
            <a:r>
              <a:rPr lang="en-IN" sz="1600" dirty="0"/>
              <a:t>    Double-ended priority queue (DEPQ)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40E9-557A-4951-80F4-BD7E10E5CFEA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5712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Peek Operation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Autofit/>
          </a:bodyPr>
          <a:lstStyle/>
          <a:p>
            <a:r>
              <a:rPr lang="en-IN" sz="2000" dirty="0"/>
              <a:t>Single-ended types, such as stack, </a:t>
            </a:r>
            <a:endParaRPr lang="en-IN" sz="2000" dirty="0" smtClean="0"/>
          </a:p>
          <a:p>
            <a:pPr lvl="1"/>
            <a:r>
              <a:rPr lang="en-IN" sz="1800" dirty="0" smtClean="0"/>
              <a:t>generally </a:t>
            </a:r>
            <a:r>
              <a:rPr lang="en-IN" sz="1800" dirty="0"/>
              <a:t>only admit a single peek, at the end that is modified. </a:t>
            </a:r>
            <a:endParaRPr lang="en-IN" sz="1800" dirty="0" smtClean="0"/>
          </a:p>
          <a:p>
            <a:r>
              <a:rPr lang="en-IN" sz="2000" dirty="0" smtClean="0"/>
              <a:t>Double-ended </a:t>
            </a:r>
            <a:r>
              <a:rPr lang="en-IN" sz="2000" dirty="0"/>
              <a:t>types, such as </a:t>
            </a:r>
            <a:r>
              <a:rPr lang="en-IN" sz="2000" dirty="0" err="1"/>
              <a:t>deques</a:t>
            </a:r>
            <a:r>
              <a:rPr lang="en-IN" sz="2000" dirty="0"/>
              <a:t>, </a:t>
            </a:r>
            <a:endParaRPr lang="en-IN" sz="2000" dirty="0" smtClean="0"/>
          </a:p>
          <a:p>
            <a:pPr lvl="1"/>
            <a:r>
              <a:rPr lang="en-IN" sz="1800" dirty="0" smtClean="0"/>
              <a:t>admit </a:t>
            </a:r>
            <a:r>
              <a:rPr lang="en-IN" sz="1800" dirty="0"/>
              <a:t>two peeks, one at each end.</a:t>
            </a:r>
          </a:p>
          <a:p>
            <a:endParaRPr lang="en-IN" sz="2000" dirty="0"/>
          </a:p>
          <a:p>
            <a:r>
              <a:rPr lang="en-IN" sz="2000" dirty="0"/>
              <a:t>Names for peek vary. </a:t>
            </a:r>
            <a:endParaRPr lang="en-IN" sz="2000" dirty="0" smtClean="0"/>
          </a:p>
          <a:p>
            <a:pPr lvl="1"/>
            <a:r>
              <a:rPr lang="en-IN" sz="1800" dirty="0" smtClean="0"/>
              <a:t>For </a:t>
            </a:r>
            <a:r>
              <a:rPr lang="en-IN" sz="1800" dirty="0"/>
              <a:t>queues "front" is common. </a:t>
            </a:r>
            <a:endParaRPr lang="en-IN" sz="1800" dirty="0" smtClean="0"/>
          </a:p>
          <a:p>
            <a:pPr lvl="1"/>
            <a:r>
              <a:rPr lang="en-IN" sz="1800" dirty="0" err="1" smtClean="0"/>
              <a:t>Dequeues</a:t>
            </a:r>
            <a:r>
              <a:rPr lang="en-IN" sz="1800" dirty="0" smtClean="0"/>
              <a:t> </a:t>
            </a:r>
            <a:r>
              <a:rPr lang="en-IN" sz="1800" dirty="0"/>
              <a:t>have varied names, often "front" and "back" or "first" and "last". </a:t>
            </a:r>
            <a:endParaRPr lang="en-IN" sz="1800" dirty="0" smtClean="0"/>
          </a:p>
          <a:p>
            <a:pPr lvl="1"/>
            <a:r>
              <a:rPr lang="en-IN" sz="1800" dirty="0" smtClean="0"/>
              <a:t>The </a:t>
            </a:r>
            <a:r>
              <a:rPr lang="en-IN" sz="1800" dirty="0"/>
              <a:t>name "peak" is also occasionally found</a:t>
            </a:r>
            <a:endParaRPr lang="en-IN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017E-E7AD-49A2-841A-6DF931E28878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Linked List </a:t>
            </a:r>
            <a:r>
              <a:rPr lang="en-IN" dirty="0" err="1" smtClean="0"/>
              <a:t>Representationof</a:t>
            </a:r>
            <a:r>
              <a:rPr lang="en-IN" dirty="0" smtClean="0"/>
              <a:t> Stack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9A32-FA01-4110-AFE2-BC27A57D4E59}" type="datetime1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508920" y="3328920"/>
              <a:ext cx="918720" cy="480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1360" y="3322080"/>
                <a:ext cx="935280" cy="4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6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Linked List </a:t>
            </a:r>
            <a:r>
              <a:rPr lang="en-IN" sz="3200" dirty="0" smtClean="0"/>
              <a:t>Representation of </a:t>
            </a:r>
            <a:r>
              <a:rPr lang="en-IN" sz="3200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The info field of the node holds the elements of the stack </a:t>
            </a:r>
          </a:p>
          <a:p>
            <a:r>
              <a:rPr lang="en-IN" sz="2000" dirty="0" smtClean="0"/>
              <a:t>Link fields hold pointers to the neighbouring element in the stack</a:t>
            </a:r>
          </a:p>
          <a:p>
            <a:endParaRPr lang="en-IN" sz="2000" dirty="0" smtClean="0"/>
          </a:p>
          <a:p>
            <a:r>
              <a:rPr lang="en-IN" sz="2000" b="1" dirty="0" smtClean="0"/>
              <a:t>The start pointer behaves as the TOP pointer variable of the stack</a:t>
            </a:r>
          </a:p>
          <a:p>
            <a:endParaRPr lang="en-IN" sz="2000" dirty="0" smtClean="0"/>
          </a:p>
          <a:p>
            <a:r>
              <a:rPr lang="en-IN" sz="2000" b="1" dirty="0" smtClean="0"/>
              <a:t>Null pointer of the last node in the linked list signals the bottom of the stack</a:t>
            </a:r>
          </a:p>
          <a:p>
            <a:endParaRPr lang="en-IN" dirty="0"/>
          </a:p>
        </p:txBody>
      </p:sp>
      <p:sp>
        <p:nvSpPr>
          <p:cNvPr id="4" name="Frame 3"/>
          <p:cNvSpPr/>
          <p:nvPr/>
        </p:nvSpPr>
        <p:spPr>
          <a:xfrm>
            <a:off x="611560" y="3933056"/>
            <a:ext cx="7632848" cy="9361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51B8-B69D-48CF-8C24-1ECCC578FB8E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5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Linked List Representation of Stack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/>
              <a:t>struct</a:t>
            </a:r>
            <a:r>
              <a:rPr lang="en-US" dirty="0"/>
              <a:t> node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info;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 *link;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} </a:t>
            </a:r>
            <a:r>
              <a:rPr lang="en-US" b="1" dirty="0"/>
              <a:t>*top=NULL;</a:t>
            </a:r>
            <a:endParaRPr lang="en-IN" b="1" dirty="0"/>
          </a:p>
          <a:p>
            <a:pPr marL="6858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4FD5-87A8-4B63-B7DB-87865C69C7C1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Push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Inserting a node into the front or start of the list. i.e. at the top of the stack</a:t>
            </a:r>
          </a:p>
          <a:p>
            <a:endParaRPr lang="en-IN" sz="2000" dirty="0"/>
          </a:p>
          <a:p>
            <a:r>
              <a:rPr lang="en-IN" sz="2000" dirty="0" smtClean="0"/>
              <a:t>Stack after Before Push Operation, </a:t>
            </a:r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Stack after Push </a:t>
            </a:r>
            <a:r>
              <a:rPr lang="en-IN" sz="2000" dirty="0"/>
              <a:t>Operation, </a:t>
            </a:r>
            <a:r>
              <a:rPr lang="en-IN" sz="2000" b="1" dirty="0"/>
              <a:t>Push www into </a:t>
            </a:r>
            <a:r>
              <a:rPr lang="en-IN" sz="2000" b="1" dirty="0" smtClean="0"/>
              <a:t>stack, inserted at Top</a:t>
            </a:r>
            <a:endParaRPr lang="en-IN" sz="2000" b="1" dirty="0"/>
          </a:p>
          <a:p>
            <a:endParaRPr lang="en-IN" sz="2000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53969"/>
              </p:ext>
            </p:extLst>
          </p:nvPr>
        </p:nvGraphicFramePr>
        <p:xfrm>
          <a:off x="1547664" y="378904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85878"/>
              </p:ext>
            </p:extLst>
          </p:nvPr>
        </p:nvGraphicFramePr>
        <p:xfrm>
          <a:off x="3491880" y="378904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YYY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83492"/>
              </p:ext>
            </p:extLst>
          </p:nvPr>
        </p:nvGraphicFramePr>
        <p:xfrm>
          <a:off x="5436096" y="378904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ZZZ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87824" y="393305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4932040" y="386104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1043608" y="393305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97352"/>
              </p:ext>
            </p:extLst>
          </p:nvPr>
        </p:nvGraphicFramePr>
        <p:xfrm>
          <a:off x="3059832" y="522348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86855"/>
              </p:ext>
            </p:extLst>
          </p:nvPr>
        </p:nvGraphicFramePr>
        <p:xfrm>
          <a:off x="5004048" y="522348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YYY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65721"/>
              </p:ext>
            </p:extLst>
          </p:nvPr>
        </p:nvGraphicFramePr>
        <p:xfrm>
          <a:off x="6948264" y="522348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ZZZ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4499992" y="536749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6444208" y="529548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2555776" y="536749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88780"/>
              </p:ext>
            </p:extLst>
          </p:nvPr>
        </p:nvGraphicFramePr>
        <p:xfrm>
          <a:off x="1187624" y="5229200"/>
          <a:ext cx="15121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</a:tblGrid>
              <a:tr h="361781">
                <a:tc>
                  <a:txBody>
                    <a:bodyPr/>
                    <a:lstStyle/>
                    <a:p>
                      <a:r>
                        <a:rPr lang="en-IN" b="0" dirty="0" smtClean="0"/>
                        <a:t>WWW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683568" y="537321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39552" y="36450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Top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50758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Top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03451" y="3460358"/>
            <a:ext cx="21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Bottom of Stack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24328" y="4609626"/>
            <a:ext cx="149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Bottom of Stack</a:t>
            </a:r>
            <a:endParaRPr lang="en-IN" b="1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5775-A290-413A-AE6A-84EB9E9AA93C}" type="datetime1">
              <a:rPr lang="en-IN" smtClean="0"/>
              <a:t>01-08-2023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8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6"/>
          <a:stretch/>
        </p:blipFill>
        <p:spPr bwMode="auto">
          <a:xfrm>
            <a:off x="899592" y="2060848"/>
            <a:ext cx="733410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43490" y="1027664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smtClean="0"/>
              <a:t>Linked List Representation of Stack</a:t>
            </a:r>
            <a:endParaRPr lang="en-IN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ED32-3DC7-47ED-AE07-1CA4A42AB87E}" type="datetime1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36957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3695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37112"/>
            <a:ext cx="36957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0296" y="2924944"/>
            <a:ext cx="3654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 err="1"/>
              <a:t>tmp</a:t>
            </a:r>
            <a:r>
              <a:rPr lang="en-US" dirty="0"/>
              <a:t> = (</a:t>
            </a:r>
            <a:r>
              <a:rPr lang="en-US" dirty="0" err="1"/>
              <a:t>struct</a:t>
            </a:r>
            <a:r>
              <a:rPr lang="en-US" dirty="0"/>
              <a:t> node 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7544" y="332656"/>
            <a:ext cx="7024744" cy="45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 smtClean="0"/>
              <a:t>PUSH Operation on Stack </a:t>
            </a:r>
            <a:endParaRPr lang="en-IN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9521-F2C2-4844-9788-28B3F15BBBB9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50296" y="4971196"/>
            <a:ext cx="29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 err="1"/>
              <a:t>tmp</a:t>
            </a:r>
            <a:r>
              <a:rPr lang="en-US" dirty="0"/>
              <a:t>-&gt;link=top;</a:t>
            </a:r>
            <a:endParaRPr lang="en-IN" dirty="0"/>
          </a:p>
          <a:p>
            <a:pPr marL="68580" indent="0">
              <a:buNone/>
            </a:pPr>
            <a:r>
              <a:rPr lang="en-US" dirty="0" smtClean="0"/>
              <a:t>top=</a:t>
            </a:r>
            <a:r>
              <a:rPr lang="en-US" dirty="0" err="1" smtClean="0"/>
              <a:t>tmp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5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Push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6777317" cy="3508977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600" dirty="0"/>
              <a:t>push()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{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struct</a:t>
            </a:r>
            <a:r>
              <a:rPr lang="en-US" sz="1600" dirty="0"/>
              <a:t> node *</a:t>
            </a:r>
            <a:r>
              <a:rPr lang="en-US" sz="1600" dirty="0" err="1"/>
              <a:t>tmp</a:t>
            </a:r>
            <a:r>
              <a:rPr lang="en-US" sz="1600" dirty="0"/>
              <a:t>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pushed_item</a:t>
            </a:r>
            <a:r>
              <a:rPr lang="en-US" sz="1600" dirty="0"/>
              <a:t>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tmp</a:t>
            </a:r>
            <a:r>
              <a:rPr lang="en-US" sz="1600" dirty="0"/>
              <a:t> = (</a:t>
            </a:r>
            <a:r>
              <a:rPr lang="en-US" sz="1600" dirty="0" err="1"/>
              <a:t>struct</a:t>
            </a:r>
            <a:r>
              <a:rPr lang="en-US" sz="1600" dirty="0"/>
              <a:t> node *)</a:t>
            </a:r>
            <a:r>
              <a:rPr lang="en-US" sz="1600" dirty="0" err="1"/>
              <a:t>malloc</a:t>
            </a:r>
            <a:r>
              <a:rPr lang="en-US" sz="1600" dirty="0"/>
              <a:t>(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struct</a:t>
            </a:r>
            <a:r>
              <a:rPr lang="en-US" sz="1600" dirty="0"/>
              <a:t> node));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("Input the new value to be pushed on the stack : ");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scanf</a:t>
            </a:r>
            <a:r>
              <a:rPr lang="en-US" sz="1600" dirty="0"/>
              <a:t>("%d",&amp;</a:t>
            </a:r>
            <a:r>
              <a:rPr lang="en-US" sz="1600" dirty="0" err="1"/>
              <a:t>pushed_item</a:t>
            </a:r>
            <a:r>
              <a:rPr lang="en-US" sz="1600" dirty="0"/>
              <a:t>);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tmp</a:t>
            </a:r>
            <a:r>
              <a:rPr lang="en-US" sz="1600" dirty="0"/>
              <a:t>-&gt;info=</a:t>
            </a:r>
            <a:r>
              <a:rPr lang="en-US" sz="1600" dirty="0" err="1"/>
              <a:t>pushed_item</a:t>
            </a:r>
            <a:r>
              <a:rPr lang="en-US" sz="1600" dirty="0"/>
              <a:t>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tmp</a:t>
            </a:r>
            <a:r>
              <a:rPr lang="en-US" sz="1600" dirty="0"/>
              <a:t>-&gt;link=top;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top=</a:t>
            </a:r>
            <a:r>
              <a:rPr lang="en-US" sz="1600" dirty="0" err="1"/>
              <a:t>tmp</a:t>
            </a:r>
            <a:r>
              <a:rPr lang="en-US" sz="1600" dirty="0"/>
              <a:t>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}/*End of push()*/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A999-48BB-42C6-AC08-0C7A27C384A1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7868" y="228078"/>
            <a:ext cx="8229600" cy="495300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Operation on Stacks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526" y="1143000"/>
            <a:ext cx="8229600" cy="4389120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Push operation</a:t>
            </a:r>
            <a:r>
              <a:rPr lang="en-IN" sz="2000" dirty="0" smtClean="0"/>
              <a:t>-The </a:t>
            </a:r>
            <a:r>
              <a:rPr lang="en-IN" sz="2000" dirty="0"/>
              <a:t>insertion of an element into stack </a:t>
            </a:r>
          </a:p>
          <a:p>
            <a:r>
              <a:rPr lang="en-IN" sz="2000" b="1" dirty="0" smtClean="0"/>
              <a:t>Pop </a:t>
            </a:r>
            <a:r>
              <a:rPr lang="en-IN" sz="2000" b="1" dirty="0"/>
              <a:t>operation </a:t>
            </a:r>
            <a:r>
              <a:rPr lang="en-IN" sz="2000" dirty="0" smtClean="0"/>
              <a:t>- Deletion </a:t>
            </a:r>
            <a:r>
              <a:rPr lang="en-IN" sz="2000" dirty="0"/>
              <a:t>of an element from the stack </a:t>
            </a:r>
          </a:p>
          <a:p>
            <a:endParaRPr lang="en-IN" sz="2000" dirty="0" smtClean="0"/>
          </a:p>
          <a:p>
            <a:r>
              <a:rPr lang="en-IN" sz="2000" dirty="0" smtClean="0"/>
              <a:t>In </a:t>
            </a:r>
            <a:r>
              <a:rPr lang="en-IN" sz="2000" dirty="0"/>
              <a:t>stack we always keep track of the last element present in the list with a pointer called top.</a:t>
            </a:r>
          </a:p>
        </p:txBody>
      </p:sp>
      <p:pic>
        <p:nvPicPr>
          <p:cNvPr id="3077" name="Picture 5" descr="https://lh4.ggpht.com/-yPC1y5pyEK8/UI5YdsZz_oI/AAAAAAAAA1Y/zSzytUOxVWA/clip_image001_thumb%25255B1%25255D.gif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1"/>
            <a:ext cx="6553200" cy="27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B3DB-546E-4C91-A6DB-5C51CAC0293A}" type="datetime1">
              <a:rPr lang="en-IN" smtClean="0"/>
              <a:t>01-08-2023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26" y="332656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Pop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7056900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Deleting a node pointed to by start pointer of the list. i.e. at the top of the stack</a:t>
            </a:r>
          </a:p>
          <a:p>
            <a:endParaRPr lang="en-IN" sz="2000" dirty="0"/>
          </a:p>
          <a:p>
            <a:r>
              <a:rPr lang="en-IN" sz="2000" dirty="0" smtClean="0"/>
              <a:t>Stack after Before Pop Operation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Stack after Pop Operation, element at top deleted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76915"/>
              </p:ext>
            </p:extLst>
          </p:nvPr>
        </p:nvGraphicFramePr>
        <p:xfrm>
          <a:off x="1547664" y="378904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53950"/>
              </p:ext>
            </p:extLst>
          </p:nvPr>
        </p:nvGraphicFramePr>
        <p:xfrm>
          <a:off x="3491880" y="378904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YYY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11585"/>
              </p:ext>
            </p:extLst>
          </p:nvPr>
        </p:nvGraphicFramePr>
        <p:xfrm>
          <a:off x="5436096" y="378904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ZZZ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87824" y="393305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4932040" y="386104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1043608" y="393305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13808"/>
              </p:ext>
            </p:extLst>
          </p:nvPr>
        </p:nvGraphicFramePr>
        <p:xfrm>
          <a:off x="1259632" y="5511512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YYY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30650"/>
              </p:ext>
            </p:extLst>
          </p:nvPr>
        </p:nvGraphicFramePr>
        <p:xfrm>
          <a:off x="3203848" y="5511512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ZZZ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755576" y="565552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2699792" y="558352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39552" y="36450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Top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50851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Top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57444" y="4195215"/>
            <a:ext cx="149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Bottom of Stack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53188" y="5879013"/>
            <a:ext cx="149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Bottom of Stack</a:t>
            </a:r>
            <a:endParaRPr lang="en-IN" b="1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7417-36BB-4898-A7E9-4C305F711647}" type="datetime1">
              <a:rPr lang="en-IN" smtClean="0"/>
              <a:t>01-08-2023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3096344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67544" y="332656"/>
            <a:ext cx="7024744" cy="45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 smtClean="0"/>
              <a:t>POP Operation on Stack 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47628"/>
            <a:ext cx="3096344" cy="19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96752"/>
            <a:ext cx="3600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24200"/>
            <a:ext cx="3600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>
            <a:off x="3979916" y="1124744"/>
            <a:ext cx="232044" cy="4104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8300396" y="1124744"/>
            <a:ext cx="232044" cy="4104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0A22-86D2-4D05-9834-7FCF1C5DCCC2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dirty="0"/>
              <a:t>POP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28800"/>
            <a:ext cx="6777317" cy="3508977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pop()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 *</a:t>
            </a:r>
            <a:r>
              <a:rPr lang="en-US" dirty="0" err="1"/>
              <a:t>tmp</a:t>
            </a:r>
            <a:r>
              <a:rPr lang="en-US" dirty="0"/>
              <a:t>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if(top == NULL)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("Stack is empty\n");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else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{      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=top</a:t>
            </a:r>
            <a:r>
              <a:rPr lang="en-US" dirty="0"/>
              <a:t>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("Popped item is %d\n",</a:t>
            </a:r>
            <a:r>
              <a:rPr lang="en-US" dirty="0" err="1"/>
              <a:t>tmp</a:t>
            </a:r>
            <a:r>
              <a:rPr lang="en-US" dirty="0"/>
              <a:t>-&gt;info);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top=top-&gt;link;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free(</a:t>
            </a:r>
            <a:r>
              <a:rPr lang="en-US" dirty="0" err="1"/>
              <a:t>tmp</a:t>
            </a:r>
            <a:r>
              <a:rPr lang="en-US" dirty="0"/>
              <a:t>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}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}/*End of pop()*/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 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C4D-EDFE-4AEF-ACE4-CA5852C67973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Display </a:t>
            </a:r>
            <a:r>
              <a:rPr lang="en-IN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40768"/>
            <a:ext cx="6777317" cy="4491861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 smtClean="0"/>
              <a:t>display</a:t>
            </a:r>
            <a:r>
              <a:rPr lang="en-US" dirty="0"/>
              <a:t>()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{       </a:t>
            </a:r>
            <a:r>
              <a:rPr lang="en-US" dirty="0" err="1"/>
              <a:t>struct</a:t>
            </a:r>
            <a:r>
              <a:rPr lang="en-US" dirty="0"/>
              <a:t> node *</a:t>
            </a:r>
            <a:r>
              <a:rPr lang="en-US" dirty="0" err="1"/>
              <a:t>ptr</a:t>
            </a:r>
            <a:r>
              <a:rPr lang="en-US" dirty="0"/>
              <a:t>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=top;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if(top==NULL)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("Stack is empty\n");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else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("Stack elements :\n");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while(</a:t>
            </a:r>
            <a:r>
              <a:rPr lang="en-US" dirty="0" err="1"/>
              <a:t>ptr</a:t>
            </a:r>
            <a:r>
              <a:rPr lang="en-US" dirty="0"/>
              <a:t>!= NULL)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ptr</a:t>
            </a:r>
            <a:r>
              <a:rPr lang="en-US" dirty="0"/>
              <a:t>-&gt;info);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	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-&gt;link;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}/*End of while */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}/*End of else*/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}/*End of display()*/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 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322A-0B81-49F5-A9A6-145215D10333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Application of </a:t>
            </a:r>
            <a:r>
              <a:rPr lang="en-IN" dirty="0" smtClean="0"/>
              <a:t>Stack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1FE-DA55-4098-B7FE-A0801F4D8462}" type="datetime1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Application of </a:t>
            </a:r>
            <a:r>
              <a:rPr lang="en-IN" sz="2800" dirty="0"/>
              <a:t>Stack –Reversal of a </a:t>
            </a:r>
            <a:r>
              <a:rPr lang="en-IN" sz="2800" dirty="0" smtClean="0"/>
              <a:t>String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/>
              <a:t>Push each character of the string on the stack.</a:t>
            </a:r>
          </a:p>
          <a:p>
            <a:r>
              <a:rPr lang="en-IN" dirty="0" smtClean="0"/>
              <a:t>When whole string is pushed on the stack</a:t>
            </a:r>
          </a:p>
          <a:p>
            <a:r>
              <a:rPr lang="en-IN" dirty="0" smtClean="0"/>
              <a:t>Pop the characters from the stack to get the reversed string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E0E2-1C34-48FB-8E5D-C7819C4F7701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8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Application of </a:t>
            </a:r>
            <a:r>
              <a:rPr lang="en-IN" sz="2800" dirty="0"/>
              <a:t>Stack –Reversal of a </a:t>
            </a:r>
            <a:r>
              <a:rPr lang="en-IN" sz="2800" dirty="0" smtClean="0"/>
              <a:t>String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/>
              <a:t>Try Writing the Code snippet for it……..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A7E1-4BFC-4345-AA5F-F8C9000B3876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Application of Stack –Polish Notation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/>
              <a:t>Polish notation (PN), also known as </a:t>
            </a:r>
          </a:p>
          <a:p>
            <a:pPr lvl="1"/>
            <a:r>
              <a:rPr lang="en-IN" dirty="0" smtClean="0"/>
              <a:t>normal </a:t>
            </a:r>
            <a:r>
              <a:rPr lang="en-IN" dirty="0"/>
              <a:t>Polish notation (</a:t>
            </a:r>
            <a:r>
              <a:rPr lang="en-IN" dirty="0" smtClean="0"/>
              <a:t>NPN)</a:t>
            </a:r>
          </a:p>
          <a:p>
            <a:pPr lvl="1"/>
            <a:r>
              <a:rPr lang="en-IN" dirty="0" err="1" smtClean="0"/>
              <a:t>Łukasiewicz</a:t>
            </a:r>
            <a:r>
              <a:rPr lang="en-IN" dirty="0" smtClean="0"/>
              <a:t> notation</a:t>
            </a:r>
          </a:p>
          <a:p>
            <a:pPr lvl="1"/>
            <a:r>
              <a:rPr lang="en-IN" dirty="0" smtClean="0"/>
              <a:t>Warsaw </a:t>
            </a:r>
            <a:r>
              <a:rPr lang="en-IN" dirty="0"/>
              <a:t>notation, </a:t>
            </a:r>
            <a:endParaRPr lang="en-IN" dirty="0" smtClean="0"/>
          </a:p>
          <a:p>
            <a:pPr lvl="1"/>
            <a:r>
              <a:rPr lang="en-IN" dirty="0" smtClean="0"/>
              <a:t>Polish </a:t>
            </a:r>
            <a:r>
              <a:rPr lang="en-IN" dirty="0"/>
              <a:t>prefix notation or </a:t>
            </a:r>
            <a:endParaRPr lang="en-IN" dirty="0" smtClean="0"/>
          </a:p>
          <a:p>
            <a:pPr lvl="1"/>
            <a:r>
              <a:rPr lang="en-IN" dirty="0" smtClean="0"/>
              <a:t>simply </a:t>
            </a:r>
            <a:r>
              <a:rPr lang="en-IN" dirty="0"/>
              <a:t>prefix notation, 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131F-796D-45F8-ABFC-1072399428A3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Polish Notation-Prefix Notation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Is </a:t>
            </a:r>
            <a:r>
              <a:rPr lang="en-IN" sz="2000" dirty="0"/>
              <a:t>a mathematical notation in which operators precede their operands,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description "Polish" refers to the nationality of logician Jan </a:t>
            </a:r>
            <a:r>
              <a:rPr lang="en-IN" sz="2000" dirty="0" err="1" smtClean="0"/>
              <a:t>Łukasiewicz</a:t>
            </a:r>
            <a:r>
              <a:rPr lang="en-IN" sz="2000" dirty="0" smtClean="0"/>
              <a:t> </a:t>
            </a:r>
            <a:r>
              <a:rPr lang="en-IN" sz="2000" dirty="0"/>
              <a:t>who invented Polish notation in 1924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D1C-F0A4-4039-B61B-E114714AE989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Reverse Polish Notation-Postfix Notation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Reverse </a:t>
            </a:r>
            <a:r>
              <a:rPr lang="en-IN" sz="2000" dirty="0"/>
              <a:t>Polish notation (RPN), in which operators follow their operands.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b="1" dirty="0"/>
              <a:t>The term Polish notation is sometimes taken (as the opposite of infix notation) to also include reverse Polish </a:t>
            </a:r>
            <a:r>
              <a:rPr lang="en-IN" sz="2000" b="1" dirty="0" smtClean="0"/>
              <a:t>notation.</a:t>
            </a: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38FD-67EE-492E-ACA8-0AD57E1DFAE6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7" r="31783" b="7919"/>
          <a:stretch/>
        </p:blipFill>
        <p:spPr bwMode="auto">
          <a:xfrm>
            <a:off x="1187624" y="2348880"/>
            <a:ext cx="6336704" cy="32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43490" y="1027664"/>
            <a:ext cx="7024744" cy="45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smtClean="0"/>
              <a:t>Array Implementation of Stack </a:t>
            </a:r>
            <a:endParaRPr lang="en-IN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B86-E532-454C-A032-51847482C43E}" type="datetime1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Expression Representation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An expression is defined as a number of operands or data items combined using several operators.</a:t>
            </a:r>
          </a:p>
          <a:p>
            <a:r>
              <a:rPr lang="en-IN" sz="2000" dirty="0" smtClean="0"/>
              <a:t>3 popular methods for representation:</a:t>
            </a:r>
          </a:p>
          <a:p>
            <a:pPr lvl="1"/>
            <a:r>
              <a:rPr lang="en-IN" sz="1800" dirty="0" smtClean="0"/>
              <a:t>Infix Notation</a:t>
            </a:r>
          </a:p>
          <a:p>
            <a:pPr lvl="1"/>
            <a:r>
              <a:rPr lang="en-IN" sz="1800" dirty="0" smtClean="0"/>
              <a:t>Prefix Notation</a:t>
            </a:r>
          </a:p>
          <a:p>
            <a:pPr lvl="1"/>
            <a:r>
              <a:rPr lang="en-IN" sz="1800" dirty="0" smtClean="0"/>
              <a:t>Postfix 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0BE8-09CA-4782-BE4A-EF3D1D019FEE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/>
              <a:t>Infix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Used in General Mathematics</a:t>
            </a:r>
          </a:p>
          <a:p>
            <a:r>
              <a:rPr lang="en-IN" sz="2000" dirty="0" smtClean="0"/>
              <a:t>Operator is written in between the operands</a:t>
            </a:r>
          </a:p>
          <a:p>
            <a:r>
              <a:rPr lang="en-IN" sz="2000" dirty="0" err="1" smtClean="0"/>
              <a:t>Eg</a:t>
            </a:r>
            <a:r>
              <a:rPr lang="en-IN" sz="2000" dirty="0" smtClean="0"/>
              <a:t>- </a:t>
            </a:r>
            <a:r>
              <a:rPr lang="en-IN" sz="2000" dirty="0" err="1" smtClean="0"/>
              <a:t>a+b</a:t>
            </a:r>
            <a:r>
              <a:rPr lang="en-IN" sz="2000" dirty="0" smtClean="0"/>
              <a:t>, </a:t>
            </a:r>
            <a:r>
              <a:rPr lang="en-IN" sz="2000" dirty="0" err="1" smtClean="0"/>
              <a:t>x+y</a:t>
            </a:r>
            <a:r>
              <a:rPr lang="en-IN" sz="2000" dirty="0" smtClean="0"/>
              <a:t>*z</a:t>
            </a:r>
          </a:p>
          <a:p>
            <a:r>
              <a:rPr lang="en-IN" sz="2000" dirty="0" smtClean="0"/>
              <a:t>Called infix because of the position of the operator in expression.</a:t>
            </a:r>
          </a:p>
          <a:p>
            <a:pPr marL="68580" indent="0">
              <a:buNone/>
            </a:pPr>
            <a:r>
              <a:rPr lang="en-IN" sz="2000" b="1" dirty="0" smtClean="0">
                <a:solidFill>
                  <a:schemeClr val="accent1"/>
                </a:solidFill>
              </a:rPr>
              <a:t>Evaluation-</a:t>
            </a:r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Evaluated left to right but operator precedence must be taken into consideration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Not used inside computer, due to additional complexity of handling of precedence</a:t>
            </a:r>
          </a:p>
          <a:p>
            <a:pPr lvl="1"/>
            <a:endParaRPr lang="en-IN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B62F-D13A-49A2-8A01-40C9F5CEF787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Prefix </a:t>
            </a:r>
            <a:r>
              <a:rPr lang="en-IN" sz="2800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Operator is written before the operands</a:t>
            </a:r>
          </a:p>
          <a:p>
            <a:r>
              <a:rPr lang="en-IN" sz="2000" dirty="0" smtClean="0"/>
              <a:t>Also called Polish Notation</a:t>
            </a:r>
          </a:p>
          <a:p>
            <a:r>
              <a:rPr lang="en-IN" sz="2000" dirty="0" err="1" smtClean="0"/>
              <a:t>Eg</a:t>
            </a:r>
            <a:r>
              <a:rPr lang="en-IN" sz="2000" dirty="0" smtClean="0"/>
              <a:t>- +ab, +x*</a:t>
            </a:r>
            <a:r>
              <a:rPr lang="en-IN" sz="2000" dirty="0" err="1" smtClean="0"/>
              <a:t>yz</a:t>
            </a:r>
            <a:endParaRPr lang="en-IN" sz="2000" dirty="0" smtClean="0"/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506F-CDD9-4FAD-BC58-AC91B9AEDFF0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Postfix </a:t>
            </a:r>
            <a:r>
              <a:rPr lang="en-IN" sz="2800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Operator is written after the operands</a:t>
            </a:r>
          </a:p>
          <a:p>
            <a:r>
              <a:rPr lang="en-IN" sz="2000" dirty="0" smtClean="0"/>
              <a:t>Also called Reverse Polish or Suffix Notation</a:t>
            </a:r>
          </a:p>
          <a:p>
            <a:r>
              <a:rPr lang="en-IN" sz="2000" dirty="0" err="1" smtClean="0"/>
              <a:t>Eg</a:t>
            </a:r>
            <a:r>
              <a:rPr lang="en-IN" sz="2000" dirty="0" smtClean="0"/>
              <a:t>- ab+, xyz*+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3F26-539F-45F9-B7B1-41AD5F86B831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Polish </a:t>
            </a:r>
            <a:r>
              <a:rPr lang="en-IN" sz="2800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Prefix and Postfix are free from any precedence</a:t>
            </a:r>
          </a:p>
          <a:p>
            <a:r>
              <a:rPr lang="en-IN" sz="2000" dirty="0" smtClean="0"/>
              <a:t>Computers use postfix form </a:t>
            </a:r>
            <a:endParaRPr lang="en-IN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83AF-B1A8-42CE-AFD3-BEB81CE4EBB7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Notation Conversion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Scan the expression from left to right</a:t>
            </a:r>
          </a:p>
          <a:p>
            <a:r>
              <a:rPr lang="en-IN" sz="2000" b="1" dirty="0" smtClean="0">
                <a:solidFill>
                  <a:schemeClr val="accent1"/>
                </a:solidFill>
              </a:rPr>
              <a:t>Operator Precedence-</a:t>
            </a:r>
          </a:p>
          <a:p>
            <a:pPr lvl="1"/>
            <a:r>
              <a:rPr lang="en-IN" sz="1800" b="1" dirty="0" err="1" smtClean="0">
                <a:solidFill>
                  <a:schemeClr val="tx1"/>
                </a:solidFill>
              </a:rPr>
              <a:t>Paranthesis</a:t>
            </a:r>
            <a:r>
              <a:rPr lang="en-IN" sz="1800" b="1" dirty="0" smtClean="0">
                <a:solidFill>
                  <a:schemeClr val="tx1"/>
                </a:solidFill>
              </a:rPr>
              <a:t> evaluated first</a:t>
            </a:r>
          </a:p>
          <a:p>
            <a:pPr lvl="1"/>
            <a:r>
              <a:rPr lang="en-IN" sz="1800" b="1" dirty="0" smtClean="0">
                <a:solidFill>
                  <a:schemeClr val="tx1"/>
                </a:solidFill>
              </a:rPr>
              <a:t>After that evaluation is on the basis of operator precedence</a:t>
            </a:r>
          </a:p>
          <a:p>
            <a:pPr lvl="1"/>
            <a:endParaRPr lang="en-IN" sz="1800" b="1" dirty="0" smtClean="0">
              <a:solidFill>
                <a:schemeClr val="accent1"/>
              </a:solidFill>
            </a:endParaRP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Logical Not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Exponential Operator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Multiplication/division/modulus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Addition/Subtraction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Left </a:t>
            </a:r>
            <a:r>
              <a:rPr lang="en-IN" sz="1400" b="1" dirty="0" err="1" smtClean="0">
                <a:solidFill>
                  <a:schemeClr val="tx1"/>
                </a:solidFill>
              </a:rPr>
              <a:t>shift,Right</a:t>
            </a:r>
            <a:r>
              <a:rPr lang="en-IN" sz="1400" b="1" dirty="0" smtClean="0">
                <a:solidFill>
                  <a:schemeClr val="tx1"/>
                </a:solidFill>
              </a:rPr>
              <a:t> Shift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Relational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Logical And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Logical Or</a:t>
            </a:r>
            <a:endParaRPr lang="en-IN" sz="1000" b="1" dirty="0" smtClean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796136" y="3284984"/>
            <a:ext cx="432048" cy="201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8980-941C-48C1-AB15-49D82AE83154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385112"/>
          </a:xfrm>
        </p:spPr>
        <p:txBody>
          <a:bodyPr>
            <a:noAutofit/>
          </a:bodyPr>
          <a:lstStyle/>
          <a:p>
            <a:r>
              <a:rPr lang="en-IN" sz="1800" b="1" dirty="0" smtClean="0"/>
              <a:t>Operator Precedence Table              </a:t>
            </a:r>
            <a:endParaRPr lang="en-IN" sz="1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1611" t="7569" r="30243" b="5384"/>
          <a:stretch/>
        </p:blipFill>
        <p:spPr bwMode="auto">
          <a:xfrm>
            <a:off x="467544" y="640705"/>
            <a:ext cx="8208912" cy="3508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33283" t="36342" r="29787" b="16197"/>
          <a:stretch/>
        </p:blipFill>
        <p:spPr bwMode="auto">
          <a:xfrm>
            <a:off x="827584" y="4149080"/>
            <a:ext cx="7848872" cy="1800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C011-09A3-4069-9381-06B9B2AD29C1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6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/>
              <a:t>A</a:t>
            </a:r>
            <a:r>
              <a:rPr lang="en-IN" dirty="0"/>
              <a:t>+ B * C </a:t>
            </a:r>
            <a:r>
              <a:rPr lang="en-IN" dirty="0" smtClean="0"/>
              <a:t>		Given </a:t>
            </a:r>
            <a:r>
              <a:rPr lang="en-IN" dirty="0"/>
              <a:t>infix </a:t>
            </a:r>
            <a:r>
              <a:rPr lang="en-IN" dirty="0" smtClean="0"/>
              <a:t>form</a:t>
            </a:r>
          </a:p>
          <a:p>
            <a:r>
              <a:rPr lang="en-IN" dirty="0">
                <a:solidFill>
                  <a:schemeClr val="tx1"/>
                </a:solidFill>
              </a:rPr>
              <a:t>Left to right scan, Brackets </a:t>
            </a:r>
            <a:r>
              <a:rPr lang="en-IN" dirty="0" smtClean="0">
                <a:solidFill>
                  <a:schemeClr val="tx1"/>
                </a:solidFill>
              </a:rPr>
              <a:t>first </a:t>
            </a:r>
            <a:r>
              <a:rPr lang="en-IN" dirty="0">
                <a:solidFill>
                  <a:schemeClr val="tx1"/>
                </a:solidFill>
              </a:rPr>
              <a:t>then Operator Precedence</a:t>
            </a:r>
          </a:p>
          <a:p>
            <a:r>
              <a:rPr lang="en-IN" dirty="0" smtClean="0"/>
              <a:t>A </a:t>
            </a:r>
            <a:r>
              <a:rPr lang="en-IN" dirty="0"/>
              <a:t>+ </a:t>
            </a:r>
            <a:r>
              <a:rPr lang="en-IN" u="sng" dirty="0"/>
              <a:t>B C * </a:t>
            </a:r>
            <a:r>
              <a:rPr lang="en-IN" dirty="0" smtClean="0"/>
              <a:t>		Convert </a:t>
            </a:r>
            <a:r>
              <a:rPr lang="en-IN" dirty="0"/>
              <a:t>the </a:t>
            </a:r>
            <a:r>
              <a:rPr lang="en-IN" dirty="0" smtClean="0"/>
              <a:t>multiplication</a:t>
            </a:r>
          </a:p>
          <a:p>
            <a:r>
              <a:rPr lang="en-IN" dirty="0" smtClean="0"/>
              <a:t>A </a:t>
            </a:r>
            <a:r>
              <a:rPr lang="en-IN" dirty="0"/>
              <a:t>B C * + </a:t>
            </a:r>
            <a:r>
              <a:rPr lang="en-IN" dirty="0" smtClean="0"/>
              <a:t>		Convert </a:t>
            </a:r>
            <a:r>
              <a:rPr lang="en-IN" dirty="0"/>
              <a:t>the addition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8D5-D7CA-4955-B0F2-547370A02A02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A+[(B+C)+(D+E)*F]/G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51F-26BC-4989-9760-5F731F5FA4D3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A+[(B+C)+(D+E)*F]/G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Left to right scan, Brackets first then Operator Precedence</a:t>
            </a:r>
          </a:p>
          <a:p>
            <a:r>
              <a:rPr lang="en-IN" dirty="0">
                <a:solidFill>
                  <a:schemeClr val="tx1"/>
                </a:solidFill>
              </a:rPr>
              <a:t>A+[(</a:t>
            </a:r>
            <a:r>
              <a:rPr lang="en-IN" u="sng" dirty="0" smtClean="0">
                <a:solidFill>
                  <a:schemeClr val="tx1"/>
                </a:solidFill>
              </a:rPr>
              <a:t>BC+</a:t>
            </a:r>
            <a:r>
              <a:rPr lang="en-IN" dirty="0" smtClean="0">
                <a:solidFill>
                  <a:schemeClr val="tx1"/>
                </a:solidFill>
              </a:rPr>
              <a:t>)+(</a:t>
            </a:r>
            <a:r>
              <a:rPr lang="en-IN" dirty="0">
                <a:solidFill>
                  <a:schemeClr val="tx1"/>
                </a:solidFill>
              </a:rPr>
              <a:t>D+E)*F]/G</a:t>
            </a:r>
          </a:p>
          <a:p>
            <a:r>
              <a:rPr lang="en-IN" dirty="0">
                <a:solidFill>
                  <a:schemeClr val="tx1"/>
                </a:solidFill>
              </a:rPr>
              <a:t>A+[(</a:t>
            </a:r>
            <a:r>
              <a:rPr lang="en-IN" u="sng" dirty="0">
                <a:solidFill>
                  <a:schemeClr val="tx1"/>
                </a:solidFill>
              </a:rPr>
              <a:t>BC+</a:t>
            </a:r>
            <a:r>
              <a:rPr lang="en-IN" dirty="0">
                <a:solidFill>
                  <a:schemeClr val="tx1"/>
                </a:solidFill>
              </a:rPr>
              <a:t>)+(</a:t>
            </a:r>
            <a:r>
              <a:rPr lang="en-IN" u="sng" dirty="0" smtClean="0">
                <a:solidFill>
                  <a:schemeClr val="tx1"/>
                </a:solidFill>
              </a:rPr>
              <a:t>DE+</a:t>
            </a:r>
            <a:r>
              <a:rPr lang="en-IN" dirty="0" smtClean="0">
                <a:solidFill>
                  <a:schemeClr val="tx1"/>
                </a:solidFill>
              </a:rPr>
              <a:t>)*</a:t>
            </a:r>
            <a:r>
              <a:rPr lang="en-IN" dirty="0">
                <a:solidFill>
                  <a:schemeClr val="tx1"/>
                </a:solidFill>
              </a:rPr>
              <a:t>F]/G</a:t>
            </a:r>
          </a:p>
          <a:p>
            <a:r>
              <a:rPr lang="en-IN" dirty="0">
                <a:solidFill>
                  <a:schemeClr val="tx1"/>
                </a:solidFill>
              </a:rPr>
              <a:t>A+[(</a:t>
            </a:r>
            <a:r>
              <a:rPr lang="en-IN" u="sng" dirty="0">
                <a:solidFill>
                  <a:schemeClr val="tx1"/>
                </a:solidFill>
              </a:rPr>
              <a:t>BC+</a:t>
            </a:r>
            <a:r>
              <a:rPr lang="en-IN" dirty="0">
                <a:solidFill>
                  <a:schemeClr val="tx1"/>
                </a:solidFill>
              </a:rPr>
              <a:t>)+(</a:t>
            </a:r>
            <a:r>
              <a:rPr lang="en-IN" u="sng" dirty="0">
                <a:solidFill>
                  <a:schemeClr val="tx1"/>
                </a:solidFill>
              </a:rPr>
              <a:t>DE</a:t>
            </a:r>
            <a:r>
              <a:rPr lang="en-IN" u="sng" dirty="0" smtClean="0">
                <a:solidFill>
                  <a:schemeClr val="tx1"/>
                </a:solidFill>
              </a:rPr>
              <a:t>+</a:t>
            </a:r>
            <a:r>
              <a:rPr lang="en-IN" dirty="0" smtClean="0">
                <a:solidFill>
                  <a:schemeClr val="tx1"/>
                </a:solidFill>
              </a:rPr>
              <a:t>)F*]/</a:t>
            </a:r>
            <a:r>
              <a:rPr lang="en-IN" dirty="0">
                <a:solidFill>
                  <a:schemeClr val="tx1"/>
                </a:solidFill>
              </a:rPr>
              <a:t>G</a:t>
            </a:r>
          </a:p>
          <a:p>
            <a:r>
              <a:rPr lang="en-IN" dirty="0">
                <a:solidFill>
                  <a:schemeClr val="tx1"/>
                </a:solidFill>
              </a:rPr>
              <a:t>A+[(BC</a:t>
            </a:r>
            <a:r>
              <a:rPr lang="en-IN" dirty="0" smtClean="0">
                <a:solidFill>
                  <a:schemeClr val="tx1"/>
                </a:solidFill>
              </a:rPr>
              <a:t>+)(</a:t>
            </a:r>
            <a:r>
              <a:rPr lang="en-IN" dirty="0">
                <a:solidFill>
                  <a:schemeClr val="tx1"/>
                </a:solidFill>
              </a:rPr>
              <a:t>DE+)F</a:t>
            </a:r>
            <a:r>
              <a:rPr lang="en-IN" dirty="0" smtClean="0">
                <a:solidFill>
                  <a:schemeClr val="tx1"/>
                </a:solidFill>
              </a:rPr>
              <a:t>*+]/</a:t>
            </a:r>
            <a:r>
              <a:rPr lang="en-IN" dirty="0">
                <a:solidFill>
                  <a:schemeClr val="tx1"/>
                </a:solidFill>
              </a:rPr>
              <a:t>G</a:t>
            </a:r>
          </a:p>
          <a:p>
            <a:r>
              <a:rPr lang="en-IN" dirty="0">
                <a:solidFill>
                  <a:schemeClr val="tx1"/>
                </a:solidFill>
              </a:rPr>
              <a:t>A+[(BC+)(DE+)F</a:t>
            </a:r>
            <a:r>
              <a:rPr lang="en-IN" dirty="0" smtClean="0">
                <a:solidFill>
                  <a:schemeClr val="tx1"/>
                </a:solidFill>
              </a:rPr>
              <a:t>*+]G/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A[(</a:t>
            </a:r>
            <a:r>
              <a:rPr lang="en-IN" dirty="0">
                <a:solidFill>
                  <a:schemeClr val="tx1"/>
                </a:solidFill>
              </a:rPr>
              <a:t>BC+)(DE+)F*+]G</a:t>
            </a:r>
            <a:r>
              <a:rPr lang="en-IN" dirty="0" smtClean="0">
                <a:solidFill>
                  <a:schemeClr val="tx1"/>
                </a:solidFill>
              </a:rPr>
              <a:t>/+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ABC+DE+F*+G</a:t>
            </a:r>
            <a:r>
              <a:rPr lang="en-IN" dirty="0">
                <a:solidFill>
                  <a:schemeClr val="tx1"/>
                </a:solidFill>
              </a:rPr>
              <a:t>/+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018E-EFF7-4B57-A548-1AEA40E9CC9F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9552" y="404664"/>
            <a:ext cx="7024744" cy="45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dirty="0" smtClean="0"/>
              <a:t>Array Implementation of Stack </a:t>
            </a:r>
            <a:endParaRPr lang="en-IN" sz="3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B86-E532-454C-A032-51847482C43E}" type="datetime1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Postfix;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/>
              <a:t>A + B + C + </a:t>
            </a:r>
            <a:r>
              <a:rPr lang="en-IN" sz="1800" b="1" dirty="0" smtClean="0"/>
              <a:t>D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 smtClean="0"/>
              <a:t> (</a:t>
            </a:r>
            <a:r>
              <a:rPr lang="en-IN" sz="1800" b="1" dirty="0"/>
              <a:t>A + B) / (C – D) </a:t>
            </a:r>
            <a:endParaRPr lang="en-IN" sz="1800" b="1" dirty="0" smtClean="0"/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>
                <a:solidFill>
                  <a:schemeClr val="tx1"/>
                </a:solidFill>
              </a:rPr>
              <a:t>(</a:t>
            </a:r>
            <a:r>
              <a:rPr lang="pt-BR" sz="1800" b="1" dirty="0">
                <a:solidFill>
                  <a:schemeClr val="tx1"/>
                </a:solidFill>
              </a:rPr>
              <a:t>A + B) * C - (D - E) * (F + G</a:t>
            </a:r>
            <a:r>
              <a:rPr lang="pt-BR" sz="1800" b="1" dirty="0" smtClean="0">
                <a:solidFill>
                  <a:schemeClr val="tx1"/>
                </a:solidFill>
              </a:rPr>
              <a:t>)</a:t>
            </a: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>
                <a:solidFill>
                  <a:schemeClr val="tx1"/>
                </a:solidFill>
              </a:rPr>
              <a:t> </a:t>
            </a:r>
            <a:r>
              <a:rPr lang="pt-BR" sz="1800" b="1" dirty="0" smtClean="0"/>
              <a:t>( (A+B) </a:t>
            </a:r>
            <a:r>
              <a:rPr lang="pt-BR" sz="1800" b="1" dirty="0"/>
              <a:t>— C * </a:t>
            </a:r>
            <a:r>
              <a:rPr lang="pt-BR" sz="1800" b="1" dirty="0" smtClean="0"/>
              <a:t>(D/E ) ) </a:t>
            </a:r>
            <a:r>
              <a:rPr lang="pt-BR" sz="1800" b="1" dirty="0"/>
              <a:t>+ </a:t>
            </a:r>
            <a:r>
              <a:rPr lang="pt-BR" sz="1800" b="1" dirty="0" smtClean="0"/>
              <a:t>F</a:t>
            </a: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/>
              <a:t> </a:t>
            </a:r>
            <a:r>
              <a:rPr lang="pt-BR" sz="1800" b="1" dirty="0" smtClean="0">
                <a:solidFill>
                  <a:schemeClr val="tx1"/>
                </a:solidFill>
              </a:rPr>
              <a:t>( (A </a:t>
            </a:r>
            <a:r>
              <a:rPr lang="pt-BR" sz="1800" b="1" dirty="0">
                <a:solidFill>
                  <a:schemeClr val="tx1"/>
                </a:solidFill>
              </a:rPr>
              <a:t>+ </a:t>
            </a:r>
            <a:r>
              <a:rPr lang="pt-BR" sz="1800" b="1" dirty="0" smtClean="0">
                <a:solidFill>
                  <a:schemeClr val="tx1"/>
                </a:solidFill>
              </a:rPr>
              <a:t>B) </a:t>
            </a:r>
            <a:r>
              <a:rPr lang="pt-BR" sz="1800" b="1" dirty="0">
                <a:solidFill>
                  <a:schemeClr val="tx1"/>
                </a:solidFill>
              </a:rPr>
              <a:t>* </a:t>
            </a:r>
            <a:r>
              <a:rPr lang="pt-BR" sz="1800" b="1" dirty="0" smtClean="0">
                <a:solidFill>
                  <a:schemeClr val="tx1"/>
                </a:solidFill>
              </a:rPr>
              <a:t>(C– D) </a:t>
            </a:r>
            <a:r>
              <a:rPr lang="pt-BR" sz="1800" b="1" dirty="0">
                <a:solidFill>
                  <a:schemeClr val="tx1"/>
                </a:solidFill>
              </a:rPr>
              <a:t>+ E ) / (F + G</a:t>
            </a:r>
            <a:r>
              <a:rPr lang="pt-BR" sz="1800" b="1" dirty="0" smtClean="0">
                <a:solidFill>
                  <a:schemeClr val="tx1"/>
                </a:solidFill>
              </a:rPr>
              <a:t>)</a:t>
            </a:r>
            <a:endParaRPr lang="en-IN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2B3D-E66B-4799-B33D-EAE202A38BA9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Postfix;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/>
              <a:t>A + B + C + </a:t>
            </a:r>
            <a:r>
              <a:rPr lang="en-IN" sz="1800" b="1" dirty="0" smtClean="0"/>
              <a:t>D</a:t>
            </a:r>
          </a:p>
          <a:p>
            <a:pPr marL="68580" indent="0">
              <a:buNone/>
            </a:pPr>
            <a:r>
              <a:rPr lang="en-IN" sz="1800" b="1" dirty="0" smtClean="0"/>
              <a:t>=</a:t>
            </a:r>
            <a:r>
              <a:rPr lang="en-IN" sz="1800" b="1" u="sng" dirty="0" smtClean="0"/>
              <a:t>AB+ </a:t>
            </a:r>
            <a:r>
              <a:rPr lang="en-IN" sz="1800" b="1" dirty="0" smtClean="0"/>
              <a:t>+C +D</a:t>
            </a:r>
          </a:p>
          <a:p>
            <a:pPr marL="68580" indent="0">
              <a:buNone/>
            </a:pPr>
            <a:r>
              <a:rPr lang="en-IN" sz="1800" b="1" dirty="0" smtClean="0"/>
              <a:t>=</a:t>
            </a:r>
            <a:r>
              <a:rPr lang="en-IN" sz="1800" b="1" u="sng" dirty="0" smtClean="0"/>
              <a:t>AB+C+</a:t>
            </a:r>
            <a:r>
              <a:rPr lang="en-IN" sz="1800" b="1" dirty="0" smtClean="0"/>
              <a:t> +D</a:t>
            </a:r>
          </a:p>
          <a:p>
            <a:pPr marL="68580" indent="0">
              <a:buNone/>
            </a:pPr>
            <a:r>
              <a:rPr lang="en-IN" sz="1800" b="1" dirty="0" smtClean="0"/>
              <a:t>=AB+C+D+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BE9E-B4AD-48D2-ABE7-B07033DCBFF5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Postfix;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/>
              <a:t>A + B + C + D=A B + C + D +</a:t>
            </a:r>
            <a:endParaRPr lang="en-IN" sz="1800" b="1" dirty="0" smtClean="0"/>
          </a:p>
          <a:p>
            <a:pPr marL="525780" indent="-457200">
              <a:buFont typeface="+mj-lt"/>
              <a:buAutoNum type="arabicParenR"/>
            </a:pPr>
            <a:r>
              <a:rPr lang="en-IN" sz="1800" b="1" dirty="0" smtClean="0"/>
              <a:t>(</a:t>
            </a:r>
            <a:r>
              <a:rPr lang="en-IN" sz="1800" b="1" dirty="0"/>
              <a:t>A + B) / (C – D) </a:t>
            </a:r>
            <a:r>
              <a:rPr lang="en-IN" sz="1800" b="1" dirty="0" smtClean="0"/>
              <a:t>=</a:t>
            </a:r>
            <a:r>
              <a:rPr lang="en-IN" sz="1800" b="1" dirty="0"/>
              <a:t>A B + C D - </a:t>
            </a:r>
            <a:r>
              <a:rPr lang="en-IN" sz="1800" b="1" dirty="0" smtClean="0"/>
              <a:t>/</a:t>
            </a:r>
            <a:endParaRPr lang="pt-BR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60FB-B137-4A64-99BE-CD3E08778D14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Postfix;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/>
              <a:t>A + B + C + D=A B + C + D +</a:t>
            </a:r>
            <a:endParaRPr lang="en-IN" sz="1800" b="1" dirty="0" smtClean="0"/>
          </a:p>
          <a:p>
            <a:pPr marL="525780" indent="-457200">
              <a:buFont typeface="+mj-lt"/>
              <a:buAutoNum type="arabicParenR"/>
            </a:pPr>
            <a:r>
              <a:rPr lang="en-IN" sz="1800" b="1" dirty="0" smtClean="0"/>
              <a:t>(</a:t>
            </a:r>
            <a:r>
              <a:rPr lang="en-IN" sz="1800" b="1" dirty="0"/>
              <a:t>A + B) / (C – D) </a:t>
            </a:r>
            <a:r>
              <a:rPr lang="en-IN" sz="1800" b="1" dirty="0" smtClean="0"/>
              <a:t>=</a:t>
            </a:r>
            <a:r>
              <a:rPr lang="en-IN" sz="1800" b="1" dirty="0"/>
              <a:t>A B + C D - /</a:t>
            </a:r>
            <a:endParaRPr lang="pt-BR" sz="1800" b="1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>
                <a:solidFill>
                  <a:schemeClr val="tx1"/>
                </a:solidFill>
              </a:rPr>
              <a:t>(</a:t>
            </a:r>
            <a:r>
              <a:rPr lang="pt-BR" sz="1800" b="1" dirty="0">
                <a:solidFill>
                  <a:schemeClr val="tx1"/>
                </a:solidFill>
              </a:rPr>
              <a:t>A + B) * C - (D - E) * (F + G</a:t>
            </a:r>
            <a:r>
              <a:rPr lang="pt-BR" sz="1800" b="1" dirty="0" smtClean="0">
                <a:solidFill>
                  <a:schemeClr val="tx1"/>
                </a:solidFill>
              </a:rPr>
              <a:t>)=AB+C*DE-FG+*-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1D6B-6F95-4AA5-8D42-7669EBD36445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Postfix;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/>
              <a:t>A + B + C + D=A B + C + D +</a:t>
            </a:r>
            <a:endParaRPr lang="en-IN" sz="1800" b="1" dirty="0" smtClean="0"/>
          </a:p>
          <a:p>
            <a:pPr marL="525780" indent="-457200">
              <a:buFont typeface="+mj-lt"/>
              <a:buAutoNum type="arabicParenR"/>
            </a:pPr>
            <a:r>
              <a:rPr lang="en-IN" sz="1800" b="1" dirty="0" smtClean="0"/>
              <a:t>(</a:t>
            </a:r>
            <a:r>
              <a:rPr lang="en-IN" sz="1800" b="1" dirty="0"/>
              <a:t>A + B) / (C – D) </a:t>
            </a:r>
            <a:r>
              <a:rPr lang="en-IN" sz="1800" b="1" dirty="0" smtClean="0"/>
              <a:t>=</a:t>
            </a:r>
            <a:r>
              <a:rPr lang="en-IN" sz="1800" b="1" dirty="0"/>
              <a:t>A B + C D - /</a:t>
            </a:r>
            <a:endParaRPr lang="pt-BR" sz="1800" b="1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>
                <a:solidFill>
                  <a:schemeClr val="tx1"/>
                </a:solidFill>
              </a:rPr>
              <a:t>(</a:t>
            </a:r>
            <a:r>
              <a:rPr lang="pt-BR" sz="1800" b="1" dirty="0">
                <a:solidFill>
                  <a:schemeClr val="tx1"/>
                </a:solidFill>
              </a:rPr>
              <a:t>A + B) * C - (D - E) * (F + G</a:t>
            </a:r>
            <a:r>
              <a:rPr lang="pt-BR" sz="1800" b="1" dirty="0" smtClean="0">
                <a:solidFill>
                  <a:schemeClr val="tx1"/>
                </a:solidFill>
              </a:rPr>
              <a:t>)=AB+C*DE-FG+*-</a:t>
            </a: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/>
              <a:t>( (A+B) </a:t>
            </a:r>
            <a:r>
              <a:rPr lang="pt-BR" sz="1800" b="1" dirty="0"/>
              <a:t>— C * </a:t>
            </a:r>
            <a:r>
              <a:rPr lang="pt-BR" sz="1800" b="1" dirty="0" smtClean="0"/>
              <a:t>(D/E ) ) </a:t>
            </a:r>
            <a:r>
              <a:rPr lang="pt-BR" sz="1800" b="1" dirty="0"/>
              <a:t>+ F=A B + C D E / * - F </a:t>
            </a:r>
            <a:r>
              <a:rPr lang="pt-BR" sz="1800" b="1" dirty="0" smtClean="0"/>
              <a:t>+</a:t>
            </a:r>
            <a:endParaRPr lang="en-IN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2BF8-B3D4-4045-B18F-48605C7839BF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Postfix;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/>
              <a:t>A + B + C + D=A B + C + D +</a:t>
            </a:r>
            <a:endParaRPr lang="en-IN" sz="1800" b="1" dirty="0" smtClean="0"/>
          </a:p>
          <a:p>
            <a:pPr marL="525780" indent="-457200">
              <a:buFont typeface="+mj-lt"/>
              <a:buAutoNum type="arabicParenR"/>
            </a:pPr>
            <a:r>
              <a:rPr lang="en-IN" sz="1800" b="1" dirty="0" smtClean="0"/>
              <a:t>(</a:t>
            </a:r>
            <a:r>
              <a:rPr lang="en-IN" sz="1800" b="1" dirty="0"/>
              <a:t>A + B) / (C – D) </a:t>
            </a:r>
            <a:r>
              <a:rPr lang="en-IN" sz="1800" b="1" dirty="0" smtClean="0"/>
              <a:t>=</a:t>
            </a:r>
            <a:r>
              <a:rPr lang="en-IN" sz="1800" b="1" dirty="0"/>
              <a:t>A B + C D - /</a:t>
            </a:r>
            <a:endParaRPr lang="pt-BR" sz="1800" b="1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>
                <a:solidFill>
                  <a:schemeClr val="tx1"/>
                </a:solidFill>
              </a:rPr>
              <a:t>(</a:t>
            </a:r>
            <a:r>
              <a:rPr lang="pt-BR" sz="1800" b="1" dirty="0">
                <a:solidFill>
                  <a:schemeClr val="tx1"/>
                </a:solidFill>
              </a:rPr>
              <a:t>A + B) * C - (D - E) * (F + G</a:t>
            </a:r>
            <a:r>
              <a:rPr lang="pt-BR" sz="1800" b="1" dirty="0" smtClean="0">
                <a:solidFill>
                  <a:schemeClr val="tx1"/>
                </a:solidFill>
              </a:rPr>
              <a:t>)=AB+C*DE-FG+*-</a:t>
            </a: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/>
              <a:t>( (A+B) </a:t>
            </a:r>
            <a:r>
              <a:rPr lang="pt-BR" sz="1800" b="1" dirty="0"/>
              <a:t>— C * </a:t>
            </a:r>
            <a:r>
              <a:rPr lang="pt-BR" sz="1800" b="1" dirty="0" smtClean="0"/>
              <a:t>(D/E ) ) </a:t>
            </a:r>
            <a:r>
              <a:rPr lang="pt-BR" sz="1800" b="1" dirty="0"/>
              <a:t>+ F=A B + C D E / * - F +</a:t>
            </a:r>
            <a:endParaRPr lang="en-IN" sz="1800" b="1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r>
              <a:rPr lang="pt-BR" sz="1800" b="1" dirty="0">
                <a:solidFill>
                  <a:schemeClr val="tx1"/>
                </a:solidFill>
              </a:rPr>
              <a:t>( </a:t>
            </a:r>
            <a:r>
              <a:rPr lang="pt-BR" sz="1800" b="1" dirty="0" smtClean="0">
                <a:solidFill>
                  <a:schemeClr val="tx1"/>
                </a:solidFill>
              </a:rPr>
              <a:t>(A </a:t>
            </a:r>
            <a:r>
              <a:rPr lang="pt-BR" sz="1800" b="1" dirty="0">
                <a:solidFill>
                  <a:schemeClr val="tx1"/>
                </a:solidFill>
              </a:rPr>
              <a:t>+ </a:t>
            </a:r>
            <a:r>
              <a:rPr lang="pt-BR" sz="1800" b="1" dirty="0" smtClean="0">
                <a:solidFill>
                  <a:schemeClr val="tx1"/>
                </a:solidFill>
              </a:rPr>
              <a:t>B) </a:t>
            </a:r>
            <a:r>
              <a:rPr lang="pt-BR" sz="1800" b="1" dirty="0">
                <a:solidFill>
                  <a:schemeClr val="tx1"/>
                </a:solidFill>
              </a:rPr>
              <a:t>* </a:t>
            </a:r>
            <a:r>
              <a:rPr lang="pt-BR" sz="1800" b="1" dirty="0" smtClean="0">
                <a:solidFill>
                  <a:schemeClr val="tx1"/>
                </a:solidFill>
              </a:rPr>
              <a:t>(C– D) </a:t>
            </a:r>
            <a:r>
              <a:rPr lang="pt-BR" sz="1800" b="1" dirty="0">
                <a:solidFill>
                  <a:schemeClr val="tx1"/>
                </a:solidFill>
              </a:rPr>
              <a:t>+ E ) / (F + G</a:t>
            </a:r>
            <a:r>
              <a:rPr lang="pt-BR" sz="1800" b="1" dirty="0" smtClean="0">
                <a:solidFill>
                  <a:schemeClr val="tx1"/>
                </a:solidFill>
              </a:rPr>
              <a:t>)=</a:t>
            </a:r>
            <a:r>
              <a:rPr lang="pt-BR" sz="1800" b="1" dirty="0"/>
              <a:t>A B + C D - * E + F G + /</a:t>
            </a:r>
            <a:endParaRPr lang="en-IN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7314-1B2F-488B-AE49-53BA81DECC38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A/B^C+D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281-3C5B-46CD-A098-6F24D499E93B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A/B^C+D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Left to right scan, Brackets fist then Operator Precedence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A/^BC+D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u="sng" dirty="0" smtClean="0">
                <a:solidFill>
                  <a:schemeClr val="tx1"/>
                </a:solidFill>
              </a:rPr>
              <a:t>/A^BC</a:t>
            </a:r>
            <a:r>
              <a:rPr lang="en-IN" sz="2000" dirty="0" smtClean="0">
                <a:solidFill>
                  <a:schemeClr val="tx1"/>
                </a:solidFill>
              </a:rPr>
              <a:t>+D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+/A^BCD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281-3C5B-46CD-A098-6F24D499E93B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6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(A-B/C)*(D*E-F)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(A*B+(C/D))-F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A+B*C-(D/E^F)*G*H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(A+B)*C/D+E^F/G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DB2C-7237-43DE-B2BA-D27033134904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3"/>
            <a:ext cx="6777317" cy="475252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(P*Q^R+S)=+*P^QRS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1C58-7019-4AB1-B48E-96B6E899A705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57120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Array Implementation of Stack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772816"/>
            <a:ext cx="4176580" cy="4059813"/>
          </a:xfrm>
        </p:spPr>
        <p:txBody>
          <a:bodyPr>
            <a:normAutofit/>
          </a:bodyPr>
          <a:lstStyle/>
          <a:p>
            <a:r>
              <a:rPr lang="en-IN" sz="1600" dirty="0" smtClean="0"/>
              <a:t>Push element one by one onto stack from 0</a:t>
            </a:r>
            <a:r>
              <a:rPr lang="en-IN" sz="1600" baseline="30000" dirty="0" smtClean="0"/>
              <a:t>th</a:t>
            </a:r>
            <a:r>
              <a:rPr lang="en-IN" sz="1600" dirty="0" smtClean="0"/>
              <a:t> position to n-1 </a:t>
            </a:r>
            <a:r>
              <a:rPr lang="en-IN" sz="1600" dirty="0" err="1" smtClean="0"/>
              <a:t>th</a:t>
            </a:r>
            <a:r>
              <a:rPr lang="en-IN" sz="1600" dirty="0" smtClean="0"/>
              <a:t> position.</a:t>
            </a:r>
          </a:p>
          <a:p>
            <a:endParaRPr lang="en-IN" sz="1600" dirty="0" smtClean="0"/>
          </a:p>
          <a:p>
            <a:r>
              <a:rPr lang="en-IN" sz="1600" dirty="0" smtClean="0"/>
              <a:t>Variable top=position of the top element in the array</a:t>
            </a:r>
          </a:p>
          <a:p>
            <a:endParaRPr lang="en-IN" sz="1600" dirty="0" smtClean="0"/>
          </a:p>
          <a:p>
            <a:r>
              <a:rPr lang="en-IN" sz="1600" dirty="0" smtClean="0"/>
              <a:t>If there is no element in the stack, value of top will be -1</a:t>
            </a:r>
            <a:endParaRPr lang="en-IN" sz="1600" dirty="0"/>
          </a:p>
        </p:txBody>
      </p:sp>
      <p:pic>
        <p:nvPicPr>
          <p:cNvPr id="1026" name="Picture 2" descr="ds stack,introduction to data structure,file structure,tree,graph,multiple stack,circular linked list,node,stack in data structure,data structures and algorithms lectures,data structures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76872"/>
            <a:ext cx="3219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0C59-5C94-4994-9C70-44EA7443CCC1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3"/>
            <a:ext cx="6777317" cy="475252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(P*Q^R+S)=+*P^QRS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(A-B/C)*(D*E-F)=*(-A/BC)(-*DEF)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A524-C25A-4D7D-B07B-D20836207DD2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3"/>
            <a:ext cx="6777317" cy="475252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(P*Q^R+S)=+*P^QRS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(A-B/C)*(D*E-F)=*(-A/BC)(-*DEF)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(A*B+(C/D))-F=-+*AB/CDF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037F-987A-4930-8DF8-E7BC32CAF8C5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3"/>
            <a:ext cx="6777317" cy="475252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(P*Q^R+S)=+*P^QRS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(A-B/C)*(D*E-F)=*-A/BC-*DEF)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(A*B+(C/D))-F=-+*AB/CDF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A+B*C-(D/E^F)*G*H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</a:t>
            </a:r>
            <a:r>
              <a:rPr lang="en-IN" b="1" u="sng" dirty="0" smtClean="0">
                <a:solidFill>
                  <a:schemeClr val="tx1"/>
                </a:solidFill>
              </a:rPr>
              <a:t>*BC</a:t>
            </a:r>
            <a:r>
              <a:rPr lang="en-IN" b="1" dirty="0" smtClean="0">
                <a:solidFill>
                  <a:schemeClr val="tx1"/>
                </a:solidFill>
              </a:rPr>
              <a:t>-</a:t>
            </a:r>
            <a:r>
              <a:rPr lang="en-IN" b="1" u="sng" dirty="0" smtClean="0">
                <a:solidFill>
                  <a:schemeClr val="tx1"/>
                </a:solidFill>
              </a:rPr>
              <a:t>(/D^EF</a:t>
            </a:r>
            <a:r>
              <a:rPr lang="en-IN" b="1" dirty="0" smtClean="0">
                <a:solidFill>
                  <a:schemeClr val="tx1"/>
                </a:solidFill>
              </a:rPr>
              <a:t>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</a:t>
            </a:r>
            <a:r>
              <a:rPr lang="en-IN" b="1" u="sng" dirty="0" smtClean="0">
                <a:solidFill>
                  <a:schemeClr val="tx1"/>
                </a:solidFill>
              </a:rPr>
              <a:t>*/D^EFG</a:t>
            </a:r>
            <a:r>
              <a:rPr lang="en-IN" b="1" dirty="0" smtClean="0">
                <a:solidFill>
                  <a:schemeClr val="tx1"/>
                </a:solidFill>
              </a:rPr>
              <a:t>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</a:t>
            </a:r>
            <a:r>
              <a:rPr lang="en-IN" b="1" u="sng" dirty="0" smtClean="0">
                <a:solidFill>
                  <a:schemeClr val="tx1"/>
                </a:solidFill>
              </a:rPr>
              <a:t>*BC</a:t>
            </a:r>
            <a:r>
              <a:rPr lang="en-IN" b="1" dirty="0" smtClean="0">
                <a:solidFill>
                  <a:schemeClr val="tx1"/>
                </a:solidFill>
              </a:rPr>
              <a:t>-</a:t>
            </a:r>
            <a:r>
              <a:rPr lang="en-IN" b="1" u="sng" dirty="0" smtClean="0">
                <a:solidFill>
                  <a:schemeClr val="tx1"/>
                </a:solidFill>
              </a:rPr>
              <a:t>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+A*BC</a:t>
            </a:r>
            <a:r>
              <a:rPr lang="en-IN" b="1" dirty="0" smtClean="0">
                <a:solidFill>
                  <a:schemeClr val="tx1"/>
                </a:solidFill>
              </a:rPr>
              <a:t>-</a:t>
            </a:r>
            <a:r>
              <a:rPr lang="en-IN" b="1" u="sng" dirty="0" smtClean="0">
                <a:solidFill>
                  <a:schemeClr val="tx1"/>
                </a:solidFill>
              </a:rPr>
              <a:t>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=-+A*BC**/D ^EFGH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5CA0-4CDF-4439-802C-509C6C404A76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3"/>
            <a:ext cx="6777317" cy="4752528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(P*Q^R+S)=+*P^QRS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(A-B/C)*(D*E-F)=*(-A/BC)(-*DEF)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(A*B+(C/D))-F=-+*AB/CDF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A+B*C-(D/E^F)*G*H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=A+*BC-(/D^EF)*G*H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=A+*BC-*/D^EFG*H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=+A*BC-**/D^EFGH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=-+A*BC**/D ^EFGH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(A+B)*C/D+E^F/G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+AB</a:t>
            </a:r>
            <a:r>
              <a:rPr lang="en-IN" b="1" dirty="0" smtClean="0">
                <a:solidFill>
                  <a:schemeClr val="tx1"/>
                </a:solidFill>
              </a:rPr>
              <a:t>*C/D+E^F/G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+AB</a:t>
            </a:r>
            <a:r>
              <a:rPr lang="en-IN" b="1" dirty="0" smtClean="0">
                <a:solidFill>
                  <a:schemeClr val="tx1"/>
                </a:solidFill>
              </a:rPr>
              <a:t>*C/D+</a:t>
            </a:r>
            <a:r>
              <a:rPr lang="en-IN" b="1" u="sng" dirty="0" smtClean="0">
                <a:solidFill>
                  <a:schemeClr val="tx1"/>
                </a:solidFill>
              </a:rPr>
              <a:t>^EF</a:t>
            </a:r>
            <a:r>
              <a:rPr lang="en-IN" b="1" dirty="0" smtClean="0">
                <a:solidFill>
                  <a:schemeClr val="tx1"/>
                </a:solidFill>
              </a:rPr>
              <a:t>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*+ABC</a:t>
            </a:r>
            <a:r>
              <a:rPr lang="en-IN" b="1" dirty="0" smtClean="0">
                <a:solidFill>
                  <a:schemeClr val="tx1"/>
                </a:solidFill>
              </a:rPr>
              <a:t>/D+</a:t>
            </a:r>
            <a:r>
              <a:rPr lang="en-IN" b="1" u="sng" dirty="0" smtClean="0">
                <a:solidFill>
                  <a:schemeClr val="tx1"/>
                </a:solidFill>
              </a:rPr>
              <a:t>^EF</a:t>
            </a:r>
            <a:r>
              <a:rPr lang="en-IN" b="1" dirty="0" smtClean="0">
                <a:solidFill>
                  <a:schemeClr val="tx1"/>
                </a:solidFill>
              </a:rPr>
              <a:t>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/*+ABCD</a:t>
            </a:r>
            <a:r>
              <a:rPr lang="en-IN" b="1" dirty="0" smtClean="0">
                <a:solidFill>
                  <a:schemeClr val="tx1"/>
                </a:solidFill>
              </a:rPr>
              <a:t>+^EF/G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=/*+ABCD+</a:t>
            </a:r>
            <a:r>
              <a:rPr lang="en-IN" b="1" u="sng" dirty="0" smtClean="0">
                <a:solidFill>
                  <a:schemeClr val="tx1"/>
                </a:solidFill>
              </a:rPr>
              <a:t>/^EFG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=+/*+ABCD/^EFG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B810-FAA5-4DB2-B2C3-6145354A06D4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196800" y="519696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7440" y="5187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Algorithm for Infix to Postfix using stack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/>
              <a:t>Step 1-Put the opening bracket ‘(‘ on the start of the expression and add the closing bracket ‘)’ at the end of the input expression ‘P’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Step 2-Scan the Expression P from left to right and repeat steps 3 to 6 for each element of P until the stack is empty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Step 3-If an operand is encountered, add it to the output expression ‘Q’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Step 4-If a left bracket is encountered push it onto the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47F7-7327-4BF9-97F7-5F6CB15F39BA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/>
              <a:t>Algorithm for </a:t>
            </a:r>
            <a:r>
              <a:rPr lang="en-IN" sz="2800" dirty="0" smtClean="0"/>
              <a:t>Infix to Postfix </a:t>
            </a:r>
            <a:r>
              <a:rPr lang="en-IN" sz="2800" dirty="0"/>
              <a:t>using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IN" sz="2000" dirty="0" smtClean="0"/>
              <a:t>Step 5-If an operator  is encountered then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5a)</a:t>
            </a:r>
            <a:r>
              <a:rPr lang="en-IN" sz="2000" dirty="0" err="1" smtClean="0"/>
              <a:t>Repatedly</a:t>
            </a:r>
            <a:r>
              <a:rPr lang="en-IN" sz="2000" dirty="0" smtClean="0"/>
              <a:t> pop from the stack and add to the output expression Q, </a:t>
            </a:r>
            <a:r>
              <a:rPr lang="en-IN" sz="2000" b="1" dirty="0" smtClean="0"/>
              <a:t>each operator which has the same or higher priority </a:t>
            </a:r>
            <a:r>
              <a:rPr lang="en-IN" sz="2000" dirty="0" smtClean="0"/>
              <a:t>compared to the operator just scanned.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5b) then Add the operator just scanned to the stack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Step 6-Ifa right bracket ‘)’ is encountered then repeatedly pop from the stack and add to the output expression Q until a left bracket is encountered.</a:t>
            </a:r>
            <a:r>
              <a:rPr lang="en-IN" sz="2000" dirty="0"/>
              <a:t> </a:t>
            </a: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Pop the left bracket also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2FB-8CEA-49B4-BF3C-DB249C647200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67624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Infix to Postfix Conversion </a:t>
            </a:r>
            <a:r>
              <a:rPr lang="en-IN" sz="2800" dirty="0"/>
              <a:t>using stack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- P=(A+B)*C</a:t>
            </a:r>
          </a:p>
          <a:p>
            <a:pPr marL="68580" indent="0">
              <a:buNone/>
            </a:pPr>
            <a:r>
              <a:rPr lang="en-IN" sz="2000" dirty="0"/>
              <a:t>	</a:t>
            </a: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8E4D-690C-4D64-96B9-869A5BB31F6C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0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67624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Infix to Postfix Conversion </a:t>
            </a:r>
            <a:r>
              <a:rPr lang="en-IN" sz="2800" dirty="0"/>
              <a:t>using stack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- P=(A+B)*C</a:t>
            </a:r>
          </a:p>
          <a:p>
            <a:pPr marL="6858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P=( (A+B) * C )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41765"/>
              </p:ext>
            </p:extLst>
          </p:nvPr>
        </p:nvGraphicFramePr>
        <p:xfrm>
          <a:off x="1475656" y="2276872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Scan 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Expression Q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((+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((+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AB+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AB+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AB+C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AB+C*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8E4D-690C-4D64-96B9-869A5BB31F6C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P/(Q-R)*S+T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C9A-E177-4ABF-8AB8-A01D268917A7}" type="datetime1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P/(Q-R)*S+T=</a:t>
            </a:r>
            <a:r>
              <a:rPr lang="en-IN" sz="2000" b="1" dirty="0" smtClean="0"/>
              <a:t>(</a:t>
            </a:r>
            <a:r>
              <a:rPr lang="en-IN" sz="2000" b="1" dirty="0"/>
              <a:t>P/(Q-R)*S+T</a:t>
            </a:r>
            <a:r>
              <a:rPr lang="en-IN" sz="2000" b="1" dirty="0" smtClean="0"/>
              <a:t>)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C9A-E177-4ABF-8AB8-A01D268917A7}" type="datetime1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69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78415"/>
              </p:ext>
            </p:extLst>
          </p:nvPr>
        </p:nvGraphicFramePr>
        <p:xfrm>
          <a:off x="755576" y="1268760"/>
          <a:ext cx="7344816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448272"/>
                <a:gridCol w="2448272"/>
              </a:tblGrid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Scan 	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Stack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Expression Q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/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 /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 / 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Q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/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PQ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-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/ (</a:t>
                      </a:r>
                      <a:r>
                        <a:rPr lang="en-IN" sz="1600" dirty="0"/>
                        <a:t>-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PQ</a:t>
                      </a:r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/ (</a:t>
                      </a:r>
                      <a:r>
                        <a:rPr lang="en-IN" sz="1600" dirty="0"/>
                        <a:t>-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PQR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/   </a:t>
                      </a:r>
                      <a:r>
                        <a:rPr lang="en-IN" sz="1600" b="1" dirty="0" smtClean="0">
                          <a:solidFill>
                            <a:srgbClr val="FF0000"/>
                          </a:solidFill>
                        </a:rPr>
                        <a:t>Rule 5a)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PQR-</a:t>
                      </a:r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*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PQR-/</a:t>
                      </a:r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PQR-/S</a:t>
                      </a:r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+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PQR-/S*</a:t>
                      </a:r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PQR-/S*T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NULL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PQR-/S*T</a:t>
                      </a:r>
                      <a:r>
                        <a:rPr lang="en-IN" sz="1600" dirty="0"/>
                        <a:t>+</a:t>
                      </a:r>
                      <a:endParaRPr lang="en-I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9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Stack Overflow /</a:t>
            </a:r>
            <a:r>
              <a:rPr lang="en-IN" sz="3200" dirty="0" err="1" smtClean="0"/>
              <a:t>FullCondition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IN" sz="2000" dirty="0" smtClean="0"/>
              <a:t>If(top==MAX-1)</a:t>
            </a:r>
          </a:p>
          <a:p>
            <a:pPr marL="365760" lvl="1" indent="0">
              <a:buNone/>
            </a:pPr>
            <a:r>
              <a:rPr lang="en-IN" sz="2000" dirty="0" smtClean="0"/>
              <a:t>Then print stack is full or overflowing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F44A-F5C1-4677-9E35-CD91A3F6A17A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6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t="18717" r="49521" b="26091"/>
          <a:stretch/>
        </p:blipFill>
        <p:spPr bwMode="auto">
          <a:xfrm>
            <a:off x="1168343" y="1263855"/>
            <a:ext cx="6291619" cy="403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(P/(Q-R)*S+T)</a:t>
            </a: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436096" y="5189130"/>
            <a:ext cx="19442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IN" sz="2200" b="1" i="1" dirty="0" smtClean="0"/>
              <a:t>PQR-/S*T+</a:t>
            </a:r>
            <a:endParaRPr lang="en-IN" sz="2200" i="1" dirty="0"/>
          </a:p>
        </p:txBody>
      </p:sp>
      <p:sp>
        <p:nvSpPr>
          <p:cNvPr id="6" name="Rectangle 5"/>
          <p:cNvSpPr/>
          <p:nvPr/>
        </p:nvSpPr>
        <p:spPr>
          <a:xfrm>
            <a:off x="3828098" y="5227744"/>
            <a:ext cx="9721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IN" sz="2200" b="1" i="1" dirty="0" smtClean="0"/>
              <a:t>null</a:t>
            </a:r>
            <a:endParaRPr lang="en-IN" sz="22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986B-3734-4EF7-AB5A-D197EEDEF945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P=a &amp;&amp; b||c || ! ( e &gt; f ) 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3B8C-456C-4E41-9102-F4D005790561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Notation Conversion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Scan the expression from left to right</a:t>
            </a:r>
          </a:p>
          <a:p>
            <a:r>
              <a:rPr lang="en-IN" sz="2000" b="1" dirty="0" smtClean="0">
                <a:solidFill>
                  <a:schemeClr val="accent1"/>
                </a:solidFill>
              </a:rPr>
              <a:t>Operator Precedence-</a:t>
            </a:r>
          </a:p>
          <a:p>
            <a:pPr lvl="1"/>
            <a:r>
              <a:rPr lang="en-IN" sz="1800" b="1" dirty="0" err="1" smtClean="0">
                <a:solidFill>
                  <a:schemeClr val="tx1"/>
                </a:solidFill>
              </a:rPr>
              <a:t>Paranthesis</a:t>
            </a:r>
            <a:r>
              <a:rPr lang="en-IN" sz="1800" b="1" dirty="0" smtClean="0">
                <a:solidFill>
                  <a:schemeClr val="tx1"/>
                </a:solidFill>
              </a:rPr>
              <a:t> evaluated first</a:t>
            </a:r>
          </a:p>
          <a:p>
            <a:pPr lvl="1"/>
            <a:r>
              <a:rPr lang="en-IN" sz="1800" b="1" dirty="0" smtClean="0">
                <a:solidFill>
                  <a:schemeClr val="tx1"/>
                </a:solidFill>
              </a:rPr>
              <a:t>After that evaluation is on the basis of operator precedence</a:t>
            </a:r>
          </a:p>
          <a:p>
            <a:pPr lvl="1"/>
            <a:endParaRPr lang="en-IN" sz="1800" b="1" dirty="0" smtClean="0">
              <a:solidFill>
                <a:schemeClr val="accent1"/>
              </a:solidFill>
            </a:endParaRP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Logical Not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Exponential Operator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Multiplication/division/modulus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Addition/Subtraction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Left </a:t>
            </a:r>
            <a:r>
              <a:rPr lang="en-IN" sz="1400" b="1" dirty="0" err="1" smtClean="0">
                <a:solidFill>
                  <a:schemeClr val="tx1"/>
                </a:solidFill>
              </a:rPr>
              <a:t>shift,Right</a:t>
            </a:r>
            <a:r>
              <a:rPr lang="en-IN" sz="1400" b="1" dirty="0" smtClean="0">
                <a:solidFill>
                  <a:schemeClr val="tx1"/>
                </a:solidFill>
              </a:rPr>
              <a:t> Shift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Relational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Logical And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Logical Or</a:t>
            </a:r>
            <a:endParaRPr lang="en-IN" sz="1000" b="1" dirty="0" smtClean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796136" y="3284984"/>
            <a:ext cx="432048" cy="201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9D1E-E8F2-4E71-B560-6251A4941173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4868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P=(a &amp;&amp; b||c || ! ( e &gt; f ) )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25901"/>
              </p:ext>
            </p:extLst>
          </p:nvPr>
        </p:nvGraphicFramePr>
        <p:xfrm>
          <a:off x="755576" y="908720"/>
          <a:ext cx="734481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448272"/>
                <a:gridCol w="2448272"/>
              </a:tblGrid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Scan 	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Stack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Expression Q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&amp;&amp;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(&amp;&amp;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(&amp;&amp; </a:t>
                      </a:r>
                      <a:r>
                        <a:rPr lang="en-IN" sz="1600" b="1" dirty="0" smtClean="0">
                          <a:solidFill>
                            <a:srgbClr val="FF0000"/>
                          </a:solidFill>
                        </a:rPr>
                        <a:t>Rule 5a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ab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||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(||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ab&amp;&amp;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(||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ab&amp;&amp;c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||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(|| </a:t>
                      </a:r>
                      <a:r>
                        <a:rPr lang="en-IN" sz="1600" b="1" dirty="0" smtClean="0">
                          <a:solidFill>
                            <a:srgbClr val="FF0000"/>
                          </a:solidFill>
                        </a:rPr>
                        <a:t>Rule 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ab&amp;&amp;c||</a:t>
                      </a:r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!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(||!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ab&amp;&amp;c||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(||!(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ab&amp;&amp;c||</a:t>
                      </a:r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(||!(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ab&amp;&amp;c||e</a:t>
                      </a:r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&gt;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(||!(&gt;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ab&amp;&amp;c||e</a:t>
                      </a:r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(||!(&gt;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ab&amp;&amp;c||</a:t>
                      </a:r>
                      <a:r>
                        <a:rPr lang="en-IN" sz="1600" dirty="0" err="1" smtClean="0"/>
                        <a:t>ef</a:t>
                      </a:r>
                      <a:endParaRPr lang="en-IN" sz="1600" dirty="0" smtClean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(||!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ab&amp;&amp;c||</a:t>
                      </a:r>
                      <a:r>
                        <a:rPr lang="en-IN" sz="1600" dirty="0" err="1" smtClean="0"/>
                        <a:t>ef</a:t>
                      </a:r>
                      <a:r>
                        <a:rPr lang="en-IN" sz="1600" dirty="0" smtClean="0"/>
                        <a:t>&gt;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NULL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ab&amp;&amp;c||</a:t>
                      </a:r>
                      <a:r>
                        <a:rPr lang="en-IN" sz="1600" dirty="0" err="1" smtClean="0"/>
                        <a:t>ef</a:t>
                      </a:r>
                      <a:r>
                        <a:rPr lang="en-IN" sz="1600" dirty="0" smtClean="0"/>
                        <a:t>&gt;!||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A712-4A10-4FDF-BCEC-CB219954FE2C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73</a:t>
            </a:fld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60232" y="764704"/>
            <a:ext cx="2483768" cy="2644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 smtClean="0">
                <a:solidFill>
                  <a:schemeClr val="tx1"/>
                </a:solidFill>
              </a:rPr>
              <a:t>Operator Precedence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Logical Not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Exponential Operator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Multiplication/division/modulus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Addition/Subtraction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Left </a:t>
            </a:r>
            <a:r>
              <a:rPr lang="en-IN" sz="2000" b="1" dirty="0" err="1" smtClean="0">
                <a:solidFill>
                  <a:schemeClr val="tx1"/>
                </a:solidFill>
              </a:rPr>
              <a:t>shift,Right</a:t>
            </a:r>
            <a:r>
              <a:rPr lang="en-IN" sz="2000" b="1" dirty="0" smtClean="0">
                <a:solidFill>
                  <a:schemeClr val="tx1"/>
                </a:solidFill>
              </a:rPr>
              <a:t> Shift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Relational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Logical And &amp;&amp;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Logical Or ||</a:t>
            </a:r>
            <a:endParaRPr lang="en-IN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P=A+(B*C-(D/E^F)*G*H )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097-65D2-438D-BC52-38A65E13F5E3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P=(A+(B*C-(D/E^F)*G*H ))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03841"/>
              </p:ext>
            </p:extLst>
          </p:nvPr>
        </p:nvGraphicFramePr>
        <p:xfrm>
          <a:off x="899593" y="1085634"/>
          <a:ext cx="7416822" cy="5511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4"/>
                <a:gridCol w="2472274"/>
                <a:gridCol w="2472274"/>
              </a:tblGrid>
              <a:tr h="231059">
                <a:tc>
                  <a:txBody>
                    <a:bodyPr/>
                    <a:lstStyle/>
                    <a:p>
                      <a:r>
                        <a:rPr lang="en-IN" sz="900" dirty="0" smtClean="0"/>
                        <a:t>Scan 	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 smtClean="0"/>
                        <a:t>Stack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 smtClean="0"/>
                        <a:t>Expression Q</a:t>
                      </a:r>
                      <a:endParaRPr lang="en-IN" sz="90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</a:t>
                      </a:r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+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(+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</a:t>
                      </a:r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(+(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AB</a:t>
                      </a:r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B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AB</a:t>
                      </a:r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*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(+(*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AB</a:t>
                      </a:r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C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-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(+(-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ABC*</a:t>
                      </a:r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/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(+(-(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(+(-(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^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(+(-( /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(+(-(/^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)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(+(-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*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G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ABC*DEF^/G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*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ABC*DEF^/G*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ABC*DEF^/G*H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)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ABC*DEF^/G*H*-</a:t>
                      </a:r>
                    </a:p>
                  </a:txBody>
                  <a:tcPr/>
                </a:tc>
              </a:tr>
              <a:tr h="212354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)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ABC*DEF^/G*H*-+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6F65-CD41-41FD-88E0-3850F89C668F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1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2" t="22656" r="27087" b="21094"/>
          <a:stretch/>
        </p:blipFill>
        <p:spPr bwMode="auto">
          <a:xfrm>
            <a:off x="827584" y="908720"/>
            <a:ext cx="756084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27584" y="404664"/>
            <a:ext cx="407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IN" b="1" dirty="0"/>
              <a:t>Convert P=(A+(B*C-(D/E^F)*G*H ))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E8F3-4AF1-4748-9B7F-8D1F6117C1DD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Manual Evaluation of a Prefix notation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+5*32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E21-0F07-4C7D-8C7B-932E10C27EB2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1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Manual Evaluation of a Prefix notation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Lets </a:t>
            </a:r>
            <a:r>
              <a:rPr lang="en-IN" dirty="0">
                <a:solidFill>
                  <a:schemeClr val="tx1"/>
                </a:solidFill>
              </a:rPr>
              <a:t>take an </a:t>
            </a:r>
            <a:r>
              <a:rPr lang="en-IN" dirty="0" err="1">
                <a:solidFill>
                  <a:schemeClr val="tx1"/>
                </a:solidFill>
              </a:rPr>
              <a:t>eg</a:t>
            </a:r>
            <a:r>
              <a:rPr lang="en-IN" dirty="0">
                <a:solidFill>
                  <a:schemeClr val="tx1"/>
                </a:solidFill>
              </a:rPr>
              <a:t>:  +5*32</a:t>
            </a:r>
          </a:p>
          <a:p>
            <a:r>
              <a:rPr lang="en-IN" dirty="0">
                <a:solidFill>
                  <a:schemeClr val="tx1"/>
                </a:solidFill>
              </a:rPr>
              <a:t>Find </a:t>
            </a:r>
            <a:r>
              <a:rPr lang="en-IN" dirty="0" smtClean="0">
                <a:solidFill>
                  <a:schemeClr val="tx1"/>
                </a:solidFill>
              </a:rPr>
              <a:t>an </a:t>
            </a:r>
            <a:r>
              <a:rPr lang="en-IN" dirty="0">
                <a:solidFill>
                  <a:schemeClr val="tx1"/>
                </a:solidFill>
              </a:rPr>
              <a:t>operator from left to right having 2 operands after it</a:t>
            </a:r>
          </a:p>
          <a:p>
            <a:r>
              <a:rPr lang="en-IN" dirty="0">
                <a:solidFill>
                  <a:schemeClr val="tx1"/>
                </a:solidFill>
              </a:rPr>
              <a:t>Multiplication of 3 and 2 is carried out</a:t>
            </a:r>
          </a:p>
          <a:p>
            <a:r>
              <a:rPr lang="en-IN" dirty="0">
                <a:solidFill>
                  <a:schemeClr val="tx1"/>
                </a:solidFill>
              </a:rPr>
              <a:t>Expression becomes +56</a:t>
            </a:r>
          </a:p>
          <a:p>
            <a:r>
              <a:rPr lang="en-IN" dirty="0">
                <a:solidFill>
                  <a:schemeClr val="tx1"/>
                </a:solidFill>
              </a:rPr>
              <a:t>Now + has two operands so evaluated </a:t>
            </a:r>
          </a:p>
          <a:p>
            <a:r>
              <a:rPr lang="en-IN" dirty="0" err="1">
                <a:solidFill>
                  <a:schemeClr val="tx1"/>
                </a:solidFill>
              </a:rPr>
              <a:t>Exp</a:t>
            </a:r>
            <a:r>
              <a:rPr lang="en-IN" dirty="0">
                <a:solidFill>
                  <a:schemeClr val="tx1"/>
                </a:solidFill>
              </a:rPr>
              <a:t>=11</a:t>
            </a: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E21-0F07-4C7D-8C7B-932E10C27EB2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3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b="1" dirty="0"/>
              <a:t>Manual Evaluation of a </a:t>
            </a:r>
            <a:r>
              <a:rPr lang="en-IN" sz="2800" b="1" dirty="0" smtClean="0"/>
              <a:t>Postfix </a:t>
            </a:r>
            <a:r>
              <a:rPr lang="en-IN" sz="2800" b="1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2231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532*+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4760-B8B5-4FE5-B4E6-07D67917F1F2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Stack Underflow /Empty Condition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IN" sz="2000" dirty="0"/>
              <a:t>If(top== -1)</a:t>
            </a:r>
          </a:p>
          <a:p>
            <a:pPr marL="365760" lvl="1" indent="0">
              <a:buNone/>
            </a:pPr>
            <a:r>
              <a:rPr lang="en-IN" sz="2000" dirty="0"/>
              <a:t>Then print stack is </a:t>
            </a:r>
            <a:r>
              <a:rPr lang="en-IN" sz="2000" dirty="0" smtClean="0"/>
              <a:t>empty or </a:t>
            </a:r>
            <a:r>
              <a:rPr lang="en-IN" sz="2000" dirty="0" err="1" smtClean="0"/>
              <a:t>underflowing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F44A-F5C1-4677-9E35-CD91A3F6A17A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b="1" dirty="0"/>
              <a:t>Manual Evaluation of a </a:t>
            </a:r>
            <a:r>
              <a:rPr lang="en-IN" sz="2800" b="1" dirty="0" smtClean="0"/>
              <a:t>Postfix </a:t>
            </a:r>
            <a:r>
              <a:rPr lang="en-IN" sz="2800" b="1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2231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Lets </a:t>
            </a:r>
            <a:r>
              <a:rPr lang="en-IN" dirty="0">
                <a:solidFill>
                  <a:schemeClr val="tx1"/>
                </a:solidFill>
              </a:rPr>
              <a:t>take an </a:t>
            </a:r>
            <a:r>
              <a:rPr lang="en-IN" dirty="0" err="1">
                <a:solidFill>
                  <a:schemeClr val="tx1"/>
                </a:solidFill>
              </a:rPr>
              <a:t>eg</a:t>
            </a:r>
            <a:r>
              <a:rPr lang="en-IN" dirty="0">
                <a:solidFill>
                  <a:schemeClr val="tx1"/>
                </a:solidFill>
              </a:rPr>
              <a:t>:  532*+</a:t>
            </a:r>
            <a:endParaRPr lang="en-IN" sz="1800" dirty="0"/>
          </a:p>
          <a:p>
            <a:r>
              <a:rPr lang="en-IN" dirty="0">
                <a:solidFill>
                  <a:schemeClr val="tx1"/>
                </a:solidFill>
              </a:rPr>
              <a:t>Find first operator from left to right having 2 operands </a:t>
            </a:r>
            <a:r>
              <a:rPr lang="en-IN" dirty="0" smtClean="0">
                <a:solidFill>
                  <a:schemeClr val="tx1"/>
                </a:solidFill>
              </a:rPr>
              <a:t>before </a:t>
            </a:r>
            <a:r>
              <a:rPr lang="en-IN" dirty="0">
                <a:solidFill>
                  <a:schemeClr val="tx1"/>
                </a:solidFill>
              </a:rPr>
              <a:t>it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perform the operation</a:t>
            </a:r>
          </a:p>
          <a:p>
            <a:r>
              <a:rPr lang="en-IN" dirty="0">
                <a:solidFill>
                  <a:schemeClr val="tx1"/>
                </a:solidFill>
              </a:rPr>
              <a:t>Multiplication of 3 and 2 is carried out</a:t>
            </a:r>
          </a:p>
          <a:p>
            <a:r>
              <a:rPr lang="en-IN" dirty="0">
                <a:solidFill>
                  <a:schemeClr val="tx1"/>
                </a:solidFill>
              </a:rPr>
              <a:t>Expression becomes 56+</a:t>
            </a:r>
          </a:p>
          <a:p>
            <a:r>
              <a:rPr lang="en-IN" dirty="0">
                <a:solidFill>
                  <a:schemeClr val="tx1"/>
                </a:solidFill>
              </a:rPr>
              <a:t>Now + is evaluated </a:t>
            </a:r>
          </a:p>
          <a:p>
            <a:r>
              <a:rPr lang="en-IN" dirty="0" err="1">
                <a:solidFill>
                  <a:schemeClr val="tx1"/>
                </a:solidFill>
              </a:rPr>
              <a:t>Exp</a:t>
            </a:r>
            <a:r>
              <a:rPr lang="en-IN" dirty="0">
                <a:solidFill>
                  <a:schemeClr val="tx1"/>
                </a:solidFill>
              </a:rPr>
              <a:t>=11</a:t>
            </a:r>
          </a:p>
          <a:p>
            <a:pPr marL="6858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4760-B8B5-4FE5-B4E6-07D67917F1F2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9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325" y="1196752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IN" dirty="0" smtClean="0"/>
              <a:t>Evaluate the following expression-</a:t>
            </a:r>
          </a:p>
          <a:p>
            <a:pPr marL="68580" indent="0">
              <a:buNone/>
            </a:pPr>
            <a:r>
              <a:rPr lang="en-IN" dirty="0"/>
              <a:t>P=653+9*+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32656"/>
            <a:ext cx="7920880" cy="457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smtClean="0"/>
              <a:t>Manual Evaluation</a:t>
            </a:r>
            <a:endParaRPr lang="en-IN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6931-6041-4936-8904-111EECF12D39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920880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Algorithm for Evaluation of Postfix using stack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035" y="126876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dirty="0" smtClean="0"/>
              <a:t>Step </a:t>
            </a:r>
            <a:r>
              <a:rPr lang="en-IN" sz="1800" dirty="0"/>
              <a:t>1-Scan the Expression P from left to right and repeat steps </a:t>
            </a:r>
            <a:r>
              <a:rPr lang="en-IN" sz="1800" dirty="0" smtClean="0"/>
              <a:t>2 and 3 for each element of ‘P’ until the last element</a:t>
            </a:r>
          </a:p>
          <a:p>
            <a:pPr marL="68580" indent="0">
              <a:buNone/>
            </a:pPr>
            <a:endParaRPr lang="en-IN" sz="1800" dirty="0" smtClean="0"/>
          </a:p>
          <a:p>
            <a:pPr marL="68580" indent="0">
              <a:buNone/>
            </a:pPr>
            <a:r>
              <a:rPr lang="en-IN" sz="1800" dirty="0" smtClean="0"/>
              <a:t>Step 2- If </a:t>
            </a:r>
            <a:r>
              <a:rPr lang="en-IN" sz="1800" dirty="0"/>
              <a:t>an operand is encountered, </a:t>
            </a:r>
            <a:r>
              <a:rPr lang="en-IN" sz="1800" dirty="0" smtClean="0"/>
              <a:t>push it on the stack</a:t>
            </a:r>
            <a:endParaRPr lang="en-IN" sz="1800" dirty="0"/>
          </a:p>
          <a:p>
            <a:pPr marL="68580" indent="0">
              <a:buNone/>
            </a:pPr>
            <a:r>
              <a:rPr lang="en-IN" sz="1800" dirty="0" smtClean="0"/>
              <a:t>	</a:t>
            </a:r>
            <a:r>
              <a:rPr lang="en-IN" sz="1800" b="1" dirty="0" smtClean="0"/>
              <a:t>1</a:t>
            </a:r>
            <a:r>
              <a:rPr lang="en-IN" sz="1800" b="1" baseline="30000" dirty="0" smtClean="0"/>
              <a:t>st</a:t>
            </a:r>
            <a:r>
              <a:rPr lang="en-IN" sz="1800" b="1" dirty="0" smtClean="0"/>
              <a:t> operand  say ‘a’ is pushed</a:t>
            </a:r>
          </a:p>
          <a:p>
            <a:pPr marL="68580" indent="0">
              <a:buNone/>
            </a:pPr>
            <a:r>
              <a:rPr lang="en-IN" sz="1800" b="1" dirty="0"/>
              <a:t>	</a:t>
            </a:r>
            <a:r>
              <a:rPr lang="en-IN" sz="1800" b="1" dirty="0" smtClean="0"/>
              <a:t>2</a:t>
            </a:r>
            <a:r>
              <a:rPr lang="en-IN" sz="1800" b="1" baseline="30000" dirty="0" smtClean="0"/>
              <a:t>nd</a:t>
            </a:r>
            <a:r>
              <a:rPr lang="en-IN" sz="1800" b="1" dirty="0" smtClean="0"/>
              <a:t> operand say ‘b’ is pushed</a:t>
            </a:r>
          </a:p>
          <a:p>
            <a:pPr marL="68580" indent="0">
              <a:buNone/>
            </a:pPr>
            <a:endParaRPr lang="en-IN" sz="1800" dirty="0" smtClean="0"/>
          </a:p>
          <a:p>
            <a:pPr marL="68580" indent="0">
              <a:buNone/>
            </a:pPr>
            <a:r>
              <a:rPr lang="en-IN" sz="1800" dirty="0" smtClean="0"/>
              <a:t>Step 3-If an operator is encountered then</a:t>
            </a:r>
          </a:p>
          <a:p>
            <a:pPr marL="68580" indent="0">
              <a:buNone/>
            </a:pPr>
            <a:r>
              <a:rPr lang="en-IN" sz="1800" dirty="0" smtClean="0"/>
              <a:t>3a) Remove the top two elements of stack and perform </a:t>
            </a:r>
          </a:p>
          <a:p>
            <a:pPr marL="68580" indent="0" algn="ctr">
              <a:buNone/>
            </a:pPr>
            <a:r>
              <a:rPr lang="en-IN" sz="1800" b="1" dirty="0"/>
              <a:t>a</a:t>
            </a:r>
            <a:r>
              <a:rPr lang="en-IN" sz="1800" b="1" dirty="0" smtClean="0"/>
              <a:t> operator b</a:t>
            </a:r>
            <a:endParaRPr lang="en-IN" sz="1800" b="1" dirty="0"/>
          </a:p>
          <a:p>
            <a:pPr marL="68580" indent="0">
              <a:buNone/>
            </a:pPr>
            <a:r>
              <a:rPr lang="en-IN" sz="1800" dirty="0" smtClean="0"/>
              <a:t>(where b is the top element and a is the next element to top element)</a:t>
            </a:r>
          </a:p>
          <a:p>
            <a:pPr marL="68580" indent="0">
              <a:buNone/>
            </a:pPr>
            <a:r>
              <a:rPr lang="en-IN" sz="1800" dirty="0" smtClean="0"/>
              <a:t>3b)Push the result onto the 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27926"/>
              </p:ext>
            </p:extLst>
          </p:nvPr>
        </p:nvGraphicFramePr>
        <p:xfrm>
          <a:off x="7596336" y="2420888"/>
          <a:ext cx="9361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8172400" y="2924944"/>
            <a:ext cx="216024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A0AA-4134-4A17-B68C-37B39B442B91}" type="datetime1">
              <a:rPr lang="en-IN" smtClean="0"/>
              <a:t>01-08-2023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6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325" y="1196752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IN" dirty="0" smtClean="0"/>
              <a:t>Evaluate the following expression-</a:t>
            </a:r>
          </a:p>
          <a:p>
            <a:pPr marL="68580" indent="0">
              <a:buNone/>
            </a:pPr>
            <a:r>
              <a:rPr lang="en-IN" dirty="0"/>
              <a:t>P=653+9*+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32656"/>
            <a:ext cx="7920880" cy="457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smtClean="0"/>
              <a:t>Algorithm for Evaluation of Postfix using stack</a:t>
            </a:r>
            <a:endParaRPr lang="en-IN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6931-6041-4936-8904-111EECF12D39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920880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Algorithm for Evaluation of Postfix using stack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035" y="1268760"/>
            <a:ext cx="6777317" cy="4563869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IN" sz="1800" dirty="0" smtClean="0"/>
              <a:t>P=653+9*+</a:t>
            </a:r>
          </a:p>
          <a:p>
            <a:pPr marL="68580" indent="0">
              <a:buNone/>
            </a:pPr>
            <a:r>
              <a:rPr lang="en-IN" sz="1800" dirty="0" smtClean="0"/>
              <a:t>P=53+9</a:t>
            </a:r>
            <a:r>
              <a:rPr lang="en-IN" sz="1800" dirty="0"/>
              <a:t>*+</a:t>
            </a:r>
          </a:p>
          <a:p>
            <a:pPr marL="68580" indent="0">
              <a:buNone/>
            </a:pPr>
            <a:r>
              <a:rPr lang="en-IN" sz="1800" dirty="0" smtClean="0"/>
              <a:t>P=3+9</a:t>
            </a:r>
            <a:r>
              <a:rPr lang="en-IN" sz="1800" dirty="0"/>
              <a:t>*+</a:t>
            </a:r>
          </a:p>
          <a:p>
            <a:pPr marL="68580" indent="0">
              <a:buNone/>
            </a:pPr>
            <a:r>
              <a:rPr lang="en-IN" sz="1800" dirty="0" smtClean="0"/>
              <a:t>P=+9</a:t>
            </a:r>
            <a:r>
              <a:rPr lang="en-IN" sz="1800" dirty="0"/>
              <a:t>*+</a:t>
            </a:r>
          </a:p>
          <a:p>
            <a:pPr marL="68580" indent="0">
              <a:buNone/>
            </a:pPr>
            <a:r>
              <a:rPr lang="en-IN" sz="1800" dirty="0" smtClean="0"/>
              <a:t>Evaluate 5+3=8</a:t>
            </a:r>
          </a:p>
          <a:p>
            <a:pPr marL="68580" indent="0">
              <a:buNone/>
            </a:pPr>
            <a:r>
              <a:rPr lang="en-IN" sz="1800" dirty="0" smtClean="0"/>
              <a:t>Push </a:t>
            </a:r>
            <a:r>
              <a:rPr lang="en-IN" sz="1800" dirty="0"/>
              <a:t>8</a:t>
            </a:r>
            <a:endParaRPr lang="en-IN" sz="1800" dirty="0" smtClean="0"/>
          </a:p>
          <a:p>
            <a:pPr marL="68580" indent="0">
              <a:buNone/>
            </a:pPr>
            <a:r>
              <a:rPr lang="en-IN" sz="1800" dirty="0" smtClean="0"/>
              <a:t>P=9</a:t>
            </a:r>
            <a:r>
              <a:rPr lang="en-IN" sz="1800" dirty="0"/>
              <a:t>*+</a:t>
            </a:r>
          </a:p>
          <a:p>
            <a:pPr marL="68580" indent="0">
              <a:buNone/>
            </a:pPr>
            <a:r>
              <a:rPr lang="en-IN" sz="1800" dirty="0" smtClean="0"/>
              <a:t>P=*+</a:t>
            </a:r>
            <a:endParaRPr lang="en-IN" sz="1800" dirty="0"/>
          </a:p>
          <a:p>
            <a:pPr marL="68580" indent="0">
              <a:buNone/>
            </a:pPr>
            <a:r>
              <a:rPr lang="en-IN" sz="1800" dirty="0" smtClean="0"/>
              <a:t>Evaluate</a:t>
            </a:r>
          </a:p>
          <a:p>
            <a:pPr marL="68580" indent="0">
              <a:buNone/>
            </a:pPr>
            <a:r>
              <a:rPr lang="en-IN" sz="1800" dirty="0" smtClean="0"/>
              <a:t>8*9=72</a:t>
            </a:r>
          </a:p>
          <a:p>
            <a:pPr marL="68580" indent="0">
              <a:buNone/>
            </a:pPr>
            <a:r>
              <a:rPr lang="en-IN" sz="1800" dirty="0" smtClean="0"/>
              <a:t>Push 72</a:t>
            </a:r>
          </a:p>
          <a:p>
            <a:pPr marL="68580" indent="0">
              <a:buNone/>
            </a:pPr>
            <a:r>
              <a:rPr lang="en-IN" sz="1800" dirty="0" smtClean="0"/>
              <a:t>P=+</a:t>
            </a:r>
          </a:p>
          <a:p>
            <a:pPr marL="68580" indent="0">
              <a:buNone/>
            </a:pPr>
            <a:r>
              <a:rPr lang="en-IN" sz="1800" dirty="0" smtClean="0"/>
              <a:t>Evaluate 6+72=78</a:t>
            </a:r>
          </a:p>
          <a:p>
            <a:pPr marL="68580" indent="0">
              <a:buNone/>
            </a:pPr>
            <a:r>
              <a:rPr lang="en-IN" sz="1800" dirty="0" err="1" smtClean="0"/>
              <a:t>Ans</a:t>
            </a:r>
            <a:r>
              <a:rPr lang="en-IN" sz="1800" dirty="0" smtClean="0"/>
              <a:t>=78</a:t>
            </a:r>
          </a:p>
          <a:p>
            <a:pPr marL="68580" indent="0">
              <a:buNone/>
            </a:pPr>
            <a:endParaRPr lang="en-IN" sz="1800" dirty="0" smtClean="0"/>
          </a:p>
          <a:p>
            <a:pPr marL="68580" indent="0">
              <a:buNone/>
            </a:pPr>
            <a:endParaRPr lang="en-IN" sz="1800" dirty="0" smtClean="0"/>
          </a:p>
          <a:p>
            <a:pPr marL="68580" indent="0">
              <a:buNone/>
            </a:pPr>
            <a:endParaRPr lang="en-IN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74746"/>
              </p:ext>
            </p:extLst>
          </p:nvPr>
        </p:nvGraphicFramePr>
        <p:xfrm>
          <a:off x="3635896" y="836712"/>
          <a:ext cx="936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4716016" y="1921414"/>
            <a:ext cx="216024" cy="388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37187"/>
              </p:ext>
            </p:extLst>
          </p:nvPr>
        </p:nvGraphicFramePr>
        <p:xfrm>
          <a:off x="3635896" y="2060848"/>
          <a:ext cx="936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44696"/>
              </p:ext>
            </p:extLst>
          </p:nvPr>
        </p:nvGraphicFramePr>
        <p:xfrm>
          <a:off x="3635896" y="3340792"/>
          <a:ext cx="936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14376"/>
              </p:ext>
            </p:extLst>
          </p:nvPr>
        </p:nvGraphicFramePr>
        <p:xfrm>
          <a:off x="3635896" y="4581128"/>
          <a:ext cx="936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75723"/>
              </p:ext>
            </p:extLst>
          </p:nvPr>
        </p:nvGraphicFramePr>
        <p:xfrm>
          <a:off x="5076056" y="836712"/>
          <a:ext cx="936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74547"/>
              </p:ext>
            </p:extLst>
          </p:nvPr>
        </p:nvGraphicFramePr>
        <p:xfrm>
          <a:off x="5076056" y="2924944"/>
          <a:ext cx="936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78059"/>
              </p:ext>
            </p:extLst>
          </p:nvPr>
        </p:nvGraphicFramePr>
        <p:xfrm>
          <a:off x="6372200" y="836712"/>
          <a:ext cx="936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6084168" y="1988840"/>
            <a:ext cx="216024" cy="388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7524328" y="1988840"/>
            <a:ext cx="216024" cy="388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6A48-ED16-48BE-94F9-C6A5224F0B76}" type="datetime1">
              <a:rPr lang="en-IN" smtClean="0"/>
              <a:t>01-08-2023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N" dirty="0" smtClean="0"/>
              <a:t>Evaluate the following expression-</a:t>
            </a:r>
          </a:p>
          <a:p>
            <a:pPr marL="525780" indent="-457200">
              <a:buFont typeface="+mj-lt"/>
              <a:buAutoNum type="arabicParenR"/>
            </a:pPr>
            <a:r>
              <a:rPr lang="en-IN" dirty="0" smtClean="0"/>
              <a:t>432</a:t>
            </a:r>
            <a:r>
              <a:rPr lang="en-IN" dirty="0"/>
              <a:t>*+5-</a:t>
            </a:r>
          </a:p>
          <a:p>
            <a:pPr marL="525780" indent="-457200">
              <a:buFont typeface="+mj-lt"/>
              <a:buAutoNum type="arabicParenR"/>
            </a:pPr>
            <a:r>
              <a:rPr lang="en-IN" dirty="0" smtClean="0"/>
              <a:t>532*+4-5+</a:t>
            </a:r>
          </a:p>
          <a:p>
            <a:pPr marL="525780" indent="-457200">
              <a:buFont typeface="+mj-lt"/>
              <a:buAutoNum type="arabicParenR"/>
            </a:pPr>
            <a:r>
              <a:rPr lang="en-IN" dirty="0" smtClean="0"/>
              <a:t>53+82-*</a:t>
            </a:r>
          </a:p>
          <a:p>
            <a:pPr marL="525780" indent="-457200">
              <a:buFont typeface="+mj-lt"/>
              <a:buAutoNum type="arabicParenR"/>
            </a:pPr>
            <a:r>
              <a:rPr lang="en-IN" dirty="0"/>
              <a:t>Evaluate 562+*(12)4/-</a:t>
            </a:r>
            <a:br>
              <a:rPr lang="en-IN" dirty="0"/>
            </a:br>
            <a:r>
              <a:rPr lang="en-IN" dirty="0"/>
              <a:t>taking 12 as a single number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32656"/>
            <a:ext cx="7920880" cy="457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smtClean="0"/>
              <a:t>Algorithm for Evaluation of Postfix using stack</a:t>
            </a:r>
            <a:endParaRPr lang="en-IN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6931-6041-4936-8904-111EECF12D39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6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Evaluate 432*+5-</a:t>
            </a:r>
            <a:endParaRPr lang="en-IN" sz="24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768752" cy="37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96F7-4720-44BF-ABB9-D1BBAD7A38F7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4" name="Picture 4" descr="https://files.transtutors.com/book/qimg/544ee96b-e2d7-4e22-bc22-19d4e890fa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655272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1D2-DAE0-44CE-9855-146C45071353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65"/>
          <a:stretch/>
        </p:blipFill>
        <p:spPr bwMode="auto">
          <a:xfrm>
            <a:off x="1043608" y="1916832"/>
            <a:ext cx="302433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35"/>
          <a:stretch/>
        </p:blipFill>
        <p:spPr bwMode="auto">
          <a:xfrm>
            <a:off x="4788024" y="1916832"/>
            <a:ext cx="280831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532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51408" y="5661248"/>
            <a:ext cx="7344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 smtClean="0"/>
              <a:t>Courtesy:http</a:t>
            </a:r>
            <a:r>
              <a:rPr lang="en-IN" sz="1400" dirty="0"/>
              <a:t>://btechsmartclass.com/data_structures/postfix-evaluation.html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7860-6001-4D5E-B8CF-4D39320735E7}" type="datetime1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Evaluate 562+*(12)4/-</a:t>
            </a:r>
            <a:br>
              <a:rPr lang="en-IN" sz="2000" b="1" dirty="0" smtClean="0"/>
            </a:br>
            <a:r>
              <a:rPr lang="en-IN" sz="2000" b="1" dirty="0" smtClean="0"/>
              <a:t>taking 12 as a single number</a:t>
            </a:r>
            <a:endParaRPr lang="en-IN" sz="20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7"/>
          <a:stretch/>
        </p:blipFill>
        <p:spPr bwMode="auto">
          <a:xfrm>
            <a:off x="1043608" y="1772816"/>
            <a:ext cx="6912768" cy="397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9870" y="561566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 smtClean="0"/>
              <a:t>Courtesy:https</a:t>
            </a:r>
            <a:r>
              <a:rPr lang="en-IN" sz="1400" dirty="0"/>
              <a:t>://unacademy.com/lesson/evaluation-of-a-postfix-expression-in-tabular-form/8Z5PDFL5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172D-0C2F-4FA0-8F08-F96E35C2588F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44184" y="620688"/>
            <a:ext cx="7024744" cy="45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 smtClean="0"/>
              <a:t>PUSH Operation on Stack 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6" y="1365840"/>
            <a:ext cx="352839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0" y="2884085"/>
            <a:ext cx="3520978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6" y="4439686"/>
            <a:ext cx="3456384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34" y="1365840"/>
            <a:ext cx="3743722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34" y="3022025"/>
            <a:ext cx="372432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34" y="4593227"/>
            <a:ext cx="3715147" cy="123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>
          <a:xfrm>
            <a:off x="4340650" y="1509856"/>
            <a:ext cx="232044" cy="4104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A6-BDF7-4A65-BFDB-60669B8D08D7}" type="datetime1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pic>
        <p:nvPicPr>
          <p:cNvPr id="4098" name="Picture 2" descr="Activation Rec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7"/>
            <a:ext cx="727280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D231-DED2-4DBE-AAE5-CF102E7624AB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416824" cy="3508977"/>
          </a:xfrm>
        </p:spPr>
        <p:txBody>
          <a:bodyPr>
            <a:noAutofit/>
          </a:bodyPr>
          <a:lstStyle/>
          <a:p>
            <a:r>
              <a:rPr lang="en-IN" sz="1800" dirty="0"/>
              <a:t>Many programming languages implement recursion by means of </a:t>
            </a:r>
            <a:r>
              <a:rPr lang="en-IN" sz="1800" b="1" dirty="0"/>
              <a:t>stacks</a:t>
            </a:r>
            <a:r>
              <a:rPr lang="en-IN" sz="1800" dirty="0"/>
              <a:t>. 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A </a:t>
            </a:r>
            <a:r>
              <a:rPr lang="en-IN" sz="1800" dirty="0"/>
              <a:t>function (</a:t>
            </a:r>
            <a:r>
              <a:rPr lang="en-IN" sz="1800" b="1" dirty="0"/>
              <a:t>caller</a:t>
            </a:r>
            <a:r>
              <a:rPr lang="en-IN" sz="1800" dirty="0"/>
              <a:t>) calls another function (</a:t>
            </a:r>
            <a:r>
              <a:rPr lang="en-IN" sz="1800" b="1" dirty="0" err="1"/>
              <a:t>callee</a:t>
            </a:r>
            <a:r>
              <a:rPr lang="en-IN" sz="1800" dirty="0"/>
              <a:t>) or itself as </a:t>
            </a:r>
            <a:r>
              <a:rPr lang="en-IN" sz="1800" dirty="0" err="1"/>
              <a:t>callee</a:t>
            </a:r>
            <a:r>
              <a:rPr lang="en-IN" sz="1800" dirty="0"/>
              <a:t>, </a:t>
            </a:r>
            <a:endParaRPr lang="en-IN" sz="1800" dirty="0" smtClean="0"/>
          </a:p>
          <a:p>
            <a:pPr lvl="1"/>
            <a:r>
              <a:rPr lang="en-IN" sz="1800" dirty="0" smtClean="0"/>
              <a:t>The </a:t>
            </a:r>
            <a:r>
              <a:rPr lang="en-IN" sz="1800" dirty="0"/>
              <a:t>caller function transfers execution control to the </a:t>
            </a:r>
            <a:r>
              <a:rPr lang="en-IN" sz="1800" dirty="0" err="1"/>
              <a:t>callee</a:t>
            </a:r>
            <a:r>
              <a:rPr lang="en-IN" sz="1800" dirty="0"/>
              <a:t>. </a:t>
            </a:r>
            <a:endParaRPr lang="en-IN" sz="1800" dirty="0" smtClean="0"/>
          </a:p>
          <a:p>
            <a:pPr lvl="1"/>
            <a:r>
              <a:rPr lang="en-IN" sz="1800" dirty="0" smtClean="0"/>
              <a:t>This </a:t>
            </a:r>
            <a:r>
              <a:rPr lang="en-IN" sz="1800" dirty="0"/>
              <a:t>transfer process may also involve some data to be passed from the caller to the </a:t>
            </a:r>
            <a:r>
              <a:rPr lang="en-IN" sz="1800" dirty="0" err="1"/>
              <a:t>callee</a:t>
            </a:r>
            <a:r>
              <a:rPr lang="en-IN" sz="1800" dirty="0"/>
              <a:t>.</a:t>
            </a:r>
          </a:p>
          <a:p>
            <a:endParaRPr lang="en-IN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pic>
        <p:nvPicPr>
          <p:cNvPr id="4098" name="Picture 2" descr="Activation Rec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19" y="3789040"/>
            <a:ext cx="6048672" cy="16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827-124F-4C9D-9617-97EF9A8C97C0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4008" y="5805264"/>
            <a:ext cx="3502152" cy="365125"/>
          </a:xfrm>
        </p:spPr>
        <p:txBody>
          <a:bodyPr/>
          <a:lstStyle/>
          <a:p>
            <a:r>
              <a:rPr lang="en-IN" dirty="0" err="1" smtClean="0"/>
              <a:t>Prof.</a:t>
            </a:r>
            <a:r>
              <a:rPr lang="en-IN" dirty="0" smtClean="0"/>
              <a:t> Shweta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416824" cy="3508977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 </a:t>
            </a:r>
            <a:r>
              <a:rPr lang="en-IN" sz="1800" dirty="0"/>
              <a:t>caller function has </a:t>
            </a:r>
            <a:endParaRPr lang="en-IN" sz="1800" dirty="0" smtClean="0"/>
          </a:p>
          <a:p>
            <a:pPr lvl="1"/>
            <a:r>
              <a:rPr lang="en-IN" sz="1600" dirty="0" smtClean="0"/>
              <a:t>to </a:t>
            </a:r>
            <a:r>
              <a:rPr lang="en-IN" sz="1600" dirty="0"/>
              <a:t>suspend its execution temporarily and </a:t>
            </a:r>
            <a:endParaRPr lang="en-IN" sz="1600" dirty="0" smtClean="0"/>
          </a:p>
          <a:p>
            <a:pPr lvl="1"/>
            <a:r>
              <a:rPr lang="en-IN" sz="1600" dirty="0" smtClean="0"/>
              <a:t>resume </a:t>
            </a:r>
            <a:r>
              <a:rPr lang="en-IN" sz="1600" dirty="0"/>
              <a:t>later </a:t>
            </a:r>
            <a:endParaRPr lang="en-IN" sz="1600" dirty="0" smtClean="0"/>
          </a:p>
          <a:p>
            <a:pPr lvl="1"/>
            <a:r>
              <a:rPr lang="en-IN" sz="1600" dirty="0" smtClean="0"/>
              <a:t>when </a:t>
            </a:r>
            <a:r>
              <a:rPr lang="en-IN" sz="1600" dirty="0"/>
              <a:t>the execution control returns from the </a:t>
            </a:r>
            <a:r>
              <a:rPr lang="en-IN" sz="1600" dirty="0" err="1"/>
              <a:t>callee</a:t>
            </a:r>
            <a:r>
              <a:rPr lang="en-IN" sz="1600" dirty="0"/>
              <a:t> function. </a:t>
            </a:r>
            <a:endParaRPr lang="en-IN" sz="1600" dirty="0" smtClean="0"/>
          </a:p>
          <a:p>
            <a:pPr lvl="1"/>
            <a:endParaRPr lang="en-IN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pic>
        <p:nvPicPr>
          <p:cNvPr id="4098" name="Picture 2" descr="Activation Rec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6048672" cy="16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F8A-8672-4202-9677-D643E4C8B4F7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416824" cy="3508977"/>
          </a:xfrm>
        </p:spPr>
        <p:txBody>
          <a:bodyPr>
            <a:normAutofit/>
          </a:bodyPr>
          <a:lstStyle/>
          <a:p>
            <a:r>
              <a:rPr lang="en-IN" sz="1800" dirty="0" smtClean="0"/>
              <a:t>Here, the caller function needs to start exactly from the point of execution where it puts itself on hold. </a:t>
            </a:r>
          </a:p>
          <a:p>
            <a:pPr lvl="1"/>
            <a:r>
              <a:rPr lang="en-IN" sz="1600" dirty="0" smtClean="0"/>
              <a:t>It also needs the exact same data values it was working on. </a:t>
            </a:r>
          </a:p>
          <a:p>
            <a:pPr lvl="1"/>
            <a:r>
              <a:rPr lang="en-IN" sz="1600" dirty="0" smtClean="0"/>
              <a:t>So, an activation record (or stack frame) is created for the caller function.</a:t>
            </a:r>
          </a:p>
          <a:p>
            <a:pPr lvl="1"/>
            <a:r>
              <a:rPr lang="en-IN" sz="1600" dirty="0"/>
              <a:t>A</a:t>
            </a:r>
            <a:r>
              <a:rPr lang="en-IN" sz="1600" dirty="0" smtClean="0"/>
              <a:t>ctivation </a:t>
            </a:r>
            <a:r>
              <a:rPr lang="en-IN" sz="1600" dirty="0"/>
              <a:t>record keeps the information about </a:t>
            </a:r>
            <a:endParaRPr lang="en-IN" sz="1600" dirty="0" smtClean="0"/>
          </a:p>
          <a:p>
            <a:pPr lvl="2"/>
            <a:r>
              <a:rPr lang="en-IN" sz="1400" dirty="0" smtClean="0"/>
              <a:t>local </a:t>
            </a:r>
            <a:r>
              <a:rPr lang="en-IN" sz="1400" dirty="0"/>
              <a:t>variables, </a:t>
            </a:r>
            <a:endParaRPr lang="en-IN" sz="1400" dirty="0" smtClean="0"/>
          </a:p>
          <a:p>
            <a:pPr lvl="2"/>
            <a:r>
              <a:rPr lang="en-IN" sz="1400" dirty="0" smtClean="0"/>
              <a:t>formal </a:t>
            </a:r>
            <a:r>
              <a:rPr lang="en-IN" sz="1400" dirty="0"/>
              <a:t>parameters, </a:t>
            </a:r>
          </a:p>
          <a:p>
            <a:pPr lvl="2"/>
            <a:r>
              <a:rPr lang="en-IN" sz="1400" dirty="0" smtClean="0"/>
              <a:t>return </a:t>
            </a:r>
            <a:r>
              <a:rPr lang="en-IN" sz="1400" dirty="0"/>
              <a:t>address and </a:t>
            </a:r>
            <a:endParaRPr lang="en-IN" sz="1400" dirty="0" smtClean="0"/>
          </a:p>
          <a:p>
            <a:pPr lvl="2"/>
            <a:r>
              <a:rPr lang="en-IN" sz="1400" dirty="0" smtClean="0"/>
              <a:t>all </a:t>
            </a:r>
            <a:r>
              <a:rPr lang="en-IN" sz="1400" dirty="0"/>
              <a:t>information passed to the </a:t>
            </a:r>
            <a:r>
              <a:rPr lang="en-IN" sz="1400" dirty="0" err="1" smtClean="0"/>
              <a:t>callee</a:t>
            </a:r>
            <a:r>
              <a:rPr lang="en-IN" sz="1400" dirty="0" smtClean="0"/>
              <a:t> </a:t>
            </a:r>
            <a:r>
              <a:rPr lang="en-IN" sz="1400" dirty="0"/>
              <a:t>function.</a:t>
            </a:r>
          </a:p>
          <a:p>
            <a:pPr lvl="1"/>
            <a:endParaRPr lang="en-IN" sz="1600" dirty="0"/>
          </a:p>
          <a:p>
            <a:pPr lvl="1"/>
            <a:endParaRPr lang="en-IN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pic>
        <p:nvPicPr>
          <p:cNvPr id="4098" name="Picture 2" descr="Activation Rec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77072"/>
            <a:ext cx="6048672" cy="16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B27F-B48C-4E19-BE96-4DF6221D244D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7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916832"/>
            <a:ext cx="6552728" cy="3508977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IN" sz="1600" dirty="0"/>
              <a:t>A recursive function to find the factorial of a positive whole </a:t>
            </a:r>
            <a:r>
              <a:rPr lang="en-IN" sz="1600" dirty="0" smtClean="0"/>
              <a:t>number</a:t>
            </a:r>
          </a:p>
          <a:p>
            <a:pPr marL="68580" indent="0">
              <a:buNone/>
            </a:pPr>
            <a:endParaRPr lang="en-IN" sz="1600" dirty="0"/>
          </a:p>
          <a:p>
            <a:pPr marL="68580" indent="0">
              <a:buNone/>
            </a:pPr>
            <a:r>
              <a:rPr lang="en-IN" sz="1600" dirty="0" smtClean="0"/>
              <a:t> </a:t>
            </a:r>
            <a:r>
              <a:rPr lang="en-IN" sz="1600" dirty="0" err="1"/>
              <a:t>int</a:t>
            </a:r>
            <a:r>
              <a:rPr lang="en-IN" sz="1600" dirty="0"/>
              <a:t> factorial(n) </a:t>
            </a:r>
            <a:endParaRPr lang="en-IN" sz="1600" dirty="0" smtClean="0"/>
          </a:p>
          <a:p>
            <a:pPr marL="68580" indent="0">
              <a:buNone/>
            </a:pPr>
            <a:r>
              <a:rPr lang="en-IN" sz="1600" dirty="0" smtClean="0"/>
              <a:t>{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smtClean="0"/>
              <a:t>	if </a:t>
            </a:r>
            <a:r>
              <a:rPr lang="en-IN" sz="1600" dirty="0"/>
              <a:t>(n == 1) </a:t>
            </a:r>
            <a:endParaRPr lang="en-IN" sz="1600" dirty="0" smtClean="0"/>
          </a:p>
          <a:p>
            <a:pPr marL="6858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{ </a:t>
            </a:r>
          </a:p>
          <a:p>
            <a:pPr marL="6858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	// </a:t>
            </a:r>
            <a:r>
              <a:rPr lang="en-IN" sz="1600" dirty="0"/>
              <a:t>base case</a:t>
            </a:r>
            <a:br>
              <a:rPr lang="en-IN" sz="1600" dirty="0"/>
            </a:br>
            <a:r>
              <a:rPr lang="en-IN" sz="1600" dirty="0" smtClean="0"/>
              <a:t>		return </a:t>
            </a:r>
            <a:r>
              <a:rPr lang="en-IN" sz="1600" dirty="0"/>
              <a:t>1;</a:t>
            </a:r>
            <a:br>
              <a:rPr lang="en-IN" sz="1600" dirty="0"/>
            </a:br>
            <a:r>
              <a:rPr lang="en-IN" sz="1600" dirty="0" smtClean="0"/>
              <a:t>	} </a:t>
            </a:r>
          </a:p>
          <a:p>
            <a:pPr marL="68580" indent="0">
              <a:buNone/>
            </a:pPr>
            <a:r>
              <a:rPr lang="en-IN" sz="1600" dirty="0" smtClean="0"/>
              <a:t>	else </a:t>
            </a:r>
          </a:p>
          <a:p>
            <a:pPr marL="68580" indent="0">
              <a:buNone/>
            </a:pPr>
            <a:r>
              <a:rPr lang="en-IN" sz="1600" dirty="0" smtClean="0"/>
              <a:t>	{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smtClean="0"/>
              <a:t>		return </a:t>
            </a:r>
            <a:r>
              <a:rPr lang="en-IN" sz="1600" dirty="0"/>
              <a:t>n * factorial(n - 1); </a:t>
            </a:r>
            <a:endParaRPr lang="en-IN" sz="1600" dirty="0" smtClean="0"/>
          </a:p>
          <a:p>
            <a:pPr marL="6858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	// </a:t>
            </a:r>
            <a:r>
              <a:rPr lang="en-IN" sz="1600" dirty="0"/>
              <a:t>function calls itself</a:t>
            </a:r>
            <a:br>
              <a:rPr lang="en-IN" sz="1600" dirty="0"/>
            </a:br>
            <a:r>
              <a:rPr lang="en-IN" sz="1600" dirty="0" smtClean="0"/>
              <a:t>	}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69A0-341D-427D-8A02-4686159C6E53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840760" cy="468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B111-106C-4EDA-A437-A7AA34FBD22E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0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861784"/>
            <a:ext cx="6777317" cy="3508977"/>
          </a:xfrm>
        </p:spPr>
        <p:txBody>
          <a:bodyPr>
            <a:normAutofit/>
          </a:bodyPr>
          <a:lstStyle/>
          <a:p>
            <a:r>
              <a:rPr lang="en-IN" sz="1800" dirty="0" smtClean="0"/>
              <a:t>Functions </a:t>
            </a:r>
            <a:r>
              <a:rPr lang="en-IN" sz="1800" dirty="0"/>
              <a:t>calls are ‘stacked’ one on top of the other, 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This </a:t>
            </a:r>
            <a:r>
              <a:rPr lang="en-IN" sz="1800" dirty="0"/>
              <a:t>is called the call stack (or execution stack</a:t>
            </a:r>
            <a:r>
              <a:rPr lang="en-IN" sz="1800" dirty="0" smtClean="0"/>
              <a:t>)</a:t>
            </a:r>
          </a:p>
          <a:p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call stack operates on a “Last In, First Out” basis. An item is “pushed” onto a stack  </a:t>
            </a:r>
            <a:r>
              <a:rPr lang="en-IN" sz="1800" dirty="0" smtClean="0"/>
              <a:t>on function call, </a:t>
            </a:r>
            <a:r>
              <a:rPr lang="en-IN" sz="1800" dirty="0"/>
              <a:t>and an item is “popped” off the stack when </a:t>
            </a:r>
            <a:r>
              <a:rPr lang="en-IN" sz="1800" dirty="0" smtClean="0"/>
              <a:t>that </a:t>
            </a:r>
            <a:r>
              <a:rPr lang="en-IN" sz="1800" dirty="0"/>
              <a:t>function returns a </a:t>
            </a:r>
            <a:r>
              <a:rPr lang="en-IN" sz="1800" dirty="0" smtClean="0"/>
              <a:t>value.</a:t>
            </a:r>
            <a:endParaRPr lang="en-IN" sz="1800" dirty="0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01008"/>
            <a:ext cx="566463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4F08-1209-427A-82CE-D090A09867A0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B929-E354-432E-8221-6763CE0EAF3E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2744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196752"/>
            <a:ext cx="3419856" cy="460968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600" b="1" dirty="0"/>
              <a:t>Time Complexity</a:t>
            </a:r>
          </a:p>
          <a:p>
            <a:r>
              <a:rPr lang="en-IN" sz="2000" dirty="0"/>
              <a:t>In </a:t>
            </a:r>
            <a:r>
              <a:rPr lang="en-IN" sz="2000" dirty="0" smtClean="0"/>
              <a:t>iterations</a:t>
            </a:r>
            <a:r>
              <a:rPr lang="en-IN" sz="2000" dirty="0"/>
              <a:t>, </a:t>
            </a:r>
            <a:endParaRPr lang="en-IN" sz="2000" dirty="0" smtClean="0"/>
          </a:p>
          <a:p>
            <a:pPr lvl="1"/>
            <a:r>
              <a:rPr lang="en-IN" sz="1800" dirty="0" smtClean="0"/>
              <a:t>we </a:t>
            </a:r>
            <a:r>
              <a:rPr lang="en-IN" sz="1800" dirty="0"/>
              <a:t>take number of iterations to count the time complexity. </a:t>
            </a:r>
            <a:endParaRPr lang="en-IN" sz="1800" dirty="0" smtClean="0"/>
          </a:p>
          <a:p>
            <a:r>
              <a:rPr lang="en-IN" sz="2000" dirty="0" smtClean="0"/>
              <a:t>In recursion</a:t>
            </a:r>
            <a:r>
              <a:rPr lang="en-IN" sz="2000" dirty="0"/>
              <a:t>, </a:t>
            </a:r>
            <a:endParaRPr lang="en-IN" sz="2000" dirty="0" smtClean="0"/>
          </a:p>
          <a:p>
            <a:pPr lvl="1"/>
            <a:r>
              <a:rPr lang="en-IN" sz="1800" dirty="0" smtClean="0"/>
              <a:t>assuming </a:t>
            </a:r>
            <a:r>
              <a:rPr lang="en-IN" sz="1800" dirty="0"/>
              <a:t>everything is constant, </a:t>
            </a:r>
            <a:endParaRPr lang="en-IN" sz="1800" dirty="0" smtClean="0"/>
          </a:p>
          <a:p>
            <a:pPr lvl="1"/>
            <a:r>
              <a:rPr lang="en-IN" sz="1800" dirty="0" smtClean="0"/>
              <a:t>count </a:t>
            </a:r>
            <a:r>
              <a:rPr lang="en-IN" sz="1800" dirty="0"/>
              <a:t>the number of times a recursive call is being made</a:t>
            </a:r>
            <a:r>
              <a:rPr lang="en-IN" sz="1800" dirty="0" smtClean="0"/>
              <a:t>. </a:t>
            </a:r>
          </a:p>
          <a:p>
            <a:pPr marL="68580" indent="0">
              <a:buNone/>
            </a:pPr>
            <a:endParaRPr lang="en-IN" sz="2800" b="1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5152" y="1268760"/>
            <a:ext cx="3743272" cy="468052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IN" sz="1600" b="1" dirty="0"/>
              <a:t>Space Complexity</a:t>
            </a:r>
          </a:p>
          <a:p>
            <a:r>
              <a:rPr lang="en-IN" sz="2000" dirty="0"/>
              <a:t>Space complexity is counted as </a:t>
            </a:r>
            <a:endParaRPr lang="en-IN" sz="2000" dirty="0" smtClean="0"/>
          </a:p>
          <a:p>
            <a:pPr lvl="1"/>
            <a:r>
              <a:rPr lang="en-IN" sz="1800" dirty="0" smtClean="0"/>
              <a:t>what </a:t>
            </a:r>
            <a:r>
              <a:rPr lang="en-IN" sz="1800" dirty="0"/>
              <a:t>amount of extra space is required for a module to execute. </a:t>
            </a:r>
          </a:p>
          <a:p>
            <a:r>
              <a:rPr lang="en-IN" sz="2000" dirty="0"/>
              <a:t>In iterations, </a:t>
            </a:r>
            <a:endParaRPr lang="en-IN" sz="2000" dirty="0" smtClean="0"/>
          </a:p>
          <a:p>
            <a:pPr lvl="1"/>
            <a:r>
              <a:rPr lang="en-IN" sz="1800" dirty="0" smtClean="0"/>
              <a:t>the </a:t>
            </a:r>
            <a:r>
              <a:rPr lang="en-IN" sz="1800" dirty="0"/>
              <a:t>compiler hardly requires any extra space. </a:t>
            </a:r>
            <a:endParaRPr lang="en-IN" sz="1800" dirty="0" smtClean="0"/>
          </a:p>
          <a:p>
            <a:pPr lvl="1"/>
            <a:r>
              <a:rPr lang="en-IN" sz="1800" dirty="0" smtClean="0"/>
              <a:t>The </a:t>
            </a:r>
            <a:r>
              <a:rPr lang="en-IN" sz="1800" dirty="0"/>
              <a:t>compiler keeps updating the values of variables used in the iterations.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2A3B-E657-4273-A1A6-F701984FB70D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196752"/>
            <a:ext cx="3419856" cy="460968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600" b="1" dirty="0"/>
              <a:t>Time Complexity</a:t>
            </a:r>
          </a:p>
          <a:p>
            <a:pPr lvl="1"/>
            <a:r>
              <a:rPr lang="en-IN" sz="2000" dirty="0" smtClean="0"/>
              <a:t>A call made to a function is Ο(1), </a:t>
            </a:r>
          </a:p>
          <a:p>
            <a:pPr lvl="2"/>
            <a:endParaRPr lang="en-IN" sz="1800" dirty="0" smtClean="0"/>
          </a:p>
          <a:p>
            <a:pPr lvl="2"/>
            <a:r>
              <a:rPr lang="en-IN" sz="1800" dirty="0" smtClean="0"/>
              <a:t>hence the (n) number of times a recursive call is made </a:t>
            </a:r>
          </a:p>
          <a:p>
            <a:pPr lvl="2"/>
            <a:r>
              <a:rPr lang="en-IN" sz="1800" dirty="0" smtClean="0"/>
              <a:t>makes the recursive function Ο(n).</a:t>
            </a:r>
          </a:p>
          <a:p>
            <a:pPr marL="68580" indent="0">
              <a:buNone/>
            </a:pPr>
            <a:endParaRPr lang="en-IN" sz="2800" b="1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5152" y="1268760"/>
            <a:ext cx="3743272" cy="468052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IN" sz="1600" b="1" dirty="0"/>
              <a:t>Space Complexity</a:t>
            </a:r>
          </a:p>
          <a:p>
            <a:r>
              <a:rPr lang="en-IN" sz="2000" dirty="0" smtClean="0"/>
              <a:t>In recursion, </a:t>
            </a:r>
          </a:p>
          <a:p>
            <a:pPr lvl="1"/>
            <a:r>
              <a:rPr lang="en-IN" sz="1800" dirty="0" smtClean="0"/>
              <a:t>the system needs to store activation record each time a recursive call is made. 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Thus, space complexity of recursive function </a:t>
            </a:r>
          </a:p>
          <a:p>
            <a:pPr lvl="2"/>
            <a:r>
              <a:rPr lang="en-IN" sz="1800" dirty="0" smtClean="0"/>
              <a:t>may go higher than that of a function with iteration.</a:t>
            </a:r>
          </a:p>
          <a:p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E9A4-32B3-4EBB-AC28-5D067A30FB4A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4904</TotalTime>
  <Words>4017</Words>
  <Application>Microsoft Office PowerPoint</Application>
  <PresentationFormat>On-screen Show (4:3)</PresentationFormat>
  <Paragraphs>1108</Paragraphs>
  <Slides>99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Austin</vt:lpstr>
      <vt:lpstr>Stacks</vt:lpstr>
      <vt:lpstr>PowerPoint Presentation</vt:lpstr>
      <vt:lpstr>PowerPoint Presentation</vt:lpstr>
      <vt:lpstr>PowerPoint Presentation</vt:lpstr>
      <vt:lpstr>PowerPoint Presentation</vt:lpstr>
      <vt:lpstr>Array Implementation of Stack </vt:lpstr>
      <vt:lpstr>Stack Overflow /FullCondition</vt:lpstr>
      <vt:lpstr>Stack Underflow /Empty Condition</vt:lpstr>
      <vt:lpstr>PowerPoint Presentation</vt:lpstr>
      <vt:lpstr>Algorithm for PUSH Operation</vt:lpstr>
      <vt:lpstr>Try writing the code for Push Operation function</vt:lpstr>
      <vt:lpstr>PUSH Operation</vt:lpstr>
      <vt:lpstr>PowerPoint Presentation</vt:lpstr>
      <vt:lpstr>Algorithm for POP Operation</vt:lpstr>
      <vt:lpstr>Try writing the code for Pop Operation function</vt:lpstr>
      <vt:lpstr>POP Operation</vt:lpstr>
      <vt:lpstr>Try writing the code for Display Operation function</vt:lpstr>
      <vt:lpstr>Display fn</vt:lpstr>
      <vt:lpstr>Peek Operation</vt:lpstr>
      <vt:lpstr>Peek Operation</vt:lpstr>
      <vt:lpstr>Peek Operation</vt:lpstr>
      <vt:lpstr>Peek Operation</vt:lpstr>
      <vt:lpstr>Linked List Representationof Stack</vt:lpstr>
      <vt:lpstr>Linked List Representation of Stack</vt:lpstr>
      <vt:lpstr>Linked List Representation of Stack</vt:lpstr>
      <vt:lpstr>Push Operation</vt:lpstr>
      <vt:lpstr>PowerPoint Presentation</vt:lpstr>
      <vt:lpstr>PowerPoint Presentation</vt:lpstr>
      <vt:lpstr>Push Operation</vt:lpstr>
      <vt:lpstr>Pop Operation</vt:lpstr>
      <vt:lpstr>PowerPoint Presentation</vt:lpstr>
      <vt:lpstr>POP Operation</vt:lpstr>
      <vt:lpstr>Display Operation</vt:lpstr>
      <vt:lpstr>Application of Stack</vt:lpstr>
      <vt:lpstr>Application of Stack –Reversal of a String</vt:lpstr>
      <vt:lpstr>Application of Stack –Reversal of a String</vt:lpstr>
      <vt:lpstr>Application of Stack –Polish Notation</vt:lpstr>
      <vt:lpstr>Polish Notation-Prefix Notation</vt:lpstr>
      <vt:lpstr>Reverse Polish Notation-Postfix Notation</vt:lpstr>
      <vt:lpstr>Expression Representation</vt:lpstr>
      <vt:lpstr>Infix Notation</vt:lpstr>
      <vt:lpstr>Prefix Notation</vt:lpstr>
      <vt:lpstr>Postfix Notation</vt:lpstr>
      <vt:lpstr>Polish Notation</vt:lpstr>
      <vt:lpstr>Notation Conversion</vt:lpstr>
      <vt:lpstr>Operator Precedence Table              </vt:lpstr>
      <vt:lpstr>Manual Conversion -Infix to Postfix</vt:lpstr>
      <vt:lpstr>Manual Conversion -Infix to Postfix</vt:lpstr>
      <vt:lpstr>Manual Conversion -Infix to Postfix</vt:lpstr>
      <vt:lpstr>Manual Conversion -Infix to Postfix</vt:lpstr>
      <vt:lpstr>Manual Conversion -Infix to Postfix</vt:lpstr>
      <vt:lpstr>Manual Conversion -Infix to Postfix</vt:lpstr>
      <vt:lpstr>Manual Conversion -Infix to Postfix</vt:lpstr>
      <vt:lpstr>Manual Conversion -Infix to Postfix</vt:lpstr>
      <vt:lpstr>Manual Conversion -Infix to Postfix</vt:lpstr>
      <vt:lpstr>Manual Conversion -Infix to Prefix</vt:lpstr>
      <vt:lpstr>Manual Conversion -Infix to Prefix</vt:lpstr>
      <vt:lpstr>Manual Conversion -Infix to Prefix</vt:lpstr>
      <vt:lpstr>Manual Conversion -Infix to Prefix</vt:lpstr>
      <vt:lpstr>Manual Conversion -Infix to Prefix</vt:lpstr>
      <vt:lpstr>Manual Conversion -Infix to Prefix</vt:lpstr>
      <vt:lpstr>Manual Conversion -Infix to Prefix</vt:lpstr>
      <vt:lpstr>Manual Conversion -Infix to Prefix</vt:lpstr>
      <vt:lpstr>Algorithm for Infix to Postfix using stack</vt:lpstr>
      <vt:lpstr>Algorithm for Infix to Postfix using stack</vt:lpstr>
      <vt:lpstr>Infix to Postfix Conversion using stack </vt:lpstr>
      <vt:lpstr>Infix to Postfix Conversion using stack </vt:lpstr>
      <vt:lpstr>Infix to Postfix Conversion using stack </vt:lpstr>
      <vt:lpstr>Infix to Postfix Conversion using stack </vt:lpstr>
      <vt:lpstr>Infix to Postfix Conversion using stack </vt:lpstr>
      <vt:lpstr>Infix to Postfix Conversion using stack </vt:lpstr>
      <vt:lpstr>Notation Conversion</vt:lpstr>
      <vt:lpstr>Infix to Postfix Conversion using stack </vt:lpstr>
      <vt:lpstr>Infix to Postfix Conversion using stack </vt:lpstr>
      <vt:lpstr>Infix to Postfix Conversion using stack </vt:lpstr>
      <vt:lpstr>PowerPoint Presentation</vt:lpstr>
      <vt:lpstr>Manual Evaluation of a Prefix notation</vt:lpstr>
      <vt:lpstr>Manual Evaluation of a Prefix notation</vt:lpstr>
      <vt:lpstr>Manual Evaluation of a Postfix notation</vt:lpstr>
      <vt:lpstr>Manual Evaluation of a Postfix notation</vt:lpstr>
      <vt:lpstr>PowerPoint Presentation</vt:lpstr>
      <vt:lpstr>Algorithm for Evaluation of Postfix using stack</vt:lpstr>
      <vt:lpstr>PowerPoint Presentation</vt:lpstr>
      <vt:lpstr>Algorithm for Evaluation of Postfix using stack</vt:lpstr>
      <vt:lpstr>PowerPoint Presentation</vt:lpstr>
      <vt:lpstr>Evaluate 432*+5-</vt:lpstr>
      <vt:lpstr>PowerPoint Presentation</vt:lpstr>
      <vt:lpstr>PowerPoint Presentation</vt:lpstr>
      <vt:lpstr>Evaluate 562+*(12)4/- taking 12 as a single number</vt:lpstr>
      <vt:lpstr>PowerPoint Presentation</vt:lpstr>
      <vt:lpstr>PowerPoint Presentation</vt:lpstr>
      <vt:lpstr>PowerPoint Presentation</vt:lpstr>
      <vt:lpstr>PowerPoint Presentation</vt:lpstr>
      <vt:lpstr>Application of Stack –Recursion</vt:lpstr>
      <vt:lpstr>PowerPoint Presentation</vt:lpstr>
      <vt:lpstr>PowerPoint Presentation</vt:lpstr>
      <vt:lpstr>extra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Admin</dc:creator>
  <cp:lastModifiedBy>Admin</cp:lastModifiedBy>
  <cp:revision>199</cp:revision>
  <dcterms:created xsi:type="dcterms:W3CDTF">2020-07-23T11:45:28Z</dcterms:created>
  <dcterms:modified xsi:type="dcterms:W3CDTF">2023-08-01T06:20:50Z</dcterms:modified>
</cp:coreProperties>
</file>