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2-04T04:20:13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8880 14436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2-04T04:20:13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8880 14436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2-04T04:20:13.9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8880 14436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5FBCFD6-14AA-4539-8BEC-D08F0543DDEF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28AE083A-A8D2-44CB-8B9E-864FBE8ED9CF}" type="slidenum">
              <a:rPr lang="en-IN" smtClean="0">
                <a:solidFill>
                  <a:srgbClr val="94C600"/>
                </a:solidFill>
              </a:rPr>
              <a:pPr/>
              <a:t>‹#›</a:t>
            </a:fld>
            <a:endParaRPr lang="en-IN">
              <a:solidFill>
                <a:srgbClr val="94C6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25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BF320-7CBB-402E-8AF3-2FBA575E9216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52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528E-97ED-49D5-9F9B-D1C2AAF06514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32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B929-E354-432E-8221-6763CE0EAF3E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90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FA724-BC02-4785-98F1-26F228807165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9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5E0D-5B10-466B-A3E7-80501D82B095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9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64789-320F-46D3-AB20-1B61A6EDCF91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19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D006C-B462-49DF-AE50-EF5C127657C4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39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A87B-CF82-4536-A92D-E45C9E5CCB5A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407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288E-7EF4-412F-BF40-93EA2B4EE9BD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868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295E1-61EE-416E-853E-70B48C7AA35B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6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7EFF85BA-B395-40D1-886F-FAE8080B26BA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28AE083A-A8D2-44CB-8B9E-864FBE8ED9C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88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747744"/>
            <a:ext cx="7024744" cy="385112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Infix to Prefix Conversion using Stack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B929-E354-432E-8221-6763CE0EAF3E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24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67624"/>
            <a:ext cx="7024744" cy="457120"/>
          </a:xfrm>
        </p:spPr>
        <p:txBody>
          <a:bodyPr>
            <a:noAutofit/>
          </a:bodyPr>
          <a:lstStyle/>
          <a:p>
            <a:r>
              <a:rPr lang="en-IN" sz="2800" dirty="0" smtClean="0"/>
              <a:t>Infix to </a:t>
            </a:r>
            <a:r>
              <a:rPr lang="en-IN" sz="2800" dirty="0" smtClean="0"/>
              <a:t>Prefix </a:t>
            </a:r>
            <a:r>
              <a:rPr lang="en-IN" sz="2800" dirty="0" smtClean="0"/>
              <a:t>Conversion </a:t>
            </a:r>
            <a:r>
              <a:rPr lang="en-IN" sz="2800" dirty="0"/>
              <a:t>using stack</a:t>
            </a:r>
            <a:r>
              <a:rPr lang="en-IN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68760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err="1" smtClean="0"/>
              <a:t>Eg</a:t>
            </a:r>
            <a:r>
              <a:rPr lang="en-IN" sz="2000" dirty="0" smtClean="0"/>
              <a:t>- </a:t>
            </a:r>
            <a:r>
              <a:rPr lang="en-IN" sz="2000" b="1" dirty="0">
                <a:solidFill>
                  <a:schemeClr val="tx1"/>
                </a:solidFill>
              </a:rPr>
              <a:t>(A*B+(C/D))-F </a:t>
            </a: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8E4D-690C-4D64-96B9-869A5BB31F6C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09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024744" cy="457120"/>
          </a:xfrm>
        </p:spPr>
        <p:txBody>
          <a:bodyPr>
            <a:noAutofit/>
          </a:bodyPr>
          <a:lstStyle/>
          <a:p>
            <a:r>
              <a:rPr lang="en-IN" sz="2800" dirty="0" smtClean="0"/>
              <a:t>Infix to </a:t>
            </a:r>
            <a:r>
              <a:rPr lang="en-IN" sz="2800" dirty="0" smtClean="0"/>
              <a:t>Prefix </a:t>
            </a:r>
            <a:r>
              <a:rPr lang="en-IN" sz="2800" dirty="0" smtClean="0"/>
              <a:t>Conversion </a:t>
            </a:r>
            <a:r>
              <a:rPr lang="en-IN" sz="2800" dirty="0"/>
              <a:t>using stack</a:t>
            </a:r>
            <a:r>
              <a:rPr lang="en-IN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620688"/>
            <a:ext cx="6777317" cy="6237312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IN" sz="2000" b="1" dirty="0" err="1" smtClean="0">
                <a:latin typeface="Arial Black" pitchFamily="34" charset="0"/>
              </a:rPr>
              <a:t>Eg</a:t>
            </a:r>
            <a:r>
              <a:rPr lang="en-IN" sz="2000" b="1" dirty="0" smtClean="0">
                <a:latin typeface="Arial Black" pitchFamily="34" charset="0"/>
              </a:rPr>
              <a:t>- </a:t>
            </a:r>
            <a:r>
              <a:rPr lang="en-IN" sz="2000" b="1" dirty="0">
                <a:solidFill>
                  <a:schemeClr val="tx1"/>
                </a:solidFill>
                <a:latin typeface="Arial Black" pitchFamily="34" charset="0"/>
              </a:rPr>
              <a:t>(A*B+(C/D))-F </a:t>
            </a:r>
            <a:endParaRPr lang="en-IN" sz="2000" b="1" dirty="0" smtClean="0">
              <a:solidFill>
                <a:schemeClr val="tx1"/>
              </a:solidFill>
              <a:latin typeface="Arial Black" pitchFamily="34" charset="0"/>
            </a:endParaRPr>
          </a:p>
          <a:p>
            <a:pPr marL="68580" indent="0">
              <a:buNone/>
            </a:pPr>
            <a:r>
              <a:rPr lang="en-IN" sz="2000" b="1" dirty="0" smtClean="0">
                <a:latin typeface="Arial Black" pitchFamily="34" charset="0"/>
              </a:rPr>
              <a:t>Reversing Infix=F-((D/C)+B*A)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r>
              <a:rPr lang="en-IN" sz="2000" dirty="0"/>
              <a:t>	</a:t>
            </a:r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b="1" dirty="0" smtClean="0"/>
          </a:p>
          <a:p>
            <a:pPr marL="68580" indent="0">
              <a:buNone/>
            </a:pPr>
            <a:r>
              <a:rPr lang="en-IN" sz="2000" b="1" dirty="0" smtClean="0">
                <a:latin typeface="Arial Black" pitchFamily="34" charset="0"/>
              </a:rPr>
              <a:t>Postfix Expression=</a:t>
            </a:r>
            <a:r>
              <a:rPr lang="en-IN" sz="2000" b="1" dirty="0">
                <a:latin typeface="Arial Black" pitchFamily="34" charset="0"/>
              </a:rPr>
              <a:t> FDC/BA*+-</a:t>
            </a:r>
          </a:p>
          <a:p>
            <a:pPr marL="68580" indent="0">
              <a:buNone/>
            </a:pPr>
            <a:r>
              <a:rPr lang="en-IN" sz="2000" b="1" dirty="0" smtClean="0">
                <a:latin typeface="Arial Black" pitchFamily="34" charset="0"/>
              </a:rPr>
              <a:t>Reverse  of Postfix=Prefix </a:t>
            </a:r>
            <a:r>
              <a:rPr lang="en-IN" sz="2000" b="1" dirty="0" smtClean="0">
                <a:latin typeface="Arial Black" pitchFamily="34" charset="0"/>
              </a:rPr>
              <a:t>Notation=-+*AB/CDF</a:t>
            </a:r>
            <a:endParaRPr lang="en-IN" sz="2000" b="1" dirty="0">
              <a:latin typeface="Arial Black" pitchFamily="34" charset="0"/>
            </a:endParaRPr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37028"/>
              </p:ext>
            </p:extLst>
          </p:nvPr>
        </p:nvGraphicFramePr>
        <p:xfrm>
          <a:off x="755576" y="1268760"/>
          <a:ext cx="3600400" cy="46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368152"/>
                <a:gridCol w="1224136"/>
              </a:tblGrid>
              <a:tr h="401544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Scan 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Expression Q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-((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-((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FD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-((/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FD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-((/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FDC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FDC/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-(+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FDC/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-(+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FDC/B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8E4D-690C-4D64-96B9-869A5BB31F6C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4C600"/>
                </a:solidFill>
              </a:rPr>
              <a:t>Prof. </a:t>
            </a:r>
            <a:r>
              <a:rPr lang="en-IN" dirty="0" err="1" smtClean="0">
                <a:solidFill>
                  <a:srgbClr val="94C600"/>
                </a:solidFill>
              </a:rPr>
              <a:t>Shweta</a:t>
            </a:r>
            <a:r>
              <a:rPr lang="en-IN" dirty="0" smtClean="0">
                <a:solidFill>
                  <a:srgbClr val="94C600"/>
                </a:solidFill>
              </a:rPr>
              <a:t> </a:t>
            </a:r>
            <a:r>
              <a:rPr lang="en-IN" dirty="0" err="1" smtClean="0">
                <a:solidFill>
                  <a:srgbClr val="94C600"/>
                </a:solidFill>
              </a:rPr>
              <a:t>Dhawan</a:t>
            </a:r>
            <a:r>
              <a:rPr lang="en-IN" dirty="0" smtClean="0">
                <a:solidFill>
                  <a:srgbClr val="94C600"/>
                </a:solidFill>
              </a:rPr>
              <a:t> </a:t>
            </a:r>
            <a:r>
              <a:rPr lang="en-IN" dirty="0" err="1" smtClean="0">
                <a:solidFill>
                  <a:srgbClr val="94C600"/>
                </a:solidFill>
              </a:rPr>
              <a:t>Chachra</a:t>
            </a:r>
            <a:endParaRPr lang="en-IN" dirty="0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11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441478"/>
              </p:ext>
            </p:extLst>
          </p:nvPr>
        </p:nvGraphicFramePr>
        <p:xfrm>
          <a:off x="4644008" y="1306960"/>
          <a:ext cx="4032447" cy="275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449"/>
                <a:gridCol w="1418824"/>
                <a:gridCol w="1568174"/>
              </a:tblGrid>
              <a:tr h="401544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Scan 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Expression Q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-(+*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FDC/B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-(+*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FDC/BA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FDC/BA*+</a:t>
                      </a:r>
                    </a:p>
                  </a:txBody>
                  <a:tcPr/>
                </a:tc>
              </a:tr>
              <a:tr h="693077">
                <a:tc>
                  <a:txBody>
                    <a:bodyPr/>
                    <a:lstStyle/>
                    <a:p>
                      <a:r>
                        <a:rPr lang="en-IN" dirty="0" smtClean="0"/>
                        <a:t>End of Expression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Pop all 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FDC/BA*+-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Prefix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3"/>
            <a:ext cx="6777317" cy="4752528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Prefix;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(P*Q^R+S)=+*P^QRS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(A-B/C)*(D*E-F</a:t>
            </a:r>
            <a:r>
              <a:rPr lang="en-IN" b="1" dirty="0" smtClean="0">
                <a:solidFill>
                  <a:schemeClr val="tx1"/>
                </a:solidFill>
              </a:rPr>
              <a:t>)=*-A/BC-*DEF</a:t>
            </a:r>
            <a:endParaRPr lang="en-IN" b="1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(A*B+(C/D))-F=-+*AB/CDF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A+B*C-(D/E^F)*G*H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=A+*BC-(/D^EF)*G*H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=A+*BC-*/D^EFG*H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=A+*BC-**/D^EFGH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=+A*BC-**/D^EFGH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=-+A*BC**/D ^EFGH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(A+B)*C/D+E^F/G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+AB</a:t>
            </a:r>
            <a:r>
              <a:rPr lang="en-IN" b="1" dirty="0" smtClean="0">
                <a:solidFill>
                  <a:schemeClr val="tx1"/>
                </a:solidFill>
              </a:rPr>
              <a:t>*C/D+E^F/G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+AB</a:t>
            </a:r>
            <a:r>
              <a:rPr lang="en-IN" b="1" dirty="0" smtClean="0">
                <a:solidFill>
                  <a:schemeClr val="tx1"/>
                </a:solidFill>
              </a:rPr>
              <a:t>*C/D+</a:t>
            </a:r>
            <a:r>
              <a:rPr lang="en-IN" b="1" u="sng" dirty="0" smtClean="0">
                <a:solidFill>
                  <a:schemeClr val="tx1"/>
                </a:solidFill>
              </a:rPr>
              <a:t>^EF</a:t>
            </a:r>
            <a:r>
              <a:rPr lang="en-IN" b="1" dirty="0" smtClean="0">
                <a:solidFill>
                  <a:schemeClr val="tx1"/>
                </a:solidFill>
              </a:rPr>
              <a:t>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*+ABC</a:t>
            </a:r>
            <a:r>
              <a:rPr lang="en-IN" b="1" dirty="0" smtClean="0">
                <a:solidFill>
                  <a:schemeClr val="tx1"/>
                </a:solidFill>
              </a:rPr>
              <a:t>/D+</a:t>
            </a:r>
            <a:r>
              <a:rPr lang="en-IN" b="1" u="sng" dirty="0" smtClean="0">
                <a:solidFill>
                  <a:schemeClr val="tx1"/>
                </a:solidFill>
              </a:rPr>
              <a:t>^EF</a:t>
            </a:r>
            <a:r>
              <a:rPr lang="en-IN" b="1" dirty="0" smtClean="0">
                <a:solidFill>
                  <a:schemeClr val="tx1"/>
                </a:solidFill>
              </a:rPr>
              <a:t>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/*+ABCD</a:t>
            </a:r>
            <a:r>
              <a:rPr lang="en-IN" b="1" dirty="0" smtClean="0">
                <a:solidFill>
                  <a:schemeClr val="tx1"/>
                </a:solidFill>
              </a:rPr>
              <a:t>+^EF/G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=/*+ABCD+</a:t>
            </a:r>
            <a:r>
              <a:rPr lang="en-IN" b="1" u="sng" dirty="0" smtClean="0">
                <a:solidFill>
                  <a:schemeClr val="tx1"/>
                </a:solidFill>
              </a:rPr>
              <a:t>/^EFG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=+/*+ABCD/^EFG</a:t>
            </a: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B810-FAA5-4DB2-B2C3-6145354A06D4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12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196800" y="519696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7440" y="51876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29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B929-E354-432E-8221-6763CE0EAF3E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6984776" cy="5158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374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387704"/>
            <a:ext cx="7024744" cy="38511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Infix to Prefix Conversion using Stack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889467"/>
            <a:ext cx="6777317" cy="4347845"/>
          </a:xfrm>
        </p:spPr>
        <p:txBody>
          <a:bodyPr>
            <a:normAutofit/>
          </a:bodyPr>
          <a:lstStyle/>
          <a:p>
            <a:pPr fontAlgn="base"/>
            <a:r>
              <a:rPr lang="en-US" sz="2000" b="1" i="1" dirty="0"/>
              <a:t>Step 1:</a:t>
            </a:r>
            <a:r>
              <a:rPr lang="en-US" sz="2000" i="1" dirty="0"/>
              <a:t> </a:t>
            </a:r>
            <a:r>
              <a:rPr lang="en-US" sz="2000" b="1" i="1" dirty="0"/>
              <a:t>Reverse the infix expression</a:t>
            </a:r>
            <a:r>
              <a:rPr lang="en-US" sz="2000" i="1" dirty="0"/>
              <a:t>. Note while reversing each ‘(‘ will become ‘)’ and each ‘)’ becomes ‘(‘.</a:t>
            </a:r>
          </a:p>
          <a:p>
            <a:pPr fontAlgn="base"/>
            <a:r>
              <a:rPr lang="en-US" sz="2000" b="1" i="1" dirty="0"/>
              <a:t>Step 2:</a:t>
            </a:r>
            <a:r>
              <a:rPr lang="en-US" sz="2000" i="1" dirty="0"/>
              <a:t> Convert the reversed </a:t>
            </a:r>
            <a:r>
              <a:rPr lang="en-US" sz="2000" b="1" i="1" u="sng" dirty="0">
                <a:solidFill>
                  <a:schemeClr val="tx1"/>
                </a:solidFill>
              </a:rPr>
              <a:t>infix expression to “nearly” postfix expression</a:t>
            </a:r>
            <a:r>
              <a:rPr lang="en-US" sz="2000" i="1" dirty="0">
                <a:solidFill>
                  <a:schemeClr val="tx1"/>
                </a:solidFill>
              </a:rPr>
              <a:t>.</a:t>
            </a:r>
          </a:p>
          <a:p>
            <a:pPr lvl="1" fontAlgn="base"/>
            <a:r>
              <a:rPr lang="en-US" sz="2000" i="1" dirty="0"/>
              <a:t>While converting to postfix expression, instead of using pop operation to pop operators with greater than or equal precedence, </a:t>
            </a:r>
            <a:r>
              <a:rPr lang="en-US" sz="2000" b="1" i="1" dirty="0"/>
              <a:t>here we will only pop the operators from stack that have greater precedence.</a:t>
            </a:r>
          </a:p>
          <a:p>
            <a:pPr fontAlgn="base"/>
            <a:r>
              <a:rPr lang="en-US" sz="2000" b="1" i="1" dirty="0"/>
              <a:t>Step 3:</a:t>
            </a:r>
            <a:r>
              <a:rPr lang="en-US" sz="2000" i="1" dirty="0"/>
              <a:t> </a:t>
            </a:r>
            <a:r>
              <a:rPr lang="en-US" sz="2000" b="1" i="1" dirty="0"/>
              <a:t>Reverse the postfix expression.</a:t>
            </a: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0B929-E354-432E-8221-6763CE0EAF3E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8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67624"/>
            <a:ext cx="7024744" cy="457120"/>
          </a:xfrm>
        </p:spPr>
        <p:txBody>
          <a:bodyPr>
            <a:noAutofit/>
          </a:bodyPr>
          <a:lstStyle/>
          <a:p>
            <a:r>
              <a:rPr lang="en-IN" sz="2800" dirty="0" smtClean="0"/>
              <a:t>Infix to </a:t>
            </a:r>
            <a:r>
              <a:rPr lang="en-IN" sz="2800" dirty="0" smtClean="0"/>
              <a:t>Prefix </a:t>
            </a:r>
            <a:r>
              <a:rPr lang="en-IN" sz="2800" dirty="0" smtClean="0"/>
              <a:t>Conversion </a:t>
            </a:r>
            <a:r>
              <a:rPr lang="en-IN" sz="2800" dirty="0"/>
              <a:t>using stack</a:t>
            </a:r>
            <a:r>
              <a:rPr lang="en-IN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68760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err="1" smtClean="0"/>
              <a:t>Eg</a:t>
            </a:r>
            <a:r>
              <a:rPr lang="en-IN" sz="2000" dirty="0" smtClean="0"/>
              <a:t>- </a:t>
            </a:r>
            <a:r>
              <a:rPr lang="en-IN" sz="2000" b="1" dirty="0" smtClean="0">
                <a:solidFill>
                  <a:schemeClr val="tx1"/>
                </a:solidFill>
              </a:rPr>
              <a:t>P*Q^R+S </a:t>
            </a:r>
            <a:r>
              <a:rPr lang="en-IN" sz="2000" dirty="0"/>
              <a:t>	</a:t>
            </a: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8E4D-690C-4D64-96B9-869A5BB31F6C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4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024744" cy="457120"/>
          </a:xfrm>
        </p:spPr>
        <p:txBody>
          <a:bodyPr>
            <a:noAutofit/>
          </a:bodyPr>
          <a:lstStyle/>
          <a:p>
            <a:r>
              <a:rPr lang="en-IN" sz="2800" dirty="0" smtClean="0"/>
              <a:t>Infix to </a:t>
            </a:r>
            <a:r>
              <a:rPr lang="en-IN" sz="2800" dirty="0" smtClean="0"/>
              <a:t>Prefix </a:t>
            </a:r>
            <a:r>
              <a:rPr lang="en-IN" sz="2800" dirty="0" smtClean="0"/>
              <a:t>Conversion </a:t>
            </a:r>
            <a:r>
              <a:rPr lang="en-IN" sz="2800" dirty="0"/>
              <a:t>using stack</a:t>
            </a:r>
            <a:r>
              <a:rPr lang="en-IN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836712"/>
            <a:ext cx="6777317" cy="5544616"/>
          </a:xfrm>
        </p:spPr>
        <p:txBody>
          <a:bodyPr>
            <a:normAutofit fontScale="85000" lnSpcReduction="20000"/>
          </a:bodyPr>
          <a:lstStyle/>
          <a:p>
            <a:pPr marL="68580" indent="0">
              <a:buNone/>
            </a:pPr>
            <a:r>
              <a:rPr lang="en-IN" sz="2000" dirty="0" err="1" smtClean="0"/>
              <a:t>Eg</a:t>
            </a:r>
            <a:r>
              <a:rPr lang="en-IN" sz="2000" dirty="0" smtClean="0"/>
              <a:t>- </a:t>
            </a:r>
            <a:r>
              <a:rPr lang="en-IN" sz="2000" b="1" dirty="0">
                <a:solidFill>
                  <a:schemeClr val="tx1"/>
                </a:solidFill>
              </a:rPr>
              <a:t>P*Q^R+S </a:t>
            </a:r>
            <a:r>
              <a:rPr lang="en-IN" sz="2000" dirty="0"/>
              <a:t>	</a:t>
            </a:r>
          </a:p>
          <a:p>
            <a:pPr marL="68580" indent="0">
              <a:buNone/>
            </a:pPr>
            <a:r>
              <a:rPr lang="en-IN" sz="2000" dirty="0" smtClean="0"/>
              <a:t>Reversing Infix=</a:t>
            </a:r>
            <a:r>
              <a:rPr lang="en-IN" sz="2000" dirty="0" smtClean="0"/>
              <a:t>S+R^Q*P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r>
              <a:rPr lang="en-IN" sz="2000" dirty="0"/>
              <a:t>	</a:t>
            </a:r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r>
              <a:rPr lang="en-IN" sz="2000" b="1" dirty="0" smtClean="0"/>
              <a:t>Postfix Expression=SRQ^P*+</a:t>
            </a:r>
          </a:p>
          <a:p>
            <a:pPr marL="68580" indent="0">
              <a:buNone/>
            </a:pPr>
            <a:r>
              <a:rPr lang="en-IN" sz="2000" b="1" dirty="0" smtClean="0"/>
              <a:t>Reverse  of Postfix=Prefix </a:t>
            </a:r>
            <a:r>
              <a:rPr lang="en-IN" sz="2000" b="1" dirty="0"/>
              <a:t>Notation=+*</a:t>
            </a:r>
            <a:r>
              <a:rPr lang="en-IN" sz="2000" b="1" dirty="0" smtClean="0"/>
              <a:t>P^QRS</a:t>
            </a:r>
            <a:endParaRPr lang="en-IN" sz="2000" b="1" dirty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303891"/>
              </p:ext>
            </p:extLst>
          </p:nvPr>
        </p:nvGraphicFramePr>
        <p:xfrm>
          <a:off x="1475656" y="1484784"/>
          <a:ext cx="6096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Scan 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Expression Q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r>
                        <a:rPr lang="en-IN" sz="1800" dirty="0" smtClean="0"/>
                        <a:t>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Q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</a:t>
                      </a:r>
                      <a:r>
                        <a:rPr lang="en-IN" sz="1800" dirty="0" smtClean="0"/>
                        <a:t>^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SRQ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SRQ</a:t>
                      </a:r>
                      <a:r>
                        <a:rPr lang="en-IN" sz="1800" dirty="0" smtClean="0"/>
                        <a:t>^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+*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SRQ</a:t>
                      </a:r>
                      <a:r>
                        <a:rPr lang="en-IN" sz="1800" dirty="0" smtClean="0"/>
                        <a:t>^P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End of Expression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Pop all 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SRQ</a:t>
                      </a:r>
                      <a:r>
                        <a:rPr lang="en-IN" sz="1800" dirty="0" smtClean="0"/>
                        <a:t>^P*+</a:t>
                      </a: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8E4D-690C-4D64-96B9-869A5BB31F6C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183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Prefix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3"/>
            <a:ext cx="6777317" cy="4752528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Prefix;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(P*Q^R+S)=+*P^QRS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(A-B/C)*(D*E-F</a:t>
            </a:r>
            <a:r>
              <a:rPr lang="en-IN" b="1" dirty="0" smtClean="0">
                <a:solidFill>
                  <a:schemeClr val="tx1"/>
                </a:solidFill>
              </a:rPr>
              <a:t>)=*-A/BC-*DEF</a:t>
            </a:r>
            <a:endParaRPr lang="en-IN" b="1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(A*B+(C/D))-F=-+*AB/CDF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A+B*C-(D/E^F)*G*H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=A+*BC-(/D^EF)*G*H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=A+*BC-*/D^EFG*H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=A+*BC-**/D^EFGH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=+A*BC-**/D^EFGH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=-+A*BC**/D ^EFGH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(A+B)*C/D+E^F/G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+AB</a:t>
            </a:r>
            <a:r>
              <a:rPr lang="en-IN" b="1" dirty="0" smtClean="0">
                <a:solidFill>
                  <a:schemeClr val="tx1"/>
                </a:solidFill>
              </a:rPr>
              <a:t>*C/D+E^F/G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+AB</a:t>
            </a:r>
            <a:r>
              <a:rPr lang="en-IN" b="1" dirty="0" smtClean="0">
                <a:solidFill>
                  <a:schemeClr val="tx1"/>
                </a:solidFill>
              </a:rPr>
              <a:t>*C/D+</a:t>
            </a:r>
            <a:r>
              <a:rPr lang="en-IN" b="1" u="sng" dirty="0" smtClean="0">
                <a:solidFill>
                  <a:schemeClr val="tx1"/>
                </a:solidFill>
              </a:rPr>
              <a:t>^EF</a:t>
            </a:r>
            <a:r>
              <a:rPr lang="en-IN" b="1" dirty="0" smtClean="0">
                <a:solidFill>
                  <a:schemeClr val="tx1"/>
                </a:solidFill>
              </a:rPr>
              <a:t>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*+ABC</a:t>
            </a:r>
            <a:r>
              <a:rPr lang="en-IN" b="1" dirty="0" smtClean="0">
                <a:solidFill>
                  <a:schemeClr val="tx1"/>
                </a:solidFill>
              </a:rPr>
              <a:t>/D+</a:t>
            </a:r>
            <a:r>
              <a:rPr lang="en-IN" b="1" u="sng" dirty="0" smtClean="0">
                <a:solidFill>
                  <a:schemeClr val="tx1"/>
                </a:solidFill>
              </a:rPr>
              <a:t>^EF</a:t>
            </a:r>
            <a:r>
              <a:rPr lang="en-IN" b="1" dirty="0" smtClean="0">
                <a:solidFill>
                  <a:schemeClr val="tx1"/>
                </a:solidFill>
              </a:rPr>
              <a:t>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/*+ABCD</a:t>
            </a:r>
            <a:r>
              <a:rPr lang="en-IN" b="1" dirty="0" smtClean="0">
                <a:solidFill>
                  <a:schemeClr val="tx1"/>
                </a:solidFill>
              </a:rPr>
              <a:t>+^EF/G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=/*+ABCD+</a:t>
            </a:r>
            <a:r>
              <a:rPr lang="en-IN" b="1" u="sng" dirty="0" smtClean="0">
                <a:solidFill>
                  <a:schemeClr val="tx1"/>
                </a:solidFill>
              </a:rPr>
              <a:t>/^EFG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=+/*+ABCD/^EFG</a:t>
            </a: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B810-FAA5-4DB2-B2C3-6145354A06D4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6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196800" y="519696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7440" y="51876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389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67624"/>
            <a:ext cx="7024744" cy="457120"/>
          </a:xfrm>
        </p:spPr>
        <p:txBody>
          <a:bodyPr>
            <a:noAutofit/>
          </a:bodyPr>
          <a:lstStyle/>
          <a:p>
            <a:r>
              <a:rPr lang="en-IN" sz="2800" dirty="0" smtClean="0"/>
              <a:t>Infix to </a:t>
            </a:r>
            <a:r>
              <a:rPr lang="en-IN" sz="2800" dirty="0" smtClean="0"/>
              <a:t>Prefix </a:t>
            </a:r>
            <a:r>
              <a:rPr lang="en-IN" sz="2800" dirty="0" smtClean="0"/>
              <a:t>Conversion </a:t>
            </a:r>
            <a:r>
              <a:rPr lang="en-IN" sz="2800" dirty="0"/>
              <a:t>using stack</a:t>
            </a:r>
            <a:r>
              <a:rPr lang="en-IN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268760"/>
            <a:ext cx="6777317" cy="4563869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err="1" smtClean="0"/>
              <a:t>Eg</a:t>
            </a:r>
            <a:r>
              <a:rPr lang="en-IN" sz="2000" dirty="0" smtClean="0"/>
              <a:t>- </a:t>
            </a:r>
            <a:r>
              <a:rPr lang="en-IN" sz="2000" b="1" dirty="0">
                <a:solidFill>
                  <a:schemeClr val="tx1"/>
                </a:solidFill>
              </a:rPr>
              <a:t>(A-B/C)*(D*E-F</a:t>
            </a:r>
            <a:r>
              <a:rPr lang="en-IN" sz="2000" b="1" dirty="0" smtClean="0">
                <a:solidFill>
                  <a:schemeClr val="tx1"/>
                </a:solidFill>
              </a:rPr>
              <a:t>)</a:t>
            </a:r>
            <a:r>
              <a:rPr lang="en-IN" sz="2000" dirty="0"/>
              <a:t>	</a:t>
            </a: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8E4D-690C-4D64-96B9-869A5BB31F6C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8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024744" cy="457120"/>
          </a:xfrm>
        </p:spPr>
        <p:txBody>
          <a:bodyPr>
            <a:noAutofit/>
          </a:bodyPr>
          <a:lstStyle/>
          <a:p>
            <a:r>
              <a:rPr lang="en-IN" sz="2800" dirty="0" smtClean="0"/>
              <a:t>Infix to </a:t>
            </a:r>
            <a:r>
              <a:rPr lang="en-IN" sz="2800" dirty="0" smtClean="0"/>
              <a:t>Prefix </a:t>
            </a:r>
            <a:r>
              <a:rPr lang="en-IN" sz="2800" dirty="0" smtClean="0"/>
              <a:t>Conversion </a:t>
            </a:r>
            <a:r>
              <a:rPr lang="en-IN" sz="2800" dirty="0"/>
              <a:t>using stack</a:t>
            </a:r>
            <a:r>
              <a:rPr lang="en-IN" sz="2800" dirty="0" smtClean="0"/>
              <a:t>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620688"/>
            <a:ext cx="6777317" cy="6237312"/>
          </a:xfrm>
        </p:spPr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en-IN" sz="2000" dirty="0" err="1" smtClean="0"/>
              <a:t>Eg</a:t>
            </a:r>
            <a:r>
              <a:rPr lang="en-IN" sz="2000" dirty="0" smtClean="0"/>
              <a:t>- </a:t>
            </a:r>
            <a:r>
              <a:rPr lang="en-IN" sz="2000" b="1" dirty="0">
                <a:solidFill>
                  <a:schemeClr val="tx1"/>
                </a:solidFill>
              </a:rPr>
              <a:t>(A-B/C)*(D*E-F) </a:t>
            </a:r>
            <a:endParaRPr lang="en-IN" sz="2000" b="1" dirty="0" smtClean="0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IN" sz="2000" b="1" dirty="0" smtClean="0"/>
              <a:t>Reversing Infix=(F-E*D)*(C/B-A)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r>
              <a:rPr lang="en-IN" sz="2000" dirty="0"/>
              <a:t>	</a:t>
            </a:r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b="1" dirty="0" smtClean="0"/>
          </a:p>
          <a:p>
            <a:pPr marL="68580" indent="0">
              <a:buNone/>
            </a:pPr>
            <a:r>
              <a:rPr lang="en-IN" sz="2000" b="1" dirty="0" smtClean="0"/>
              <a:t>Postfix Expression=</a:t>
            </a:r>
            <a:r>
              <a:rPr lang="en-IN" sz="1800" b="1" dirty="0"/>
              <a:t>FED*-CB/A-*</a:t>
            </a:r>
          </a:p>
          <a:p>
            <a:pPr marL="68580" indent="0">
              <a:buNone/>
            </a:pPr>
            <a:r>
              <a:rPr lang="en-IN" sz="2000" b="1" dirty="0" smtClean="0"/>
              <a:t>Reverse  of Postfix=Prefix </a:t>
            </a:r>
            <a:r>
              <a:rPr lang="en-IN" sz="2000" b="1" dirty="0" smtClean="0"/>
              <a:t>Notation=*-A/BC-*DEF</a:t>
            </a:r>
            <a:endParaRPr lang="en-IN" sz="2000" b="1" dirty="0"/>
          </a:p>
          <a:p>
            <a:pPr marL="68580" indent="0">
              <a:buNone/>
            </a:pPr>
            <a:r>
              <a:rPr lang="en-IN" sz="2000" dirty="0" smtClean="0"/>
              <a:t>				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11839"/>
              </p:ext>
            </p:extLst>
          </p:nvPr>
        </p:nvGraphicFramePr>
        <p:xfrm>
          <a:off x="755576" y="1268760"/>
          <a:ext cx="3600400" cy="46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/>
                <a:gridCol w="1368152"/>
                <a:gridCol w="1224136"/>
              </a:tblGrid>
              <a:tr h="401544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Scan 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Expression Q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(-*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(-*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FED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FED*-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FED*-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FED*-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*(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FED</a:t>
                      </a:r>
                      <a:r>
                        <a:rPr lang="en-IN" dirty="0" smtClean="0"/>
                        <a:t>*-C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78E4D-690C-4D64-96B9-869A5BB31F6C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94C600"/>
                </a:solidFill>
              </a:rPr>
              <a:t>Prof. </a:t>
            </a:r>
            <a:r>
              <a:rPr lang="en-IN" dirty="0" err="1" smtClean="0">
                <a:solidFill>
                  <a:srgbClr val="94C600"/>
                </a:solidFill>
              </a:rPr>
              <a:t>Shweta</a:t>
            </a:r>
            <a:r>
              <a:rPr lang="en-IN" dirty="0" smtClean="0">
                <a:solidFill>
                  <a:srgbClr val="94C600"/>
                </a:solidFill>
              </a:rPr>
              <a:t> </a:t>
            </a:r>
            <a:r>
              <a:rPr lang="en-IN" dirty="0" err="1" smtClean="0">
                <a:solidFill>
                  <a:srgbClr val="94C600"/>
                </a:solidFill>
              </a:rPr>
              <a:t>Dhawan</a:t>
            </a:r>
            <a:r>
              <a:rPr lang="en-IN" dirty="0" smtClean="0">
                <a:solidFill>
                  <a:srgbClr val="94C600"/>
                </a:solidFill>
              </a:rPr>
              <a:t> </a:t>
            </a:r>
            <a:r>
              <a:rPr lang="en-IN" dirty="0" err="1" smtClean="0">
                <a:solidFill>
                  <a:srgbClr val="94C600"/>
                </a:solidFill>
              </a:rPr>
              <a:t>Chachra</a:t>
            </a:r>
            <a:endParaRPr lang="en-IN" dirty="0">
              <a:solidFill>
                <a:srgbClr val="94C6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8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616193"/>
              </p:ext>
            </p:extLst>
          </p:nvPr>
        </p:nvGraphicFramePr>
        <p:xfrm>
          <a:off x="4644008" y="1306960"/>
          <a:ext cx="4032447" cy="35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449"/>
                <a:gridCol w="1418824"/>
                <a:gridCol w="1568174"/>
              </a:tblGrid>
              <a:tr h="401544"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Scan 	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Stack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Expression Q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*(/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FED*-C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*(/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FED</a:t>
                      </a:r>
                      <a:r>
                        <a:rPr lang="en-IN" dirty="0" smtClean="0"/>
                        <a:t>*-CB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*(-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FED*-CB/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*(-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FED</a:t>
                      </a:r>
                      <a:r>
                        <a:rPr lang="en-IN" dirty="0" smtClean="0"/>
                        <a:t>*-CB/A</a:t>
                      </a:r>
                      <a:endParaRPr lang="en-IN" dirty="0"/>
                    </a:p>
                  </a:txBody>
                  <a:tcPr/>
                </a:tc>
              </a:tr>
              <a:tr h="401544">
                <a:tc>
                  <a:txBody>
                    <a:bodyPr/>
                    <a:lstStyle/>
                    <a:p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*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FED*-CB/A-</a:t>
                      </a:r>
                      <a:endParaRPr lang="en-IN" dirty="0"/>
                    </a:p>
                  </a:txBody>
                  <a:tcPr/>
                </a:tc>
              </a:tr>
              <a:tr h="693077">
                <a:tc>
                  <a:txBody>
                    <a:bodyPr/>
                    <a:lstStyle/>
                    <a:p>
                      <a:r>
                        <a:rPr lang="en-IN" dirty="0" smtClean="0"/>
                        <a:t>End of Expression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Pop all 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FED*-CB/A-*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21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529128"/>
          </a:xfrm>
        </p:spPr>
        <p:txBody>
          <a:bodyPr>
            <a:normAutofit/>
          </a:bodyPr>
          <a:lstStyle/>
          <a:p>
            <a:r>
              <a:rPr lang="en-IN" sz="2800" dirty="0" smtClean="0"/>
              <a:t>Manual </a:t>
            </a:r>
            <a:r>
              <a:rPr lang="en-IN" sz="2800" dirty="0"/>
              <a:t>Conversion </a:t>
            </a:r>
            <a:r>
              <a:rPr lang="en-IN" sz="2800" dirty="0" smtClean="0"/>
              <a:t>-Infix to Prefix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56793"/>
            <a:ext cx="6777317" cy="4752528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IN" sz="2000" dirty="0" smtClean="0">
                <a:solidFill>
                  <a:schemeClr val="tx1"/>
                </a:solidFill>
              </a:rPr>
              <a:t>Convert the following expressions from Infix to Prefix;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(P*Q^R+S)=+*P^QRS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(A-B/C)*(D*E-F</a:t>
            </a:r>
            <a:r>
              <a:rPr lang="en-IN" b="1" dirty="0" smtClean="0">
                <a:solidFill>
                  <a:schemeClr val="tx1"/>
                </a:solidFill>
              </a:rPr>
              <a:t>)=*-A/BC-*DEF</a:t>
            </a:r>
            <a:endParaRPr lang="en-IN" b="1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(A*B+(C/D))-F=-+*AB/CDF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A+B*C-(D/E^F)*G*H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=A+*BC-(/D^EF)*G*H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=A+*BC-*/D^EFG*H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=A+*BC-**/D^EFGH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=+A*BC-**/D^EFGH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=-+A*BC**/D ^EFGH</a:t>
            </a:r>
          </a:p>
          <a:p>
            <a:pPr marL="525780" indent="-457200">
              <a:buFont typeface="+mj-lt"/>
              <a:buAutoNum type="arabicParenR"/>
            </a:pPr>
            <a:r>
              <a:rPr lang="en-IN" b="1" dirty="0" smtClean="0">
                <a:solidFill>
                  <a:schemeClr val="tx1"/>
                </a:solidFill>
              </a:rPr>
              <a:t>(A+B)*C/D+E^F/G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+AB</a:t>
            </a:r>
            <a:r>
              <a:rPr lang="en-IN" b="1" dirty="0" smtClean="0">
                <a:solidFill>
                  <a:schemeClr val="tx1"/>
                </a:solidFill>
              </a:rPr>
              <a:t>*C/D+E^F/G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+AB</a:t>
            </a:r>
            <a:r>
              <a:rPr lang="en-IN" b="1" dirty="0" smtClean="0">
                <a:solidFill>
                  <a:schemeClr val="tx1"/>
                </a:solidFill>
              </a:rPr>
              <a:t>*C/D+</a:t>
            </a:r>
            <a:r>
              <a:rPr lang="en-IN" b="1" u="sng" dirty="0" smtClean="0">
                <a:solidFill>
                  <a:schemeClr val="tx1"/>
                </a:solidFill>
              </a:rPr>
              <a:t>^EF</a:t>
            </a:r>
            <a:r>
              <a:rPr lang="en-IN" b="1" dirty="0" smtClean="0">
                <a:solidFill>
                  <a:schemeClr val="tx1"/>
                </a:solidFill>
              </a:rPr>
              <a:t>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*+ABC</a:t>
            </a:r>
            <a:r>
              <a:rPr lang="en-IN" b="1" dirty="0" smtClean="0">
                <a:solidFill>
                  <a:schemeClr val="tx1"/>
                </a:solidFill>
              </a:rPr>
              <a:t>/D+</a:t>
            </a:r>
            <a:r>
              <a:rPr lang="en-IN" b="1" u="sng" dirty="0" smtClean="0">
                <a:solidFill>
                  <a:schemeClr val="tx1"/>
                </a:solidFill>
              </a:rPr>
              <a:t>^EF</a:t>
            </a:r>
            <a:r>
              <a:rPr lang="en-IN" b="1" dirty="0" smtClean="0">
                <a:solidFill>
                  <a:schemeClr val="tx1"/>
                </a:solidFill>
              </a:rPr>
              <a:t>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</a:t>
            </a:r>
            <a:r>
              <a:rPr lang="en-IN" b="1" u="sng" dirty="0" smtClean="0">
                <a:solidFill>
                  <a:schemeClr val="tx1"/>
                </a:solidFill>
              </a:rPr>
              <a:t>/*+ABCD</a:t>
            </a:r>
            <a:r>
              <a:rPr lang="en-IN" b="1" dirty="0" smtClean="0">
                <a:solidFill>
                  <a:schemeClr val="tx1"/>
                </a:solidFill>
              </a:rPr>
              <a:t>+^EF/G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=/*+ABCD+</a:t>
            </a:r>
            <a:r>
              <a:rPr lang="en-IN" b="1" u="sng" dirty="0" smtClean="0">
                <a:solidFill>
                  <a:schemeClr val="tx1"/>
                </a:solidFill>
              </a:rPr>
              <a:t>/^EFG</a:t>
            </a:r>
          </a:p>
          <a:p>
            <a:pPr marL="365760" lvl="1" indent="0">
              <a:buNone/>
            </a:pPr>
            <a:r>
              <a:rPr lang="en-IN" b="1" dirty="0" smtClean="0">
                <a:solidFill>
                  <a:schemeClr val="tx1"/>
                </a:solidFill>
              </a:rPr>
              <a:t>=+/*+ABCD/^EFG</a:t>
            </a: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  <a:p>
            <a:pPr marL="525780" indent="-457200">
              <a:buFont typeface="+mj-lt"/>
              <a:buAutoNum type="arabicParenR"/>
            </a:pPr>
            <a:endParaRPr lang="en-IN" dirty="0" smtClean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B810-FAA5-4DB2-B2C3-6145354A06D4}" type="datetime1">
              <a:rPr lang="en-IN" smtClean="0"/>
              <a:pPr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>
                <a:solidFill>
                  <a:srgbClr val="94C600"/>
                </a:solidFill>
              </a:rPr>
              <a:t>Prof. Shweta Dhawan Chachra</a:t>
            </a:r>
            <a:endParaRPr lang="en-IN">
              <a:solidFill>
                <a:srgbClr val="94C6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E083A-A8D2-44CB-8B9E-864FBE8ED9CF}" type="slidenum">
              <a:rPr lang="en-IN" smtClean="0"/>
              <a:pPr/>
              <a:t>9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196800" y="519696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7440" y="518760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113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635</Words>
  <Application>Microsoft Office PowerPoint</Application>
  <PresentationFormat>On-screen Show (4:3)</PresentationFormat>
  <Paragraphs>312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Austin</vt:lpstr>
      <vt:lpstr>Infix to Prefix Conversion using Stack</vt:lpstr>
      <vt:lpstr>PowerPoint Presentation</vt:lpstr>
      <vt:lpstr>Infix to Prefix Conversion using Stack</vt:lpstr>
      <vt:lpstr>Infix to Prefix Conversion using stack </vt:lpstr>
      <vt:lpstr>Infix to Prefix Conversion using stack </vt:lpstr>
      <vt:lpstr>Manual Conversion -Infix to Prefix</vt:lpstr>
      <vt:lpstr>Infix to Prefix Conversion using stack </vt:lpstr>
      <vt:lpstr>Infix to Prefix Conversion using stack </vt:lpstr>
      <vt:lpstr>Manual Conversion -Infix to Prefix</vt:lpstr>
      <vt:lpstr>Infix to Prefix Conversion using stack </vt:lpstr>
      <vt:lpstr>Infix to Prefix Conversion using stack </vt:lpstr>
      <vt:lpstr>Manual Conversion -Infix to Prefix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Infix to Prefix Conversion using Stack</dc:title>
  <dc:creator>Admin</dc:creator>
  <cp:lastModifiedBy>Admin</cp:lastModifiedBy>
  <cp:revision>1</cp:revision>
  <dcterms:created xsi:type="dcterms:W3CDTF">2023-08-07T05:52:07Z</dcterms:created>
  <dcterms:modified xsi:type="dcterms:W3CDTF">2023-08-07T05:55:04Z</dcterms:modified>
</cp:coreProperties>
</file>