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11" r:id="rId3"/>
    <p:sldId id="312" r:id="rId4"/>
    <p:sldId id="313" r:id="rId5"/>
    <p:sldId id="288" r:id="rId6"/>
    <p:sldId id="289" r:id="rId7"/>
    <p:sldId id="290" r:id="rId8"/>
    <p:sldId id="291" r:id="rId9"/>
    <p:sldId id="292" r:id="rId10"/>
    <p:sldId id="293" r:id="rId11"/>
    <p:sldId id="294" r:id="rId12"/>
    <p:sldId id="295" r:id="rId13"/>
    <p:sldId id="298" r:id="rId14"/>
    <p:sldId id="296" r:id="rId15"/>
    <p:sldId id="297" r:id="rId16"/>
    <p:sldId id="302" r:id="rId17"/>
    <p:sldId id="301" r:id="rId18"/>
    <p:sldId id="300" r:id="rId19"/>
    <p:sldId id="299" r:id="rId20"/>
    <p:sldId id="279" r:id="rId21"/>
    <p:sldId id="304" r:id="rId22"/>
    <p:sldId id="280" r:id="rId23"/>
    <p:sldId id="307" r:id="rId24"/>
    <p:sldId id="308" r:id="rId25"/>
    <p:sldId id="310" r:id="rId26"/>
    <p:sldId id="309" r:id="rId27"/>
    <p:sldId id="28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62" autoAdjust="0"/>
  </p:normalViewPr>
  <p:slideViewPr>
    <p:cSldViewPr>
      <p:cViewPr>
        <p:scale>
          <a:sx n="62" d="100"/>
          <a:sy n="62" d="100"/>
        </p:scale>
        <p:origin x="-1396" y="-1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44.32901" units="1/cm"/>
          <inkml:channelProperty channel="Y" name="resolution" value="44.39306" units="1/cm"/>
        </inkml:channelProperties>
      </inkml:inkSource>
      <inkml:timestamp xml:id="ts0" timeString="2022-04-06T04:57:36.688"/>
    </inkml:context>
    <inkml:brush xml:id="br0">
      <inkml:brushProperty name="width" value="0.05292" units="cm"/>
      <inkml:brushProperty name="height" value="0.05292" units="cm"/>
      <inkml:brushProperty name="color" value="#FF0000"/>
    </inkml:brush>
  </inkml:definitions>
  <inkml:trace contextRef="#ctx0" brushRef="#br0">6772 4887,'49'0,"-24"0,0 0,49 0,26 0,-1 0,0 0,50 0,-25 0,-25 0,50 0,-25 0,50 0,-50 0,24 0,-24 0,-49 0,-1 0,-49 0,25 0,-75 0,0 0,25 24</inkml:trace>
  <inkml:trace contextRef="#ctx0" brushRef="#br0" timeOffset="1587.6356">1265 5655,'25'0,"49"0,-49 0,0 0,24 0,26 0,24 0,0 0,25 0,0 0,-24 0,-1 0,-25 0,1 0,-26 0,1 0</inkml:trace>
  <inkml:trace contextRef="#ctx0" brushRef="#br0" timeOffset="2865.8056">3373 5655,'25'0,"0"0,25 0,-1 0,1 25,24-25,1 25,24-25,0 0,-24 0,24 0,-25 0,1 0,-1 0,0 0,-24 0,24 0,1 0,-50 25,-1-25,1 0,-25 25,-25-25</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44.32901" units="1/cm"/>
          <inkml:channelProperty channel="Y" name="resolution" value="44.39306" units="1/cm"/>
        </inkml:channelProperties>
      </inkml:inkSource>
      <inkml:timestamp xml:id="ts0" timeString="2022-04-06T04:59:59.994"/>
    </inkml:context>
    <inkml:brush xml:id="br0">
      <inkml:brushProperty name="width" value="0.05292" units="cm"/>
      <inkml:brushProperty name="height" value="0.05292" units="cm"/>
      <inkml:brushProperty name="color" value="#FF0000"/>
    </inkml:brush>
  </inkml:definitions>
  <inkml:trace contextRef="#ctx0" brushRef="#br0">17363 6028,'124'-25,"25"25,99-25,50 25,24 0,26 0,24 0,-75 0,-49 0,-49 0,-50 0,-100 0,-24 0,-50 0,0 0,1 0,-1 0</inkml:trace>
  <inkml:trace contextRef="#ctx0" brushRef="#br0" timeOffset="4959.9636">17859 1488,'-24'-25,"-1"25,0-24,0-1,0 0,1 25,-1 0,25-25,-25 25,0 0,0 0,1 0,-1 0,-25 0,25 0,-24 0,24 0,0 0,0 25,0-25,-24 25,24 24,-25-24,1 0,24 25,-25-26,26 51,-26-50,50 0,-50 24,50 1,0-25,0 24,0-24,0 0,0 0,0-1,0 1,0 0,0 25,0-26,0 26,0-25,25 24,0-24,0 0,24 25,-24-26,0 1,0-25,0 0,-1 0,1 0,0 0,0 0,0 0,-1 0,1 0,0 0,25 0,-1 0,-24 0,0 0,49 0,-49 0,0 0,0 0,24 0,-24-25,25 25,24-49,-24 24,-1-25,1 26,24-26,-24 0,0 1,-1-1,-49 25,25-24,0 49,-25-25,0 0,0 0,0 1,0-1,0 0,0 0,0 0,-25 25,25-24,0-1,-25 0,25 0,-25 25,1-25,24 0,-25 1,0-1,0 0,0 0,1 25,24-25,-25 25,0 0,25-24,-25 24,0 0,1 0,-1 0,0 0,0 0,0 0,1 0,-1 0,0 0,0 0,0 0,1 0,-1 0,0 0</inkml:trace>
  <inkml:trace contextRef="#ctx0" brushRef="#br0" timeOffset="33352.0158">8111 9996,'0'-25,"0"1,0-26,0 25,0-24,25 49,-25 24,0 1,25 0,0 25,-25-26,24 1,1-25,0 0,0 0,24-49,51-26,-51 1,50-25,-24-1,-1 51,-49 24,-25 0,25 25,-25 25</inkml:trace>
  <inkml:trace contextRef="#ctx0" brushRef="#br0" timeOffset="36370.4955">0 4589,'25'0,"0"0,-1 0,26 0,0 0,-1 0,-24 0,49 0,-24-25,-25 25,0 0,-1-25,-24 0,0 1,0-1,-24 25,-1-50,25 25,-50 1,25 24,1-25,24 50,0 24,49-24,-24 0,0-25,-25 25,25-25,-25 24,0 1,0 0,-25-25,25 50,-25-50,25 49,74 1</inkml:trace>
  <inkml:trace contextRef="#ctx0" brushRef="#br0" timeOffset="39784.1291">6325 5779,'0'50,"0"-25,0 74,-25-24,1 49,-1-50,0 25,25 0,0-24,0-1,-25-24,25-1,0-24,0 0,0-50,-25 0,25 1,-49-26,24-24,-25 24,26 25,-1-24,0 24,25 0,-25 25,25 50,50-1,-50-24,25 49,-1-49,1 25,-25-25,25-1,-25 1,25-25,0 0,-1 0,26-49,24-26,-24 50,24-24,1-1,-26 1,1 49,-25-25,-25 0</inkml:trace>
  <inkml:trace contextRef="#ctx0" brushRef="#br0" timeOffset="43647.9629">298 6276,'-25'0,"50"0,-1 0,26 0,-25 0,0 0,24 0,-24 0,0 0,0 0,0 0,-1 0,1 0,0 0,0 0,0 0,-1 0,1 0,0 0,-25-25,-50 25,26-50,-26 25,0 1,1-1,-1 25,0-50,26 50,24-25,0 50,49 0,-49 0,50-25,0 49,-26-49,1 25,25-25,-25 25,-1-25,1 0,0 0,0 0,0 0,-25 25,0 0,-25 24,0-24,0 25,0-50,25 24,-24-24,24 25,0 0,0 0,0 0,0-1,-25-24,25 25,25-25,-1 0,1 0</inkml:trace>
  <inkml:trace contextRef="#ctx0" brushRef="#br0" timeOffset="46117.4695">6722 5556,'0'25,"0"25,-25 24,0 0,1 1,24-1,-25-49,25 0,0 0,0-75,0 25,0-24,0-26,0 26,0 24,0-25,25 50,-1-25,26-24,0-1,24-24,1 49,-1-49,-24 49,-1-25,-49 75,0 0,0 0,25-1,-25 1,25 25,-25-25,0-1,0 26,0-25,-25 0,-49-1,24 1,0 0,26-25,-51 0,1 25,-1 0,26-25,-26 24,1-24,24 0,25 0,75 0,24 0,1 0,24 25,25 0,-25 0,1 49,-1 1,0-50,-49 24,-26-24,-24 25</inkml:trace>
  <inkml:trace contextRef="#ctx0" brushRef="#br0" timeOffset="48857.2826">7491 5581,'0'-25,"50"25,-26-25,26 25,-25-24,0 24,24 0,-24 0,-25 24,0 1,0 0,-50 0,50 0,-49-25,49 24,-25 1,-25-25,50 25,-49 0,74-25,24 0,26 0,-26 0,1 0,24 0,-49 0,0 0,0 0,-1 0,1 25,-25-1,0 1,0 0,0 25,0-25,0-1,0 1,0 0,0 0,0 0,-25-1,1 1,-1-25,-25 0,25 0,-24 0,24 0,0 0,-24 0,24 0,-25 0,25 0,1 0,-1 0,25-25</inkml:trace>
  <inkml:trace contextRef="#ctx0" brushRef="#br0" timeOffset="53096.0703">1712 4837,'24'0,"1"0,0 0,0 0,0 0,-1 0,1 25,0-25,0 0,24 0,-24 0,25 0,-1 0,1 0,-25 0,24 0,-24 0,50 0,-51 0,26 0,24 0,1 0,-26 0,26 0,24 0,0 0,50 0,-25 0,50 0,24 0,-24 0,0-25,-26 25,1 0,-50 0,1-25,-26 25,0 0,-49 0,25 0</inkml:trace>
  <inkml:trace contextRef="#ctx0" brushRef="#br0" timeOffset="56671.3059">19645 11460,'25'0,"25"0,-1 0,51 0,24 0,74 0,75 0,0 0,24 0,1 0,24-25,-49 0,-25 0,-74 1,-100 24,-49 0,0 0,-50 0</inkml:trace>
  <inkml:trace contextRef="#ctx0" brushRef="#br0" timeOffset="156911.514">17239 12154,'50'0,"24"0,-24 0,-25 0,-50 0,0 0,0 0,0 0,-24 0,-1 0,1 0,24 0,0 0,0 0,0 0,1 0,-1 0,0 0,0 0,0 0,1 0,48 0,26 0,0 0,-1 0,50 0,-24 0,-1 0,-24 0,-1 0,-24 0,0 0,-25 25,-25-25,0 0,-24 0,-1 0,25 25,1-25,-51 0,50 0,-24 0,24 0,-25 0,1 0,24 0,0 0,0 0,75 0,-25 25,0-25,24 0,-24 0,0 0,0 0,-1 0,1 0,0 0,0 0</inkml:trace>
  <inkml:trace contextRef="#ctx0" brushRef="#br0" timeOffset="158940.1867">1885 7367,'25'0,"25"0,24 0,50 0,50 25,49 0,0-1,25 1,-49-25,-26 0,-98 0,-26 0,-74 0</inkml:trace>
  <inkml:trace contextRef="#ctx0" brushRef="#br0" timeOffset="160710.4306">10765 14858,'0'25,"25"0,0-1,0 1,-1 0,1 25,0-50,0-25,0 0,-25-25,24 26,1-1,-25 0,25 25,0-25,0 0,-1 1,26-26,-50 25,25 0,0 25,-25-24,0-1</inkml:trace>
  <inkml:trace contextRef="#ctx0" brushRef="#br0" timeOffset="163122.8668">15429 17115,'49'0,"-24"0,0 0,24 0,26 0,-1 0,25 0,-24 0,-1 0,-24 0,-1 25,-24-25,0 0,0 0,0 0,-1 0,1 0,0 0,0 25,24-25,-24 0,0 0,25 0,-25 0</inkml:trace>
  <inkml:trace contextRef="#ctx0" brushRef="#br0" timeOffset="169784.4478">12948 17884,'74'0,"-24"0,24 0,26 0,49 0,24 0,26 0,-1 0,-24 0,-26-25,-48 25,-51 0,1 0,-75 0,0 0,1 0,24-24</inkml:trace>
  <inkml:trace contextRef="#ctx0" brushRef="#br0" timeOffset="174523.7964">14660 14362,'24'0,"1"-25,25 0,-25-49,-1 49,1 0,0 0,-25 1,0-1,0 0,-25-25,0 50,25-24,-24 24,24 24,-25 1,25 0,0 25,0-1,-25-49,25 25,0 25,25-50,0 24,-1-24,-24 25,25-25,0 0,0 25,0-25,-25 25,24-25,-24 25,25-25,-25 25,0-1,0 1,0 0,0 0,0 0,-49-1,24-24,0 0,0 0,-24 0,24 0,0 0,0 0,25-24,0-1,0 0,0 0,25-24,-25 24,0 0,25 25,-25-25,25 25,-1 0,1 0,-25-25,25 25,0-25,24 1</inkml:trace>
  <inkml:trace contextRef="#ctx0" brushRef="#br0" timeOffset="176378.3739">15429 14163,'24'-24,"1"-26,-25 0,0 26,25-26,-25 25,0-24,0 24,-25 25,0 0,-24 0,24 25,-25 24,1-24,-26 25,26-1,-1-24,50 0,-25-25,25 25,0-1,0 1,25-25,25 25,-1 0,-24-25,25 25,-26-25,1 24,0-24,25 0,-50 25,25-25,-1 0,1 0,0 0,-25 25,25-25,0 0,-25 25,24 0,-24 0,25-25,-25 24,0 26,0 0,0-1,-25-24,25 25,-49-26,49 1,-25-25,0 0,0 0,1-25,-1 25,0-24,0-1,0 0,25 0,-25 25,25-25,0 1,0-1,0 0,0 0,0 0,25-24,0 24,-25 0,0-25,25 1,-25 24,25 25,-25-25,25 25,-1-25,-24 1,0-1</inkml:trace>
  <inkml:trace contextRef="#ctx0" brushRef="#br0" timeOffset="194623.8326">21580 6747,'-25'0,"0"0,25-25,-24 25,24 25,0 0,0-1,-25 1,0 0,25 50,-25-26,0-24,25 25,0-1,0-24,0 0,0 0,0-1,50-24,-25 0,0 0,24 0,-24 0,0 0,0 0,-1 0,1 0</inkml:trace>
  <inkml:trace contextRef="#ctx0" brushRef="#br0" timeOffset="205245.9184">17785 14039,'0'-24,"-50"-1,50 0,-49 0,24 25,-25 0,26 0,-1 0,-25 0,25 50,-24-1,24 1,0 0,25-26,-25 26,0-25,25 0,0 24,0 1,25-25,0-25,0 0,0 0,-25-25,24 25,1-50,25 1,-25 24,0-25,-25 25,49 1,-49-1,25 0,-25 50,0 0,0-1,0 1,0 50,25-26,-25-24,0 25,0-25,25 24,-25-24</inkml:trace>
  <inkml:trace contextRef="#ctx0" brushRef="#br0" timeOffset="206801.6441">18331 14139,'0'-25,"0"0,-25 0,0 0,0 1,0 24,1-25,-1 0,0 25,25 25,-25 0,25-1,-25 1,1 50,24-26,0-24,-25 0,25 0,0-1,0 1,25-25,-1 0,1 0,0 0,0 0,0 0,-25-25,24 25,-24-49,25 24,0 25,-25-25,0 100,0-51,0 76,0-26,0 25,0-24,0-26,0-24,25-25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C297F0-7E90-4345-B9A1-AF44608535BA}" type="datetimeFigureOut">
              <a:rPr lang="en-IN" smtClean="0"/>
              <a:t>04-09-2023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4246AC-F372-43B3-865D-C4624A5B3CD1}" type="slidenum">
              <a:rPr lang="en-IN" smtClean="0"/>
              <a:t>‹#›</a:t>
            </a:fld>
            <a:endParaRPr lang="en-IN"/>
          </a:p>
        </p:txBody>
      </p:sp>
    </p:spTree>
    <p:extLst>
      <p:ext uri="{BB962C8B-B14F-4D97-AF65-F5344CB8AC3E}">
        <p14:creationId xmlns:p14="http://schemas.microsoft.com/office/powerpoint/2010/main" val="369273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A144E0C-BCBF-4C7A-A62B-065372359A29}" type="datetime1">
              <a:rPr lang="en-IN" smtClean="0"/>
              <a:t>04-09-2023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416420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A08428-D82E-4078-B1D4-30DD3B671FEB}" type="datetime1">
              <a:rPr lang="en-IN" smtClean="0"/>
              <a:t>04-09-2023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2959880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2D86DCE-667B-490C-ADA5-31049A38E187}" type="datetime1">
              <a:rPr lang="en-IN" smtClean="0"/>
              <a:t>04-09-2023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123979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D2C677-180E-4446-943E-68AC16A315C7}" type="datetime1">
              <a:rPr lang="en-IN" smtClean="0"/>
              <a:t>04-09-2023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527355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0F755-FE59-4C25-9E70-FC22A2B3928B}" type="datetime1">
              <a:rPr lang="en-IN" smtClean="0"/>
              <a:t>04-09-2023</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4156384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0C41B4E-6BAA-4DE0-B2DA-0CAAA62963FC}" type="datetime1">
              <a:rPr lang="en-IN" smtClean="0"/>
              <a:t>04-09-2023</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28201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1FCD1AB-B3D9-4E8E-9052-C86F599F7775}" type="datetime1">
              <a:rPr lang="en-IN" smtClean="0"/>
              <a:t>04-09-2023</a:t>
            </a:fld>
            <a:endParaRPr lang="en-IN"/>
          </a:p>
        </p:txBody>
      </p:sp>
      <p:sp>
        <p:nvSpPr>
          <p:cNvPr id="8" name="Footer Placeholder 7"/>
          <p:cNvSpPr>
            <a:spLocks noGrp="1"/>
          </p:cNvSpPr>
          <p:nvPr>
            <p:ph type="ftr" sz="quarter" idx="11"/>
          </p:nvPr>
        </p:nvSpPr>
        <p:spPr/>
        <p:txBody>
          <a:bodyPr/>
          <a:lstStyle/>
          <a:p>
            <a:r>
              <a:rPr lang="en-IN" smtClean="0"/>
              <a:t>Prof. Shweta Dhawan Chachra</a:t>
            </a:r>
            <a:endParaRPr lang="en-IN"/>
          </a:p>
        </p:txBody>
      </p:sp>
      <p:sp>
        <p:nvSpPr>
          <p:cNvPr id="9" name="Slide Number Placeholder 8"/>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1781191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88389AA-7750-4293-A880-31587D8FFD95}"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44779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FB261D-D3C3-495D-BA34-5BF36E45775D}" type="datetime1">
              <a:rPr lang="en-IN" smtClean="0"/>
              <a:t>04-09-2023</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1782238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AAD266-7E2E-4982-9A98-E0F44BEF9E43}" type="datetime1">
              <a:rPr lang="en-IN" smtClean="0"/>
              <a:t>04-09-2023</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151986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D1BF28-DBD8-4E4E-9019-8DB53B97447A}" type="datetime1">
              <a:rPr lang="en-IN" smtClean="0"/>
              <a:t>04-09-2023</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714C2469-5880-4D57-BE5E-21C3FFA02C15}" type="slidenum">
              <a:rPr lang="en-IN" smtClean="0"/>
              <a:t>‹#›</a:t>
            </a:fld>
            <a:endParaRPr lang="en-IN"/>
          </a:p>
        </p:txBody>
      </p:sp>
    </p:spTree>
    <p:extLst>
      <p:ext uri="{BB962C8B-B14F-4D97-AF65-F5344CB8AC3E}">
        <p14:creationId xmlns:p14="http://schemas.microsoft.com/office/powerpoint/2010/main" val="4275715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BEC5E-82C3-46AE-BECC-1AEF0DC10132}" type="datetime1">
              <a:rPr lang="en-IN" smtClean="0"/>
              <a:t>04-09-2023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Prof. Shweta Dhawan Chachra</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C2469-5880-4D57-BE5E-21C3FFA02C15}" type="slidenum">
              <a:rPr lang="en-IN" smtClean="0"/>
              <a:t>‹#›</a:t>
            </a:fld>
            <a:endParaRPr lang="en-IN"/>
          </a:p>
        </p:txBody>
      </p:sp>
    </p:spTree>
    <p:extLst>
      <p:ext uri="{BB962C8B-B14F-4D97-AF65-F5344CB8AC3E}">
        <p14:creationId xmlns:p14="http://schemas.microsoft.com/office/powerpoint/2010/main" val="3977809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Queue MCQs</a:t>
            </a:r>
            <a:endParaRPr lang="en-IN" dirty="0"/>
          </a:p>
        </p:txBody>
      </p:sp>
      <p:sp>
        <p:nvSpPr>
          <p:cNvPr id="3" name="Subtitle 2"/>
          <p:cNvSpPr>
            <a:spLocks noGrp="1"/>
          </p:cNvSpPr>
          <p:nvPr>
            <p:ph type="subTitle" idx="1"/>
          </p:nvPr>
        </p:nvSpPr>
        <p:spPr/>
        <p:txBody>
          <a:bodyPr/>
          <a:lstStyle/>
          <a:p>
            <a:r>
              <a:rPr lang="en-IN" dirty="0" smtClean="0"/>
              <a:t>Gate Preparatory Lectures</a:t>
            </a:r>
            <a:endParaRPr lang="en-IN" dirty="0"/>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714C2469-5880-4D57-BE5E-21C3FFA02C15}" type="slidenum">
              <a:rPr lang="en-IN" smtClean="0"/>
              <a:t>1</a:t>
            </a:fld>
            <a:endParaRPr lang="en-IN"/>
          </a:p>
        </p:txBody>
      </p:sp>
    </p:spTree>
    <p:extLst>
      <p:ext uri="{BB962C8B-B14F-4D97-AF65-F5344CB8AC3E}">
        <p14:creationId xmlns:p14="http://schemas.microsoft.com/office/powerpoint/2010/main" val="3927527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124744"/>
            <a:ext cx="6777317" cy="4707885"/>
          </a:xfrm>
        </p:spPr>
        <p:txBody>
          <a:bodyPr>
            <a:normAutofit fontScale="62500" lnSpcReduction="20000"/>
          </a:bodyPr>
          <a:lstStyle/>
          <a:p>
            <a:pPr marL="68580" indent="0">
              <a:buNone/>
            </a:pPr>
            <a:r>
              <a:rPr lang="en-IN" b="1" dirty="0"/>
              <a:t>ISRO | ISRO CS 2017 | Question 53</a:t>
            </a:r>
          </a:p>
          <a:p>
            <a:pPr marL="68580" indent="0">
              <a:buNone/>
            </a:pPr>
            <a:r>
              <a:rPr lang="en-IN" dirty="0" smtClean="0"/>
              <a:t>The </a:t>
            </a:r>
            <a:r>
              <a:rPr lang="en-IN" dirty="0"/>
              <a:t>minimum number of stacks needed to implement a queue is</a:t>
            </a:r>
            <a:br>
              <a:rPr lang="en-IN" dirty="0"/>
            </a:br>
            <a:r>
              <a:rPr lang="en-IN" b="1" dirty="0"/>
              <a:t>(A)</a:t>
            </a:r>
            <a:r>
              <a:rPr lang="en-IN" dirty="0"/>
              <a:t> 3</a:t>
            </a:r>
            <a:br>
              <a:rPr lang="en-IN" dirty="0"/>
            </a:br>
            <a:r>
              <a:rPr lang="en-IN" b="1" dirty="0"/>
              <a:t>(B)</a:t>
            </a:r>
            <a:r>
              <a:rPr lang="en-IN" dirty="0"/>
              <a:t> 1</a:t>
            </a:r>
            <a:br>
              <a:rPr lang="en-IN" dirty="0"/>
            </a:br>
            <a:r>
              <a:rPr lang="en-IN" b="1" dirty="0"/>
              <a:t>(C)</a:t>
            </a:r>
            <a:r>
              <a:rPr lang="en-IN" dirty="0"/>
              <a:t> 2</a:t>
            </a:r>
            <a:br>
              <a:rPr lang="en-IN" dirty="0"/>
            </a:br>
            <a:r>
              <a:rPr lang="en-IN" b="1" dirty="0"/>
              <a:t>(D)</a:t>
            </a:r>
            <a:r>
              <a:rPr lang="en-IN" dirty="0"/>
              <a:t> 4</a:t>
            </a:r>
            <a:br>
              <a:rPr lang="en-IN" dirty="0"/>
            </a:br>
            <a:r>
              <a:rPr lang="en-IN" dirty="0"/>
              <a:t/>
            </a:r>
            <a:br>
              <a:rPr lang="en-IN" dirty="0"/>
            </a:br>
            <a:r>
              <a:rPr lang="en-IN" dirty="0"/>
              <a:t/>
            </a:r>
            <a:br>
              <a:rPr lang="en-IN" dirty="0"/>
            </a:br>
            <a:r>
              <a:rPr lang="en-IN" b="1" dirty="0"/>
              <a:t>Answer:</a:t>
            </a:r>
            <a:r>
              <a:rPr lang="en-IN" dirty="0"/>
              <a:t> </a:t>
            </a:r>
            <a:r>
              <a:rPr lang="en-IN" b="1" dirty="0"/>
              <a:t>(C)</a:t>
            </a:r>
            <a:endParaRPr lang="en-IN" dirty="0"/>
          </a:p>
          <a:p>
            <a:pPr marL="68580" indent="0">
              <a:buNone/>
            </a:pPr>
            <a:r>
              <a:rPr lang="en-IN" dirty="0" smtClean="0"/>
              <a:t>Keep </a:t>
            </a:r>
            <a:r>
              <a:rPr lang="en-IN" dirty="0"/>
              <a:t>2 stacks, let's call them inbox and outbox.</a:t>
            </a:r>
          </a:p>
          <a:p>
            <a:pPr marL="68580" indent="0">
              <a:buNone/>
            </a:pPr>
            <a:r>
              <a:rPr lang="en-IN" b="1" dirty="0" err="1"/>
              <a:t>Enqueue</a:t>
            </a:r>
            <a:r>
              <a:rPr lang="en-IN" dirty="0"/>
              <a:t>:</a:t>
            </a:r>
          </a:p>
          <a:p>
            <a:pPr marL="68580" indent="0">
              <a:buNone/>
            </a:pPr>
            <a:r>
              <a:rPr lang="en-IN" dirty="0"/>
              <a:t>Push the new element onto inbox</a:t>
            </a:r>
          </a:p>
          <a:p>
            <a:pPr marL="68580" indent="0">
              <a:buNone/>
            </a:pPr>
            <a:r>
              <a:rPr lang="en-IN" b="1" dirty="0" err="1"/>
              <a:t>Dequeue</a:t>
            </a:r>
            <a:r>
              <a:rPr lang="en-IN" dirty="0"/>
              <a:t>:</a:t>
            </a:r>
          </a:p>
          <a:p>
            <a:pPr marL="68580" indent="0">
              <a:buNone/>
            </a:pPr>
            <a:r>
              <a:rPr lang="en-IN" dirty="0"/>
              <a:t>If outbox is empty, refill it by popping each element from inbox and pushing it onto outbox</a:t>
            </a:r>
          </a:p>
          <a:p>
            <a:pPr marL="68580" indent="0">
              <a:buNone/>
            </a:pPr>
            <a:r>
              <a:rPr lang="en-IN" dirty="0"/>
              <a:t>Pop and return the top element from outbox</a:t>
            </a:r>
          </a:p>
          <a:p>
            <a:endParaRPr lang="en-IN" dirty="0"/>
          </a:p>
        </p:txBody>
      </p:sp>
      <p:sp>
        <p:nvSpPr>
          <p:cNvPr id="2" name="Footer Placeholder 1"/>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714C2469-5880-4D57-BE5E-21C3FFA02C15}" type="slidenum">
              <a:rPr lang="en-IN" smtClean="0"/>
              <a:t>10</a:t>
            </a:fld>
            <a:endParaRPr lang="en-IN"/>
          </a:p>
        </p:txBody>
      </p:sp>
    </p:spTree>
    <p:extLst>
      <p:ext uri="{BB962C8B-B14F-4D97-AF65-F5344CB8AC3E}">
        <p14:creationId xmlns:p14="http://schemas.microsoft.com/office/powerpoint/2010/main" val="3411409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style>
          <a:lnRef idx="1">
            <a:schemeClr val="accent5"/>
          </a:lnRef>
          <a:fillRef idx="2">
            <a:schemeClr val="accent5"/>
          </a:fillRef>
          <a:effectRef idx="1">
            <a:schemeClr val="accent5"/>
          </a:effectRef>
          <a:fontRef idx="minor">
            <a:schemeClr val="dk1"/>
          </a:fontRef>
        </p:style>
        <p:txBody>
          <a:bodyPr>
            <a:normAutofit/>
          </a:bodyPr>
          <a:lstStyle/>
          <a:p>
            <a:pPr marL="0" indent="0">
              <a:buNone/>
            </a:pPr>
            <a:r>
              <a:rPr lang="en-IN" sz="2400" b="1" dirty="0" smtClean="0"/>
              <a:t>ISRO | ISRO CS 2014 | Question 36</a:t>
            </a:r>
          </a:p>
          <a:p>
            <a:pPr marL="0" indent="0">
              <a:buNone/>
            </a:pPr>
            <a:r>
              <a:rPr lang="en-IN" sz="2400" dirty="0" smtClean="0"/>
              <a:t>Consider a standard Circular Queue ‘q’ implementation whose size is 11 and the elements of the queue are q[0], q[1], q[2]…..,q[10].</a:t>
            </a:r>
            <a:br>
              <a:rPr lang="en-IN" sz="2400" dirty="0" smtClean="0"/>
            </a:br>
            <a:r>
              <a:rPr lang="en-IN" sz="2400" dirty="0" smtClean="0"/>
              <a:t>The front and rear pointers are initialized to point at q[2] . </a:t>
            </a:r>
          </a:p>
          <a:p>
            <a:pPr marL="0" indent="0">
              <a:buNone/>
            </a:pPr>
            <a:r>
              <a:rPr lang="en-IN" sz="2400" dirty="0" smtClean="0"/>
              <a:t>In which position will the ninth element be added?</a:t>
            </a:r>
            <a:br>
              <a:rPr lang="en-IN" sz="2400" dirty="0" smtClean="0"/>
            </a:br>
            <a:r>
              <a:rPr lang="en-IN" sz="2400" b="1" dirty="0" smtClean="0"/>
              <a:t>(A)</a:t>
            </a:r>
            <a:r>
              <a:rPr lang="en-IN" sz="2400" dirty="0" smtClean="0"/>
              <a:t> q[0]</a:t>
            </a:r>
            <a:br>
              <a:rPr lang="en-IN" sz="2400" dirty="0" smtClean="0"/>
            </a:br>
            <a:r>
              <a:rPr lang="en-IN" sz="2400" b="1" dirty="0" smtClean="0"/>
              <a:t>(B)</a:t>
            </a:r>
            <a:r>
              <a:rPr lang="en-IN" sz="2400" dirty="0" smtClean="0"/>
              <a:t> q[1]</a:t>
            </a:r>
            <a:br>
              <a:rPr lang="en-IN" sz="2400" dirty="0" smtClean="0"/>
            </a:br>
            <a:r>
              <a:rPr lang="en-IN" sz="2400" b="1" dirty="0" smtClean="0"/>
              <a:t>(C)</a:t>
            </a:r>
            <a:r>
              <a:rPr lang="en-IN" sz="2400" dirty="0" smtClean="0"/>
              <a:t> q[9]</a:t>
            </a:r>
            <a:br>
              <a:rPr lang="en-IN" sz="2400" dirty="0" smtClean="0"/>
            </a:br>
            <a:r>
              <a:rPr lang="en-IN" sz="2400" b="1" dirty="0" smtClean="0"/>
              <a:t>(D)</a:t>
            </a:r>
            <a:r>
              <a:rPr lang="en-IN" sz="2400" dirty="0" smtClean="0"/>
              <a:t> q[10]</a:t>
            </a:r>
          </a:p>
          <a:p>
            <a:pPr marL="0" indent="0">
              <a:buNone/>
            </a:pPr>
            <a:endParaRPr lang="en-IN" sz="2400" dirty="0"/>
          </a:p>
        </p:txBody>
      </p:sp>
      <p:sp>
        <p:nvSpPr>
          <p:cNvPr id="2" name="Footer Placeholder 1"/>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714C2469-5880-4D57-BE5E-21C3FFA02C15}" type="slidenum">
              <a:rPr lang="en-IN" smtClean="0"/>
              <a:t>11</a:t>
            </a:fld>
            <a:endParaRPr lang="en-IN"/>
          </a:p>
        </p:txBody>
      </p:sp>
    </p:spTree>
    <p:extLst>
      <p:ext uri="{BB962C8B-B14F-4D97-AF65-F5344CB8AC3E}">
        <p14:creationId xmlns:p14="http://schemas.microsoft.com/office/powerpoint/2010/main" val="40073667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lnSpcReduction="10000"/>
          </a:bodyPr>
          <a:lstStyle/>
          <a:p>
            <a:pPr marL="0" indent="0">
              <a:buNone/>
            </a:pPr>
            <a:r>
              <a:rPr lang="en-IN" sz="1800" b="1" dirty="0" smtClean="0"/>
              <a:t>ISRO | ISRO CS 2014 | Question 36</a:t>
            </a:r>
          </a:p>
          <a:p>
            <a:pPr marL="0" indent="0">
              <a:buNone/>
            </a:pPr>
            <a:r>
              <a:rPr lang="en-IN" sz="1800" dirty="0" smtClean="0"/>
              <a:t>Consider a standard Circular Queue ‘q’ implementation whose size is 11 and the elements of the queue are q[0], q[1], q[2]…..,q[10].</a:t>
            </a:r>
            <a:br>
              <a:rPr lang="en-IN" sz="1800" dirty="0" smtClean="0"/>
            </a:br>
            <a:r>
              <a:rPr lang="en-IN" sz="1800" dirty="0" smtClean="0"/>
              <a:t>The front and rear pointers are initialized to point at q[2] . </a:t>
            </a:r>
          </a:p>
          <a:p>
            <a:pPr marL="0" indent="0">
              <a:buNone/>
            </a:pPr>
            <a:r>
              <a:rPr lang="en-IN" sz="1800" dirty="0" smtClean="0"/>
              <a:t>In which position will the ninth element be added?</a:t>
            </a:r>
            <a:br>
              <a:rPr lang="en-IN" sz="1800" dirty="0" smtClean="0"/>
            </a:br>
            <a:r>
              <a:rPr lang="en-IN" sz="1800" b="1" dirty="0" smtClean="0"/>
              <a:t>(A)</a:t>
            </a:r>
            <a:r>
              <a:rPr lang="en-IN" sz="1800" dirty="0" smtClean="0"/>
              <a:t> q[0]</a:t>
            </a:r>
            <a:br>
              <a:rPr lang="en-IN" sz="1800" dirty="0" smtClean="0"/>
            </a:br>
            <a:r>
              <a:rPr lang="en-IN" sz="1800" b="1" dirty="0" smtClean="0"/>
              <a:t>(B)</a:t>
            </a:r>
            <a:r>
              <a:rPr lang="en-IN" sz="1800" dirty="0" smtClean="0"/>
              <a:t> q[1]</a:t>
            </a:r>
            <a:br>
              <a:rPr lang="en-IN" sz="1800" dirty="0" smtClean="0"/>
            </a:br>
            <a:r>
              <a:rPr lang="en-IN" sz="1800" b="1" dirty="0" smtClean="0"/>
              <a:t>(C)</a:t>
            </a:r>
            <a:r>
              <a:rPr lang="en-IN" sz="1800" dirty="0" smtClean="0"/>
              <a:t> q[9]</a:t>
            </a:r>
            <a:br>
              <a:rPr lang="en-IN" sz="1800" dirty="0" smtClean="0"/>
            </a:br>
            <a:r>
              <a:rPr lang="en-IN" sz="1800" b="1" dirty="0" smtClean="0"/>
              <a:t>(D)</a:t>
            </a:r>
            <a:r>
              <a:rPr lang="en-IN" sz="1800" dirty="0" smtClean="0"/>
              <a:t> q[10]</a:t>
            </a:r>
          </a:p>
          <a:p>
            <a:pPr marL="0" indent="0">
              <a:buNone/>
            </a:pPr>
            <a:endParaRPr lang="en-IN" sz="2400" b="1" dirty="0" smtClean="0"/>
          </a:p>
          <a:p>
            <a:pPr marL="0" indent="0">
              <a:buNone/>
            </a:pPr>
            <a:endParaRPr lang="en-IN" sz="2400" b="1" dirty="0" smtClean="0"/>
          </a:p>
          <a:p>
            <a:pPr marL="0" indent="0">
              <a:buNone/>
            </a:pPr>
            <a:endParaRPr lang="en-IN" sz="2400" b="1" dirty="0"/>
          </a:p>
          <a:p>
            <a:pPr marL="0" indent="0">
              <a:buNone/>
            </a:pPr>
            <a:endParaRPr lang="en-IN" sz="2400" b="1" dirty="0" smtClean="0"/>
          </a:p>
          <a:p>
            <a:pPr marL="0" indent="0">
              <a:buNone/>
            </a:pPr>
            <a:r>
              <a:rPr lang="en-IN" sz="2400" b="1" dirty="0" smtClean="0"/>
              <a:t>Answer:</a:t>
            </a:r>
            <a:r>
              <a:rPr lang="en-IN" sz="2400" dirty="0" smtClean="0"/>
              <a:t> </a:t>
            </a:r>
            <a:r>
              <a:rPr lang="en-IN" sz="2400" b="1" dirty="0" smtClean="0"/>
              <a:t>(A)</a:t>
            </a:r>
            <a:r>
              <a:rPr lang="en-IN" sz="2400" dirty="0" smtClean="0"/>
              <a:t> </a:t>
            </a:r>
            <a:br>
              <a:rPr lang="en-IN" sz="2400" dirty="0" smtClean="0"/>
            </a:br>
            <a:r>
              <a:rPr lang="en-IN" sz="2400" b="1" dirty="0" smtClean="0"/>
              <a:t>Explanation:</a:t>
            </a:r>
            <a:r>
              <a:rPr lang="en-IN" sz="2400" dirty="0" smtClean="0"/>
              <a:t> Circular queue whose total size is 11, front and rear pointers are initialized to point at q[2]:</a:t>
            </a:r>
          </a:p>
          <a:p>
            <a:pPr marL="0" indent="0">
              <a:buNone/>
            </a:pPr>
            <a:r>
              <a:rPr lang="en-IN" sz="2400" dirty="0" smtClean="0"/>
              <a:t>Therefore, 9th element will be added at pointer q[0].</a:t>
            </a:r>
          </a:p>
          <a:p>
            <a:pPr marL="0" indent="0">
              <a:buNone/>
            </a:pPr>
            <a:r>
              <a:rPr lang="en-IN" sz="2400" dirty="0" smtClean="0"/>
              <a:t>So, option (A) is correct.</a:t>
            </a:r>
          </a:p>
          <a:p>
            <a:pPr marL="0" indent="0">
              <a:buNone/>
            </a:pPr>
            <a:endParaRPr lang="en-IN" sz="2400" dirty="0" smtClean="0"/>
          </a:p>
          <a:p>
            <a:pPr marL="0" indent="0">
              <a:buNone/>
            </a:pPr>
            <a:endParaRPr lang="en-IN" sz="2400" dirty="0"/>
          </a:p>
        </p:txBody>
      </p:sp>
      <p:sp>
        <p:nvSpPr>
          <p:cNvPr id="2" name="Footer Placeholder 1"/>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714C2469-5880-4D57-BE5E-21C3FFA02C15}" type="slidenum">
              <a:rPr lang="en-IN" smtClean="0"/>
              <a:t>12</a:t>
            </a:fld>
            <a:endParaRPr lang="en-IN"/>
          </a:p>
        </p:txBody>
      </p:sp>
      <p:graphicFrame>
        <p:nvGraphicFramePr>
          <p:cNvPr id="6" name="Table 5"/>
          <p:cNvGraphicFramePr>
            <a:graphicFrameLocks noGrp="1"/>
          </p:cNvGraphicFramePr>
          <p:nvPr>
            <p:extLst>
              <p:ext uri="{D42A27DB-BD31-4B8C-83A1-F6EECF244321}">
                <p14:modId xmlns:p14="http://schemas.microsoft.com/office/powerpoint/2010/main" val="767775268"/>
              </p:ext>
            </p:extLst>
          </p:nvPr>
        </p:nvGraphicFramePr>
        <p:xfrm>
          <a:off x="2123728" y="2492896"/>
          <a:ext cx="6096002" cy="741680"/>
        </p:xfrm>
        <a:graphic>
          <a:graphicData uri="http://schemas.openxmlformats.org/drawingml/2006/table">
            <a:tbl>
              <a:tblPr firstRow="1" bandRow="1">
                <a:tableStyleId>{5C22544A-7EE6-4342-B048-85BDC9FD1C3A}</a:tableStyleId>
              </a:tblPr>
              <a:tblGrid>
                <a:gridCol w="554182"/>
                <a:gridCol w="554182"/>
                <a:gridCol w="554182"/>
                <a:gridCol w="554182"/>
                <a:gridCol w="554182"/>
                <a:gridCol w="554182"/>
                <a:gridCol w="554182"/>
                <a:gridCol w="554182"/>
                <a:gridCol w="554182"/>
                <a:gridCol w="554182"/>
                <a:gridCol w="554182"/>
              </a:tblGrid>
              <a:tr h="370840">
                <a:tc>
                  <a:txBody>
                    <a:bodyPr/>
                    <a:lstStyle/>
                    <a:p>
                      <a:r>
                        <a:rPr lang="en-IN" dirty="0" smtClean="0"/>
                        <a:t>q0</a:t>
                      </a:r>
                      <a:endParaRPr lang="en-IN" dirty="0"/>
                    </a:p>
                  </a:txBody>
                  <a:tcPr/>
                </a:tc>
                <a:tc>
                  <a:txBody>
                    <a:bodyPr/>
                    <a:lstStyle/>
                    <a:p>
                      <a:r>
                        <a:rPr lang="en-IN" dirty="0" smtClean="0"/>
                        <a:t>q1</a:t>
                      </a:r>
                      <a:endParaRPr lang="en-IN" dirty="0"/>
                    </a:p>
                  </a:txBody>
                  <a:tcPr/>
                </a:tc>
                <a:tc>
                  <a:txBody>
                    <a:bodyPr/>
                    <a:lstStyle/>
                    <a:p>
                      <a:r>
                        <a:rPr lang="en-IN" dirty="0" smtClean="0"/>
                        <a:t>q2</a:t>
                      </a:r>
                      <a:endParaRPr lang="en-IN" dirty="0"/>
                    </a:p>
                  </a:txBody>
                  <a:tcPr/>
                </a:tc>
                <a:tc>
                  <a:txBody>
                    <a:bodyPr/>
                    <a:lstStyle/>
                    <a:p>
                      <a:r>
                        <a:rPr lang="en-IN" dirty="0" smtClean="0"/>
                        <a:t>q3</a:t>
                      </a:r>
                      <a:endParaRPr lang="en-IN" dirty="0"/>
                    </a:p>
                  </a:txBody>
                  <a:tcPr/>
                </a:tc>
                <a:tc>
                  <a:txBody>
                    <a:bodyPr/>
                    <a:lstStyle/>
                    <a:p>
                      <a:r>
                        <a:rPr lang="en-IN" dirty="0" smtClean="0"/>
                        <a:t>q4</a:t>
                      </a:r>
                      <a:endParaRPr lang="en-IN" dirty="0"/>
                    </a:p>
                  </a:txBody>
                  <a:tcPr/>
                </a:tc>
                <a:tc>
                  <a:txBody>
                    <a:bodyPr/>
                    <a:lstStyle/>
                    <a:p>
                      <a:r>
                        <a:rPr lang="en-IN" dirty="0" smtClean="0"/>
                        <a:t>q5</a:t>
                      </a:r>
                      <a:endParaRPr lang="en-IN" dirty="0"/>
                    </a:p>
                  </a:txBody>
                  <a:tcPr/>
                </a:tc>
                <a:tc>
                  <a:txBody>
                    <a:bodyPr/>
                    <a:lstStyle/>
                    <a:p>
                      <a:r>
                        <a:rPr lang="en-IN" dirty="0" smtClean="0"/>
                        <a:t>q6</a:t>
                      </a:r>
                      <a:endParaRPr lang="en-IN" dirty="0"/>
                    </a:p>
                  </a:txBody>
                  <a:tcPr/>
                </a:tc>
                <a:tc>
                  <a:txBody>
                    <a:bodyPr/>
                    <a:lstStyle/>
                    <a:p>
                      <a:r>
                        <a:rPr lang="en-IN" dirty="0" smtClean="0"/>
                        <a:t>q7</a:t>
                      </a:r>
                      <a:endParaRPr lang="en-IN" dirty="0"/>
                    </a:p>
                  </a:txBody>
                  <a:tcPr/>
                </a:tc>
                <a:tc>
                  <a:txBody>
                    <a:bodyPr/>
                    <a:lstStyle/>
                    <a:p>
                      <a:r>
                        <a:rPr lang="en-IN" dirty="0" smtClean="0"/>
                        <a:t>q8</a:t>
                      </a:r>
                      <a:endParaRPr lang="en-IN" dirty="0"/>
                    </a:p>
                  </a:txBody>
                  <a:tcPr/>
                </a:tc>
                <a:tc>
                  <a:txBody>
                    <a:bodyPr/>
                    <a:lstStyle/>
                    <a:p>
                      <a:r>
                        <a:rPr lang="en-IN" dirty="0" smtClean="0"/>
                        <a:t>q9</a:t>
                      </a:r>
                      <a:endParaRPr lang="en-IN" dirty="0"/>
                    </a:p>
                  </a:txBody>
                  <a:tcPr/>
                </a:tc>
                <a:tc>
                  <a:txBody>
                    <a:bodyPr/>
                    <a:lstStyle/>
                    <a:p>
                      <a:r>
                        <a:rPr lang="en-IN" dirty="0" smtClean="0"/>
                        <a:t>q10</a:t>
                      </a:r>
                      <a:endParaRPr lang="en-IN" dirty="0"/>
                    </a:p>
                  </a:txBody>
                  <a:tcPr/>
                </a:tc>
              </a:tr>
              <a:tr h="37084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r>
            </a:tbl>
          </a:graphicData>
        </a:graphic>
      </p:graphicFrame>
      <p:cxnSp>
        <p:nvCxnSpPr>
          <p:cNvPr id="8" name="Straight Arrow Connector 7"/>
          <p:cNvCxnSpPr/>
          <p:nvPr/>
        </p:nvCxnSpPr>
        <p:spPr>
          <a:xfrm flipV="1">
            <a:off x="3414156" y="320586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589243" y="3205860"/>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273424" y="3501008"/>
            <a:ext cx="290464" cy="369332"/>
          </a:xfrm>
          <a:prstGeom prst="rect">
            <a:avLst/>
          </a:prstGeom>
          <a:noFill/>
        </p:spPr>
        <p:txBody>
          <a:bodyPr wrap="none" rtlCol="0">
            <a:spAutoFit/>
          </a:bodyPr>
          <a:lstStyle/>
          <a:p>
            <a:r>
              <a:rPr lang="en-IN" dirty="0" smtClean="0"/>
              <a:t>F</a:t>
            </a:r>
            <a:endParaRPr lang="en-IN" dirty="0"/>
          </a:p>
        </p:txBody>
      </p:sp>
      <p:sp>
        <p:nvSpPr>
          <p:cNvPr id="12" name="TextBox 11"/>
          <p:cNvSpPr txBox="1"/>
          <p:nvPr/>
        </p:nvSpPr>
        <p:spPr>
          <a:xfrm>
            <a:off x="3477843" y="3501008"/>
            <a:ext cx="309700" cy="369332"/>
          </a:xfrm>
          <a:prstGeom prst="rect">
            <a:avLst/>
          </a:prstGeom>
          <a:noFill/>
        </p:spPr>
        <p:txBody>
          <a:bodyPr wrap="none" rtlCol="0">
            <a:spAutoFit/>
          </a:bodyPr>
          <a:lstStyle/>
          <a:p>
            <a:r>
              <a:rPr lang="en-IN" dirty="0"/>
              <a:t>R</a:t>
            </a:r>
          </a:p>
        </p:txBody>
      </p:sp>
    </p:spTree>
    <p:extLst>
      <p:ext uri="{BB962C8B-B14F-4D97-AF65-F5344CB8AC3E}">
        <p14:creationId xmlns:p14="http://schemas.microsoft.com/office/powerpoint/2010/main" val="443120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lnSpcReduction="10000"/>
          </a:bodyPr>
          <a:lstStyle/>
          <a:p>
            <a:pPr marL="0" indent="0">
              <a:buNone/>
            </a:pPr>
            <a:r>
              <a:rPr lang="en-IN" sz="1800" b="1" dirty="0" smtClean="0"/>
              <a:t>ISRO | ISRO CS 2014 | Question 36</a:t>
            </a:r>
          </a:p>
          <a:p>
            <a:pPr marL="0" indent="0">
              <a:buNone/>
            </a:pPr>
            <a:r>
              <a:rPr lang="en-IN" sz="1800" dirty="0" smtClean="0"/>
              <a:t>Consider a standard Circular Queue ‘q’ implementation whose size is 11 and the elements of the queue are q[0], q[1], q[2]…..,q[10].</a:t>
            </a:r>
            <a:br>
              <a:rPr lang="en-IN" sz="1800" dirty="0" smtClean="0"/>
            </a:br>
            <a:r>
              <a:rPr lang="en-IN" sz="1800" dirty="0" smtClean="0"/>
              <a:t>The front and rear pointers are initialized to point at q[2] . </a:t>
            </a:r>
          </a:p>
          <a:p>
            <a:pPr marL="0" indent="0">
              <a:buNone/>
            </a:pPr>
            <a:r>
              <a:rPr lang="en-IN" sz="1800" dirty="0" smtClean="0"/>
              <a:t>In which position will the ninth element be added?</a:t>
            </a:r>
            <a:br>
              <a:rPr lang="en-IN" sz="1800" dirty="0" smtClean="0"/>
            </a:br>
            <a:r>
              <a:rPr lang="en-IN" sz="1800" b="1" dirty="0" smtClean="0"/>
              <a:t>(A)</a:t>
            </a:r>
            <a:r>
              <a:rPr lang="en-IN" sz="1800" dirty="0" smtClean="0"/>
              <a:t> q[0]</a:t>
            </a:r>
            <a:br>
              <a:rPr lang="en-IN" sz="1800" dirty="0" smtClean="0"/>
            </a:br>
            <a:r>
              <a:rPr lang="en-IN" sz="1800" b="1" dirty="0" smtClean="0"/>
              <a:t>(B)</a:t>
            </a:r>
            <a:r>
              <a:rPr lang="en-IN" sz="1800" dirty="0" smtClean="0"/>
              <a:t> q[1]</a:t>
            </a:r>
            <a:br>
              <a:rPr lang="en-IN" sz="1800" dirty="0" smtClean="0"/>
            </a:br>
            <a:r>
              <a:rPr lang="en-IN" sz="1800" b="1" dirty="0" smtClean="0"/>
              <a:t>(C)</a:t>
            </a:r>
            <a:r>
              <a:rPr lang="en-IN" sz="1800" dirty="0" smtClean="0"/>
              <a:t> q[9]</a:t>
            </a:r>
            <a:br>
              <a:rPr lang="en-IN" sz="1800" dirty="0" smtClean="0"/>
            </a:br>
            <a:r>
              <a:rPr lang="en-IN" sz="1800" b="1" dirty="0" smtClean="0"/>
              <a:t>(D)</a:t>
            </a:r>
            <a:r>
              <a:rPr lang="en-IN" sz="1800" dirty="0" smtClean="0"/>
              <a:t> q[10]</a:t>
            </a:r>
          </a:p>
          <a:p>
            <a:pPr marL="0" indent="0">
              <a:buNone/>
            </a:pPr>
            <a:endParaRPr lang="en-IN" sz="2400" b="1" dirty="0" smtClean="0"/>
          </a:p>
          <a:p>
            <a:pPr marL="0" indent="0">
              <a:buNone/>
            </a:pPr>
            <a:endParaRPr lang="en-IN" sz="2400" b="1" dirty="0" smtClean="0"/>
          </a:p>
          <a:p>
            <a:pPr marL="0" indent="0">
              <a:buNone/>
            </a:pPr>
            <a:endParaRPr lang="en-IN" sz="2400" b="1" dirty="0"/>
          </a:p>
          <a:p>
            <a:pPr marL="0" indent="0">
              <a:buNone/>
            </a:pPr>
            <a:endParaRPr lang="en-IN" sz="2400" b="1" dirty="0" smtClean="0"/>
          </a:p>
          <a:p>
            <a:pPr marL="0" indent="0">
              <a:buNone/>
            </a:pPr>
            <a:r>
              <a:rPr lang="en-IN" sz="2400" b="1" dirty="0" smtClean="0"/>
              <a:t>Answer:</a:t>
            </a:r>
            <a:r>
              <a:rPr lang="en-IN" sz="2400" dirty="0" smtClean="0"/>
              <a:t> </a:t>
            </a:r>
            <a:r>
              <a:rPr lang="en-IN" sz="2400" b="1" dirty="0" smtClean="0"/>
              <a:t>(A)</a:t>
            </a:r>
            <a:r>
              <a:rPr lang="en-IN" sz="2400" dirty="0" smtClean="0"/>
              <a:t> </a:t>
            </a:r>
            <a:br>
              <a:rPr lang="en-IN" sz="2400" dirty="0" smtClean="0"/>
            </a:br>
            <a:r>
              <a:rPr lang="en-IN" sz="2400" b="1" dirty="0" smtClean="0"/>
              <a:t>Explanation:</a:t>
            </a:r>
            <a:r>
              <a:rPr lang="en-IN" sz="2400" dirty="0" smtClean="0"/>
              <a:t> Circular queue whose total size is 11, front and rear pointers are initialized to point at q[2]:</a:t>
            </a:r>
          </a:p>
          <a:p>
            <a:pPr marL="0" indent="0">
              <a:buNone/>
            </a:pPr>
            <a:r>
              <a:rPr lang="en-IN" sz="2400" dirty="0" smtClean="0"/>
              <a:t>Therefore, 9th element will be added at pointer q[0].</a:t>
            </a:r>
          </a:p>
          <a:p>
            <a:pPr marL="0" indent="0">
              <a:buNone/>
            </a:pPr>
            <a:r>
              <a:rPr lang="en-IN" sz="2400" dirty="0" smtClean="0"/>
              <a:t>So, option (A) is correct.</a:t>
            </a:r>
          </a:p>
          <a:p>
            <a:pPr marL="0" indent="0">
              <a:buNone/>
            </a:pPr>
            <a:endParaRPr lang="en-IN" sz="2400" dirty="0" smtClean="0"/>
          </a:p>
          <a:p>
            <a:pPr marL="0" indent="0">
              <a:buNone/>
            </a:pPr>
            <a:endParaRPr lang="en-IN"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940" y="2266950"/>
            <a:ext cx="6286500"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ooter Placeholder 1"/>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714C2469-5880-4D57-BE5E-21C3FFA02C15}" type="slidenum">
              <a:rPr lang="en-IN" smtClean="0"/>
              <a:t>13</a:t>
            </a:fld>
            <a:endParaRPr lang="en-IN"/>
          </a:p>
        </p:txBody>
      </p:sp>
    </p:spTree>
    <p:extLst>
      <p:ext uri="{BB962C8B-B14F-4D97-AF65-F5344CB8AC3E}">
        <p14:creationId xmlns:p14="http://schemas.microsoft.com/office/powerpoint/2010/main" val="981226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0"/>
            <a:ext cx="8229600" cy="6741368"/>
          </a:xfrm>
        </p:spPr>
        <p:style>
          <a:lnRef idx="1">
            <a:schemeClr val="accent5"/>
          </a:lnRef>
          <a:fillRef idx="2">
            <a:schemeClr val="accent5"/>
          </a:fillRef>
          <a:effectRef idx="1">
            <a:schemeClr val="accent5"/>
          </a:effectRef>
          <a:fontRef idx="minor">
            <a:schemeClr val="dk1"/>
          </a:fontRef>
        </p:style>
        <p:txBody>
          <a:bodyPr>
            <a:noAutofit/>
          </a:bodyPr>
          <a:lstStyle/>
          <a:p>
            <a:pPr marL="0" indent="0">
              <a:lnSpc>
                <a:spcPct val="120000"/>
              </a:lnSpc>
              <a:spcBef>
                <a:spcPts val="0"/>
              </a:spcBef>
              <a:buNone/>
            </a:pPr>
            <a:r>
              <a:rPr lang="en-IN" sz="1600" dirty="0"/>
              <a:t>GATE | Gate IT 2007 | Question 30</a:t>
            </a:r>
          </a:p>
          <a:p>
            <a:pPr marL="0" indent="0">
              <a:lnSpc>
                <a:spcPct val="120000"/>
              </a:lnSpc>
              <a:spcBef>
                <a:spcPts val="0"/>
              </a:spcBef>
              <a:buNone/>
            </a:pPr>
            <a:endParaRPr lang="en-IN" sz="1600" dirty="0" smtClean="0"/>
          </a:p>
          <a:p>
            <a:pPr marL="0" indent="0">
              <a:lnSpc>
                <a:spcPct val="120000"/>
              </a:lnSpc>
              <a:spcBef>
                <a:spcPts val="0"/>
              </a:spcBef>
              <a:buNone/>
            </a:pPr>
            <a:r>
              <a:rPr lang="en-IN" sz="1600" dirty="0" smtClean="0"/>
              <a:t>Suppose </a:t>
            </a:r>
            <a:r>
              <a:rPr lang="en-IN" sz="1600" dirty="0"/>
              <a:t>you are given an implementation of a queue of integers. The operations that can be performed on the queue are:</a:t>
            </a:r>
          </a:p>
          <a:p>
            <a:pPr marL="0" indent="0">
              <a:lnSpc>
                <a:spcPct val="120000"/>
              </a:lnSpc>
              <a:spcBef>
                <a:spcPts val="0"/>
              </a:spcBef>
              <a:buNone/>
            </a:pPr>
            <a:r>
              <a:rPr lang="en-IN" sz="1600" dirty="0" err="1" smtClean="0"/>
              <a:t>i</a:t>
            </a:r>
            <a:r>
              <a:rPr lang="en-IN" sz="1600" dirty="0"/>
              <a:t>. </a:t>
            </a:r>
            <a:r>
              <a:rPr lang="en-IN" sz="1600" dirty="0" err="1"/>
              <a:t>isEmpty</a:t>
            </a:r>
            <a:r>
              <a:rPr lang="en-IN" sz="1600" dirty="0"/>
              <a:t> (Q) — returns true if the queue is empty, false otherwise.</a:t>
            </a:r>
          </a:p>
          <a:p>
            <a:pPr marL="0" indent="0">
              <a:lnSpc>
                <a:spcPct val="120000"/>
              </a:lnSpc>
              <a:spcBef>
                <a:spcPts val="0"/>
              </a:spcBef>
              <a:buNone/>
            </a:pPr>
            <a:r>
              <a:rPr lang="en-IN" sz="1600" dirty="0" smtClean="0"/>
              <a:t>ii</a:t>
            </a:r>
            <a:r>
              <a:rPr lang="en-IN" sz="1600" dirty="0"/>
              <a:t>. delete (Q) — deletes the element at the front of the queue and returns its value.</a:t>
            </a:r>
          </a:p>
          <a:p>
            <a:pPr marL="0" indent="0">
              <a:lnSpc>
                <a:spcPct val="120000"/>
              </a:lnSpc>
              <a:spcBef>
                <a:spcPts val="0"/>
              </a:spcBef>
              <a:buNone/>
            </a:pPr>
            <a:r>
              <a:rPr lang="en-IN" sz="1600" dirty="0" smtClean="0"/>
              <a:t>iii</a:t>
            </a:r>
            <a:r>
              <a:rPr lang="en-IN" sz="1600" dirty="0"/>
              <a:t>. insert (Q, </a:t>
            </a:r>
            <a:r>
              <a:rPr lang="en-IN" sz="1600" dirty="0" err="1"/>
              <a:t>i</a:t>
            </a:r>
            <a:r>
              <a:rPr lang="en-IN" sz="1600" dirty="0"/>
              <a:t>) — inserts the integer </a:t>
            </a:r>
            <a:r>
              <a:rPr lang="en-IN" sz="1600" dirty="0" err="1"/>
              <a:t>i</a:t>
            </a:r>
            <a:r>
              <a:rPr lang="en-IN" sz="1600" dirty="0"/>
              <a:t> at the rear of the queue.</a:t>
            </a:r>
          </a:p>
          <a:p>
            <a:pPr marL="0" indent="0">
              <a:lnSpc>
                <a:spcPct val="120000"/>
              </a:lnSpc>
              <a:spcBef>
                <a:spcPts val="0"/>
              </a:spcBef>
              <a:buNone/>
            </a:pPr>
            <a:endParaRPr lang="en-IN" sz="1600" dirty="0" smtClean="0"/>
          </a:p>
          <a:p>
            <a:pPr marL="0" indent="0">
              <a:lnSpc>
                <a:spcPct val="120000"/>
              </a:lnSpc>
              <a:spcBef>
                <a:spcPts val="0"/>
              </a:spcBef>
              <a:buNone/>
            </a:pPr>
            <a:r>
              <a:rPr lang="en-IN" sz="1600" dirty="0" smtClean="0"/>
              <a:t>Consider </a:t>
            </a:r>
            <a:r>
              <a:rPr lang="en-IN" sz="1600" dirty="0"/>
              <a:t>the following function:</a:t>
            </a:r>
          </a:p>
          <a:p>
            <a:pPr marL="0" indent="0">
              <a:lnSpc>
                <a:spcPct val="120000"/>
              </a:lnSpc>
              <a:spcBef>
                <a:spcPts val="0"/>
              </a:spcBef>
              <a:buNone/>
            </a:pPr>
            <a:r>
              <a:rPr lang="en-IN" sz="1600" dirty="0" smtClean="0"/>
              <a:t>void </a:t>
            </a:r>
            <a:r>
              <a:rPr lang="en-IN" sz="1600" dirty="0"/>
              <a:t>f (queue Q) { </a:t>
            </a:r>
          </a:p>
          <a:p>
            <a:pPr marL="0" indent="0">
              <a:lnSpc>
                <a:spcPct val="120000"/>
              </a:lnSpc>
              <a:spcBef>
                <a:spcPts val="0"/>
              </a:spcBef>
              <a:buNone/>
            </a:pPr>
            <a:r>
              <a:rPr lang="en-IN" sz="1600" dirty="0" err="1"/>
              <a:t>int</a:t>
            </a:r>
            <a:r>
              <a:rPr lang="en-IN" sz="1600" dirty="0"/>
              <a:t> </a:t>
            </a:r>
            <a:r>
              <a:rPr lang="en-IN" sz="1600" dirty="0" err="1"/>
              <a:t>i</a:t>
            </a:r>
            <a:r>
              <a:rPr lang="en-IN" sz="1600" dirty="0"/>
              <a:t> ; </a:t>
            </a:r>
          </a:p>
          <a:p>
            <a:pPr marL="0" indent="0">
              <a:lnSpc>
                <a:spcPct val="120000"/>
              </a:lnSpc>
              <a:spcBef>
                <a:spcPts val="0"/>
              </a:spcBef>
              <a:buNone/>
            </a:pPr>
            <a:r>
              <a:rPr lang="en-IN" sz="1600" dirty="0"/>
              <a:t>if (!</a:t>
            </a:r>
            <a:r>
              <a:rPr lang="en-IN" sz="1600" dirty="0" err="1"/>
              <a:t>isEmpty</a:t>
            </a:r>
            <a:r>
              <a:rPr lang="en-IN" sz="1600" dirty="0"/>
              <a:t>(Q)) { </a:t>
            </a:r>
          </a:p>
          <a:p>
            <a:pPr marL="0" indent="0">
              <a:lnSpc>
                <a:spcPct val="120000"/>
              </a:lnSpc>
              <a:spcBef>
                <a:spcPts val="0"/>
              </a:spcBef>
              <a:buNone/>
            </a:pPr>
            <a:r>
              <a:rPr lang="en-IN" sz="1600" dirty="0"/>
              <a:t>   </a:t>
            </a:r>
            <a:r>
              <a:rPr lang="en-IN" sz="1600" dirty="0" err="1"/>
              <a:t>i</a:t>
            </a:r>
            <a:r>
              <a:rPr lang="en-IN" sz="1600" dirty="0"/>
              <a:t> = delete(Q); </a:t>
            </a:r>
          </a:p>
          <a:p>
            <a:pPr marL="0" indent="0">
              <a:lnSpc>
                <a:spcPct val="120000"/>
              </a:lnSpc>
              <a:spcBef>
                <a:spcPts val="0"/>
              </a:spcBef>
              <a:buNone/>
            </a:pPr>
            <a:r>
              <a:rPr lang="en-IN" sz="1600" dirty="0"/>
              <a:t>   f(Q); </a:t>
            </a:r>
          </a:p>
          <a:p>
            <a:pPr marL="0" indent="0">
              <a:lnSpc>
                <a:spcPct val="120000"/>
              </a:lnSpc>
              <a:spcBef>
                <a:spcPts val="0"/>
              </a:spcBef>
              <a:buNone/>
            </a:pPr>
            <a:r>
              <a:rPr lang="en-IN" sz="1600" dirty="0"/>
              <a:t>   insert(Q, </a:t>
            </a:r>
            <a:r>
              <a:rPr lang="en-IN" sz="1600" dirty="0" err="1"/>
              <a:t>i</a:t>
            </a:r>
            <a:r>
              <a:rPr lang="en-IN" sz="1600" dirty="0"/>
              <a:t>); </a:t>
            </a:r>
          </a:p>
          <a:p>
            <a:pPr marL="0" indent="0">
              <a:lnSpc>
                <a:spcPct val="120000"/>
              </a:lnSpc>
              <a:spcBef>
                <a:spcPts val="0"/>
              </a:spcBef>
              <a:buNone/>
            </a:pPr>
            <a:r>
              <a:rPr lang="en-IN" sz="1600" dirty="0"/>
              <a:t>  } </a:t>
            </a:r>
          </a:p>
          <a:p>
            <a:pPr marL="0" indent="0">
              <a:lnSpc>
                <a:spcPct val="120000"/>
              </a:lnSpc>
              <a:spcBef>
                <a:spcPts val="0"/>
              </a:spcBef>
              <a:buNone/>
            </a:pPr>
            <a:r>
              <a:rPr lang="en-IN" sz="1600" dirty="0"/>
              <a:t>} </a:t>
            </a:r>
          </a:p>
          <a:p>
            <a:pPr marL="0" indent="0">
              <a:lnSpc>
                <a:spcPct val="120000"/>
              </a:lnSpc>
              <a:spcBef>
                <a:spcPts val="0"/>
              </a:spcBef>
              <a:buNone/>
            </a:pPr>
            <a:r>
              <a:rPr lang="en-IN" sz="1600" dirty="0" smtClean="0"/>
              <a:t>What </a:t>
            </a:r>
            <a:r>
              <a:rPr lang="en-IN" sz="1600" dirty="0"/>
              <a:t>operation is performed by the above function f ?</a:t>
            </a:r>
          </a:p>
          <a:p>
            <a:pPr marL="0" indent="0">
              <a:lnSpc>
                <a:spcPct val="120000"/>
              </a:lnSpc>
              <a:spcBef>
                <a:spcPts val="0"/>
              </a:spcBef>
              <a:buNone/>
            </a:pPr>
            <a:r>
              <a:rPr lang="en-IN" sz="1600" dirty="0"/>
              <a:t>(A) Leaves the queue Q unchanged</a:t>
            </a:r>
          </a:p>
          <a:p>
            <a:pPr marL="0" indent="0">
              <a:lnSpc>
                <a:spcPct val="120000"/>
              </a:lnSpc>
              <a:spcBef>
                <a:spcPts val="0"/>
              </a:spcBef>
              <a:buNone/>
            </a:pPr>
            <a:r>
              <a:rPr lang="en-IN" sz="1600" dirty="0"/>
              <a:t>(B) Reverses the order of the elements in the queue Q</a:t>
            </a:r>
          </a:p>
          <a:p>
            <a:pPr marL="0" indent="0">
              <a:lnSpc>
                <a:spcPct val="120000"/>
              </a:lnSpc>
              <a:spcBef>
                <a:spcPts val="0"/>
              </a:spcBef>
              <a:buNone/>
            </a:pPr>
            <a:r>
              <a:rPr lang="en-IN" sz="1600" dirty="0"/>
              <a:t>(C) Deletes the element at the front of the queue Q and inserts it at the rear keeping the other elements in the same order</a:t>
            </a:r>
          </a:p>
          <a:p>
            <a:pPr marL="0" indent="0">
              <a:lnSpc>
                <a:spcPct val="120000"/>
              </a:lnSpc>
              <a:spcBef>
                <a:spcPts val="0"/>
              </a:spcBef>
              <a:buNone/>
            </a:pPr>
            <a:r>
              <a:rPr lang="en-IN" sz="1600" dirty="0"/>
              <a:t>(D) Empties the queue Q</a:t>
            </a:r>
          </a:p>
          <a:p>
            <a:pPr>
              <a:lnSpc>
                <a:spcPct val="120000"/>
              </a:lnSpc>
              <a:spcBef>
                <a:spcPts val="0"/>
              </a:spcBef>
            </a:pPr>
            <a:endParaRPr lang="en-IN" sz="1400" dirty="0"/>
          </a:p>
          <a:p>
            <a:endParaRPr lang="en-IN" sz="1400" dirty="0"/>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714C2469-5880-4D57-BE5E-21C3FFA02C15}" type="slidenum">
              <a:rPr lang="en-IN" smtClean="0"/>
              <a:t>14</a:t>
            </a:fld>
            <a:endParaRPr lang="en-IN"/>
          </a:p>
        </p:txBody>
      </p:sp>
    </p:spTree>
    <p:extLst>
      <p:ext uri="{BB962C8B-B14F-4D97-AF65-F5344CB8AC3E}">
        <p14:creationId xmlns:p14="http://schemas.microsoft.com/office/powerpoint/2010/main" val="2989414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9512" y="260648"/>
            <a:ext cx="4316288" cy="5865515"/>
          </a:xfrm>
        </p:spPr>
        <p:txBody>
          <a:bodyPr>
            <a:noAutofit/>
          </a:bodyPr>
          <a:lstStyle/>
          <a:p>
            <a:pPr marL="0" indent="0">
              <a:lnSpc>
                <a:spcPct val="120000"/>
              </a:lnSpc>
              <a:spcBef>
                <a:spcPts val="0"/>
              </a:spcBef>
              <a:buNone/>
            </a:pPr>
            <a:r>
              <a:rPr lang="en-IN" sz="1600" dirty="0"/>
              <a:t>GATE | Gate IT 2007 | Question 30</a:t>
            </a:r>
          </a:p>
          <a:p>
            <a:pPr marL="0" indent="0">
              <a:lnSpc>
                <a:spcPct val="120000"/>
              </a:lnSpc>
              <a:spcBef>
                <a:spcPts val="0"/>
              </a:spcBef>
              <a:buNone/>
            </a:pPr>
            <a:r>
              <a:rPr lang="en-IN" sz="1600" dirty="0" smtClean="0"/>
              <a:t>Suppose </a:t>
            </a:r>
            <a:r>
              <a:rPr lang="en-IN" sz="1600" dirty="0"/>
              <a:t>you are given an implementation of a queue of integers. The operations that can be performed on the queue are:</a:t>
            </a:r>
          </a:p>
          <a:p>
            <a:pPr marL="0" indent="0">
              <a:lnSpc>
                <a:spcPct val="120000"/>
              </a:lnSpc>
              <a:spcBef>
                <a:spcPts val="0"/>
              </a:spcBef>
              <a:buNone/>
            </a:pPr>
            <a:r>
              <a:rPr lang="en-IN" sz="1600" dirty="0" err="1" smtClean="0"/>
              <a:t>i</a:t>
            </a:r>
            <a:r>
              <a:rPr lang="en-IN" sz="1600" dirty="0"/>
              <a:t>. </a:t>
            </a:r>
            <a:r>
              <a:rPr lang="en-IN" sz="1600" dirty="0" err="1"/>
              <a:t>isEmpty</a:t>
            </a:r>
            <a:r>
              <a:rPr lang="en-IN" sz="1600" dirty="0"/>
              <a:t> (Q) — returns true if the queue is empty, false otherwise.</a:t>
            </a:r>
          </a:p>
          <a:p>
            <a:pPr marL="0" indent="0">
              <a:lnSpc>
                <a:spcPct val="120000"/>
              </a:lnSpc>
              <a:spcBef>
                <a:spcPts val="0"/>
              </a:spcBef>
              <a:buNone/>
            </a:pPr>
            <a:r>
              <a:rPr lang="en-IN" sz="1600" dirty="0" smtClean="0"/>
              <a:t>ii</a:t>
            </a:r>
            <a:r>
              <a:rPr lang="en-IN" sz="1600" dirty="0"/>
              <a:t>. delete (Q) — deletes the element at the front of the queue and returns its value.</a:t>
            </a:r>
          </a:p>
          <a:p>
            <a:pPr marL="0" indent="0">
              <a:lnSpc>
                <a:spcPct val="120000"/>
              </a:lnSpc>
              <a:spcBef>
                <a:spcPts val="0"/>
              </a:spcBef>
              <a:buNone/>
            </a:pPr>
            <a:r>
              <a:rPr lang="en-IN" sz="1600" dirty="0" smtClean="0"/>
              <a:t>iii</a:t>
            </a:r>
            <a:r>
              <a:rPr lang="en-IN" sz="1600" dirty="0"/>
              <a:t>. insert (Q, </a:t>
            </a:r>
            <a:r>
              <a:rPr lang="en-IN" sz="1600" dirty="0" err="1"/>
              <a:t>i</a:t>
            </a:r>
            <a:r>
              <a:rPr lang="en-IN" sz="1600" dirty="0"/>
              <a:t>) — inserts the integer </a:t>
            </a:r>
            <a:r>
              <a:rPr lang="en-IN" sz="1600" dirty="0" err="1"/>
              <a:t>i</a:t>
            </a:r>
            <a:r>
              <a:rPr lang="en-IN" sz="1600" dirty="0"/>
              <a:t> at the rear of the queue.</a:t>
            </a:r>
          </a:p>
          <a:p>
            <a:pPr marL="0" indent="0">
              <a:lnSpc>
                <a:spcPct val="120000"/>
              </a:lnSpc>
              <a:spcBef>
                <a:spcPts val="0"/>
              </a:spcBef>
              <a:buNone/>
            </a:pPr>
            <a:endParaRPr lang="en-IN" sz="1600" dirty="0" smtClean="0"/>
          </a:p>
          <a:p>
            <a:pPr marL="0" indent="0">
              <a:lnSpc>
                <a:spcPct val="120000"/>
              </a:lnSpc>
              <a:spcBef>
                <a:spcPts val="0"/>
              </a:spcBef>
              <a:buNone/>
            </a:pPr>
            <a:r>
              <a:rPr lang="en-IN" sz="1600" dirty="0" smtClean="0"/>
              <a:t>Consider </a:t>
            </a:r>
            <a:r>
              <a:rPr lang="en-IN" sz="1600" dirty="0"/>
              <a:t>the following function:</a:t>
            </a:r>
          </a:p>
          <a:p>
            <a:pPr marL="0" indent="0">
              <a:lnSpc>
                <a:spcPct val="120000"/>
              </a:lnSpc>
              <a:spcBef>
                <a:spcPts val="0"/>
              </a:spcBef>
              <a:buNone/>
            </a:pPr>
            <a:r>
              <a:rPr lang="en-IN" sz="1600" dirty="0" smtClean="0"/>
              <a:t>void </a:t>
            </a:r>
            <a:r>
              <a:rPr lang="en-IN" sz="1600" dirty="0"/>
              <a:t>f (queue Q) { </a:t>
            </a:r>
          </a:p>
          <a:p>
            <a:pPr marL="0" indent="0">
              <a:lnSpc>
                <a:spcPct val="120000"/>
              </a:lnSpc>
              <a:spcBef>
                <a:spcPts val="0"/>
              </a:spcBef>
              <a:buNone/>
            </a:pPr>
            <a:r>
              <a:rPr lang="en-IN" sz="1600" dirty="0" err="1"/>
              <a:t>int</a:t>
            </a:r>
            <a:r>
              <a:rPr lang="en-IN" sz="1600" dirty="0"/>
              <a:t> </a:t>
            </a:r>
            <a:r>
              <a:rPr lang="en-IN" sz="1600" dirty="0" err="1"/>
              <a:t>i</a:t>
            </a:r>
            <a:r>
              <a:rPr lang="en-IN" sz="1600" dirty="0"/>
              <a:t> ; </a:t>
            </a:r>
          </a:p>
          <a:p>
            <a:pPr marL="0" indent="0">
              <a:lnSpc>
                <a:spcPct val="120000"/>
              </a:lnSpc>
              <a:spcBef>
                <a:spcPts val="0"/>
              </a:spcBef>
              <a:buNone/>
            </a:pPr>
            <a:r>
              <a:rPr lang="en-IN" sz="1600" dirty="0"/>
              <a:t>if (!</a:t>
            </a:r>
            <a:r>
              <a:rPr lang="en-IN" sz="1600" dirty="0" err="1"/>
              <a:t>isEmpty</a:t>
            </a:r>
            <a:r>
              <a:rPr lang="en-IN" sz="1600" dirty="0"/>
              <a:t>(Q)) { </a:t>
            </a:r>
          </a:p>
          <a:p>
            <a:pPr marL="0" indent="0">
              <a:lnSpc>
                <a:spcPct val="120000"/>
              </a:lnSpc>
              <a:spcBef>
                <a:spcPts val="0"/>
              </a:spcBef>
              <a:buNone/>
            </a:pPr>
            <a:r>
              <a:rPr lang="en-IN" sz="1600" dirty="0"/>
              <a:t>   </a:t>
            </a:r>
            <a:r>
              <a:rPr lang="en-IN" sz="1600" dirty="0" err="1"/>
              <a:t>i</a:t>
            </a:r>
            <a:r>
              <a:rPr lang="en-IN" sz="1600" dirty="0"/>
              <a:t> = delete(Q); </a:t>
            </a:r>
          </a:p>
          <a:p>
            <a:pPr marL="0" indent="0">
              <a:lnSpc>
                <a:spcPct val="120000"/>
              </a:lnSpc>
              <a:spcBef>
                <a:spcPts val="0"/>
              </a:spcBef>
              <a:buNone/>
            </a:pPr>
            <a:r>
              <a:rPr lang="en-IN" sz="1600" dirty="0"/>
              <a:t>   f(Q); </a:t>
            </a:r>
          </a:p>
          <a:p>
            <a:pPr marL="0" indent="0">
              <a:lnSpc>
                <a:spcPct val="120000"/>
              </a:lnSpc>
              <a:spcBef>
                <a:spcPts val="0"/>
              </a:spcBef>
              <a:buNone/>
            </a:pPr>
            <a:r>
              <a:rPr lang="en-IN" sz="1600" dirty="0"/>
              <a:t>   insert(Q, </a:t>
            </a:r>
            <a:r>
              <a:rPr lang="en-IN" sz="1600" dirty="0" err="1"/>
              <a:t>i</a:t>
            </a:r>
            <a:r>
              <a:rPr lang="en-IN" sz="1600" dirty="0"/>
              <a:t>); </a:t>
            </a:r>
          </a:p>
          <a:p>
            <a:pPr marL="0" indent="0">
              <a:lnSpc>
                <a:spcPct val="120000"/>
              </a:lnSpc>
              <a:spcBef>
                <a:spcPts val="0"/>
              </a:spcBef>
              <a:buNone/>
            </a:pPr>
            <a:r>
              <a:rPr lang="en-IN" sz="1600" dirty="0"/>
              <a:t>  } </a:t>
            </a:r>
          </a:p>
          <a:p>
            <a:pPr marL="0" indent="0">
              <a:lnSpc>
                <a:spcPct val="120000"/>
              </a:lnSpc>
              <a:spcBef>
                <a:spcPts val="0"/>
              </a:spcBef>
              <a:buNone/>
            </a:pPr>
            <a:r>
              <a:rPr lang="en-IN" sz="1600" dirty="0"/>
              <a:t>} </a:t>
            </a:r>
          </a:p>
        </p:txBody>
      </p:sp>
      <p:sp>
        <p:nvSpPr>
          <p:cNvPr id="4" name="Content Placeholder 3"/>
          <p:cNvSpPr>
            <a:spLocks noGrp="1"/>
          </p:cNvSpPr>
          <p:nvPr>
            <p:ph sz="half" idx="2"/>
          </p:nvPr>
        </p:nvSpPr>
        <p:spPr>
          <a:xfrm>
            <a:off x="4648200" y="476672"/>
            <a:ext cx="4038600" cy="5649491"/>
          </a:xfrm>
        </p:spPr>
        <p:txBody>
          <a:bodyPr>
            <a:normAutofit fontScale="47500" lnSpcReduction="20000"/>
          </a:bodyPr>
          <a:lstStyle/>
          <a:p>
            <a:pPr marL="0" indent="0">
              <a:lnSpc>
                <a:spcPct val="120000"/>
              </a:lnSpc>
              <a:spcBef>
                <a:spcPts val="0"/>
              </a:spcBef>
              <a:buNone/>
            </a:pPr>
            <a:r>
              <a:rPr lang="en-IN" sz="3300" dirty="0"/>
              <a:t>What operation is performed by the above function f ?</a:t>
            </a:r>
          </a:p>
          <a:p>
            <a:pPr marL="0" indent="0">
              <a:lnSpc>
                <a:spcPct val="120000"/>
              </a:lnSpc>
              <a:spcBef>
                <a:spcPts val="0"/>
              </a:spcBef>
              <a:buNone/>
            </a:pPr>
            <a:r>
              <a:rPr lang="en-IN" sz="3300" dirty="0"/>
              <a:t>(A) Leaves the queue Q unchanged</a:t>
            </a:r>
          </a:p>
          <a:p>
            <a:pPr marL="0" indent="0">
              <a:lnSpc>
                <a:spcPct val="120000"/>
              </a:lnSpc>
              <a:spcBef>
                <a:spcPts val="0"/>
              </a:spcBef>
              <a:buNone/>
            </a:pPr>
            <a:r>
              <a:rPr lang="en-IN" sz="3300" dirty="0"/>
              <a:t>(B) Reverses the order of the elements in the queue Q</a:t>
            </a:r>
          </a:p>
          <a:p>
            <a:pPr marL="0" indent="0">
              <a:lnSpc>
                <a:spcPct val="120000"/>
              </a:lnSpc>
              <a:spcBef>
                <a:spcPts val="0"/>
              </a:spcBef>
              <a:buNone/>
            </a:pPr>
            <a:r>
              <a:rPr lang="en-IN" sz="3300" dirty="0"/>
              <a:t>(C) Deletes the element at the front of the queue Q and inserts it at the rear keeping the other elements in the same order</a:t>
            </a:r>
          </a:p>
          <a:p>
            <a:pPr marL="0" indent="0">
              <a:lnSpc>
                <a:spcPct val="120000"/>
              </a:lnSpc>
              <a:spcBef>
                <a:spcPts val="0"/>
              </a:spcBef>
              <a:buNone/>
            </a:pPr>
            <a:r>
              <a:rPr lang="en-IN" sz="3300" dirty="0"/>
              <a:t>(D) Empties the queue Q</a:t>
            </a:r>
          </a:p>
          <a:p>
            <a:pPr marL="0" indent="0">
              <a:lnSpc>
                <a:spcPct val="120000"/>
              </a:lnSpc>
              <a:spcBef>
                <a:spcPts val="0"/>
              </a:spcBef>
              <a:buNone/>
            </a:pPr>
            <a:r>
              <a:rPr lang="en-IN" sz="3300" b="1" dirty="0"/>
              <a:t>Answer:</a:t>
            </a:r>
            <a:r>
              <a:rPr lang="en-IN" sz="3300" dirty="0"/>
              <a:t> </a:t>
            </a:r>
            <a:r>
              <a:rPr lang="en-IN" sz="3300" b="1" dirty="0"/>
              <a:t>(B)</a:t>
            </a:r>
            <a:r>
              <a:rPr lang="en-IN" sz="3300" dirty="0"/>
              <a:t> </a:t>
            </a:r>
            <a:br>
              <a:rPr lang="en-IN" sz="3300" dirty="0"/>
            </a:br>
            <a:r>
              <a:rPr lang="en-IN" sz="3300" dirty="0"/>
              <a:t/>
            </a:r>
            <a:br>
              <a:rPr lang="en-IN" sz="3300" dirty="0"/>
            </a:br>
            <a:r>
              <a:rPr lang="en-IN" sz="3300" b="1" dirty="0"/>
              <a:t>Explanation: As it is recursive call, and removing from front while inserting from end, </a:t>
            </a:r>
            <a:endParaRPr lang="en-IN" sz="3300" b="1" dirty="0" smtClean="0"/>
          </a:p>
          <a:p>
            <a:pPr marL="0" indent="0">
              <a:lnSpc>
                <a:spcPct val="120000"/>
              </a:lnSpc>
              <a:spcBef>
                <a:spcPts val="0"/>
              </a:spcBef>
              <a:buNone/>
            </a:pPr>
            <a:endParaRPr lang="en-IN" sz="3300" b="1" dirty="0"/>
          </a:p>
          <a:p>
            <a:pPr marL="0" indent="0">
              <a:lnSpc>
                <a:spcPct val="120000"/>
              </a:lnSpc>
              <a:spcBef>
                <a:spcPts val="0"/>
              </a:spcBef>
              <a:buNone/>
            </a:pPr>
            <a:r>
              <a:rPr lang="en-IN" sz="3300" b="1" dirty="0" smtClean="0"/>
              <a:t>That </a:t>
            </a:r>
            <a:r>
              <a:rPr lang="en-IN" sz="3300" b="1" dirty="0"/>
              <a:t>means last element will be deleted at last and will be inserted 1</a:t>
            </a:r>
            <a:r>
              <a:rPr lang="en-IN" sz="3300" b="1" baseline="30000" dirty="0"/>
              <a:t>st</a:t>
            </a:r>
            <a:r>
              <a:rPr lang="en-IN" sz="3300" b="1" dirty="0"/>
              <a:t> in the new queue</a:t>
            </a:r>
            <a:r>
              <a:rPr lang="en-IN" sz="3300" b="1" dirty="0" smtClean="0"/>
              <a:t>.</a:t>
            </a:r>
          </a:p>
          <a:p>
            <a:pPr marL="0" indent="0">
              <a:lnSpc>
                <a:spcPct val="120000"/>
              </a:lnSpc>
              <a:spcBef>
                <a:spcPts val="0"/>
              </a:spcBef>
              <a:buNone/>
            </a:pPr>
            <a:endParaRPr lang="en-IN" sz="3300" b="1" dirty="0" smtClean="0"/>
          </a:p>
          <a:p>
            <a:pPr marL="0" indent="0">
              <a:lnSpc>
                <a:spcPct val="120000"/>
              </a:lnSpc>
              <a:spcBef>
                <a:spcPts val="0"/>
              </a:spcBef>
              <a:buNone/>
            </a:pPr>
            <a:r>
              <a:rPr lang="en-IN" sz="3300" b="1" dirty="0" smtClean="0"/>
              <a:t> </a:t>
            </a:r>
            <a:r>
              <a:rPr lang="en-IN" sz="3300" b="1" dirty="0"/>
              <a:t>And like that it will continue till first call executes insert(</a:t>
            </a:r>
            <a:r>
              <a:rPr lang="en-IN" sz="3300" b="1" dirty="0" err="1"/>
              <a:t>Q,i</a:t>
            </a:r>
            <a:r>
              <a:rPr lang="en-IN" sz="3300" b="1" dirty="0"/>
              <a:t>) function.</a:t>
            </a:r>
            <a:br>
              <a:rPr lang="en-IN" sz="3300" b="1" dirty="0"/>
            </a:br>
            <a:r>
              <a:rPr lang="en-IN" sz="3300" b="1" dirty="0"/>
              <a:t>So, the queue will be in reverse.</a:t>
            </a:r>
            <a:br>
              <a:rPr lang="en-IN" sz="3300" b="1" dirty="0"/>
            </a:br>
            <a:endParaRPr lang="en-IN" sz="3300" b="1" dirty="0"/>
          </a:p>
          <a:p>
            <a:endParaRPr lang="en-IN" dirty="0"/>
          </a:p>
          <a:p>
            <a:endParaRPr lang="en-IN" dirty="0"/>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714C2469-5880-4D57-BE5E-21C3FFA02C15}" type="slidenum">
              <a:rPr lang="en-IN" smtClean="0"/>
              <a:t>15</a:t>
            </a:fld>
            <a:endParaRPr lang="en-IN"/>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55400" y="1759320"/>
              <a:ext cx="2670480" cy="312840"/>
            </p14:xfrm>
          </p:contentPart>
        </mc:Choice>
        <mc:Fallback xmlns="">
          <p:pic>
            <p:nvPicPr>
              <p:cNvPr id="2" name="Ink 1"/>
              <p:cNvPicPr/>
              <p:nvPr/>
            </p:nvPicPr>
            <p:blipFill>
              <a:blip r:embed="rId3"/>
              <a:stretch>
                <a:fillRect/>
              </a:stretch>
            </p:blipFill>
            <p:spPr>
              <a:xfrm>
                <a:off x="446040" y="1749960"/>
                <a:ext cx="2689200" cy="331560"/>
              </a:xfrm>
              <a:prstGeom prst="rect">
                <a:avLst/>
              </a:prstGeom>
            </p:spPr>
          </p:pic>
        </mc:Fallback>
      </mc:AlternateContent>
    </p:spTree>
    <p:extLst>
      <p:ext uri="{BB962C8B-B14F-4D97-AF65-F5344CB8AC3E}">
        <p14:creationId xmlns:p14="http://schemas.microsoft.com/office/powerpoint/2010/main" val="33065209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9512" y="260648"/>
            <a:ext cx="4316288" cy="5865515"/>
          </a:xfrm>
        </p:spPr>
        <p:txBody>
          <a:bodyPr>
            <a:noAutofit/>
          </a:bodyPr>
          <a:lstStyle/>
          <a:p>
            <a:pPr marL="0" indent="0">
              <a:lnSpc>
                <a:spcPct val="120000"/>
              </a:lnSpc>
              <a:spcBef>
                <a:spcPts val="0"/>
              </a:spcBef>
              <a:buNone/>
            </a:pPr>
            <a:r>
              <a:rPr lang="en-IN" sz="1600" dirty="0"/>
              <a:t>GATE | Gate IT 2007 | Question 30</a:t>
            </a:r>
          </a:p>
          <a:p>
            <a:pPr marL="0" indent="0">
              <a:lnSpc>
                <a:spcPct val="120000"/>
              </a:lnSpc>
              <a:spcBef>
                <a:spcPts val="0"/>
              </a:spcBef>
              <a:buNone/>
            </a:pPr>
            <a:r>
              <a:rPr lang="en-IN" sz="1600" dirty="0" smtClean="0"/>
              <a:t>Consider </a:t>
            </a:r>
            <a:r>
              <a:rPr lang="en-IN" sz="1600" dirty="0"/>
              <a:t>the following function:</a:t>
            </a:r>
          </a:p>
          <a:p>
            <a:pPr marL="0" indent="0">
              <a:lnSpc>
                <a:spcPct val="120000"/>
              </a:lnSpc>
              <a:spcBef>
                <a:spcPts val="0"/>
              </a:spcBef>
              <a:buNone/>
            </a:pPr>
            <a:r>
              <a:rPr lang="en-IN" sz="1600" dirty="0" smtClean="0"/>
              <a:t>void </a:t>
            </a:r>
            <a:r>
              <a:rPr lang="en-IN" sz="1600" dirty="0"/>
              <a:t>f (queue Q) { </a:t>
            </a:r>
          </a:p>
          <a:p>
            <a:pPr marL="0" indent="0">
              <a:lnSpc>
                <a:spcPct val="120000"/>
              </a:lnSpc>
              <a:spcBef>
                <a:spcPts val="0"/>
              </a:spcBef>
              <a:buNone/>
            </a:pPr>
            <a:r>
              <a:rPr lang="en-IN" sz="1600" dirty="0" err="1"/>
              <a:t>int</a:t>
            </a:r>
            <a:r>
              <a:rPr lang="en-IN" sz="1600" dirty="0"/>
              <a:t> </a:t>
            </a:r>
            <a:r>
              <a:rPr lang="en-IN" sz="1600" dirty="0" err="1"/>
              <a:t>i</a:t>
            </a:r>
            <a:r>
              <a:rPr lang="en-IN" sz="1600" dirty="0"/>
              <a:t> ; </a:t>
            </a:r>
          </a:p>
          <a:p>
            <a:pPr marL="0" indent="0">
              <a:lnSpc>
                <a:spcPct val="120000"/>
              </a:lnSpc>
              <a:spcBef>
                <a:spcPts val="0"/>
              </a:spcBef>
              <a:buNone/>
            </a:pPr>
            <a:r>
              <a:rPr lang="en-IN" sz="1600" dirty="0"/>
              <a:t>if (!</a:t>
            </a:r>
            <a:r>
              <a:rPr lang="en-IN" sz="1600" dirty="0" err="1"/>
              <a:t>isEmpty</a:t>
            </a:r>
            <a:r>
              <a:rPr lang="en-IN" sz="1600" dirty="0"/>
              <a:t>(Q)) { </a:t>
            </a:r>
          </a:p>
          <a:p>
            <a:pPr marL="0" indent="0">
              <a:lnSpc>
                <a:spcPct val="120000"/>
              </a:lnSpc>
              <a:spcBef>
                <a:spcPts val="0"/>
              </a:spcBef>
              <a:buNone/>
            </a:pPr>
            <a:r>
              <a:rPr lang="en-IN" sz="1600" dirty="0"/>
              <a:t>   </a:t>
            </a:r>
            <a:r>
              <a:rPr lang="en-IN" sz="1600" dirty="0" err="1"/>
              <a:t>i</a:t>
            </a:r>
            <a:r>
              <a:rPr lang="en-IN" sz="1600" dirty="0"/>
              <a:t> = delete(Q); </a:t>
            </a:r>
          </a:p>
          <a:p>
            <a:pPr marL="0" indent="0">
              <a:lnSpc>
                <a:spcPct val="120000"/>
              </a:lnSpc>
              <a:spcBef>
                <a:spcPts val="0"/>
              </a:spcBef>
              <a:buNone/>
            </a:pPr>
            <a:r>
              <a:rPr lang="en-IN" sz="1600" dirty="0"/>
              <a:t>   f(Q); </a:t>
            </a:r>
          </a:p>
          <a:p>
            <a:pPr marL="0" indent="0">
              <a:lnSpc>
                <a:spcPct val="120000"/>
              </a:lnSpc>
              <a:spcBef>
                <a:spcPts val="0"/>
              </a:spcBef>
              <a:buNone/>
            </a:pPr>
            <a:r>
              <a:rPr lang="en-IN" sz="1600" dirty="0"/>
              <a:t>   insert(Q, </a:t>
            </a:r>
            <a:r>
              <a:rPr lang="en-IN" sz="1600" dirty="0" err="1"/>
              <a:t>i</a:t>
            </a:r>
            <a:r>
              <a:rPr lang="en-IN" sz="1600" dirty="0"/>
              <a:t>); </a:t>
            </a:r>
          </a:p>
          <a:p>
            <a:pPr marL="0" indent="0">
              <a:lnSpc>
                <a:spcPct val="120000"/>
              </a:lnSpc>
              <a:spcBef>
                <a:spcPts val="0"/>
              </a:spcBef>
              <a:buNone/>
            </a:pPr>
            <a:r>
              <a:rPr lang="en-IN" sz="1600" dirty="0"/>
              <a:t>  } </a:t>
            </a:r>
          </a:p>
          <a:p>
            <a:pPr marL="0" indent="0">
              <a:lnSpc>
                <a:spcPct val="120000"/>
              </a:lnSpc>
              <a:spcBef>
                <a:spcPts val="0"/>
              </a:spcBef>
              <a:buNone/>
            </a:pPr>
            <a:r>
              <a:rPr lang="en-IN" sz="1600" dirty="0"/>
              <a:t>} </a:t>
            </a:r>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714C2469-5880-4D57-BE5E-21C3FFA02C15}" type="slidenum">
              <a:rPr lang="en-IN" smtClean="0"/>
              <a:t>16</a:t>
            </a:fld>
            <a:endParaRPr lang="en-IN"/>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595159661"/>
              </p:ext>
            </p:extLst>
          </p:nvPr>
        </p:nvGraphicFramePr>
        <p:xfrm>
          <a:off x="3918756" y="20147"/>
          <a:ext cx="3028950" cy="741680"/>
        </p:xfrm>
        <a:graphic>
          <a:graphicData uri="http://schemas.openxmlformats.org/drawingml/2006/table">
            <a:tbl>
              <a:tblPr firstRow="1" bandRow="1">
                <a:tableStyleId>{5C22544A-7EE6-4342-B048-85BDC9FD1C3A}</a:tableStyleId>
              </a:tblPr>
              <a:tblGrid>
                <a:gridCol w="1009650"/>
                <a:gridCol w="1009650"/>
                <a:gridCol w="1009650"/>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r>
              <a:tr h="370840">
                <a:tc>
                  <a:txBody>
                    <a:bodyPr/>
                    <a:lstStyle/>
                    <a:p>
                      <a:r>
                        <a:rPr lang="en-IN" dirty="0" smtClean="0"/>
                        <a:t>99</a:t>
                      </a:r>
                      <a:endParaRPr lang="en-IN" dirty="0"/>
                    </a:p>
                  </a:txBody>
                  <a:tcPr/>
                </a:tc>
                <a:tc>
                  <a:txBody>
                    <a:bodyPr/>
                    <a:lstStyle/>
                    <a:p>
                      <a:r>
                        <a:rPr lang="en-IN" dirty="0" smtClean="0"/>
                        <a:t>88</a:t>
                      </a:r>
                      <a:endParaRPr lang="en-IN" dirty="0"/>
                    </a:p>
                  </a:txBody>
                  <a:tcPr/>
                </a:tc>
                <a:tc>
                  <a:txBody>
                    <a:bodyPr/>
                    <a:lstStyle/>
                    <a:p>
                      <a:r>
                        <a:rPr lang="en-IN" dirty="0" smtClean="0"/>
                        <a:t>77</a:t>
                      </a:r>
                      <a:endParaRPr lang="en-IN" dirty="0"/>
                    </a:p>
                  </a:txBody>
                  <a:tcPr/>
                </a:tc>
              </a:tr>
            </a:tbl>
          </a:graphicData>
        </a:graphic>
      </p:graphicFrame>
      <p:sp>
        <p:nvSpPr>
          <p:cNvPr id="8" name="Content Placeholder 2"/>
          <p:cNvSpPr txBox="1">
            <a:spLocks/>
          </p:cNvSpPr>
          <p:nvPr/>
        </p:nvSpPr>
        <p:spPr>
          <a:xfrm>
            <a:off x="3635896" y="188640"/>
            <a:ext cx="4968552" cy="60899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endParaRPr lang="en-IN" sz="1600" dirty="0"/>
          </a:p>
        </p:txBody>
      </p:sp>
      <p:sp>
        <p:nvSpPr>
          <p:cNvPr id="9" name="Content Placeholder 2"/>
          <p:cNvSpPr txBox="1">
            <a:spLocks/>
          </p:cNvSpPr>
          <p:nvPr/>
        </p:nvSpPr>
        <p:spPr>
          <a:xfrm>
            <a:off x="3779912" y="390987"/>
            <a:ext cx="4316288" cy="58655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endParaRPr lang="en-IN" sz="1600" dirty="0" smtClean="0"/>
          </a:p>
          <a:p>
            <a:pPr marL="0" indent="0">
              <a:lnSpc>
                <a:spcPct val="120000"/>
              </a:lnSpc>
              <a:spcBef>
                <a:spcPts val="0"/>
              </a:spcBef>
              <a:buFont typeface="Arial" panose="020B0604020202020204" pitchFamily="34" charset="0"/>
              <a:buNone/>
            </a:pPr>
            <a:endParaRPr lang="en-IN" sz="1600" dirty="0"/>
          </a:p>
          <a:p>
            <a:pPr marL="0" indent="0">
              <a:lnSpc>
                <a:spcPct val="120000"/>
              </a:lnSpc>
              <a:spcBef>
                <a:spcPts val="0"/>
              </a:spcBef>
              <a:buFont typeface="Arial" panose="020B0604020202020204" pitchFamily="34" charset="0"/>
              <a:buNone/>
            </a:pPr>
            <a:endParaRPr lang="en-IN" sz="1600" dirty="0" smtClean="0"/>
          </a:p>
          <a:p>
            <a:pPr marL="0" indent="0">
              <a:lnSpc>
                <a:spcPct val="120000"/>
              </a:lnSpc>
              <a:spcBef>
                <a:spcPts val="0"/>
              </a:spcBef>
              <a:buFont typeface="Arial" panose="020B0604020202020204" pitchFamily="34" charset="0"/>
              <a:buNone/>
            </a:pPr>
            <a:r>
              <a:rPr lang="en-IN" sz="1600" dirty="0" smtClean="0"/>
              <a:t>f(Q)</a:t>
            </a:r>
            <a:endParaRPr lang="en-IN" sz="1600" dirty="0"/>
          </a:p>
          <a:p>
            <a:pPr marL="0" indent="0">
              <a:lnSpc>
                <a:spcPct val="120000"/>
              </a:lnSpc>
              <a:spcBef>
                <a:spcPts val="0"/>
              </a:spcBef>
              <a:buFont typeface="Arial" panose="020B0604020202020204" pitchFamily="34" charset="0"/>
              <a:buNone/>
            </a:pPr>
            <a:r>
              <a:rPr lang="en-IN" sz="1600" dirty="0" smtClean="0"/>
              <a:t>If (!</a:t>
            </a:r>
            <a:r>
              <a:rPr lang="en-IN" sz="1600" dirty="0" err="1" smtClean="0"/>
              <a:t>isEmpty</a:t>
            </a:r>
            <a:r>
              <a:rPr lang="en-IN" sz="1600" dirty="0" smtClean="0"/>
              <a:t>(Q))= if (!FALSE)=if(TRUE)</a:t>
            </a:r>
          </a:p>
          <a:p>
            <a:pPr marL="0" indent="0">
              <a:lnSpc>
                <a:spcPct val="120000"/>
              </a:lnSpc>
              <a:spcBef>
                <a:spcPts val="0"/>
              </a:spcBef>
              <a:buFont typeface="Arial" panose="020B0604020202020204" pitchFamily="34" charset="0"/>
              <a:buNone/>
            </a:pPr>
            <a:r>
              <a:rPr lang="en-IN" sz="1600" dirty="0" smtClean="0"/>
              <a:t>	</a:t>
            </a:r>
            <a:r>
              <a:rPr lang="en-IN" sz="1600" dirty="0" err="1" smtClean="0"/>
              <a:t>i</a:t>
            </a:r>
            <a:r>
              <a:rPr lang="en-IN" sz="1600" dirty="0" smtClean="0"/>
              <a:t>=99  Delete operation</a:t>
            </a:r>
          </a:p>
          <a:p>
            <a:pPr marL="0" indent="0">
              <a:lnSpc>
                <a:spcPct val="120000"/>
              </a:lnSpc>
              <a:spcBef>
                <a:spcPts val="0"/>
              </a:spcBef>
              <a:buFont typeface="Arial" panose="020B0604020202020204" pitchFamily="34" charset="0"/>
              <a:buNone/>
            </a:pPr>
            <a:endParaRPr lang="en-IN" sz="1600" dirty="0"/>
          </a:p>
          <a:p>
            <a:pPr marL="0" indent="0">
              <a:lnSpc>
                <a:spcPct val="120000"/>
              </a:lnSpc>
              <a:spcBef>
                <a:spcPts val="0"/>
              </a:spcBef>
              <a:buFont typeface="Arial" panose="020B0604020202020204" pitchFamily="34" charset="0"/>
              <a:buNone/>
            </a:pPr>
            <a:endParaRPr lang="en-IN" sz="1600" dirty="0" smtClean="0"/>
          </a:p>
          <a:p>
            <a:pPr marL="0" indent="0">
              <a:lnSpc>
                <a:spcPct val="120000"/>
              </a:lnSpc>
              <a:spcBef>
                <a:spcPts val="0"/>
              </a:spcBef>
              <a:buFont typeface="Arial" panose="020B0604020202020204" pitchFamily="34" charset="0"/>
              <a:buNone/>
            </a:pPr>
            <a:endParaRPr lang="en-IN" sz="1600" dirty="0"/>
          </a:p>
          <a:p>
            <a:pPr marL="0" indent="0">
              <a:lnSpc>
                <a:spcPct val="120000"/>
              </a:lnSpc>
              <a:spcBef>
                <a:spcPts val="0"/>
              </a:spcBef>
              <a:buFont typeface="Arial" panose="020B0604020202020204" pitchFamily="34" charset="0"/>
              <a:buNone/>
            </a:pPr>
            <a:endParaRPr lang="en-IN" sz="1600" dirty="0" smtClean="0"/>
          </a:p>
          <a:p>
            <a:pPr marL="0" indent="0">
              <a:lnSpc>
                <a:spcPct val="120000"/>
              </a:lnSpc>
              <a:spcBef>
                <a:spcPts val="0"/>
              </a:spcBef>
              <a:buFont typeface="Arial" panose="020B0604020202020204" pitchFamily="34" charset="0"/>
              <a:buNone/>
            </a:pPr>
            <a:endParaRPr lang="en-IN" sz="1600" dirty="0"/>
          </a:p>
          <a:p>
            <a:pPr marL="0" indent="0">
              <a:lnSpc>
                <a:spcPct val="120000"/>
              </a:lnSpc>
              <a:spcBef>
                <a:spcPts val="0"/>
              </a:spcBef>
              <a:buFont typeface="Arial" panose="020B0604020202020204" pitchFamily="34" charset="0"/>
              <a:buNone/>
            </a:pPr>
            <a:r>
              <a:rPr lang="en-IN" sz="1600" dirty="0" smtClean="0"/>
              <a:t>	f(Q with front pointing at 88)</a:t>
            </a:r>
          </a:p>
          <a:p>
            <a:pPr marL="0" indent="0">
              <a:lnSpc>
                <a:spcPct val="120000"/>
              </a:lnSpc>
              <a:spcBef>
                <a:spcPts val="0"/>
              </a:spcBef>
              <a:buFont typeface="Arial" panose="020B0604020202020204" pitchFamily="34" charset="0"/>
              <a:buNone/>
            </a:pPr>
            <a:r>
              <a:rPr lang="en-IN" sz="1600" dirty="0"/>
              <a:t>	</a:t>
            </a:r>
            <a:r>
              <a:rPr lang="en-IN" sz="1600" dirty="0" smtClean="0"/>
              <a:t>if(!</a:t>
            </a:r>
            <a:r>
              <a:rPr lang="en-IN" sz="1600" dirty="0" err="1" smtClean="0"/>
              <a:t>isEmpty</a:t>
            </a:r>
            <a:r>
              <a:rPr lang="en-IN" sz="1600" dirty="0" smtClean="0"/>
              <a:t>(Q))=if(TRUE)</a:t>
            </a:r>
          </a:p>
          <a:p>
            <a:pPr marL="0" indent="0">
              <a:lnSpc>
                <a:spcPct val="120000"/>
              </a:lnSpc>
              <a:spcBef>
                <a:spcPts val="0"/>
              </a:spcBef>
              <a:buFont typeface="Arial" panose="020B0604020202020204" pitchFamily="34" charset="0"/>
              <a:buNone/>
            </a:pPr>
            <a:r>
              <a:rPr lang="en-IN" sz="1600" dirty="0"/>
              <a:t>	</a:t>
            </a:r>
            <a:r>
              <a:rPr lang="en-IN" sz="1600" dirty="0" smtClean="0"/>
              <a:t>	</a:t>
            </a:r>
            <a:r>
              <a:rPr lang="en-IN" sz="1600" dirty="0" err="1" smtClean="0"/>
              <a:t>i</a:t>
            </a:r>
            <a:r>
              <a:rPr lang="en-IN" sz="1600" dirty="0" smtClean="0"/>
              <a:t>=88 Delete Operation</a:t>
            </a:r>
          </a:p>
          <a:p>
            <a:pPr marL="0" indent="0">
              <a:lnSpc>
                <a:spcPct val="120000"/>
              </a:lnSpc>
              <a:spcBef>
                <a:spcPts val="0"/>
              </a:spcBef>
              <a:buFont typeface="Arial" panose="020B0604020202020204" pitchFamily="34" charset="0"/>
              <a:buNone/>
            </a:pPr>
            <a:endParaRPr lang="en-IN" sz="1600" dirty="0"/>
          </a:p>
          <a:p>
            <a:pPr marL="0" indent="0">
              <a:lnSpc>
                <a:spcPct val="120000"/>
              </a:lnSpc>
              <a:spcBef>
                <a:spcPts val="0"/>
              </a:spcBef>
              <a:buFont typeface="Arial" panose="020B0604020202020204" pitchFamily="34" charset="0"/>
              <a:buNone/>
            </a:pPr>
            <a:endParaRPr lang="en-IN" sz="1600" dirty="0" smtClean="0"/>
          </a:p>
          <a:p>
            <a:pPr marL="0" indent="0">
              <a:lnSpc>
                <a:spcPct val="120000"/>
              </a:lnSpc>
              <a:spcBef>
                <a:spcPts val="0"/>
              </a:spcBef>
              <a:buFont typeface="Arial" panose="020B0604020202020204" pitchFamily="34" charset="0"/>
              <a:buNone/>
            </a:pPr>
            <a:endParaRPr lang="en-IN" sz="1600" dirty="0"/>
          </a:p>
          <a:p>
            <a:pPr marL="0" indent="0">
              <a:lnSpc>
                <a:spcPct val="120000"/>
              </a:lnSpc>
              <a:spcBef>
                <a:spcPts val="0"/>
              </a:spcBef>
              <a:buFont typeface="Arial" panose="020B0604020202020204" pitchFamily="34" charset="0"/>
              <a:buNone/>
            </a:pPr>
            <a:endParaRPr lang="en-IN" sz="1600" dirty="0" smtClean="0"/>
          </a:p>
          <a:p>
            <a:pPr marL="0" indent="0">
              <a:lnSpc>
                <a:spcPct val="120000"/>
              </a:lnSpc>
              <a:spcBef>
                <a:spcPts val="0"/>
              </a:spcBef>
              <a:buFont typeface="Arial" panose="020B0604020202020204" pitchFamily="34" charset="0"/>
              <a:buNone/>
            </a:pPr>
            <a:endParaRPr lang="en-IN" sz="1600" dirty="0"/>
          </a:p>
          <a:p>
            <a:pPr marL="0" indent="0">
              <a:lnSpc>
                <a:spcPct val="120000"/>
              </a:lnSpc>
              <a:spcBef>
                <a:spcPts val="0"/>
              </a:spcBef>
              <a:buFont typeface="Arial" panose="020B0604020202020204" pitchFamily="34" charset="0"/>
              <a:buNone/>
            </a:pPr>
            <a:r>
              <a:rPr lang="en-IN" sz="1600" dirty="0" smtClean="0"/>
              <a:t>		f(Q with front pointing 77)</a:t>
            </a:r>
          </a:p>
          <a:p>
            <a:pPr marL="0" indent="0">
              <a:lnSpc>
                <a:spcPct val="120000"/>
              </a:lnSpc>
              <a:spcBef>
                <a:spcPts val="0"/>
              </a:spcBef>
              <a:buFont typeface="Arial" panose="020B0604020202020204" pitchFamily="34" charset="0"/>
              <a:buNone/>
            </a:pPr>
            <a:r>
              <a:rPr lang="en-IN" sz="1600" dirty="0"/>
              <a:t>	</a:t>
            </a:r>
            <a:r>
              <a:rPr lang="en-IN" sz="1600" dirty="0" smtClean="0"/>
              <a:t>	if(TRUE)</a:t>
            </a:r>
          </a:p>
          <a:p>
            <a:pPr marL="0" indent="0">
              <a:lnSpc>
                <a:spcPct val="120000"/>
              </a:lnSpc>
              <a:spcBef>
                <a:spcPts val="0"/>
              </a:spcBef>
              <a:buFont typeface="Arial" panose="020B0604020202020204" pitchFamily="34" charset="0"/>
              <a:buNone/>
            </a:pPr>
            <a:r>
              <a:rPr lang="en-IN" sz="1600" dirty="0"/>
              <a:t>	</a:t>
            </a:r>
            <a:r>
              <a:rPr lang="en-IN" sz="1600" dirty="0" smtClean="0"/>
              <a:t>	</a:t>
            </a:r>
          </a:p>
          <a:p>
            <a:pPr marL="0" indent="0">
              <a:lnSpc>
                <a:spcPct val="120000"/>
              </a:lnSpc>
              <a:spcBef>
                <a:spcPts val="0"/>
              </a:spcBef>
              <a:buFont typeface="Arial" panose="020B0604020202020204" pitchFamily="34" charset="0"/>
              <a:buNone/>
            </a:pPr>
            <a:r>
              <a:rPr lang="en-IN" sz="1600" dirty="0"/>
              <a:t>	</a:t>
            </a:r>
            <a:r>
              <a:rPr lang="en-IN" sz="1600" dirty="0" smtClean="0"/>
              <a:t>		</a:t>
            </a:r>
          </a:p>
          <a:p>
            <a:pPr marL="0" indent="0">
              <a:lnSpc>
                <a:spcPct val="120000"/>
              </a:lnSpc>
              <a:spcBef>
                <a:spcPts val="0"/>
              </a:spcBef>
              <a:buFont typeface="Arial" panose="020B0604020202020204" pitchFamily="34" charset="0"/>
              <a:buNone/>
            </a:pPr>
            <a:endParaRPr lang="en-IN" sz="1600" dirty="0" smtClean="0"/>
          </a:p>
          <a:p>
            <a:pPr marL="0" indent="0">
              <a:lnSpc>
                <a:spcPct val="120000"/>
              </a:lnSpc>
              <a:spcBef>
                <a:spcPts val="0"/>
              </a:spcBef>
              <a:buFont typeface="Arial" panose="020B0604020202020204" pitchFamily="34" charset="0"/>
              <a:buNone/>
            </a:pPr>
            <a:endParaRPr lang="en-IN" sz="1600" dirty="0" smtClean="0"/>
          </a:p>
          <a:p>
            <a:pPr marL="0" indent="0">
              <a:lnSpc>
                <a:spcPct val="120000"/>
              </a:lnSpc>
              <a:spcBef>
                <a:spcPts val="0"/>
              </a:spcBef>
              <a:buFont typeface="Arial" panose="020B0604020202020204" pitchFamily="34" charset="0"/>
              <a:buNone/>
            </a:pPr>
            <a:r>
              <a:rPr lang="en-IN" sz="1600" dirty="0" smtClean="0"/>
              <a:t>	 </a:t>
            </a:r>
            <a:endParaRPr lang="en-IN" sz="1600" dirty="0"/>
          </a:p>
        </p:txBody>
      </p:sp>
      <p:cxnSp>
        <p:nvCxnSpPr>
          <p:cNvPr id="10" name="Straight Arrow Connector 9"/>
          <p:cNvCxnSpPr/>
          <p:nvPr/>
        </p:nvCxnSpPr>
        <p:spPr>
          <a:xfrm flipV="1">
            <a:off x="4234057" y="698583"/>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6300192" y="692696"/>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88825" y="1058623"/>
            <a:ext cx="290464" cy="369332"/>
          </a:xfrm>
          <a:prstGeom prst="rect">
            <a:avLst/>
          </a:prstGeom>
          <a:noFill/>
        </p:spPr>
        <p:txBody>
          <a:bodyPr wrap="none" rtlCol="0">
            <a:spAutoFit/>
          </a:bodyPr>
          <a:lstStyle/>
          <a:p>
            <a:r>
              <a:rPr lang="en-IN" dirty="0" smtClean="0"/>
              <a:t>F</a:t>
            </a:r>
            <a:endParaRPr lang="en-IN" dirty="0"/>
          </a:p>
        </p:txBody>
      </p:sp>
      <p:sp>
        <p:nvSpPr>
          <p:cNvPr id="13" name="TextBox 12"/>
          <p:cNvSpPr txBox="1"/>
          <p:nvPr/>
        </p:nvSpPr>
        <p:spPr>
          <a:xfrm>
            <a:off x="6156559" y="1058623"/>
            <a:ext cx="309700" cy="369332"/>
          </a:xfrm>
          <a:prstGeom prst="rect">
            <a:avLst/>
          </a:prstGeom>
          <a:noFill/>
        </p:spPr>
        <p:txBody>
          <a:bodyPr wrap="none" rtlCol="0">
            <a:spAutoFit/>
          </a:bodyPr>
          <a:lstStyle/>
          <a:p>
            <a:r>
              <a:rPr lang="en-IN" dirty="0"/>
              <a:t>R</a:t>
            </a:r>
          </a:p>
        </p:txBody>
      </p:sp>
      <p:graphicFrame>
        <p:nvGraphicFramePr>
          <p:cNvPr id="14" name="Content Placeholder 6"/>
          <p:cNvGraphicFramePr>
            <a:graphicFrameLocks/>
          </p:cNvGraphicFramePr>
          <p:nvPr>
            <p:extLst>
              <p:ext uri="{D42A27DB-BD31-4B8C-83A1-F6EECF244321}">
                <p14:modId xmlns:p14="http://schemas.microsoft.com/office/powerpoint/2010/main" val="568627487"/>
              </p:ext>
            </p:extLst>
          </p:nvPr>
        </p:nvGraphicFramePr>
        <p:xfrm>
          <a:off x="3995936" y="2381232"/>
          <a:ext cx="3028950" cy="741680"/>
        </p:xfrm>
        <a:graphic>
          <a:graphicData uri="http://schemas.openxmlformats.org/drawingml/2006/table">
            <a:tbl>
              <a:tblPr firstRow="1" bandRow="1">
                <a:tableStyleId>{5C22544A-7EE6-4342-B048-85BDC9FD1C3A}</a:tableStyleId>
              </a:tblPr>
              <a:tblGrid>
                <a:gridCol w="1009650"/>
                <a:gridCol w="1009650"/>
                <a:gridCol w="1009650"/>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r>
              <a:tr h="370840">
                <a:tc>
                  <a:txBody>
                    <a:bodyPr/>
                    <a:lstStyle/>
                    <a:p>
                      <a:endParaRPr lang="en-IN" dirty="0"/>
                    </a:p>
                  </a:txBody>
                  <a:tcPr/>
                </a:tc>
                <a:tc>
                  <a:txBody>
                    <a:bodyPr/>
                    <a:lstStyle/>
                    <a:p>
                      <a:r>
                        <a:rPr lang="en-IN" dirty="0" smtClean="0"/>
                        <a:t>88</a:t>
                      </a:r>
                      <a:endParaRPr lang="en-IN" dirty="0"/>
                    </a:p>
                  </a:txBody>
                  <a:tcPr/>
                </a:tc>
                <a:tc>
                  <a:txBody>
                    <a:bodyPr/>
                    <a:lstStyle/>
                    <a:p>
                      <a:r>
                        <a:rPr lang="en-IN" dirty="0" smtClean="0"/>
                        <a:t>77</a:t>
                      </a:r>
                      <a:endParaRPr lang="en-IN" dirty="0"/>
                    </a:p>
                  </a:txBody>
                  <a:tcPr/>
                </a:tc>
              </a:tr>
            </a:tbl>
          </a:graphicData>
        </a:graphic>
      </p:graphicFrame>
      <p:cxnSp>
        <p:nvCxnSpPr>
          <p:cNvPr id="15" name="Straight Arrow Connector 14"/>
          <p:cNvCxnSpPr/>
          <p:nvPr/>
        </p:nvCxnSpPr>
        <p:spPr>
          <a:xfrm flipV="1">
            <a:off x="5220072" y="305966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448073" y="3047471"/>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74840" y="3413821"/>
            <a:ext cx="290464" cy="369332"/>
          </a:xfrm>
          <a:prstGeom prst="rect">
            <a:avLst/>
          </a:prstGeom>
          <a:noFill/>
        </p:spPr>
        <p:txBody>
          <a:bodyPr wrap="none" rtlCol="0">
            <a:spAutoFit/>
          </a:bodyPr>
          <a:lstStyle/>
          <a:p>
            <a:r>
              <a:rPr lang="en-IN" dirty="0" smtClean="0"/>
              <a:t>F</a:t>
            </a:r>
            <a:endParaRPr lang="en-IN" dirty="0"/>
          </a:p>
        </p:txBody>
      </p:sp>
      <p:sp>
        <p:nvSpPr>
          <p:cNvPr id="18" name="TextBox 17"/>
          <p:cNvSpPr txBox="1"/>
          <p:nvPr/>
        </p:nvSpPr>
        <p:spPr>
          <a:xfrm>
            <a:off x="6293223" y="3413821"/>
            <a:ext cx="309700" cy="369332"/>
          </a:xfrm>
          <a:prstGeom prst="rect">
            <a:avLst/>
          </a:prstGeom>
          <a:noFill/>
        </p:spPr>
        <p:txBody>
          <a:bodyPr wrap="none" rtlCol="0">
            <a:spAutoFit/>
          </a:bodyPr>
          <a:lstStyle/>
          <a:p>
            <a:r>
              <a:rPr lang="en-IN" dirty="0"/>
              <a:t>R</a:t>
            </a:r>
          </a:p>
        </p:txBody>
      </p:sp>
      <p:graphicFrame>
        <p:nvGraphicFramePr>
          <p:cNvPr id="19" name="Content Placeholder 6"/>
          <p:cNvGraphicFramePr>
            <a:graphicFrameLocks/>
          </p:cNvGraphicFramePr>
          <p:nvPr>
            <p:extLst>
              <p:ext uri="{D42A27DB-BD31-4B8C-83A1-F6EECF244321}">
                <p14:modId xmlns:p14="http://schemas.microsoft.com/office/powerpoint/2010/main" val="3151461329"/>
              </p:ext>
            </p:extLst>
          </p:nvPr>
        </p:nvGraphicFramePr>
        <p:xfrm>
          <a:off x="4067944" y="4581128"/>
          <a:ext cx="3028950" cy="741680"/>
        </p:xfrm>
        <a:graphic>
          <a:graphicData uri="http://schemas.openxmlformats.org/drawingml/2006/table">
            <a:tbl>
              <a:tblPr firstRow="1" bandRow="1">
                <a:tableStyleId>{5C22544A-7EE6-4342-B048-85BDC9FD1C3A}</a:tableStyleId>
              </a:tblPr>
              <a:tblGrid>
                <a:gridCol w="1009650"/>
                <a:gridCol w="1009650"/>
                <a:gridCol w="1009650"/>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r>
              <a:tr h="370840">
                <a:tc>
                  <a:txBody>
                    <a:bodyPr/>
                    <a:lstStyle/>
                    <a:p>
                      <a:endParaRPr lang="en-IN" dirty="0"/>
                    </a:p>
                  </a:txBody>
                  <a:tcPr/>
                </a:tc>
                <a:tc>
                  <a:txBody>
                    <a:bodyPr/>
                    <a:lstStyle/>
                    <a:p>
                      <a:endParaRPr lang="en-IN" dirty="0"/>
                    </a:p>
                  </a:txBody>
                  <a:tcPr/>
                </a:tc>
                <a:tc>
                  <a:txBody>
                    <a:bodyPr/>
                    <a:lstStyle/>
                    <a:p>
                      <a:r>
                        <a:rPr lang="en-IN" dirty="0" smtClean="0"/>
                        <a:t>77</a:t>
                      </a:r>
                      <a:endParaRPr lang="en-IN" dirty="0"/>
                    </a:p>
                  </a:txBody>
                  <a:tcPr/>
                </a:tc>
              </a:tr>
            </a:tbl>
          </a:graphicData>
        </a:graphic>
      </p:graphicFrame>
      <p:cxnSp>
        <p:nvCxnSpPr>
          <p:cNvPr id="20" name="Straight Arrow Connector 19"/>
          <p:cNvCxnSpPr/>
          <p:nvPr/>
        </p:nvCxnSpPr>
        <p:spPr>
          <a:xfrm flipV="1">
            <a:off x="6293223" y="5259564"/>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520081" y="5247367"/>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74767" y="5619604"/>
            <a:ext cx="290464" cy="369332"/>
          </a:xfrm>
          <a:prstGeom prst="rect">
            <a:avLst/>
          </a:prstGeom>
          <a:noFill/>
        </p:spPr>
        <p:txBody>
          <a:bodyPr wrap="none" rtlCol="0">
            <a:spAutoFit/>
          </a:bodyPr>
          <a:lstStyle/>
          <a:p>
            <a:r>
              <a:rPr lang="en-IN" dirty="0" smtClean="0"/>
              <a:t>F</a:t>
            </a:r>
            <a:endParaRPr lang="en-IN" dirty="0"/>
          </a:p>
        </p:txBody>
      </p:sp>
      <p:sp>
        <p:nvSpPr>
          <p:cNvPr id="23" name="TextBox 22"/>
          <p:cNvSpPr txBox="1"/>
          <p:nvPr/>
        </p:nvSpPr>
        <p:spPr>
          <a:xfrm>
            <a:off x="6365231" y="5613717"/>
            <a:ext cx="309700" cy="369332"/>
          </a:xfrm>
          <a:prstGeom prst="rect">
            <a:avLst/>
          </a:prstGeom>
          <a:noFill/>
        </p:spPr>
        <p:txBody>
          <a:bodyPr wrap="none" rtlCol="0">
            <a:spAutoFit/>
          </a:bodyPr>
          <a:lstStyle/>
          <a:p>
            <a:r>
              <a:rPr lang="en-IN" dirty="0"/>
              <a:t>R</a:t>
            </a:r>
          </a:p>
        </p:txBody>
      </p:sp>
    </p:spTree>
    <p:extLst>
      <p:ext uri="{BB962C8B-B14F-4D97-AF65-F5344CB8AC3E}">
        <p14:creationId xmlns:p14="http://schemas.microsoft.com/office/powerpoint/2010/main" val="6858214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9512" y="260648"/>
            <a:ext cx="4316288" cy="5865515"/>
          </a:xfrm>
        </p:spPr>
        <p:txBody>
          <a:bodyPr>
            <a:noAutofit/>
          </a:bodyPr>
          <a:lstStyle/>
          <a:p>
            <a:pPr marL="0" indent="0">
              <a:lnSpc>
                <a:spcPct val="120000"/>
              </a:lnSpc>
              <a:spcBef>
                <a:spcPts val="0"/>
              </a:spcBef>
              <a:buNone/>
            </a:pPr>
            <a:r>
              <a:rPr lang="en-IN" sz="1600" dirty="0"/>
              <a:t>GATE | Gate IT 2007 | Question 30</a:t>
            </a:r>
          </a:p>
          <a:p>
            <a:pPr marL="0" indent="0">
              <a:lnSpc>
                <a:spcPct val="120000"/>
              </a:lnSpc>
              <a:spcBef>
                <a:spcPts val="0"/>
              </a:spcBef>
              <a:buNone/>
            </a:pPr>
            <a:r>
              <a:rPr lang="en-IN" sz="1600" dirty="0" smtClean="0"/>
              <a:t>Consider </a:t>
            </a:r>
            <a:r>
              <a:rPr lang="en-IN" sz="1600" dirty="0"/>
              <a:t>the following function:</a:t>
            </a:r>
          </a:p>
          <a:p>
            <a:pPr marL="0" indent="0">
              <a:lnSpc>
                <a:spcPct val="120000"/>
              </a:lnSpc>
              <a:spcBef>
                <a:spcPts val="0"/>
              </a:spcBef>
              <a:buNone/>
            </a:pPr>
            <a:r>
              <a:rPr lang="en-IN" sz="1600" dirty="0" smtClean="0"/>
              <a:t>void </a:t>
            </a:r>
            <a:r>
              <a:rPr lang="en-IN" sz="1600" dirty="0"/>
              <a:t>f (queue Q) { </a:t>
            </a:r>
          </a:p>
          <a:p>
            <a:pPr marL="0" indent="0">
              <a:lnSpc>
                <a:spcPct val="120000"/>
              </a:lnSpc>
              <a:spcBef>
                <a:spcPts val="0"/>
              </a:spcBef>
              <a:buNone/>
            </a:pPr>
            <a:r>
              <a:rPr lang="en-IN" sz="1600" dirty="0" err="1"/>
              <a:t>int</a:t>
            </a:r>
            <a:r>
              <a:rPr lang="en-IN" sz="1600" dirty="0"/>
              <a:t> </a:t>
            </a:r>
            <a:r>
              <a:rPr lang="en-IN" sz="1600" dirty="0" err="1"/>
              <a:t>i</a:t>
            </a:r>
            <a:r>
              <a:rPr lang="en-IN" sz="1600" dirty="0"/>
              <a:t> ; </a:t>
            </a:r>
          </a:p>
          <a:p>
            <a:pPr marL="0" indent="0">
              <a:lnSpc>
                <a:spcPct val="120000"/>
              </a:lnSpc>
              <a:spcBef>
                <a:spcPts val="0"/>
              </a:spcBef>
              <a:buNone/>
            </a:pPr>
            <a:r>
              <a:rPr lang="en-IN" sz="1600" dirty="0"/>
              <a:t>if (!</a:t>
            </a:r>
            <a:r>
              <a:rPr lang="en-IN" sz="1600" dirty="0" err="1"/>
              <a:t>isEmpty</a:t>
            </a:r>
            <a:r>
              <a:rPr lang="en-IN" sz="1600" dirty="0"/>
              <a:t>(Q)) { </a:t>
            </a:r>
          </a:p>
          <a:p>
            <a:pPr marL="0" indent="0">
              <a:lnSpc>
                <a:spcPct val="120000"/>
              </a:lnSpc>
              <a:spcBef>
                <a:spcPts val="0"/>
              </a:spcBef>
              <a:buNone/>
            </a:pPr>
            <a:r>
              <a:rPr lang="en-IN" sz="1600" dirty="0"/>
              <a:t>   </a:t>
            </a:r>
            <a:r>
              <a:rPr lang="en-IN" sz="1600" dirty="0" err="1"/>
              <a:t>i</a:t>
            </a:r>
            <a:r>
              <a:rPr lang="en-IN" sz="1600" dirty="0"/>
              <a:t> = delete(Q); </a:t>
            </a:r>
          </a:p>
          <a:p>
            <a:pPr marL="0" indent="0">
              <a:lnSpc>
                <a:spcPct val="120000"/>
              </a:lnSpc>
              <a:spcBef>
                <a:spcPts val="0"/>
              </a:spcBef>
              <a:buNone/>
            </a:pPr>
            <a:r>
              <a:rPr lang="en-IN" sz="1600" dirty="0"/>
              <a:t>   f(Q); </a:t>
            </a:r>
          </a:p>
          <a:p>
            <a:pPr marL="0" indent="0">
              <a:lnSpc>
                <a:spcPct val="120000"/>
              </a:lnSpc>
              <a:spcBef>
                <a:spcPts val="0"/>
              </a:spcBef>
              <a:buNone/>
            </a:pPr>
            <a:r>
              <a:rPr lang="en-IN" sz="1600" dirty="0"/>
              <a:t>   insert(Q, </a:t>
            </a:r>
            <a:r>
              <a:rPr lang="en-IN" sz="1600" dirty="0" err="1"/>
              <a:t>i</a:t>
            </a:r>
            <a:r>
              <a:rPr lang="en-IN" sz="1600" dirty="0"/>
              <a:t>); </a:t>
            </a:r>
          </a:p>
          <a:p>
            <a:pPr marL="0" indent="0">
              <a:lnSpc>
                <a:spcPct val="120000"/>
              </a:lnSpc>
              <a:spcBef>
                <a:spcPts val="0"/>
              </a:spcBef>
              <a:buNone/>
            </a:pPr>
            <a:r>
              <a:rPr lang="en-IN" sz="1600" dirty="0"/>
              <a:t>  } </a:t>
            </a:r>
          </a:p>
          <a:p>
            <a:pPr marL="0" indent="0">
              <a:lnSpc>
                <a:spcPct val="120000"/>
              </a:lnSpc>
              <a:spcBef>
                <a:spcPts val="0"/>
              </a:spcBef>
              <a:buNone/>
            </a:pPr>
            <a:r>
              <a:rPr lang="en-IN" sz="1600" dirty="0"/>
              <a:t>} </a:t>
            </a:r>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714C2469-5880-4D57-BE5E-21C3FFA02C15}" type="slidenum">
              <a:rPr lang="en-IN" smtClean="0"/>
              <a:t>17</a:t>
            </a:fld>
            <a:endParaRPr lang="en-IN"/>
          </a:p>
        </p:txBody>
      </p:sp>
      <p:sp>
        <p:nvSpPr>
          <p:cNvPr id="8" name="Content Placeholder 2"/>
          <p:cNvSpPr txBox="1">
            <a:spLocks/>
          </p:cNvSpPr>
          <p:nvPr/>
        </p:nvSpPr>
        <p:spPr>
          <a:xfrm>
            <a:off x="3635896" y="188640"/>
            <a:ext cx="4968552" cy="60899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endParaRPr lang="en-IN" sz="1600" dirty="0"/>
          </a:p>
        </p:txBody>
      </p:sp>
      <p:sp>
        <p:nvSpPr>
          <p:cNvPr id="9" name="Content Placeholder 2"/>
          <p:cNvSpPr txBox="1">
            <a:spLocks/>
          </p:cNvSpPr>
          <p:nvPr/>
        </p:nvSpPr>
        <p:spPr>
          <a:xfrm>
            <a:off x="3280785" y="300843"/>
            <a:ext cx="5364088" cy="58655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endParaRPr lang="en-IN" sz="1600" dirty="0" smtClean="0"/>
          </a:p>
          <a:p>
            <a:pPr marL="0" indent="0">
              <a:lnSpc>
                <a:spcPct val="120000"/>
              </a:lnSpc>
              <a:spcBef>
                <a:spcPts val="0"/>
              </a:spcBef>
              <a:buFont typeface="Arial" panose="020B0604020202020204" pitchFamily="34" charset="0"/>
              <a:buNone/>
            </a:pPr>
            <a:endParaRPr lang="en-IN" sz="1600" dirty="0"/>
          </a:p>
          <a:p>
            <a:pPr marL="0" indent="0">
              <a:lnSpc>
                <a:spcPct val="120000"/>
              </a:lnSpc>
              <a:spcBef>
                <a:spcPts val="0"/>
              </a:spcBef>
              <a:buFont typeface="Arial" panose="020B0604020202020204" pitchFamily="34" charset="0"/>
              <a:buNone/>
            </a:pPr>
            <a:endParaRPr lang="en-IN" sz="1600" dirty="0" smtClean="0"/>
          </a:p>
          <a:p>
            <a:pPr marL="0" indent="0">
              <a:lnSpc>
                <a:spcPct val="120000"/>
              </a:lnSpc>
              <a:spcBef>
                <a:spcPts val="0"/>
              </a:spcBef>
              <a:buFont typeface="Arial" panose="020B0604020202020204" pitchFamily="34" charset="0"/>
              <a:buNone/>
            </a:pPr>
            <a:r>
              <a:rPr lang="en-IN" sz="1600" dirty="0" smtClean="0"/>
              <a:t>		f(Q with front pointing 77)</a:t>
            </a:r>
          </a:p>
          <a:p>
            <a:pPr marL="0" indent="0">
              <a:lnSpc>
                <a:spcPct val="120000"/>
              </a:lnSpc>
              <a:spcBef>
                <a:spcPts val="0"/>
              </a:spcBef>
              <a:buFont typeface="Arial" panose="020B0604020202020204" pitchFamily="34" charset="0"/>
              <a:buNone/>
            </a:pPr>
            <a:r>
              <a:rPr lang="en-IN" sz="1600" dirty="0" smtClean="0"/>
              <a:t>		if(TRUE)</a:t>
            </a:r>
          </a:p>
          <a:p>
            <a:pPr marL="0" indent="0">
              <a:lnSpc>
                <a:spcPct val="120000"/>
              </a:lnSpc>
              <a:spcBef>
                <a:spcPts val="0"/>
              </a:spcBef>
              <a:buFont typeface="Arial" panose="020B0604020202020204" pitchFamily="34" charset="0"/>
              <a:buNone/>
            </a:pPr>
            <a:r>
              <a:rPr lang="en-IN" sz="1600" dirty="0"/>
              <a:t>	</a:t>
            </a:r>
            <a:r>
              <a:rPr lang="en-IN" sz="1600" dirty="0" smtClean="0"/>
              <a:t>		</a:t>
            </a:r>
            <a:r>
              <a:rPr lang="en-IN" sz="1600" dirty="0" err="1" smtClean="0"/>
              <a:t>i</a:t>
            </a:r>
            <a:r>
              <a:rPr lang="en-IN" sz="1600" dirty="0" smtClean="0"/>
              <a:t>=77 Delete Operation</a:t>
            </a:r>
          </a:p>
          <a:p>
            <a:pPr marL="0" indent="0">
              <a:lnSpc>
                <a:spcPct val="120000"/>
              </a:lnSpc>
              <a:spcBef>
                <a:spcPts val="0"/>
              </a:spcBef>
              <a:buFont typeface="Arial" panose="020B0604020202020204" pitchFamily="34" charset="0"/>
              <a:buNone/>
            </a:pPr>
            <a:r>
              <a:rPr lang="en-IN" sz="1600" dirty="0"/>
              <a:t>	</a:t>
            </a:r>
            <a:r>
              <a:rPr lang="en-IN" sz="1600" dirty="0" smtClean="0"/>
              <a:t>		</a:t>
            </a:r>
          </a:p>
          <a:p>
            <a:pPr marL="0" indent="0">
              <a:lnSpc>
                <a:spcPct val="120000"/>
              </a:lnSpc>
              <a:spcBef>
                <a:spcPts val="0"/>
              </a:spcBef>
              <a:buFont typeface="Arial" panose="020B0604020202020204" pitchFamily="34" charset="0"/>
              <a:buNone/>
            </a:pPr>
            <a:endParaRPr lang="en-IN" sz="1600" dirty="0"/>
          </a:p>
          <a:p>
            <a:pPr marL="0" indent="0">
              <a:lnSpc>
                <a:spcPct val="120000"/>
              </a:lnSpc>
              <a:spcBef>
                <a:spcPts val="0"/>
              </a:spcBef>
              <a:buFont typeface="Arial" panose="020B0604020202020204" pitchFamily="34" charset="0"/>
              <a:buNone/>
            </a:pPr>
            <a:endParaRPr lang="en-IN" sz="1600" dirty="0" smtClean="0"/>
          </a:p>
          <a:p>
            <a:pPr marL="0" indent="0">
              <a:lnSpc>
                <a:spcPct val="120000"/>
              </a:lnSpc>
              <a:spcBef>
                <a:spcPts val="0"/>
              </a:spcBef>
              <a:buFont typeface="Arial" panose="020B0604020202020204" pitchFamily="34" charset="0"/>
              <a:buNone/>
            </a:pPr>
            <a:endParaRPr lang="en-IN" sz="1600" dirty="0"/>
          </a:p>
          <a:p>
            <a:pPr marL="0" indent="0">
              <a:lnSpc>
                <a:spcPct val="120000"/>
              </a:lnSpc>
              <a:spcBef>
                <a:spcPts val="0"/>
              </a:spcBef>
              <a:buFont typeface="Arial" panose="020B0604020202020204" pitchFamily="34" charset="0"/>
              <a:buNone/>
            </a:pPr>
            <a:r>
              <a:rPr lang="en-IN" sz="1600" dirty="0"/>
              <a:t>	</a:t>
            </a:r>
            <a:r>
              <a:rPr lang="en-IN" sz="1600" dirty="0" smtClean="0"/>
              <a:t>		f(Q with F,R =-1)</a:t>
            </a:r>
          </a:p>
          <a:p>
            <a:pPr marL="0" indent="0">
              <a:lnSpc>
                <a:spcPct val="120000"/>
              </a:lnSpc>
              <a:spcBef>
                <a:spcPts val="0"/>
              </a:spcBef>
              <a:buFont typeface="Arial" panose="020B0604020202020204" pitchFamily="34" charset="0"/>
              <a:buNone/>
            </a:pPr>
            <a:r>
              <a:rPr lang="en-IN" sz="1600" dirty="0"/>
              <a:t>	</a:t>
            </a:r>
            <a:r>
              <a:rPr lang="en-IN" sz="1600" dirty="0" smtClean="0"/>
              <a:t>			if(FALSE)</a:t>
            </a:r>
          </a:p>
          <a:p>
            <a:pPr marL="0" indent="0">
              <a:lnSpc>
                <a:spcPct val="120000"/>
              </a:lnSpc>
              <a:spcBef>
                <a:spcPts val="0"/>
              </a:spcBef>
              <a:buFont typeface="Arial" panose="020B0604020202020204" pitchFamily="34" charset="0"/>
              <a:buNone/>
            </a:pPr>
            <a:r>
              <a:rPr lang="en-IN" sz="1600" dirty="0"/>
              <a:t>	</a:t>
            </a:r>
            <a:r>
              <a:rPr lang="en-IN" sz="1600" dirty="0" smtClean="0"/>
              <a:t>		Come Out of F(Q)</a:t>
            </a:r>
          </a:p>
          <a:p>
            <a:pPr marL="0" indent="0">
              <a:lnSpc>
                <a:spcPct val="120000"/>
              </a:lnSpc>
              <a:spcBef>
                <a:spcPts val="0"/>
              </a:spcBef>
              <a:buFont typeface="Arial" panose="020B0604020202020204" pitchFamily="34" charset="0"/>
              <a:buNone/>
            </a:pPr>
            <a:r>
              <a:rPr lang="en-IN" sz="1600" dirty="0" smtClean="0"/>
              <a:t>		insert(</a:t>
            </a:r>
            <a:r>
              <a:rPr lang="en-IN" sz="1600" dirty="0" err="1" smtClean="0"/>
              <a:t>Q,i</a:t>
            </a:r>
            <a:r>
              <a:rPr lang="en-IN" sz="1600" dirty="0" smtClean="0"/>
              <a:t>=77)</a:t>
            </a:r>
          </a:p>
          <a:p>
            <a:pPr marL="0" indent="0">
              <a:lnSpc>
                <a:spcPct val="120000"/>
              </a:lnSpc>
              <a:spcBef>
                <a:spcPts val="0"/>
              </a:spcBef>
              <a:buFont typeface="Arial" panose="020B0604020202020204" pitchFamily="34" charset="0"/>
              <a:buNone/>
            </a:pPr>
            <a:endParaRPr lang="en-IN" sz="1600" dirty="0"/>
          </a:p>
          <a:p>
            <a:pPr marL="0" indent="0">
              <a:lnSpc>
                <a:spcPct val="120000"/>
              </a:lnSpc>
              <a:spcBef>
                <a:spcPts val="0"/>
              </a:spcBef>
              <a:buFont typeface="Arial" panose="020B0604020202020204" pitchFamily="34" charset="0"/>
              <a:buNone/>
            </a:pPr>
            <a:endParaRPr lang="en-IN" sz="1600" dirty="0" smtClean="0"/>
          </a:p>
          <a:p>
            <a:pPr marL="0" indent="0">
              <a:lnSpc>
                <a:spcPct val="120000"/>
              </a:lnSpc>
              <a:spcBef>
                <a:spcPts val="0"/>
              </a:spcBef>
              <a:buFont typeface="Arial" panose="020B0604020202020204" pitchFamily="34" charset="0"/>
              <a:buNone/>
            </a:pPr>
            <a:endParaRPr lang="en-IN" sz="1600" dirty="0"/>
          </a:p>
          <a:p>
            <a:pPr marL="0" indent="0">
              <a:lnSpc>
                <a:spcPct val="120000"/>
              </a:lnSpc>
              <a:spcBef>
                <a:spcPts val="0"/>
              </a:spcBef>
              <a:buFont typeface="Arial" panose="020B0604020202020204" pitchFamily="34" charset="0"/>
              <a:buNone/>
            </a:pPr>
            <a:endParaRPr lang="en-IN" sz="1600" dirty="0" smtClean="0"/>
          </a:p>
          <a:p>
            <a:pPr marL="0" indent="0">
              <a:lnSpc>
                <a:spcPct val="120000"/>
              </a:lnSpc>
              <a:spcBef>
                <a:spcPts val="0"/>
              </a:spcBef>
              <a:buFont typeface="Arial" panose="020B0604020202020204" pitchFamily="34" charset="0"/>
              <a:buNone/>
            </a:pPr>
            <a:endParaRPr lang="en-IN" sz="1600" dirty="0"/>
          </a:p>
          <a:p>
            <a:pPr marL="0" indent="0">
              <a:lnSpc>
                <a:spcPct val="120000"/>
              </a:lnSpc>
              <a:spcBef>
                <a:spcPts val="0"/>
              </a:spcBef>
              <a:buFont typeface="Arial" panose="020B0604020202020204" pitchFamily="34" charset="0"/>
              <a:buNone/>
            </a:pPr>
            <a:r>
              <a:rPr lang="en-IN" sz="1600" dirty="0" smtClean="0"/>
              <a:t>	Return to Parent IF Block</a:t>
            </a:r>
          </a:p>
          <a:p>
            <a:pPr marL="0" indent="0">
              <a:lnSpc>
                <a:spcPct val="120000"/>
              </a:lnSpc>
              <a:spcBef>
                <a:spcPts val="0"/>
              </a:spcBef>
              <a:buFont typeface="Arial" panose="020B0604020202020204" pitchFamily="34" charset="0"/>
              <a:buNone/>
            </a:pPr>
            <a:r>
              <a:rPr lang="en-IN" sz="1600" dirty="0"/>
              <a:t>	</a:t>
            </a:r>
            <a:r>
              <a:rPr lang="en-IN" sz="1600" dirty="0" smtClean="0"/>
              <a:t>Insert 88</a:t>
            </a:r>
            <a:endParaRPr lang="en-IN" sz="1600" dirty="0"/>
          </a:p>
          <a:p>
            <a:pPr marL="0" indent="0">
              <a:lnSpc>
                <a:spcPct val="120000"/>
              </a:lnSpc>
              <a:spcBef>
                <a:spcPts val="0"/>
              </a:spcBef>
              <a:buFont typeface="Arial" panose="020B0604020202020204" pitchFamily="34" charset="0"/>
              <a:buNone/>
            </a:pPr>
            <a:endParaRPr lang="en-IN" sz="1600" dirty="0" smtClean="0"/>
          </a:p>
          <a:p>
            <a:pPr marL="0" indent="0">
              <a:lnSpc>
                <a:spcPct val="120000"/>
              </a:lnSpc>
              <a:spcBef>
                <a:spcPts val="0"/>
              </a:spcBef>
              <a:buFont typeface="Arial" panose="020B0604020202020204" pitchFamily="34" charset="0"/>
              <a:buNone/>
            </a:pPr>
            <a:r>
              <a:rPr lang="en-IN" sz="1600" dirty="0" smtClean="0"/>
              <a:t>	 </a:t>
            </a:r>
            <a:endParaRPr lang="en-IN" sz="1600" dirty="0"/>
          </a:p>
        </p:txBody>
      </p:sp>
      <p:graphicFrame>
        <p:nvGraphicFramePr>
          <p:cNvPr id="14" name="Content Placeholder 6"/>
          <p:cNvGraphicFramePr>
            <a:graphicFrameLocks/>
          </p:cNvGraphicFramePr>
          <p:nvPr>
            <p:extLst>
              <p:ext uri="{D42A27DB-BD31-4B8C-83A1-F6EECF244321}">
                <p14:modId xmlns:p14="http://schemas.microsoft.com/office/powerpoint/2010/main" val="903190877"/>
              </p:ext>
            </p:extLst>
          </p:nvPr>
        </p:nvGraphicFramePr>
        <p:xfrm>
          <a:off x="4139952" y="2621102"/>
          <a:ext cx="3028950" cy="736600"/>
        </p:xfrm>
        <a:graphic>
          <a:graphicData uri="http://schemas.openxmlformats.org/drawingml/2006/table">
            <a:tbl>
              <a:tblPr firstRow="1" bandRow="1">
                <a:tableStyleId>{5C22544A-7EE6-4342-B048-85BDC9FD1C3A}</a:tableStyleId>
              </a:tblPr>
              <a:tblGrid>
                <a:gridCol w="1009650"/>
                <a:gridCol w="1009650"/>
                <a:gridCol w="1009650"/>
              </a:tblGrid>
              <a:tr h="265063">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r>
              <a:tr h="370840">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cxnSp>
        <p:nvCxnSpPr>
          <p:cNvPr id="15" name="Straight Arrow Connector 14"/>
          <p:cNvCxnSpPr/>
          <p:nvPr/>
        </p:nvCxnSpPr>
        <p:spPr>
          <a:xfrm flipV="1">
            <a:off x="3642523" y="2873561"/>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851920" y="2873561"/>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05222" y="3233601"/>
            <a:ext cx="753155" cy="369332"/>
          </a:xfrm>
          <a:prstGeom prst="rect">
            <a:avLst/>
          </a:prstGeom>
          <a:noFill/>
        </p:spPr>
        <p:txBody>
          <a:bodyPr wrap="none" rtlCol="0">
            <a:spAutoFit/>
          </a:bodyPr>
          <a:lstStyle/>
          <a:p>
            <a:r>
              <a:rPr lang="en-IN" dirty="0" smtClean="0"/>
              <a:t>F,R=-1</a:t>
            </a:r>
            <a:endParaRPr lang="en-IN" dirty="0"/>
          </a:p>
        </p:txBody>
      </p:sp>
      <p:graphicFrame>
        <p:nvGraphicFramePr>
          <p:cNvPr id="19" name="Content Placeholder 6"/>
          <p:cNvGraphicFramePr>
            <a:graphicFrameLocks/>
          </p:cNvGraphicFramePr>
          <p:nvPr>
            <p:extLst>
              <p:ext uri="{D42A27DB-BD31-4B8C-83A1-F6EECF244321}">
                <p14:modId xmlns:p14="http://schemas.microsoft.com/office/powerpoint/2010/main" val="3077761911"/>
              </p:ext>
            </p:extLst>
          </p:nvPr>
        </p:nvGraphicFramePr>
        <p:xfrm>
          <a:off x="4067944" y="4581128"/>
          <a:ext cx="3028950" cy="741680"/>
        </p:xfrm>
        <a:graphic>
          <a:graphicData uri="http://schemas.openxmlformats.org/drawingml/2006/table">
            <a:tbl>
              <a:tblPr firstRow="1" bandRow="1">
                <a:tableStyleId>{5C22544A-7EE6-4342-B048-85BDC9FD1C3A}</a:tableStyleId>
              </a:tblPr>
              <a:tblGrid>
                <a:gridCol w="1009650"/>
                <a:gridCol w="1009650"/>
                <a:gridCol w="1009650"/>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r>
              <a:tr h="370840">
                <a:tc>
                  <a:txBody>
                    <a:bodyPr/>
                    <a:lstStyle/>
                    <a:p>
                      <a:r>
                        <a:rPr lang="en-IN" dirty="0" smtClean="0"/>
                        <a:t>77</a:t>
                      </a:r>
                      <a:endParaRPr lang="en-IN" dirty="0"/>
                    </a:p>
                  </a:txBody>
                  <a:tcPr/>
                </a:tc>
                <a:tc>
                  <a:txBody>
                    <a:bodyPr/>
                    <a:lstStyle/>
                    <a:p>
                      <a:endParaRPr lang="en-IN" dirty="0"/>
                    </a:p>
                  </a:txBody>
                  <a:tcPr/>
                </a:tc>
                <a:tc>
                  <a:txBody>
                    <a:bodyPr/>
                    <a:lstStyle/>
                    <a:p>
                      <a:endParaRPr lang="en-IN" dirty="0"/>
                    </a:p>
                  </a:txBody>
                  <a:tcPr/>
                </a:tc>
              </a:tr>
            </a:tbl>
          </a:graphicData>
        </a:graphic>
      </p:graphicFrame>
      <p:cxnSp>
        <p:nvCxnSpPr>
          <p:cNvPr id="20" name="Straight Arrow Connector 19"/>
          <p:cNvCxnSpPr/>
          <p:nvPr/>
        </p:nvCxnSpPr>
        <p:spPr>
          <a:xfrm flipV="1">
            <a:off x="4334308" y="5259564"/>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561166" y="5247367"/>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115852" y="5619604"/>
            <a:ext cx="290464" cy="369332"/>
          </a:xfrm>
          <a:prstGeom prst="rect">
            <a:avLst/>
          </a:prstGeom>
          <a:noFill/>
        </p:spPr>
        <p:txBody>
          <a:bodyPr wrap="none" rtlCol="0">
            <a:spAutoFit/>
          </a:bodyPr>
          <a:lstStyle/>
          <a:p>
            <a:r>
              <a:rPr lang="en-IN" dirty="0" smtClean="0"/>
              <a:t>F</a:t>
            </a:r>
            <a:endParaRPr lang="en-IN" dirty="0"/>
          </a:p>
        </p:txBody>
      </p:sp>
      <p:sp>
        <p:nvSpPr>
          <p:cNvPr id="23" name="TextBox 22"/>
          <p:cNvSpPr txBox="1"/>
          <p:nvPr/>
        </p:nvSpPr>
        <p:spPr>
          <a:xfrm>
            <a:off x="4406316" y="5589240"/>
            <a:ext cx="309700" cy="369332"/>
          </a:xfrm>
          <a:prstGeom prst="rect">
            <a:avLst/>
          </a:prstGeom>
          <a:noFill/>
        </p:spPr>
        <p:txBody>
          <a:bodyPr wrap="none" rtlCol="0">
            <a:spAutoFit/>
          </a:bodyPr>
          <a:lstStyle/>
          <a:p>
            <a:r>
              <a:rPr lang="en-IN" dirty="0"/>
              <a:t>R</a:t>
            </a:r>
          </a:p>
        </p:txBody>
      </p:sp>
      <p:graphicFrame>
        <p:nvGraphicFramePr>
          <p:cNvPr id="25" name="Content Placeholder 6"/>
          <p:cNvGraphicFramePr>
            <a:graphicFrameLocks/>
          </p:cNvGraphicFramePr>
          <p:nvPr>
            <p:extLst>
              <p:ext uri="{D42A27DB-BD31-4B8C-83A1-F6EECF244321}">
                <p14:modId xmlns:p14="http://schemas.microsoft.com/office/powerpoint/2010/main" val="317293243"/>
              </p:ext>
            </p:extLst>
          </p:nvPr>
        </p:nvGraphicFramePr>
        <p:xfrm>
          <a:off x="4067944" y="116632"/>
          <a:ext cx="3028950" cy="741680"/>
        </p:xfrm>
        <a:graphic>
          <a:graphicData uri="http://schemas.openxmlformats.org/drawingml/2006/table">
            <a:tbl>
              <a:tblPr firstRow="1" bandRow="1">
                <a:tableStyleId>{5C22544A-7EE6-4342-B048-85BDC9FD1C3A}</a:tableStyleId>
              </a:tblPr>
              <a:tblGrid>
                <a:gridCol w="1009650"/>
                <a:gridCol w="1009650"/>
                <a:gridCol w="1009650"/>
              </a:tblGrid>
              <a:tr h="370840">
                <a:tc>
                  <a:txBody>
                    <a:bodyPr/>
                    <a:lstStyle/>
                    <a:p>
                      <a:r>
                        <a:rPr lang="en-IN" dirty="0" smtClean="0"/>
                        <a:t>0</a:t>
                      </a:r>
                      <a:endParaRPr lang="en-IN" dirty="0"/>
                    </a:p>
                  </a:txBody>
                  <a:tcPr/>
                </a:tc>
                <a:tc>
                  <a:txBody>
                    <a:bodyPr/>
                    <a:lstStyle/>
                    <a:p>
                      <a:r>
                        <a:rPr lang="en-IN" dirty="0" smtClean="0"/>
                        <a:t>1</a:t>
                      </a:r>
                      <a:endParaRPr lang="en-IN" dirty="0"/>
                    </a:p>
                  </a:txBody>
                  <a:tcPr/>
                </a:tc>
                <a:tc>
                  <a:txBody>
                    <a:bodyPr/>
                    <a:lstStyle/>
                    <a:p>
                      <a:r>
                        <a:rPr lang="en-IN" dirty="0" smtClean="0"/>
                        <a:t>2</a:t>
                      </a:r>
                      <a:endParaRPr lang="en-IN" dirty="0"/>
                    </a:p>
                  </a:txBody>
                  <a:tcPr/>
                </a:tc>
              </a:tr>
              <a:tr h="370840">
                <a:tc>
                  <a:txBody>
                    <a:bodyPr/>
                    <a:lstStyle/>
                    <a:p>
                      <a:endParaRPr lang="en-IN" dirty="0"/>
                    </a:p>
                  </a:txBody>
                  <a:tcPr/>
                </a:tc>
                <a:tc>
                  <a:txBody>
                    <a:bodyPr/>
                    <a:lstStyle/>
                    <a:p>
                      <a:endParaRPr lang="en-IN" dirty="0"/>
                    </a:p>
                  </a:txBody>
                  <a:tcPr/>
                </a:tc>
                <a:tc>
                  <a:txBody>
                    <a:bodyPr/>
                    <a:lstStyle/>
                    <a:p>
                      <a:r>
                        <a:rPr lang="en-IN" dirty="0" smtClean="0"/>
                        <a:t>77</a:t>
                      </a:r>
                      <a:endParaRPr lang="en-IN" dirty="0"/>
                    </a:p>
                  </a:txBody>
                  <a:tcPr/>
                </a:tc>
              </a:tr>
            </a:tbl>
          </a:graphicData>
        </a:graphic>
      </p:graphicFrame>
      <p:cxnSp>
        <p:nvCxnSpPr>
          <p:cNvPr id="26" name="Straight Arrow Connector 25"/>
          <p:cNvCxnSpPr/>
          <p:nvPr/>
        </p:nvCxnSpPr>
        <p:spPr>
          <a:xfrm flipV="1">
            <a:off x="6293223" y="79506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520081" y="782871"/>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74767" y="1043444"/>
            <a:ext cx="290464" cy="369332"/>
          </a:xfrm>
          <a:prstGeom prst="rect">
            <a:avLst/>
          </a:prstGeom>
          <a:noFill/>
        </p:spPr>
        <p:txBody>
          <a:bodyPr wrap="none" rtlCol="0">
            <a:spAutoFit/>
          </a:bodyPr>
          <a:lstStyle/>
          <a:p>
            <a:r>
              <a:rPr lang="en-IN" dirty="0" smtClean="0"/>
              <a:t>F</a:t>
            </a:r>
            <a:endParaRPr lang="en-IN" dirty="0"/>
          </a:p>
        </p:txBody>
      </p:sp>
      <p:sp>
        <p:nvSpPr>
          <p:cNvPr id="29" name="TextBox 28"/>
          <p:cNvSpPr txBox="1"/>
          <p:nvPr/>
        </p:nvSpPr>
        <p:spPr>
          <a:xfrm>
            <a:off x="6365231" y="1052736"/>
            <a:ext cx="309700" cy="369332"/>
          </a:xfrm>
          <a:prstGeom prst="rect">
            <a:avLst/>
          </a:prstGeom>
          <a:noFill/>
        </p:spPr>
        <p:txBody>
          <a:bodyPr wrap="none" rtlCol="0">
            <a:spAutoFit/>
          </a:bodyPr>
          <a:lstStyle/>
          <a:p>
            <a:r>
              <a:rPr lang="en-IN" dirty="0"/>
              <a:t>R</a:t>
            </a:r>
          </a:p>
        </p:txBody>
      </p:sp>
      <p:sp>
        <p:nvSpPr>
          <p:cNvPr id="30" name="Curved Right Arrow 29"/>
          <p:cNvSpPr/>
          <p:nvPr/>
        </p:nvSpPr>
        <p:spPr>
          <a:xfrm rot="10800000">
            <a:off x="8020317" y="1237402"/>
            <a:ext cx="648072" cy="255019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0" y="491040"/>
              <a:ext cx="8090640" cy="5947560"/>
            </p14:xfrm>
          </p:contentPart>
        </mc:Choice>
        <mc:Fallback xmlns="">
          <p:pic>
            <p:nvPicPr>
              <p:cNvPr id="2" name="Ink 1"/>
              <p:cNvPicPr/>
              <p:nvPr/>
            </p:nvPicPr>
            <p:blipFill>
              <a:blip r:embed="rId3"/>
              <a:stretch>
                <a:fillRect/>
              </a:stretch>
            </p:blipFill>
            <p:spPr>
              <a:xfrm>
                <a:off x="-9360" y="481680"/>
                <a:ext cx="8109360" cy="5966280"/>
              </a:xfrm>
              <a:prstGeom prst="rect">
                <a:avLst/>
              </a:prstGeom>
            </p:spPr>
          </p:pic>
        </mc:Fallback>
      </mc:AlternateContent>
    </p:spTree>
    <p:extLst>
      <p:ext uri="{BB962C8B-B14F-4D97-AF65-F5344CB8AC3E}">
        <p14:creationId xmlns:p14="http://schemas.microsoft.com/office/powerpoint/2010/main" val="135226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8640"/>
            <a:ext cx="7931224" cy="5937523"/>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IN" sz="2000" dirty="0"/>
              <a:t>GATE | GATE CS 2018 | Question 11</a:t>
            </a:r>
          </a:p>
          <a:p>
            <a:pPr marL="0" indent="0">
              <a:buNone/>
            </a:pPr>
            <a:r>
              <a:rPr lang="en-IN" sz="2000" dirty="0" smtClean="0"/>
              <a:t>A </a:t>
            </a:r>
            <a:r>
              <a:rPr lang="en-IN" sz="2000" dirty="0"/>
              <a:t>queue is implemented using a non-circular singly linked list. The queue has a head pointer and a tail pointer, as shown in the figure. Let n denote the number of nodes in the queue. Let ‘</a:t>
            </a:r>
            <a:r>
              <a:rPr lang="en-IN" sz="2000" dirty="0" err="1"/>
              <a:t>enqueue</a:t>
            </a:r>
            <a:r>
              <a:rPr lang="en-IN" sz="2000" dirty="0"/>
              <a:t>’ be implemented by inserting a new node at the head, and ‘</a:t>
            </a:r>
            <a:r>
              <a:rPr lang="en-IN" sz="2000" dirty="0" err="1"/>
              <a:t>dequeue</a:t>
            </a:r>
            <a:r>
              <a:rPr lang="en-IN" sz="2000" dirty="0"/>
              <a:t>’ be implemented by deletion of a node from the tail.</a:t>
            </a:r>
          </a:p>
          <a:p>
            <a:pPr marL="0" indent="0">
              <a:buNone/>
            </a:pPr>
            <a:r>
              <a:rPr lang="en-IN" sz="2000" dirty="0"/>
              <a:t/>
            </a:r>
            <a:br>
              <a:rPr lang="en-IN" sz="2000" dirty="0"/>
            </a:br>
            <a:r>
              <a:rPr lang="en-IN" sz="2000" dirty="0"/>
              <a:t/>
            </a:r>
            <a:br>
              <a:rPr lang="en-IN" sz="2000" dirty="0"/>
            </a:br>
            <a:endParaRPr lang="en-IN" sz="2000" dirty="0" smtClean="0"/>
          </a:p>
          <a:p>
            <a:pPr marL="0" indent="0">
              <a:buNone/>
            </a:pPr>
            <a:endParaRPr lang="en-IN" sz="2000" dirty="0"/>
          </a:p>
          <a:p>
            <a:pPr marL="0" indent="0">
              <a:buNone/>
            </a:pPr>
            <a:r>
              <a:rPr lang="en-IN" sz="2000" dirty="0" smtClean="0"/>
              <a:t>Which </a:t>
            </a:r>
            <a:r>
              <a:rPr lang="en-IN" sz="2000" dirty="0"/>
              <a:t>one of the following is the time complexity of the most time-efficient implementation of ‘</a:t>
            </a:r>
            <a:r>
              <a:rPr lang="en-IN" sz="2000" dirty="0" err="1"/>
              <a:t>enqueue</a:t>
            </a:r>
            <a:r>
              <a:rPr lang="en-IN" sz="2000" dirty="0"/>
              <a:t>’ and ‘</a:t>
            </a:r>
            <a:r>
              <a:rPr lang="en-IN" sz="2000" dirty="0" err="1"/>
              <a:t>dequeue</a:t>
            </a:r>
            <a:r>
              <a:rPr lang="en-IN" sz="2000" dirty="0"/>
              <a:t>, respectively, for this data structure?</a:t>
            </a:r>
            <a:br>
              <a:rPr lang="en-IN" sz="2000" dirty="0"/>
            </a:br>
            <a:r>
              <a:rPr lang="en-IN" sz="2000" b="1" dirty="0"/>
              <a:t>(A)</a:t>
            </a:r>
            <a:r>
              <a:rPr lang="en-IN" sz="2000" dirty="0"/>
              <a:t> Θ(1), Θ(1)</a:t>
            </a:r>
            <a:br>
              <a:rPr lang="en-IN" sz="2000" dirty="0"/>
            </a:br>
            <a:r>
              <a:rPr lang="en-IN" sz="2000" b="1" dirty="0"/>
              <a:t>(B)</a:t>
            </a:r>
            <a:r>
              <a:rPr lang="en-IN" sz="2000" dirty="0"/>
              <a:t> Θ(1), Θ(n)</a:t>
            </a:r>
            <a:br>
              <a:rPr lang="en-IN" sz="2000" dirty="0"/>
            </a:br>
            <a:r>
              <a:rPr lang="en-IN" sz="2000" b="1" dirty="0"/>
              <a:t>(C)</a:t>
            </a:r>
            <a:r>
              <a:rPr lang="en-IN" sz="2000" dirty="0"/>
              <a:t> Θ(n), Θ(1)</a:t>
            </a:r>
            <a:br>
              <a:rPr lang="en-IN" sz="2000" dirty="0"/>
            </a:br>
            <a:r>
              <a:rPr lang="en-IN" sz="2000" b="1" dirty="0"/>
              <a:t>(D)</a:t>
            </a:r>
            <a:r>
              <a:rPr lang="en-IN" sz="2000" dirty="0"/>
              <a:t> Θ(n), Θ(n)</a:t>
            </a:r>
            <a:br>
              <a:rPr lang="en-IN" sz="2000" dirty="0"/>
            </a:br>
            <a:r>
              <a:rPr lang="en-IN" sz="2000" dirty="0"/>
              <a:t/>
            </a:r>
            <a:br>
              <a:rPr lang="en-IN" sz="2000" dirty="0"/>
            </a:br>
            <a:r>
              <a:rPr lang="en-IN" sz="2000" dirty="0"/>
              <a:t/>
            </a:r>
            <a:br>
              <a:rPr lang="en-IN" sz="2000" dirty="0"/>
            </a:br>
            <a:endParaRPr lang="en-IN" sz="2000" dirty="0"/>
          </a:p>
        </p:txBody>
      </p:sp>
      <p:pic>
        <p:nvPicPr>
          <p:cNvPr id="5" name="Picture 2" descr="circular-linked-l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10" y="2271315"/>
            <a:ext cx="7500782" cy="108567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714C2469-5880-4D57-BE5E-21C3FFA02C15}" type="slidenum">
              <a:rPr lang="en-IN" smtClean="0"/>
              <a:t>18</a:t>
            </a:fld>
            <a:endParaRPr lang="en-IN"/>
          </a:p>
        </p:txBody>
      </p:sp>
    </p:spTree>
    <p:extLst>
      <p:ext uri="{BB962C8B-B14F-4D97-AF65-F5344CB8AC3E}">
        <p14:creationId xmlns:p14="http://schemas.microsoft.com/office/powerpoint/2010/main" val="2745743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8640"/>
            <a:ext cx="4038600" cy="5937523"/>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IN" sz="1600" dirty="0"/>
              <a:t>GATE | GATE CS 2018 | Question 11</a:t>
            </a:r>
          </a:p>
          <a:p>
            <a:pPr marL="0" indent="0">
              <a:buNone/>
            </a:pPr>
            <a:r>
              <a:rPr lang="en-IN" sz="1600" dirty="0" smtClean="0"/>
              <a:t>A </a:t>
            </a:r>
            <a:r>
              <a:rPr lang="en-IN" sz="1600" dirty="0"/>
              <a:t>queue is implemented using a non-circular singly linked list. The queue has a head pointer and a tail pointer, as shown in the figure. Let n denote the number of nodes in the queue. Let ‘</a:t>
            </a:r>
            <a:r>
              <a:rPr lang="en-IN" sz="1600" dirty="0" err="1"/>
              <a:t>enqueue</a:t>
            </a:r>
            <a:r>
              <a:rPr lang="en-IN" sz="1600" dirty="0"/>
              <a:t>’ be implemented by inserting a new node at the head, and ‘</a:t>
            </a:r>
            <a:r>
              <a:rPr lang="en-IN" sz="1600" dirty="0" err="1"/>
              <a:t>dequeue</a:t>
            </a:r>
            <a:r>
              <a:rPr lang="en-IN" sz="1600" dirty="0"/>
              <a:t>’ be implemented by deletion of a node from the tail.</a:t>
            </a:r>
          </a:p>
          <a:p>
            <a:pPr marL="0" indent="0">
              <a:buNone/>
            </a:pPr>
            <a:r>
              <a:rPr lang="en-IN" sz="1600" dirty="0"/>
              <a:t/>
            </a:r>
            <a:br>
              <a:rPr lang="en-IN" sz="1600" dirty="0"/>
            </a:br>
            <a:r>
              <a:rPr lang="en-IN" sz="1600" dirty="0"/>
              <a:t/>
            </a:r>
            <a:br>
              <a:rPr lang="en-IN" sz="1600" dirty="0"/>
            </a:br>
            <a:endParaRPr lang="en-IN" sz="1600" dirty="0" smtClean="0"/>
          </a:p>
          <a:p>
            <a:pPr marL="0" indent="0">
              <a:buNone/>
            </a:pPr>
            <a:endParaRPr lang="en-IN" sz="1600" dirty="0"/>
          </a:p>
          <a:p>
            <a:pPr marL="0" indent="0">
              <a:buNone/>
            </a:pPr>
            <a:endParaRPr lang="en-IN" sz="1600" dirty="0" smtClean="0"/>
          </a:p>
          <a:p>
            <a:pPr marL="0" indent="0">
              <a:buNone/>
            </a:pPr>
            <a:r>
              <a:rPr lang="en-IN" sz="1600" dirty="0" smtClean="0"/>
              <a:t>Which </a:t>
            </a:r>
            <a:r>
              <a:rPr lang="en-IN" sz="1600" dirty="0"/>
              <a:t>one of the following is the time complexity of the most time-efficient implementation of ‘</a:t>
            </a:r>
            <a:r>
              <a:rPr lang="en-IN" sz="1600" dirty="0" err="1"/>
              <a:t>enqueue</a:t>
            </a:r>
            <a:r>
              <a:rPr lang="en-IN" sz="1600" dirty="0"/>
              <a:t>’ and ‘</a:t>
            </a:r>
            <a:r>
              <a:rPr lang="en-IN" sz="1600" dirty="0" err="1"/>
              <a:t>dequeue</a:t>
            </a:r>
            <a:r>
              <a:rPr lang="en-IN" sz="1600" dirty="0"/>
              <a:t>, respectively, for this data structure?</a:t>
            </a:r>
            <a:br>
              <a:rPr lang="en-IN" sz="1600" dirty="0"/>
            </a:br>
            <a:r>
              <a:rPr lang="en-IN" sz="1600" b="1" dirty="0"/>
              <a:t>(A)</a:t>
            </a:r>
            <a:r>
              <a:rPr lang="en-IN" sz="1600" dirty="0"/>
              <a:t> Θ(1), Θ(1)</a:t>
            </a:r>
            <a:br>
              <a:rPr lang="en-IN" sz="1600" dirty="0"/>
            </a:br>
            <a:r>
              <a:rPr lang="en-IN" sz="1600" b="1" dirty="0"/>
              <a:t>(B)</a:t>
            </a:r>
            <a:r>
              <a:rPr lang="en-IN" sz="1600" dirty="0"/>
              <a:t> Θ(1), Θ(n)</a:t>
            </a:r>
            <a:br>
              <a:rPr lang="en-IN" sz="1600" dirty="0"/>
            </a:br>
            <a:r>
              <a:rPr lang="en-IN" sz="1600" b="1" dirty="0"/>
              <a:t>(C)</a:t>
            </a:r>
            <a:r>
              <a:rPr lang="en-IN" sz="1600" dirty="0"/>
              <a:t> Θ(n), Θ(1)</a:t>
            </a:r>
            <a:br>
              <a:rPr lang="en-IN" sz="1600" dirty="0"/>
            </a:br>
            <a:r>
              <a:rPr lang="en-IN" sz="1600" b="1" dirty="0"/>
              <a:t>(D)</a:t>
            </a:r>
            <a:r>
              <a:rPr lang="en-IN" sz="1600" dirty="0"/>
              <a:t> Θ(n), Θ(n)</a:t>
            </a:r>
            <a:br>
              <a:rPr lang="en-IN" sz="1600" dirty="0"/>
            </a:br>
            <a:r>
              <a:rPr lang="en-IN" sz="1600" dirty="0"/>
              <a:t/>
            </a:r>
            <a:br>
              <a:rPr lang="en-IN" sz="1600" dirty="0"/>
            </a:br>
            <a:r>
              <a:rPr lang="en-IN" sz="1600" dirty="0"/>
              <a:t/>
            </a:r>
            <a:br>
              <a:rPr lang="en-IN" sz="1600" dirty="0"/>
            </a:br>
            <a:endParaRPr lang="en-IN" sz="1600" dirty="0"/>
          </a:p>
        </p:txBody>
      </p:sp>
      <p:sp>
        <p:nvSpPr>
          <p:cNvPr id="4" name="Content Placeholder 3"/>
          <p:cNvSpPr>
            <a:spLocks noGrp="1"/>
          </p:cNvSpPr>
          <p:nvPr>
            <p:ph sz="half" idx="2"/>
          </p:nvPr>
        </p:nvSpPr>
        <p:spPr>
          <a:xfrm>
            <a:off x="4648200" y="188640"/>
            <a:ext cx="4038600" cy="5937523"/>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IN" sz="1400" dirty="0"/>
              <a:t>Answer: (B)</a:t>
            </a:r>
          </a:p>
          <a:p>
            <a:pPr marL="0" indent="0">
              <a:buNone/>
            </a:pPr>
            <a:r>
              <a:rPr lang="en-IN" sz="1400" dirty="0" smtClean="0"/>
              <a:t>Explanation</a:t>
            </a:r>
            <a:r>
              <a:rPr lang="en-IN" sz="1400" dirty="0"/>
              <a:t>: For </a:t>
            </a:r>
            <a:r>
              <a:rPr lang="en-IN" sz="1400" dirty="0" err="1"/>
              <a:t>Enqueue</a:t>
            </a:r>
            <a:r>
              <a:rPr lang="en-IN" sz="1400" dirty="0"/>
              <a:t> operation, performs in constant amount of time (i.e., Θ(1)), because it modifies only two pointers, i.e.,</a:t>
            </a:r>
          </a:p>
          <a:p>
            <a:pPr marL="0" indent="0">
              <a:buNone/>
            </a:pPr>
            <a:endParaRPr lang="en-IN" sz="1400" dirty="0"/>
          </a:p>
          <a:p>
            <a:pPr marL="0" indent="0">
              <a:buNone/>
            </a:pPr>
            <a:r>
              <a:rPr lang="en-IN" sz="1400" dirty="0"/>
              <a:t>Create a Node P.</a:t>
            </a:r>
          </a:p>
          <a:p>
            <a:pPr marL="0" indent="0">
              <a:buNone/>
            </a:pPr>
            <a:r>
              <a:rPr lang="en-IN" sz="1400" dirty="0"/>
              <a:t>P--&gt;Data = Data</a:t>
            </a:r>
          </a:p>
          <a:p>
            <a:pPr marL="0" indent="0">
              <a:buNone/>
            </a:pPr>
            <a:r>
              <a:rPr lang="en-IN" sz="1400" dirty="0"/>
              <a:t>P--&gt;Next = Head</a:t>
            </a:r>
          </a:p>
          <a:p>
            <a:pPr marL="0" indent="0">
              <a:buNone/>
            </a:pPr>
            <a:r>
              <a:rPr lang="en-IN" sz="1400" dirty="0"/>
              <a:t>Head = P</a:t>
            </a:r>
          </a:p>
          <a:p>
            <a:pPr marL="0" indent="0">
              <a:buNone/>
            </a:pPr>
            <a:endParaRPr lang="en-IN" sz="1400" dirty="0"/>
          </a:p>
          <a:p>
            <a:pPr marL="0" indent="0">
              <a:buNone/>
            </a:pPr>
            <a:r>
              <a:rPr lang="en-IN" sz="1400" dirty="0"/>
              <a:t>For </a:t>
            </a:r>
            <a:r>
              <a:rPr lang="en-IN" sz="1400" dirty="0" err="1"/>
              <a:t>Dequeue</a:t>
            </a:r>
            <a:r>
              <a:rPr lang="en-IN" sz="1400" dirty="0"/>
              <a:t> operation, we need address of second last node of single linked list to make NULL of its next pointer. Since we can not access its previous node in singly linked list, so need to traverse entire linked list to get second last node of linked list, i.e.,</a:t>
            </a:r>
          </a:p>
          <a:p>
            <a:pPr marL="0" indent="0">
              <a:buNone/>
            </a:pPr>
            <a:endParaRPr lang="en-IN" sz="1400" dirty="0"/>
          </a:p>
          <a:p>
            <a:pPr marL="0" indent="0">
              <a:buNone/>
            </a:pPr>
            <a:r>
              <a:rPr lang="en-IN" sz="1400" dirty="0"/>
              <a:t>temp = head;</a:t>
            </a:r>
          </a:p>
          <a:p>
            <a:pPr marL="0" indent="0">
              <a:buNone/>
            </a:pPr>
            <a:r>
              <a:rPr lang="en-IN" sz="1400" dirty="0"/>
              <a:t> While( temp-Next--&gt;Next != NULL){</a:t>
            </a:r>
          </a:p>
          <a:p>
            <a:pPr marL="0" indent="0">
              <a:buNone/>
            </a:pPr>
            <a:r>
              <a:rPr lang="en-IN" sz="1400" dirty="0"/>
              <a:t>        temp = temp-Next;</a:t>
            </a:r>
          </a:p>
          <a:p>
            <a:pPr marL="0" indent="0">
              <a:buNone/>
            </a:pPr>
            <a:r>
              <a:rPr lang="en-IN" sz="1400" dirty="0"/>
              <a:t>        }</a:t>
            </a:r>
          </a:p>
          <a:p>
            <a:pPr marL="0" indent="0">
              <a:buNone/>
            </a:pPr>
            <a:r>
              <a:rPr lang="en-IN" sz="1400" dirty="0"/>
              <a:t>temp--&gt;next = NULL;</a:t>
            </a:r>
          </a:p>
          <a:p>
            <a:pPr marL="0" indent="0">
              <a:buNone/>
            </a:pPr>
            <a:r>
              <a:rPr lang="en-IN" sz="1400" dirty="0"/>
              <a:t>Tail = temp;</a:t>
            </a:r>
          </a:p>
          <a:p>
            <a:pPr marL="0" indent="0">
              <a:buNone/>
            </a:pPr>
            <a:r>
              <a:rPr lang="en-IN" sz="1400" dirty="0" smtClean="0"/>
              <a:t>Since</a:t>
            </a:r>
            <a:r>
              <a:rPr lang="en-IN" sz="1400" dirty="0"/>
              <a:t>, we are traversing entire linked for each </a:t>
            </a:r>
            <a:r>
              <a:rPr lang="en-IN" sz="1400" dirty="0" err="1"/>
              <a:t>Dequeue</a:t>
            </a:r>
            <a:r>
              <a:rPr lang="en-IN" sz="1400" dirty="0"/>
              <a:t>, so time complexity will be Θ(n).</a:t>
            </a:r>
          </a:p>
          <a:p>
            <a:endParaRPr lang="en-IN" sz="1400" b="1" dirty="0"/>
          </a:p>
        </p:txBody>
      </p:sp>
      <p:pic>
        <p:nvPicPr>
          <p:cNvPr id="4098" name="Picture 2" descr="circular-linked-l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636912"/>
            <a:ext cx="3768353" cy="78105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714C2469-5880-4D57-BE5E-21C3FFA02C15}" type="slidenum">
              <a:rPr lang="en-IN" smtClean="0"/>
              <a:t>19</a:t>
            </a:fld>
            <a:endParaRPr lang="en-IN"/>
          </a:p>
        </p:txBody>
      </p:sp>
    </p:spTree>
    <p:extLst>
      <p:ext uri="{BB962C8B-B14F-4D97-AF65-F5344CB8AC3E}">
        <p14:creationId xmlns:p14="http://schemas.microsoft.com/office/powerpoint/2010/main" val="973685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GATE | CS 2022 | Question </a:t>
            </a:r>
            <a:r>
              <a:rPr lang="en-US" b="1" dirty="0" smtClean="0"/>
              <a:t>61</a:t>
            </a:r>
            <a:endParaRPr lang="en-IN" dirty="0"/>
          </a:p>
        </p:txBody>
      </p:sp>
      <p:sp>
        <p:nvSpPr>
          <p:cNvPr id="3" name="Content Placeholder 2"/>
          <p:cNvSpPr>
            <a:spLocks noGrp="1"/>
          </p:cNvSpPr>
          <p:nvPr>
            <p:ph idx="1"/>
          </p:nvPr>
        </p:nvSpPr>
        <p:spPr/>
        <p:style>
          <a:lnRef idx="1">
            <a:schemeClr val="accent5"/>
          </a:lnRef>
          <a:fillRef idx="2">
            <a:schemeClr val="accent5"/>
          </a:fillRef>
          <a:effectRef idx="1">
            <a:schemeClr val="accent5"/>
          </a:effectRef>
          <a:fontRef idx="minor">
            <a:schemeClr val="dk1"/>
          </a:fontRef>
        </p:style>
        <p:txBody>
          <a:bodyPr>
            <a:normAutofit/>
          </a:bodyPr>
          <a:lstStyle/>
          <a:p>
            <a:r>
              <a:rPr lang="en-US" sz="2000" dirty="0"/>
              <a:t>Consider the queues Q1 containing four elements and Q2 containing none (shown as the Initial State in the figure). The only operations allowed on these two queues are </a:t>
            </a:r>
            <a:r>
              <a:rPr lang="en-US" sz="2000" i="1" dirty="0" err="1"/>
              <a:t>Enqueue</a:t>
            </a:r>
            <a:r>
              <a:rPr lang="en-US" sz="2000" i="1" dirty="0"/>
              <a:t>(Q,</a:t>
            </a:r>
            <a:r>
              <a:rPr lang="en-US" sz="2000" dirty="0"/>
              <a:t> </a:t>
            </a:r>
            <a:r>
              <a:rPr lang="en-US" sz="2000" i="1" dirty="0"/>
              <a:t>element) and </a:t>
            </a:r>
            <a:r>
              <a:rPr lang="en-US" sz="2000" i="1" dirty="0" err="1"/>
              <a:t>Dequeue</a:t>
            </a:r>
            <a:r>
              <a:rPr lang="en-US" sz="2000" i="1" dirty="0"/>
              <a:t>(Q)</a:t>
            </a:r>
            <a:r>
              <a:rPr lang="en-US" sz="2000" dirty="0"/>
              <a:t>. The minimum number of </a:t>
            </a:r>
            <a:r>
              <a:rPr lang="en-US" sz="2000" dirty="0" err="1"/>
              <a:t>Enqueue</a:t>
            </a:r>
            <a:r>
              <a:rPr lang="en-US" sz="2000" dirty="0"/>
              <a:t> operations on Q1 required to place the elements of Q1 in Q2 in reverse order (shown as the Final State in the figure) </a:t>
            </a:r>
            <a:r>
              <a:rPr lang="en-US" sz="2000" dirty="0" smtClean="0"/>
              <a:t>without </a:t>
            </a:r>
            <a:r>
              <a:rPr lang="en-US" sz="2000" dirty="0"/>
              <a:t>using any additional storage is___________. </a:t>
            </a:r>
            <a:endParaRPr lang="en-US" sz="2000" dirty="0" smtClean="0"/>
          </a:p>
          <a:p>
            <a:endParaRPr lang="en-IN" sz="2000" dirty="0"/>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714C2469-5880-4D57-BE5E-21C3FFA02C15}" type="slidenum">
              <a:rPr lang="en-IN" smtClean="0"/>
              <a:t>2</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635375"/>
            <a:ext cx="5391150"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253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8640"/>
            <a:ext cx="8075240" cy="5937523"/>
          </a:xfrm>
        </p:spPr>
        <p:style>
          <a:lnRef idx="1">
            <a:schemeClr val="accent5"/>
          </a:lnRef>
          <a:fillRef idx="2">
            <a:schemeClr val="accent5"/>
          </a:fillRef>
          <a:effectRef idx="1">
            <a:schemeClr val="accent5"/>
          </a:effectRef>
          <a:fontRef idx="minor">
            <a:schemeClr val="dk1"/>
          </a:fontRef>
        </p:style>
        <p:txBody>
          <a:bodyPr>
            <a:noAutofit/>
          </a:bodyPr>
          <a:lstStyle/>
          <a:p>
            <a:pPr marL="0" indent="0">
              <a:buNone/>
            </a:pPr>
            <a:r>
              <a:rPr lang="en-IN" sz="1600" dirty="0"/>
              <a:t>Data Structures | Queue | Question 11</a:t>
            </a:r>
          </a:p>
          <a:p>
            <a:pPr marL="0" indent="0">
              <a:buNone/>
            </a:pPr>
            <a:endParaRPr lang="en-IN" sz="1600" dirty="0"/>
          </a:p>
          <a:p>
            <a:pPr marL="0" indent="0">
              <a:buNone/>
            </a:pPr>
            <a:r>
              <a:rPr lang="en-IN" sz="1600" dirty="0" smtClean="0"/>
              <a:t>Suppose </a:t>
            </a:r>
            <a:r>
              <a:rPr lang="en-IN" sz="1600" dirty="0"/>
              <a:t>a circular queue of capacity (n – 1) elements is implemented with an array of n elements. Assume that the insertion and deletion operation are carried out using REAR and FRONT as array index variables, respectively. Initially, REAR = FRONT = 0. The conditions to detect queue full and queue empty are</a:t>
            </a:r>
          </a:p>
          <a:p>
            <a:pPr marL="0" indent="0">
              <a:buNone/>
            </a:pPr>
            <a:r>
              <a:rPr lang="en-IN" sz="1600" dirty="0"/>
              <a:t>(A) Full: (REAR+1) mod n == FRONT, empty: REAR == FRONT</a:t>
            </a:r>
          </a:p>
          <a:p>
            <a:pPr marL="0" indent="0">
              <a:buNone/>
            </a:pPr>
            <a:r>
              <a:rPr lang="en-IN" sz="1600" dirty="0"/>
              <a:t>(B) Full: (REAR+1) mod n == FRONT, empty: (FRONT+1) mod n == REAR</a:t>
            </a:r>
          </a:p>
          <a:p>
            <a:pPr marL="0" indent="0">
              <a:buNone/>
            </a:pPr>
            <a:r>
              <a:rPr lang="en-IN" sz="1600" dirty="0"/>
              <a:t>(C) Full: REAR == FRONT, empty: (REAR+1) mod n == FRONT</a:t>
            </a:r>
          </a:p>
          <a:p>
            <a:pPr marL="0" indent="0">
              <a:buNone/>
            </a:pPr>
            <a:r>
              <a:rPr lang="en-IN" sz="1600" dirty="0"/>
              <a:t>(D) Full: (FRONT+1) mod n == REAR, empty: REAR == FRONT</a:t>
            </a:r>
          </a:p>
          <a:p>
            <a:endParaRPr lang="en-IN" sz="1400" dirty="0" smtClean="0"/>
          </a:p>
          <a:p>
            <a:endParaRPr lang="en-IN" sz="1400" dirty="0"/>
          </a:p>
          <a:p>
            <a:endParaRPr lang="en-IN" sz="1400" dirty="0"/>
          </a:p>
          <a:p>
            <a:endParaRPr lang="en-IN" sz="1400" dirty="0"/>
          </a:p>
          <a:p>
            <a:endParaRPr lang="en-IN" sz="1400" dirty="0"/>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714C2469-5880-4D57-BE5E-21C3FFA02C15}" type="slidenum">
              <a:rPr lang="en-IN" smtClean="0"/>
              <a:t>20</a:t>
            </a:fld>
            <a:endParaRPr lang="en-IN"/>
          </a:p>
        </p:txBody>
      </p:sp>
    </p:spTree>
    <p:extLst>
      <p:ext uri="{BB962C8B-B14F-4D97-AF65-F5344CB8AC3E}">
        <p14:creationId xmlns:p14="http://schemas.microsoft.com/office/powerpoint/2010/main" val="17924442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024744" cy="529128"/>
          </a:xfrm>
        </p:spPr>
        <p:txBody>
          <a:bodyPr>
            <a:noAutofit/>
          </a:bodyPr>
          <a:lstStyle/>
          <a:p>
            <a:r>
              <a:rPr lang="en-IN" sz="2800" dirty="0" smtClean="0"/>
              <a:t>Working of </a:t>
            </a:r>
            <a:r>
              <a:rPr lang="en-IN" sz="2800" dirty="0"/>
              <a:t>Circular Queue</a:t>
            </a:r>
            <a:r>
              <a:rPr lang="en-IN" sz="2800" dirty="0" smtClean="0"/>
              <a:t> </a:t>
            </a:r>
            <a:endParaRPr lang="en-IN" sz="2800"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13598" t="71010" r="17446" b="8384"/>
          <a:stretch/>
        </p:blipFill>
        <p:spPr>
          <a:xfrm>
            <a:off x="666203" y="3933056"/>
            <a:ext cx="3211643" cy="1552367"/>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2944" t="48687" r="17561" b="33332"/>
          <a:stretch/>
        </p:blipFill>
        <p:spPr>
          <a:xfrm>
            <a:off x="615187" y="1556792"/>
            <a:ext cx="3236734" cy="1631122"/>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41714" t="16464" r="37185" b="18284"/>
          <a:stretch/>
        </p:blipFill>
        <p:spPr>
          <a:xfrm rot="16200000">
            <a:off x="5632020" y="3017051"/>
            <a:ext cx="1552366" cy="3384377"/>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66206" t="16667" r="15216" b="19898"/>
          <a:stretch/>
        </p:blipFill>
        <p:spPr>
          <a:xfrm rot="16200000">
            <a:off x="5600474" y="687999"/>
            <a:ext cx="1615454" cy="3384375"/>
          </a:xfrm>
          <a:prstGeom prst="rect">
            <a:avLst/>
          </a:prstGeom>
        </p:spPr>
      </p:pic>
      <p:sp>
        <p:nvSpPr>
          <p:cNvPr id="10" name="Down Arrow 9"/>
          <p:cNvSpPr/>
          <p:nvPr/>
        </p:nvSpPr>
        <p:spPr>
          <a:xfrm>
            <a:off x="4139952" y="1700808"/>
            <a:ext cx="288032" cy="3672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8244408" y="1700808"/>
            <a:ext cx="288032" cy="3672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p:cNvSpPr>
            <a:spLocks noGrp="1"/>
          </p:cNvSpPr>
          <p:nvPr>
            <p:ph type="dt" sz="half" idx="10"/>
          </p:nvPr>
        </p:nvSpPr>
        <p:spPr/>
        <p:txBody>
          <a:bodyPr/>
          <a:lstStyle/>
          <a:p>
            <a:fld id="{B28F7E4C-F66B-4B12-89D3-B042433A1C1F}" type="datetime1">
              <a:rPr lang="en-IN" smtClean="0"/>
              <a:t>04-09-2023</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3A03C7A8-3E77-4213-A7B4-C9974DC26D66}" type="slidenum">
              <a:rPr lang="en-IN" smtClean="0"/>
              <a:t>21</a:t>
            </a:fld>
            <a:endParaRPr lang="en-IN"/>
          </a:p>
        </p:txBody>
      </p:sp>
    </p:spTree>
    <p:extLst>
      <p:ext uri="{BB962C8B-B14F-4D97-AF65-F5344CB8AC3E}">
        <p14:creationId xmlns:p14="http://schemas.microsoft.com/office/powerpoint/2010/main" val="1610909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8640"/>
            <a:ext cx="4038600" cy="5937523"/>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IN" sz="1600" dirty="0"/>
              <a:t>Data Structures | Queue | Question 11</a:t>
            </a:r>
          </a:p>
          <a:p>
            <a:pPr marL="0" indent="0">
              <a:buNone/>
            </a:pPr>
            <a:endParaRPr lang="en-IN" sz="1600" dirty="0"/>
          </a:p>
          <a:p>
            <a:pPr marL="0" indent="0">
              <a:buNone/>
            </a:pPr>
            <a:r>
              <a:rPr lang="en-IN" sz="1600" dirty="0" smtClean="0"/>
              <a:t>Suppose </a:t>
            </a:r>
            <a:r>
              <a:rPr lang="en-IN" sz="1600" dirty="0"/>
              <a:t>a circular queue of capacity (n – 1) elements is implemented with an array of n elements. Assume that the insertion and deletion operation are carried out using REAR and FRONT as array index variables, respectively. Initially, REAR = FRONT = 0. The conditions to detect queue full and queue empty are</a:t>
            </a:r>
          </a:p>
          <a:p>
            <a:pPr marL="0" indent="0">
              <a:buNone/>
            </a:pPr>
            <a:r>
              <a:rPr lang="en-IN" sz="1600" dirty="0"/>
              <a:t>(A) Full: (REAR+1) mod n == FRONT, empty: REAR == FRONT</a:t>
            </a:r>
          </a:p>
          <a:p>
            <a:pPr marL="0" indent="0">
              <a:buNone/>
            </a:pPr>
            <a:r>
              <a:rPr lang="en-IN" sz="1600" dirty="0"/>
              <a:t>(B) Full: (REAR+1) mod n == FRONT, empty: (FRONT+1) mod n == REAR</a:t>
            </a:r>
          </a:p>
          <a:p>
            <a:pPr marL="0" indent="0">
              <a:buNone/>
            </a:pPr>
            <a:r>
              <a:rPr lang="en-IN" sz="1600" dirty="0"/>
              <a:t>(C) Full: REAR == FRONT, empty: (REAR+1) mod n == FRONT</a:t>
            </a:r>
          </a:p>
          <a:p>
            <a:pPr marL="0" indent="0">
              <a:buNone/>
            </a:pPr>
            <a:r>
              <a:rPr lang="en-IN" sz="1600" dirty="0"/>
              <a:t>(D) Full: (FRONT+1) mod n == REAR, empty: REAR == FRONT</a:t>
            </a:r>
          </a:p>
          <a:p>
            <a:endParaRPr lang="en-IN" sz="1400" dirty="0" smtClean="0"/>
          </a:p>
          <a:p>
            <a:endParaRPr lang="en-IN" sz="1400" dirty="0"/>
          </a:p>
          <a:p>
            <a:endParaRPr lang="en-IN" sz="1400" dirty="0"/>
          </a:p>
          <a:p>
            <a:endParaRPr lang="en-IN" sz="1400" dirty="0"/>
          </a:p>
          <a:p>
            <a:endParaRPr lang="en-IN" sz="1400" dirty="0"/>
          </a:p>
        </p:txBody>
      </p:sp>
      <p:sp>
        <p:nvSpPr>
          <p:cNvPr id="4" name="Content Placeholder 3"/>
          <p:cNvSpPr>
            <a:spLocks noGrp="1"/>
          </p:cNvSpPr>
          <p:nvPr>
            <p:ph sz="half" idx="2"/>
          </p:nvPr>
        </p:nvSpPr>
        <p:spPr>
          <a:xfrm>
            <a:off x="4648200" y="188640"/>
            <a:ext cx="4038600" cy="5937523"/>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IN" sz="1800" dirty="0"/>
              <a:t>Answer: (A)</a:t>
            </a:r>
          </a:p>
          <a:p>
            <a:pPr marL="0" indent="0">
              <a:buNone/>
            </a:pPr>
            <a:r>
              <a:rPr lang="en-IN" sz="1800" dirty="0"/>
              <a:t>Explanation:</a:t>
            </a:r>
          </a:p>
          <a:p>
            <a:r>
              <a:rPr lang="en-IN" sz="1800" dirty="0"/>
              <a:t>In the beginning when the queue is empty, FRONT and REAR point to 0 index in the array.</a:t>
            </a:r>
          </a:p>
          <a:p>
            <a:r>
              <a:rPr lang="en-IN" sz="1800" dirty="0" smtClean="0"/>
              <a:t>REAR </a:t>
            </a:r>
            <a:r>
              <a:rPr lang="en-IN" sz="1800" dirty="0"/>
              <a:t>represents insertion at the REAR index.</a:t>
            </a:r>
          </a:p>
          <a:p>
            <a:r>
              <a:rPr lang="en-IN" sz="1800" dirty="0"/>
              <a:t>FRONT represents deletion from the FRONT index.</a:t>
            </a:r>
          </a:p>
          <a:p>
            <a:endParaRPr lang="en-IN" sz="1800" dirty="0"/>
          </a:p>
          <a:p>
            <a:r>
              <a:rPr lang="en-IN" sz="1800" dirty="0" smtClean="0"/>
              <a:t>When </a:t>
            </a:r>
            <a:r>
              <a:rPr lang="en-IN" sz="1800" dirty="0"/>
              <a:t>Queue Empty :</a:t>
            </a:r>
          </a:p>
          <a:p>
            <a:r>
              <a:rPr lang="en-IN" sz="1800" dirty="0" smtClean="0"/>
              <a:t>REAR </a:t>
            </a:r>
            <a:r>
              <a:rPr lang="en-IN" sz="1800" dirty="0"/>
              <a:t>was equal to FRONT when empty ( because in the starting </a:t>
            </a:r>
            <a:r>
              <a:rPr lang="en-IN" sz="1800" dirty="0" smtClean="0"/>
              <a:t> before </a:t>
            </a:r>
            <a:r>
              <a:rPr lang="en-IN" sz="1800" dirty="0"/>
              <a:t>filling the queue FRONT = REAR = 0 )</a:t>
            </a:r>
          </a:p>
          <a:p>
            <a:endParaRPr lang="en-IN" sz="1800" dirty="0"/>
          </a:p>
        </p:txBody>
      </p:sp>
      <p:sp>
        <p:nvSpPr>
          <p:cNvPr id="2" name="Footer Placeholder 1"/>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714C2469-5880-4D57-BE5E-21C3FFA02C15}" type="slidenum">
              <a:rPr lang="en-IN" smtClean="0"/>
              <a:t>22</a:t>
            </a:fld>
            <a:endParaRPr lang="en-IN" dirty="0"/>
          </a:p>
        </p:txBody>
      </p:sp>
    </p:spTree>
    <p:extLst>
      <p:ext uri="{BB962C8B-B14F-4D97-AF65-F5344CB8AC3E}">
        <p14:creationId xmlns:p14="http://schemas.microsoft.com/office/powerpoint/2010/main" val="37965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832648"/>
          </a:xfrm>
        </p:spPr>
        <p:style>
          <a:lnRef idx="1">
            <a:schemeClr val="accent5"/>
          </a:lnRef>
          <a:fillRef idx="2">
            <a:schemeClr val="accent5"/>
          </a:fillRef>
          <a:effectRef idx="1">
            <a:schemeClr val="accent5"/>
          </a:effectRef>
          <a:fontRef idx="minor">
            <a:schemeClr val="dk1"/>
          </a:fontRef>
        </p:style>
        <p:txBody>
          <a:bodyPr>
            <a:normAutofit fontScale="92500" lnSpcReduction="10000"/>
          </a:bodyPr>
          <a:lstStyle/>
          <a:p>
            <a:r>
              <a:rPr lang="en-IN" sz="2000" dirty="0"/>
              <a:t>GATE | GATE-CS-2016 (Set 1) | Question </a:t>
            </a:r>
            <a:r>
              <a:rPr lang="en-IN" sz="2000" dirty="0" smtClean="0"/>
              <a:t>51</a:t>
            </a:r>
          </a:p>
          <a:p>
            <a:r>
              <a:rPr lang="en-IN" sz="2000" dirty="0" smtClean="0"/>
              <a:t>Let </a:t>
            </a:r>
            <a:r>
              <a:rPr lang="en-IN" sz="2000" dirty="0"/>
              <a:t>Q denote a queue containing sixteen numbers and S be an empty stack. Head(Q) returns the element at the head of the queue Q </a:t>
            </a:r>
            <a:r>
              <a:rPr lang="en-IN" sz="2000" b="1" dirty="0"/>
              <a:t>without</a:t>
            </a:r>
            <a:r>
              <a:rPr lang="en-IN" sz="2000" dirty="0"/>
              <a:t> removing it from Q. Similarly Top(S) returns the element at the top of S </a:t>
            </a:r>
            <a:r>
              <a:rPr lang="en-IN" sz="2000" b="1" dirty="0"/>
              <a:t>without</a:t>
            </a:r>
            <a:r>
              <a:rPr lang="en-IN" sz="2000" dirty="0"/>
              <a:t> removing it from S. Consider the algorithm given below. </a:t>
            </a:r>
            <a:endParaRPr lang="en-IN" sz="2000" dirty="0" smtClean="0"/>
          </a:p>
          <a:p>
            <a:endParaRPr lang="en-IN" sz="2000" dirty="0" smtClean="0"/>
          </a:p>
          <a:p>
            <a:endParaRPr lang="en-IN" sz="2000" dirty="0"/>
          </a:p>
          <a:p>
            <a:endParaRPr lang="en-IN" sz="2000" dirty="0" smtClean="0"/>
          </a:p>
          <a:p>
            <a:endParaRPr lang="en-IN" sz="2000" dirty="0"/>
          </a:p>
          <a:p>
            <a:endParaRPr lang="en-IN" sz="2000" dirty="0" smtClean="0"/>
          </a:p>
          <a:p>
            <a:endParaRPr lang="en-IN" sz="2000" dirty="0"/>
          </a:p>
          <a:p>
            <a:endParaRPr lang="en-IN" sz="2000" dirty="0" smtClean="0"/>
          </a:p>
          <a:p>
            <a:r>
              <a:rPr lang="en-IN" sz="2000" dirty="0" smtClean="0"/>
              <a:t>The </a:t>
            </a:r>
            <a:r>
              <a:rPr lang="en-IN" sz="2000" dirty="0"/>
              <a:t>maximum possible number of iterations of the while loop in the algorithm is______ [This Question was originally a Fill-in-the-Blanks question</a:t>
            </a:r>
            <a:r>
              <a:rPr lang="en-IN" sz="2000" dirty="0" smtClean="0"/>
              <a:t>]</a:t>
            </a:r>
          </a:p>
          <a:p>
            <a:r>
              <a:rPr lang="pt-BR" sz="2000" b="1" dirty="0"/>
              <a:t>(A)</a:t>
            </a:r>
            <a:r>
              <a:rPr lang="pt-BR" sz="2000" dirty="0"/>
              <a:t> 16</a:t>
            </a:r>
            <a:br>
              <a:rPr lang="pt-BR" sz="2000" dirty="0"/>
            </a:br>
            <a:r>
              <a:rPr lang="pt-BR" sz="2000" b="1" dirty="0"/>
              <a:t>(B)</a:t>
            </a:r>
            <a:r>
              <a:rPr lang="pt-BR" sz="2000" dirty="0"/>
              <a:t> 32</a:t>
            </a:r>
            <a:br>
              <a:rPr lang="pt-BR" sz="2000" dirty="0"/>
            </a:br>
            <a:r>
              <a:rPr lang="pt-BR" sz="2000" b="1" dirty="0"/>
              <a:t>(C)</a:t>
            </a:r>
            <a:r>
              <a:rPr lang="pt-BR" sz="2000" dirty="0"/>
              <a:t> 256</a:t>
            </a:r>
            <a:br>
              <a:rPr lang="pt-BR" sz="2000" dirty="0"/>
            </a:br>
            <a:r>
              <a:rPr lang="pt-BR" sz="2000" b="1" dirty="0"/>
              <a:t>(D)</a:t>
            </a:r>
            <a:r>
              <a:rPr lang="pt-BR" sz="2000" dirty="0"/>
              <a:t> 64</a:t>
            </a:r>
            <a:endParaRPr lang="en-IN" sz="2000" dirty="0"/>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714C2469-5880-4D57-BE5E-21C3FFA02C15}" type="slidenum">
              <a:rPr lang="en-IN" smtClean="0"/>
              <a:t>23</a:t>
            </a:fld>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060848"/>
            <a:ext cx="5112568" cy="1888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0579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714C2469-5880-4D57-BE5E-21C3FFA02C15}" type="slidenum">
              <a:rPr lang="en-IN" smtClean="0"/>
              <a:t>24</a:t>
            </a:fld>
            <a:endParaRPr lang="en-IN"/>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55237"/>
            <a:ext cx="3816424"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sz="half" idx="1"/>
          </p:nvPr>
        </p:nvSpPr>
        <p:spPr>
          <a:xfrm>
            <a:off x="4644008" y="1279967"/>
            <a:ext cx="4032448" cy="3557021"/>
          </a:xfrm>
        </p:spPr>
        <p:txBody>
          <a:bodyPr>
            <a:noAutofit/>
          </a:bodyPr>
          <a:lstStyle/>
          <a:p>
            <a:r>
              <a:rPr lang="en-IN" sz="2000" dirty="0" smtClean="0"/>
              <a:t>If Stack is Empty or Top of Stack is less than Front Element of Queue then</a:t>
            </a:r>
          </a:p>
          <a:p>
            <a:pPr lvl="1"/>
            <a:r>
              <a:rPr lang="en-IN" sz="2000" dirty="0" smtClean="0"/>
              <a:t>Delete the Front Element from Queue &amp; Push in Stack</a:t>
            </a:r>
          </a:p>
          <a:p>
            <a:r>
              <a:rPr lang="en-IN" sz="2000" dirty="0" smtClean="0"/>
              <a:t>Else</a:t>
            </a:r>
          </a:p>
          <a:p>
            <a:pPr lvl="1"/>
            <a:r>
              <a:rPr lang="en-IN" sz="2000" dirty="0" smtClean="0"/>
              <a:t>Pop Element from Stack &amp; Insert in Queue</a:t>
            </a:r>
            <a:endParaRPr lang="en-IN" sz="2000" dirty="0"/>
          </a:p>
        </p:txBody>
      </p:sp>
    </p:spTree>
    <p:extLst>
      <p:ext uri="{BB962C8B-B14F-4D97-AF65-F5344CB8AC3E}">
        <p14:creationId xmlns:p14="http://schemas.microsoft.com/office/powerpoint/2010/main" val="1158950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79912" y="404664"/>
            <a:ext cx="4470648" cy="5721499"/>
          </a:xfrm>
        </p:spPr>
        <p:txBody>
          <a:bodyPr>
            <a:noAutofit/>
          </a:bodyPr>
          <a:lstStyle/>
          <a:p>
            <a:r>
              <a:rPr lang="en-IN" sz="1200" dirty="0"/>
              <a:t>Answer: (C)</a:t>
            </a:r>
          </a:p>
          <a:p>
            <a:r>
              <a:rPr lang="en-IN" sz="1200" dirty="0" smtClean="0"/>
              <a:t>Explanation</a:t>
            </a:r>
            <a:r>
              <a:rPr lang="en-IN" sz="1200" dirty="0"/>
              <a:t>: The worst case happens when the queue is sorted in decreasing order. In worst case, loop runs n*n times.</a:t>
            </a:r>
          </a:p>
          <a:p>
            <a:endParaRPr lang="en-IN" sz="1200" dirty="0"/>
          </a:p>
          <a:p>
            <a:r>
              <a:rPr lang="en-IN" sz="1200" dirty="0"/>
              <a:t>Queue: 4 3 2 1</a:t>
            </a:r>
          </a:p>
          <a:p>
            <a:r>
              <a:rPr lang="en-IN" sz="1200" dirty="0"/>
              <a:t>Stack: Empty</a:t>
            </a:r>
          </a:p>
          <a:p>
            <a:endParaRPr lang="en-IN" sz="1200" dirty="0"/>
          </a:p>
          <a:p>
            <a:r>
              <a:rPr lang="en-IN" sz="1200" dirty="0" smtClean="0"/>
              <a:t>Q=3 </a:t>
            </a:r>
            <a:r>
              <a:rPr lang="en-IN" sz="1200" dirty="0"/>
              <a:t>2 1</a:t>
            </a:r>
          </a:p>
          <a:p>
            <a:r>
              <a:rPr lang="en-IN" sz="1200" dirty="0" smtClean="0"/>
              <a:t>S=4</a:t>
            </a:r>
            <a:endParaRPr lang="en-IN" sz="1200" dirty="0"/>
          </a:p>
          <a:p>
            <a:endParaRPr lang="en-IN" sz="1200" dirty="0"/>
          </a:p>
          <a:p>
            <a:r>
              <a:rPr lang="en-IN" sz="1200" dirty="0" smtClean="0"/>
              <a:t>Q=3 </a:t>
            </a:r>
            <a:r>
              <a:rPr lang="en-IN" sz="1200" dirty="0"/>
              <a:t>2 1 4</a:t>
            </a:r>
          </a:p>
          <a:p>
            <a:r>
              <a:rPr lang="en-IN" sz="1200" dirty="0" smtClean="0"/>
              <a:t>S=Empty</a:t>
            </a:r>
            <a:endParaRPr lang="en-IN" sz="1200" dirty="0"/>
          </a:p>
          <a:p>
            <a:endParaRPr lang="en-IN" sz="1200" dirty="0"/>
          </a:p>
          <a:p>
            <a:r>
              <a:rPr lang="en-IN" sz="1200" dirty="0" smtClean="0"/>
              <a:t>Q=2 </a:t>
            </a:r>
            <a:r>
              <a:rPr lang="en-IN" sz="1200" dirty="0"/>
              <a:t>1 4</a:t>
            </a:r>
          </a:p>
          <a:p>
            <a:r>
              <a:rPr lang="en-IN" sz="1200" dirty="0" smtClean="0"/>
              <a:t>S=3</a:t>
            </a:r>
            <a:endParaRPr lang="en-IN" sz="1200" dirty="0"/>
          </a:p>
          <a:p>
            <a:endParaRPr lang="en-IN" sz="1200" dirty="0"/>
          </a:p>
          <a:p>
            <a:r>
              <a:rPr lang="en-IN" sz="1200" dirty="0" smtClean="0"/>
              <a:t>Q=2 </a:t>
            </a:r>
            <a:r>
              <a:rPr lang="en-IN" sz="1200" dirty="0"/>
              <a:t>1 4 3</a:t>
            </a:r>
          </a:p>
          <a:p>
            <a:r>
              <a:rPr lang="en-IN" sz="1200" dirty="0" smtClean="0"/>
              <a:t>S=Empty</a:t>
            </a:r>
            <a:endParaRPr lang="en-IN" sz="1200" dirty="0"/>
          </a:p>
          <a:p>
            <a:endParaRPr lang="en-IN" sz="1200" dirty="0"/>
          </a:p>
          <a:p>
            <a:r>
              <a:rPr lang="en-IN" sz="1200" dirty="0" smtClean="0"/>
              <a:t>Q=1 </a:t>
            </a:r>
            <a:r>
              <a:rPr lang="en-IN" sz="1200" dirty="0"/>
              <a:t>4 3</a:t>
            </a:r>
          </a:p>
          <a:p>
            <a:r>
              <a:rPr lang="en-IN" sz="1200" dirty="0" smtClean="0"/>
              <a:t>S=2</a:t>
            </a:r>
            <a:endParaRPr lang="en-IN" sz="1200" dirty="0"/>
          </a:p>
          <a:p>
            <a:endParaRPr lang="en-IN" sz="1200" dirty="0"/>
          </a:p>
          <a:p>
            <a:r>
              <a:rPr lang="en-IN" sz="1200" dirty="0" smtClean="0"/>
              <a:t>Q=1 </a:t>
            </a:r>
            <a:r>
              <a:rPr lang="en-IN" sz="1200" dirty="0"/>
              <a:t>4 3 2</a:t>
            </a:r>
          </a:p>
          <a:p>
            <a:r>
              <a:rPr lang="en-IN" sz="1200" dirty="0" smtClean="0"/>
              <a:t>S=Empty</a:t>
            </a:r>
            <a:endParaRPr lang="en-IN" sz="1200" dirty="0"/>
          </a:p>
          <a:p>
            <a:endParaRPr lang="en-IN" sz="1200" dirty="0"/>
          </a:p>
          <a:p>
            <a:r>
              <a:rPr lang="en-IN" sz="1200" dirty="0" smtClean="0"/>
              <a:t>Q=4 </a:t>
            </a:r>
            <a:r>
              <a:rPr lang="en-IN" sz="1200" dirty="0"/>
              <a:t>3 2</a:t>
            </a:r>
          </a:p>
          <a:p>
            <a:r>
              <a:rPr lang="en-IN" sz="1200" dirty="0" smtClean="0"/>
              <a:t>S=1</a:t>
            </a:r>
            <a:endParaRPr lang="en-IN" sz="1200" dirty="0"/>
          </a:p>
          <a:p>
            <a:endParaRPr lang="en-IN" sz="1050" dirty="0"/>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714C2469-5880-4D57-BE5E-21C3FFA02C15}" type="slidenum">
              <a:rPr lang="en-IN" smtClean="0"/>
              <a:t>25</a:t>
            </a:fld>
            <a:endParaRPr lang="en-IN"/>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63" y="260648"/>
            <a:ext cx="3096344"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p:cNvSpPr>
            <a:spLocks noGrp="1"/>
          </p:cNvSpPr>
          <p:nvPr>
            <p:ph sz="half" idx="1"/>
          </p:nvPr>
        </p:nvSpPr>
        <p:spPr>
          <a:xfrm>
            <a:off x="315222" y="3356992"/>
            <a:ext cx="2992485" cy="2367880"/>
          </a:xfrm>
        </p:spPr>
        <p:txBody>
          <a:bodyPr>
            <a:noAutofit/>
          </a:bodyPr>
          <a:lstStyle/>
          <a:p>
            <a:r>
              <a:rPr lang="en-IN" sz="1800" dirty="0" smtClean="0"/>
              <a:t>If Stack is Empty or Top of Stack is less than Front Element of Queue then</a:t>
            </a:r>
          </a:p>
          <a:p>
            <a:pPr lvl="1"/>
            <a:r>
              <a:rPr lang="en-IN" sz="1800" dirty="0" smtClean="0"/>
              <a:t>Delete the Front Element from Queue &amp; Push in Stack</a:t>
            </a:r>
          </a:p>
          <a:p>
            <a:r>
              <a:rPr lang="en-IN" sz="1800" dirty="0" smtClean="0"/>
              <a:t>Else</a:t>
            </a:r>
          </a:p>
          <a:p>
            <a:pPr lvl="1"/>
            <a:r>
              <a:rPr lang="en-IN" sz="1800" dirty="0" smtClean="0"/>
              <a:t>Pop Element from Stack &amp; Insert in Queue</a:t>
            </a:r>
            <a:endParaRPr lang="en-IN" sz="1800" dirty="0"/>
          </a:p>
        </p:txBody>
      </p:sp>
    </p:spTree>
    <p:extLst>
      <p:ext uri="{BB962C8B-B14F-4D97-AF65-F5344CB8AC3E}">
        <p14:creationId xmlns:p14="http://schemas.microsoft.com/office/powerpoint/2010/main" val="38637644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2"/>
          </p:nvPr>
        </p:nvSpPr>
        <p:spPr>
          <a:xfrm>
            <a:off x="4788024" y="188640"/>
            <a:ext cx="4038600" cy="5865515"/>
          </a:xfrm>
        </p:spPr>
        <p:txBody>
          <a:bodyPr>
            <a:normAutofit fontScale="47500" lnSpcReduction="20000"/>
          </a:bodyPr>
          <a:lstStyle/>
          <a:p>
            <a:r>
              <a:rPr lang="en-IN" dirty="0" smtClean="0"/>
              <a:t>Q=3 </a:t>
            </a:r>
            <a:r>
              <a:rPr lang="en-IN" dirty="0"/>
              <a:t>2</a:t>
            </a:r>
          </a:p>
          <a:p>
            <a:r>
              <a:rPr lang="en-IN" dirty="0" smtClean="0"/>
              <a:t>S=1 </a:t>
            </a:r>
            <a:r>
              <a:rPr lang="en-IN" dirty="0"/>
              <a:t>4</a:t>
            </a:r>
          </a:p>
          <a:p>
            <a:endParaRPr lang="en-IN" dirty="0"/>
          </a:p>
          <a:p>
            <a:r>
              <a:rPr lang="en-IN" dirty="0" smtClean="0"/>
              <a:t>Q=3 </a:t>
            </a:r>
            <a:r>
              <a:rPr lang="en-IN" dirty="0"/>
              <a:t>2 4</a:t>
            </a:r>
          </a:p>
          <a:p>
            <a:r>
              <a:rPr lang="en-IN" dirty="0" smtClean="0"/>
              <a:t>S=1</a:t>
            </a:r>
            <a:endParaRPr lang="en-IN" dirty="0"/>
          </a:p>
          <a:p>
            <a:endParaRPr lang="en-IN" dirty="0"/>
          </a:p>
          <a:p>
            <a:r>
              <a:rPr lang="en-IN" dirty="0" smtClean="0"/>
              <a:t>Q=2 </a:t>
            </a:r>
            <a:r>
              <a:rPr lang="en-IN" dirty="0"/>
              <a:t>4</a:t>
            </a:r>
          </a:p>
          <a:p>
            <a:r>
              <a:rPr lang="en-IN" dirty="0" smtClean="0"/>
              <a:t>S=1 </a:t>
            </a:r>
            <a:r>
              <a:rPr lang="en-IN" dirty="0"/>
              <a:t>3</a:t>
            </a:r>
          </a:p>
          <a:p>
            <a:endParaRPr lang="en-IN" dirty="0"/>
          </a:p>
          <a:p>
            <a:r>
              <a:rPr lang="en-IN" dirty="0" smtClean="0"/>
              <a:t>Q=2 </a:t>
            </a:r>
            <a:r>
              <a:rPr lang="en-IN" dirty="0"/>
              <a:t>4 3</a:t>
            </a:r>
          </a:p>
          <a:p>
            <a:r>
              <a:rPr lang="en-IN" dirty="0" smtClean="0"/>
              <a:t>S=1</a:t>
            </a:r>
            <a:endParaRPr lang="en-IN" dirty="0"/>
          </a:p>
          <a:p>
            <a:endParaRPr lang="en-IN" dirty="0"/>
          </a:p>
          <a:p>
            <a:r>
              <a:rPr lang="en-IN" dirty="0" smtClean="0"/>
              <a:t>Q=4 </a:t>
            </a:r>
            <a:r>
              <a:rPr lang="en-IN" dirty="0"/>
              <a:t>3</a:t>
            </a:r>
          </a:p>
          <a:p>
            <a:r>
              <a:rPr lang="en-IN" dirty="0" smtClean="0"/>
              <a:t>S=1 </a:t>
            </a:r>
            <a:r>
              <a:rPr lang="en-IN" dirty="0"/>
              <a:t>2</a:t>
            </a:r>
          </a:p>
          <a:p>
            <a:endParaRPr lang="en-IN" dirty="0"/>
          </a:p>
          <a:p>
            <a:r>
              <a:rPr lang="en-IN" dirty="0" smtClean="0"/>
              <a:t>Q=3 </a:t>
            </a:r>
            <a:endParaRPr lang="en-IN" dirty="0"/>
          </a:p>
          <a:p>
            <a:r>
              <a:rPr lang="en-IN" dirty="0" smtClean="0"/>
              <a:t>S=1 </a:t>
            </a:r>
            <a:r>
              <a:rPr lang="en-IN" dirty="0"/>
              <a:t>2 4</a:t>
            </a:r>
          </a:p>
          <a:p>
            <a:endParaRPr lang="en-IN" dirty="0"/>
          </a:p>
          <a:p>
            <a:r>
              <a:rPr lang="en-IN" dirty="0" smtClean="0"/>
              <a:t>Q=3 </a:t>
            </a:r>
            <a:r>
              <a:rPr lang="en-IN" dirty="0"/>
              <a:t>4 </a:t>
            </a:r>
          </a:p>
          <a:p>
            <a:r>
              <a:rPr lang="en-IN" dirty="0" smtClean="0"/>
              <a:t>S=1 </a:t>
            </a:r>
            <a:r>
              <a:rPr lang="en-IN" dirty="0"/>
              <a:t>2</a:t>
            </a:r>
          </a:p>
          <a:p>
            <a:endParaRPr lang="en-IN" dirty="0"/>
          </a:p>
          <a:p>
            <a:r>
              <a:rPr lang="en-IN" dirty="0" smtClean="0"/>
              <a:t>Q=4</a:t>
            </a:r>
            <a:endParaRPr lang="en-IN" dirty="0"/>
          </a:p>
          <a:p>
            <a:r>
              <a:rPr lang="en-IN" dirty="0" smtClean="0"/>
              <a:t>S=1 </a:t>
            </a:r>
            <a:r>
              <a:rPr lang="en-IN" dirty="0"/>
              <a:t>2 3</a:t>
            </a:r>
          </a:p>
          <a:p>
            <a:endParaRPr lang="en-IN" dirty="0"/>
          </a:p>
          <a:p>
            <a:r>
              <a:rPr lang="en-IN" dirty="0" smtClean="0"/>
              <a:t>Q=Empty</a:t>
            </a:r>
            <a:endParaRPr lang="en-IN" dirty="0"/>
          </a:p>
          <a:p>
            <a:r>
              <a:rPr lang="en-IN" dirty="0" smtClean="0"/>
              <a:t>S=1 </a:t>
            </a:r>
            <a:r>
              <a:rPr lang="en-IN" dirty="0"/>
              <a:t>2 3 4</a:t>
            </a:r>
          </a:p>
          <a:p>
            <a:endParaRPr lang="en-IN" dirty="0"/>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714C2469-5880-4D57-BE5E-21C3FFA02C15}" type="slidenum">
              <a:rPr lang="en-IN" smtClean="0"/>
              <a:t>26</a:t>
            </a:fld>
            <a:endParaRPr lang="en-IN"/>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63" y="764704"/>
            <a:ext cx="3096344"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741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end</a:t>
            </a:r>
            <a:endParaRPr lang="en-IN" dirty="0"/>
          </a:p>
        </p:txBody>
      </p:sp>
      <p:sp>
        <p:nvSpPr>
          <p:cNvPr id="3" name="Content Placeholder 2"/>
          <p:cNvSpPr>
            <a:spLocks noGrp="1"/>
          </p:cNvSpPr>
          <p:nvPr>
            <p:ph sz="half" idx="1"/>
          </p:nvPr>
        </p:nvSpPr>
        <p:spPr/>
        <p:txBody>
          <a:bodyPr/>
          <a:lstStyle/>
          <a:p>
            <a:endParaRPr lang="en-IN"/>
          </a:p>
        </p:txBody>
      </p:sp>
      <p:sp>
        <p:nvSpPr>
          <p:cNvPr id="4" name="Content Placeholder 3"/>
          <p:cNvSpPr>
            <a:spLocks noGrp="1"/>
          </p:cNvSpPr>
          <p:nvPr>
            <p:ph sz="half" idx="2"/>
          </p:nvPr>
        </p:nvSpPr>
        <p:spPr/>
        <p:txBody>
          <a:bodyPr/>
          <a:lstStyle/>
          <a:p>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714C2469-5880-4D57-BE5E-21C3FFA02C15}" type="slidenum">
              <a:rPr lang="en-IN" smtClean="0"/>
              <a:t>27</a:t>
            </a:fld>
            <a:endParaRPr lang="en-IN"/>
          </a:p>
        </p:txBody>
      </p:sp>
    </p:spTree>
    <p:extLst>
      <p:ext uri="{BB962C8B-B14F-4D97-AF65-F5344CB8AC3E}">
        <p14:creationId xmlns:p14="http://schemas.microsoft.com/office/powerpoint/2010/main" val="918417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202034"/>
          </a:xfrm>
        </p:spPr>
        <p:txBody>
          <a:bodyPr>
            <a:noAutofit/>
          </a:bodyPr>
          <a:lstStyle/>
          <a:p>
            <a:r>
              <a:rPr lang="en-US" sz="2400" b="1" dirty="0" smtClean="0"/>
              <a:t>Solution</a:t>
            </a:r>
            <a:endParaRPr lang="en-IN" sz="2400" b="1" dirty="0"/>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714C2469-5880-4D57-BE5E-21C3FFA02C15}" type="slidenum">
              <a:rPr lang="en-IN" smtClean="0"/>
              <a:t>3</a:t>
            </a:fld>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02" y="332657"/>
            <a:ext cx="4548414" cy="5718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04664"/>
            <a:ext cx="4163585" cy="5989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4020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714C2469-5880-4D57-BE5E-21C3FFA02C15}" type="slidenum">
              <a:rPr lang="en-IN" smtClean="0"/>
              <a:t>4</a:t>
            </a:fld>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404664"/>
            <a:ext cx="4070846" cy="604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457200" y="-27384"/>
            <a:ext cx="8229600" cy="202034"/>
          </a:xfrm>
        </p:spPr>
        <p:txBody>
          <a:bodyPr>
            <a:noAutofit/>
          </a:bodyPr>
          <a:lstStyle/>
          <a:p>
            <a:r>
              <a:rPr lang="en-US" sz="2400" b="1" dirty="0" smtClean="0"/>
              <a:t>Solution</a:t>
            </a:r>
            <a:endParaRPr lang="en-IN" sz="2400" b="1"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04664"/>
            <a:ext cx="4320480"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6152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904656"/>
          </a:xfrm>
        </p:spPr>
        <p:style>
          <a:lnRef idx="1">
            <a:schemeClr val="accent5"/>
          </a:lnRef>
          <a:fillRef idx="2">
            <a:schemeClr val="accent5"/>
          </a:fillRef>
          <a:effectRef idx="1">
            <a:schemeClr val="accent5"/>
          </a:effectRef>
          <a:fontRef idx="minor">
            <a:schemeClr val="dk1"/>
          </a:fontRef>
        </p:style>
        <p:txBody>
          <a:bodyPr>
            <a:normAutofit fontScale="70000" lnSpcReduction="20000"/>
          </a:bodyPr>
          <a:lstStyle/>
          <a:p>
            <a:pPr marL="0" indent="0">
              <a:buNone/>
            </a:pPr>
            <a:r>
              <a:rPr lang="en-IN" b="1" dirty="0" smtClean="0"/>
              <a:t>GATE | GATE CS 1996 | Question 12</a:t>
            </a:r>
          </a:p>
          <a:p>
            <a:pPr marL="0" indent="0">
              <a:buNone/>
            </a:pPr>
            <a:r>
              <a:rPr lang="en-IN" dirty="0" smtClean="0"/>
              <a:t>Consider the following statements:</a:t>
            </a:r>
          </a:p>
          <a:p>
            <a:pPr marL="571500" indent="-571500">
              <a:buAutoNum type="romanLcPeriod"/>
            </a:pPr>
            <a:r>
              <a:rPr lang="en-IN" dirty="0" smtClean="0"/>
              <a:t>First-in-first out types of computations are efficiently supported by STACKS. </a:t>
            </a:r>
          </a:p>
          <a:p>
            <a:pPr marL="571500" indent="-571500">
              <a:buAutoNum type="romanLcPeriod"/>
            </a:pPr>
            <a:r>
              <a:rPr lang="en-IN" dirty="0" smtClean="0"/>
              <a:t>Implementing LISTS on linked lists is more efficient than implementing LISTS on an array for almost all the basic LIST operations. </a:t>
            </a:r>
          </a:p>
          <a:p>
            <a:pPr marL="571500" indent="-571500">
              <a:buAutoNum type="romanLcPeriod"/>
            </a:pPr>
            <a:r>
              <a:rPr lang="en-IN" dirty="0" smtClean="0"/>
              <a:t>Implementing QUEUES on a circular array is more efficient than implementing QUEUES on a linear array with two indices. </a:t>
            </a:r>
          </a:p>
          <a:p>
            <a:pPr marL="571500" indent="-571500">
              <a:buAutoNum type="romanLcPeriod"/>
            </a:pPr>
            <a:r>
              <a:rPr lang="en-IN" dirty="0" smtClean="0"/>
              <a:t>Last-in-first-out type of computations are efficiently supported by QUEUES. Which of the following is correct?</a:t>
            </a:r>
          </a:p>
          <a:p>
            <a:pPr marL="0" indent="0">
              <a:buNone/>
            </a:pPr>
            <a:r>
              <a:rPr lang="en-IN" b="1" dirty="0" smtClean="0"/>
              <a:t>(A)</a:t>
            </a:r>
            <a:r>
              <a:rPr lang="en-IN" dirty="0" smtClean="0"/>
              <a:t> (ii) and (iii) are true</a:t>
            </a:r>
            <a:br>
              <a:rPr lang="en-IN" dirty="0" smtClean="0"/>
            </a:br>
            <a:r>
              <a:rPr lang="en-IN" b="1" dirty="0" smtClean="0"/>
              <a:t>(B)</a:t>
            </a:r>
            <a:r>
              <a:rPr lang="en-IN" dirty="0" smtClean="0"/>
              <a:t> (</a:t>
            </a:r>
            <a:r>
              <a:rPr lang="en-IN" dirty="0" err="1" smtClean="0"/>
              <a:t>i</a:t>
            </a:r>
            <a:r>
              <a:rPr lang="en-IN" dirty="0" smtClean="0"/>
              <a:t>) and (ii) are true</a:t>
            </a:r>
            <a:br>
              <a:rPr lang="en-IN" dirty="0" smtClean="0"/>
            </a:br>
            <a:r>
              <a:rPr lang="en-IN" b="1" dirty="0" smtClean="0"/>
              <a:t>(C)</a:t>
            </a:r>
            <a:r>
              <a:rPr lang="en-IN" dirty="0" smtClean="0"/>
              <a:t> (iii) and (iv) are true</a:t>
            </a:r>
            <a:br>
              <a:rPr lang="en-IN" dirty="0" smtClean="0"/>
            </a:br>
            <a:r>
              <a:rPr lang="en-IN" b="1" dirty="0" smtClean="0"/>
              <a:t>(D)</a:t>
            </a:r>
            <a:r>
              <a:rPr lang="en-IN" dirty="0" smtClean="0"/>
              <a:t> (ii) and (iv) are true</a:t>
            </a:r>
            <a:br>
              <a:rPr lang="en-IN" dirty="0" smtClean="0"/>
            </a:br>
            <a:r>
              <a:rPr lang="en-IN" dirty="0" smtClean="0"/>
              <a:t/>
            </a:r>
            <a:br>
              <a:rPr lang="en-IN" dirty="0" smtClean="0"/>
            </a:br>
            <a:r>
              <a:rPr lang="en-IN" dirty="0" smtClean="0"/>
              <a:t/>
            </a:r>
            <a:br>
              <a:rPr lang="en-IN" dirty="0" smtClean="0"/>
            </a:br>
            <a:endParaRPr lang="en-IN" dirty="0"/>
          </a:p>
        </p:txBody>
      </p:sp>
      <p:sp>
        <p:nvSpPr>
          <p:cNvPr id="2" name="Footer Placeholder 1"/>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714C2469-5880-4D57-BE5E-21C3FFA02C15}" type="slidenum">
              <a:rPr lang="en-IN" smtClean="0"/>
              <a:t>5</a:t>
            </a:fld>
            <a:endParaRPr lang="en-IN"/>
          </a:p>
        </p:txBody>
      </p:sp>
    </p:spTree>
    <p:extLst>
      <p:ext uri="{BB962C8B-B14F-4D97-AF65-F5344CB8AC3E}">
        <p14:creationId xmlns:p14="http://schemas.microsoft.com/office/powerpoint/2010/main" val="3742159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904656"/>
          </a:xfrm>
        </p:spPr>
        <p:txBody>
          <a:bodyPr>
            <a:normAutofit fontScale="47500" lnSpcReduction="20000"/>
          </a:bodyPr>
          <a:lstStyle/>
          <a:p>
            <a:pPr marL="0" indent="0">
              <a:buNone/>
            </a:pPr>
            <a:r>
              <a:rPr lang="en-IN" b="1" dirty="0" smtClean="0"/>
              <a:t>GATE | GATE CS 1996 | Question 12</a:t>
            </a:r>
          </a:p>
          <a:p>
            <a:pPr marL="0" indent="0">
              <a:buNone/>
            </a:pPr>
            <a:r>
              <a:rPr lang="en-IN" dirty="0" smtClean="0"/>
              <a:t>Consider the following statements:</a:t>
            </a:r>
          </a:p>
          <a:p>
            <a:pPr marL="571500" indent="-571500">
              <a:buAutoNum type="romanLcPeriod"/>
            </a:pPr>
            <a:r>
              <a:rPr lang="en-IN" dirty="0" smtClean="0"/>
              <a:t>First-in-first out types of computations are efficiently supported by STACKS. </a:t>
            </a:r>
          </a:p>
          <a:p>
            <a:pPr marL="571500" indent="-571500">
              <a:buAutoNum type="romanLcPeriod"/>
            </a:pPr>
            <a:r>
              <a:rPr lang="en-IN" dirty="0" smtClean="0"/>
              <a:t>Implementing LISTS on linked lists is more efficient than implementing LISTS on an array for almost all the basic LIST operations. </a:t>
            </a:r>
          </a:p>
          <a:p>
            <a:pPr marL="571500" indent="-571500">
              <a:buAutoNum type="romanLcPeriod"/>
            </a:pPr>
            <a:r>
              <a:rPr lang="en-IN" dirty="0" smtClean="0"/>
              <a:t>Implementing QUEUES on a circular array is more efficient than implementing QUEUES on a linear array with two indices. </a:t>
            </a:r>
          </a:p>
          <a:p>
            <a:pPr marL="571500" indent="-571500">
              <a:buAutoNum type="romanLcPeriod"/>
            </a:pPr>
            <a:r>
              <a:rPr lang="en-IN" dirty="0" smtClean="0"/>
              <a:t>Last-in-first-out type of computations are efficiently supported by QUEUES. Which of the following is correct?</a:t>
            </a:r>
          </a:p>
          <a:p>
            <a:pPr marL="0" indent="0">
              <a:buNone/>
            </a:pPr>
            <a:r>
              <a:rPr lang="en-IN" b="1" dirty="0" smtClean="0"/>
              <a:t>(A)</a:t>
            </a:r>
            <a:r>
              <a:rPr lang="en-IN" dirty="0" smtClean="0"/>
              <a:t> (ii) and (iii) are true</a:t>
            </a:r>
            <a:br>
              <a:rPr lang="en-IN" dirty="0" smtClean="0"/>
            </a:br>
            <a:r>
              <a:rPr lang="en-IN" b="1" dirty="0" smtClean="0"/>
              <a:t>(B)</a:t>
            </a:r>
            <a:r>
              <a:rPr lang="en-IN" dirty="0" smtClean="0"/>
              <a:t> (</a:t>
            </a:r>
            <a:r>
              <a:rPr lang="en-IN" dirty="0" err="1" smtClean="0"/>
              <a:t>i</a:t>
            </a:r>
            <a:r>
              <a:rPr lang="en-IN" dirty="0" smtClean="0"/>
              <a:t>) and (ii) are true</a:t>
            </a:r>
            <a:br>
              <a:rPr lang="en-IN" dirty="0" smtClean="0"/>
            </a:br>
            <a:r>
              <a:rPr lang="en-IN" b="1" dirty="0" smtClean="0"/>
              <a:t>(C)</a:t>
            </a:r>
            <a:r>
              <a:rPr lang="en-IN" dirty="0" smtClean="0"/>
              <a:t> (iii) and (iv) are true</a:t>
            </a:r>
            <a:br>
              <a:rPr lang="en-IN" dirty="0" smtClean="0"/>
            </a:br>
            <a:r>
              <a:rPr lang="en-IN" b="1" dirty="0" smtClean="0"/>
              <a:t>(D)</a:t>
            </a:r>
            <a:r>
              <a:rPr lang="en-IN" dirty="0" smtClean="0"/>
              <a:t> (ii) and (iv) are true</a:t>
            </a:r>
            <a:br>
              <a:rPr lang="en-IN" dirty="0" smtClean="0"/>
            </a:br>
            <a:r>
              <a:rPr lang="en-IN" dirty="0" smtClean="0"/>
              <a:t/>
            </a:r>
            <a:br>
              <a:rPr lang="en-IN" dirty="0" smtClean="0"/>
            </a:br>
            <a:r>
              <a:rPr lang="en-IN" dirty="0" smtClean="0"/>
              <a:t/>
            </a:r>
            <a:br>
              <a:rPr lang="en-IN" dirty="0" smtClean="0"/>
            </a:br>
            <a:r>
              <a:rPr lang="en-IN" b="1" dirty="0" smtClean="0"/>
              <a:t>Answer:</a:t>
            </a:r>
            <a:r>
              <a:rPr lang="en-IN" dirty="0" smtClean="0"/>
              <a:t> </a:t>
            </a:r>
            <a:r>
              <a:rPr lang="en-IN" b="1" dirty="0" smtClean="0"/>
              <a:t>(A)</a:t>
            </a:r>
            <a:r>
              <a:rPr lang="en-IN" dirty="0" smtClean="0"/>
              <a:t> </a:t>
            </a:r>
            <a:br>
              <a:rPr lang="en-IN" dirty="0" smtClean="0"/>
            </a:br>
            <a:r>
              <a:rPr lang="en-IN" dirty="0" smtClean="0"/>
              <a:t/>
            </a:r>
            <a:br>
              <a:rPr lang="en-IN" dirty="0" smtClean="0"/>
            </a:br>
            <a:r>
              <a:rPr lang="en-IN" b="1" dirty="0" smtClean="0"/>
              <a:t>Explanation:</a:t>
            </a:r>
            <a:r>
              <a:rPr lang="en-IN" dirty="0" smtClean="0"/>
              <a:t> </a:t>
            </a:r>
            <a:r>
              <a:rPr lang="en-IN" dirty="0" err="1" smtClean="0"/>
              <a:t>i</a:t>
            </a:r>
            <a:r>
              <a:rPr lang="en-IN" dirty="0" smtClean="0"/>
              <a:t> -STACK is the data structure that follows Last In First Out (LIFO) or First In Last Out (FILO) order, in which the element which is inserted at last is removed out first. </a:t>
            </a:r>
          </a:p>
          <a:p>
            <a:pPr marL="0" indent="0">
              <a:buNone/>
            </a:pPr>
            <a:r>
              <a:rPr lang="en-IN" dirty="0" smtClean="0"/>
              <a:t>ii – Implementing LISTS on linked lists is more efficient than implementing it on an array for almost all the basic LIST operations because the insertion and deletion of elements can be done in O(1) in Linked List but it takes O(N) time in Arrays. </a:t>
            </a:r>
          </a:p>
          <a:p>
            <a:pPr marL="0" indent="0">
              <a:buNone/>
            </a:pPr>
            <a:r>
              <a:rPr lang="en-IN" dirty="0" smtClean="0"/>
              <a:t>iii- Implementing QUEUES on a circular array is more efficient than implementing it on a linear array with two indices because using circular arrays, it takes less space and can reuse it again. </a:t>
            </a:r>
          </a:p>
          <a:p>
            <a:pPr marL="0" indent="0">
              <a:buNone/>
            </a:pPr>
            <a:r>
              <a:rPr lang="en-IN" dirty="0" smtClean="0"/>
              <a:t>iv – QUEUE is the data structure that follows First In First Out (FIFO) or Last In Last Out (LILO) order, in which the element which is inserted first is removed first.</a:t>
            </a:r>
          </a:p>
          <a:p>
            <a:pPr marL="0" indent="0">
              <a:buNone/>
            </a:pPr>
            <a:r>
              <a:rPr lang="en-IN" dirty="0" smtClean="0"/>
              <a:t>only (ii) and (iii) are TRUE.</a:t>
            </a:r>
            <a:br>
              <a:rPr lang="en-IN" dirty="0" smtClean="0"/>
            </a:br>
            <a:r>
              <a:rPr lang="en-IN" dirty="0" smtClean="0"/>
              <a:t>Option (A) is correct.</a:t>
            </a:r>
          </a:p>
          <a:p>
            <a:pPr marL="0" indent="0">
              <a:buNone/>
            </a:pPr>
            <a:endParaRPr lang="en-IN" dirty="0"/>
          </a:p>
        </p:txBody>
      </p:sp>
      <p:sp>
        <p:nvSpPr>
          <p:cNvPr id="2" name="Footer Placeholder 1"/>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714C2469-5880-4D57-BE5E-21C3FFA02C15}" type="slidenum">
              <a:rPr lang="en-IN" smtClean="0"/>
              <a:t>6</a:t>
            </a:fld>
            <a:endParaRPr lang="en-IN"/>
          </a:p>
        </p:txBody>
      </p:sp>
    </p:spTree>
    <p:extLst>
      <p:ext uri="{BB962C8B-B14F-4D97-AF65-F5344CB8AC3E}">
        <p14:creationId xmlns:p14="http://schemas.microsoft.com/office/powerpoint/2010/main" val="23251154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692696"/>
            <a:ext cx="7497281" cy="5211941"/>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68580" indent="0">
              <a:buNone/>
            </a:pPr>
            <a:r>
              <a:rPr lang="en-IN" sz="2100" b="1" dirty="0"/>
              <a:t>GATE | GATE-CS-2016 (Set 1) | Question 20</a:t>
            </a:r>
          </a:p>
          <a:p>
            <a:pPr marL="68580" indent="0">
              <a:buNone/>
            </a:pPr>
            <a:r>
              <a:rPr lang="en-IN" sz="2100" dirty="0" smtClean="0"/>
              <a:t>A </a:t>
            </a:r>
            <a:r>
              <a:rPr lang="en-IN" sz="2100" dirty="0"/>
              <a:t>queue is implemented using an array such that ENQUEUE and DEQUEUE operations are performed efficiently. Which one of the following statements is CORRECT (n refers to the number of items in the queue</a:t>
            </a:r>
            <a:r>
              <a:rPr lang="en-IN" sz="2100" dirty="0" smtClean="0"/>
              <a:t>)?</a:t>
            </a:r>
          </a:p>
          <a:p>
            <a:pPr marL="68580" indent="0">
              <a:buNone/>
            </a:pPr>
            <a:endParaRPr lang="en-IN" sz="2100" dirty="0"/>
          </a:p>
          <a:p>
            <a:pPr marL="68580" indent="0">
              <a:buNone/>
            </a:pPr>
            <a:r>
              <a:rPr lang="en-IN" sz="2100" b="1" dirty="0"/>
              <a:t>(A)</a:t>
            </a:r>
            <a:r>
              <a:rPr lang="en-IN" sz="2100" dirty="0"/>
              <a:t> Both operations can be performed in O(1) time</a:t>
            </a:r>
            <a:br>
              <a:rPr lang="en-IN" sz="2100" dirty="0"/>
            </a:br>
            <a:r>
              <a:rPr lang="en-IN" sz="2100" b="1" dirty="0"/>
              <a:t>(B)</a:t>
            </a:r>
            <a:r>
              <a:rPr lang="en-IN" sz="2100" dirty="0"/>
              <a:t> At most one operation can be performed in O(1) time but the worst case time for the other operation will be Ω(n)</a:t>
            </a:r>
            <a:br>
              <a:rPr lang="en-IN" sz="2100" dirty="0"/>
            </a:br>
            <a:r>
              <a:rPr lang="en-IN" sz="2100" b="1" dirty="0"/>
              <a:t>(C)</a:t>
            </a:r>
            <a:r>
              <a:rPr lang="en-IN" sz="2100" dirty="0"/>
              <a:t> The worst case time complexity for both operations will be Ω(n)</a:t>
            </a:r>
            <a:br>
              <a:rPr lang="en-IN" sz="2100" dirty="0"/>
            </a:br>
            <a:r>
              <a:rPr lang="en-IN" sz="2100" b="1" dirty="0"/>
              <a:t>(D)</a:t>
            </a:r>
            <a:r>
              <a:rPr lang="en-IN" sz="2100" dirty="0"/>
              <a:t> Worst case time complexity for both operations will be Ω(log n)</a:t>
            </a:r>
            <a:br>
              <a:rPr lang="en-IN" sz="2100" dirty="0"/>
            </a:br>
            <a:r>
              <a:rPr lang="en-IN" sz="2100" dirty="0"/>
              <a:t/>
            </a:r>
            <a:br>
              <a:rPr lang="en-IN" sz="2100" dirty="0"/>
            </a:br>
            <a:r>
              <a:rPr lang="en-IN" sz="2100" dirty="0"/>
              <a:t/>
            </a:r>
            <a:br>
              <a:rPr lang="en-IN" sz="2100" dirty="0"/>
            </a:br>
            <a:endParaRPr lang="en-IN" dirty="0"/>
          </a:p>
        </p:txBody>
      </p:sp>
      <p:sp>
        <p:nvSpPr>
          <p:cNvPr id="2" name="Footer Placeholder 1"/>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714C2469-5880-4D57-BE5E-21C3FFA02C15}" type="slidenum">
              <a:rPr lang="en-IN" smtClean="0"/>
              <a:t>7</a:t>
            </a:fld>
            <a:endParaRPr lang="en-IN"/>
          </a:p>
        </p:txBody>
      </p:sp>
    </p:spTree>
    <p:extLst>
      <p:ext uri="{BB962C8B-B14F-4D97-AF65-F5344CB8AC3E}">
        <p14:creationId xmlns:p14="http://schemas.microsoft.com/office/powerpoint/2010/main" val="322240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80920" cy="5355957"/>
          </a:xfrm>
        </p:spPr>
        <p:txBody>
          <a:bodyPr>
            <a:normAutofit fontScale="92500" lnSpcReduction="10000"/>
          </a:bodyPr>
          <a:lstStyle/>
          <a:p>
            <a:pPr marL="68580" indent="0">
              <a:buNone/>
            </a:pPr>
            <a:r>
              <a:rPr lang="en-IN" sz="2100" b="1" dirty="0"/>
              <a:t>GATE | GATE-CS-2016 (Set 1) | Question 20</a:t>
            </a:r>
          </a:p>
          <a:p>
            <a:pPr marL="68580" indent="0">
              <a:buNone/>
            </a:pPr>
            <a:r>
              <a:rPr lang="en-IN" sz="2100" dirty="0" smtClean="0"/>
              <a:t>A </a:t>
            </a:r>
            <a:r>
              <a:rPr lang="en-IN" sz="2100" dirty="0"/>
              <a:t>queue is implemented using an array such that ENQUEUE and DEQUEUE operations are performed efficiently. Which one of the following statements is CORRECT (n refers to the number of items in the queue</a:t>
            </a:r>
            <a:r>
              <a:rPr lang="en-IN" sz="2100" dirty="0" smtClean="0"/>
              <a:t>)?</a:t>
            </a:r>
          </a:p>
          <a:p>
            <a:pPr marL="68580" indent="0">
              <a:buNone/>
            </a:pPr>
            <a:endParaRPr lang="en-IN" sz="2100" dirty="0"/>
          </a:p>
          <a:p>
            <a:pPr marL="68580" indent="0">
              <a:buNone/>
            </a:pPr>
            <a:r>
              <a:rPr lang="en-IN" sz="2100" b="1" dirty="0" smtClean="0"/>
              <a:t>(A)</a:t>
            </a:r>
            <a:r>
              <a:rPr lang="en-IN" sz="2100" dirty="0" smtClean="0"/>
              <a:t> Both </a:t>
            </a:r>
            <a:r>
              <a:rPr lang="en-IN" sz="2100" dirty="0"/>
              <a:t>operations can be performed in O(1) time</a:t>
            </a:r>
            <a:br>
              <a:rPr lang="en-IN" sz="2100" dirty="0"/>
            </a:br>
            <a:r>
              <a:rPr lang="en-IN" sz="2100" b="1" dirty="0"/>
              <a:t>(B)</a:t>
            </a:r>
            <a:r>
              <a:rPr lang="en-IN" sz="2100" dirty="0"/>
              <a:t> At most one operation can be performed in O(1) time but the worst case time for the other operation will be Ω(n)</a:t>
            </a:r>
            <a:br>
              <a:rPr lang="en-IN" sz="2100" dirty="0"/>
            </a:br>
            <a:r>
              <a:rPr lang="en-IN" sz="2100" b="1" dirty="0"/>
              <a:t>(C)</a:t>
            </a:r>
            <a:r>
              <a:rPr lang="en-IN" sz="2100" dirty="0"/>
              <a:t> The worst case time complexity for both operations will be Ω(n)</a:t>
            </a:r>
            <a:br>
              <a:rPr lang="en-IN" sz="2100" dirty="0"/>
            </a:br>
            <a:r>
              <a:rPr lang="en-IN" sz="2100" b="1" dirty="0"/>
              <a:t>(D)</a:t>
            </a:r>
            <a:r>
              <a:rPr lang="en-IN" sz="2100" dirty="0"/>
              <a:t> Worst case time complexity for both operations will be Ω(log n)</a:t>
            </a:r>
            <a:br>
              <a:rPr lang="en-IN" sz="2100" dirty="0"/>
            </a:br>
            <a:r>
              <a:rPr lang="en-IN" sz="2100" dirty="0"/>
              <a:t/>
            </a:r>
            <a:br>
              <a:rPr lang="en-IN" sz="2100" dirty="0"/>
            </a:br>
            <a:r>
              <a:rPr lang="en-IN" sz="2100" dirty="0"/>
              <a:t/>
            </a:r>
            <a:br>
              <a:rPr lang="en-IN" sz="2100" dirty="0"/>
            </a:br>
            <a:r>
              <a:rPr lang="en-IN" sz="2100" b="1" dirty="0"/>
              <a:t>Answer:</a:t>
            </a:r>
            <a:r>
              <a:rPr lang="en-IN" sz="2100" dirty="0"/>
              <a:t> </a:t>
            </a:r>
            <a:r>
              <a:rPr lang="en-IN" sz="2100" b="1" dirty="0"/>
              <a:t>(A</a:t>
            </a:r>
            <a:r>
              <a:rPr lang="en-IN" sz="2100" b="1" dirty="0" smtClean="0"/>
              <a:t>)</a:t>
            </a:r>
          </a:p>
          <a:p>
            <a:pPr marL="68580" indent="0">
              <a:buNone/>
            </a:pPr>
            <a:endParaRPr lang="en-IN" sz="2100" dirty="0" smtClean="0"/>
          </a:p>
          <a:p>
            <a:pPr marL="68580" indent="0">
              <a:buNone/>
            </a:pPr>
            <a:r>
              <a:rPr lang="en-IN" sz="2100" dirty="0" smtClean="0"/>
              <a:t>Front and Rear are already Ready, pointing to the First element in Queue and Last Position in Queue, </a:t>
            </a:r>
          </a:p>
          <a:p>
            <a:pPr marL="68580" indent="0">
              <a:buNone/>
            </a:pPr>
            <a:r>
              <a:rPr lang="en-IN" sz="2100" dirty="0" smtClean="0"/>
              <a:t>In constant time, Insertion and Deletion will take place</a:t>
            </a:r>
            <a:endParaRPr lang="en-IN" sz="2100" dirty="0"/>
          </a:p>
          <a:p>
            <a:pPr marL="68580" indent="0">
              <a:buNone/>
            </a:pPr>
            <a:endParaRPr lang="en-IN" dirty="0"/>
          </a:p>
        </p:txBody>
      </p:sp>
      <p:sp>
        <p:nvSpPr>
          <p:cNvPr id="2" name="Footer Placeholder 1"/>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714C2469-5880-4D57-BE5E-21C3FFA02C15}" type="slidenum">
              <a:rPr lang="en-IN" smtClean="0"/>
              <a:t>8</a:t>
            </a:fld>
            <a:endParaRPr lang="en-IN"/>
          </a:p>
        </p:txBody>
      </p:sp>
    </p:spTree>
    <p:extLst>
      <p:ext uri="{BB962C8B-B14F-4D97-AF65-F5344CB8AC3E}">
        <p14:creationId xmlns:p14="http://schemas.microsoft.com/office/powerpoint/2010/main" val="24509682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124744"/>
            <a:ext cx="6777317" cy="4707885"/>
          </a:xfrm>
        </p:spPr>
        <p:style>
          <a:lnRef idx="1">
            <a:schemeClr val="accent5"/>
          </a:lnRef>
          <a:fillRef idx="2">
            <a:schemeClr val="accent5"/>
          </a:fillRef>
          <a:effectRef idx="1">
            <a:schemeClr val="accent5"/>
          </a:effectRef>
          <a:fontRef idx="minor">
            <a:schemeClr val="dk1"/>
          </a:fontRef>
        </p:style>
        <p:txBody>
          <a:bodyPr>
            <a:normAutofit/>
          </a:bodyPr>
          <a:lstStyle/>
          <a:p>
            <a:pPr marL="68580" indent="0">
              <a:buNone/>
            </a:pPr>
            <a:r>
              <a:rPr lang="en-IN" sz="2400" b="1" dirty="0"/>
              <a:t>ISRO | ISRO CS 2017 | Question 53</a:t>
            </a:r>
          </a:p>
          <a:p>
            <a:pPr marL="68580" indent="0">
              <a:buNone/>
            </a:pPr>
            <a:r>
              <a:rPr lang="en-IN" sz="2400" dirty="0" smtClean="0"/>
              <a:t>The </a:t>
            </a:r>
            <a:r>
              <a:rPr lang="en-IN" sz="2400" dirty="0"/>
              <a:t>minimum number of stacks needed to implement a queue is</a:t>
            </a:r>
            <a:br>
              <a:rPr lang="en-IN" sz="2400" dirty="0"/>
            </a:br>
            <a:r>
              <a:rPr lang="en-IN" sz="2400" b="1" dirty="0"/>
              <a:t>(A)</a:t>
            </a:r>
            <a:r>
              <a:rPr lang="en-IN" sz="2400" dirty="0"/>
              <a:t> 3</a:t>
            </a:r>
            <a:br>
              <a:rPr lang="en-IN" sz="2400" dirty="0"/>
            </a:br>
            <a:r>
              <a:rPr lang="en-IN" sz="2400" b="1" dirty="0"/>
              <a:t>(B)</a:t>
            </a:r>
            <a:r>
              <a:rPr lang="en-IN" sz="2400" dirty="0"/>
              <a:t> 1</a:t>
            </a:r>
            <a:br>
              <a:rPr lang="en-IN" sz="2400" dirty="0"/>
            </a:br>
            <a:r>
              <a:rPr lang="en-IN" sz="2400" b="1" dirty="0"/>
              <a:t>(C)</a:t>
            </a:r>
            <a:r>
              <a:rPr lang="en-IN" sz="2400" dirty="0"/>
              <a:t> 2</a:t>
            </a:r>
            <a:br>
              <a:rPr lang="en-IN" sz="2400" dirty="0"/>
            </a:br>
            <a:r>
              <a:rPr lang="en-IN" sz="2400" b="1" dirty="0"/>
              <a:t>(D)</a:t>
            </a:r>
            <a:r>
              <a:rPr lang="en-IN" sz="2400" dirty="0"/>
              <a:t> 4</a:t>
            </a:r>
            <a:br>
              <a:rPr lang="en-IN" sz="2400" dirty="0"/>
            </a:br>
            <a:r>
              <a:rPr lang="en-IN" sz="2400" dirty="0"/>
              <a:t/>
            </a:r>
            <a:br>
              <a:rPr lang="en-IN" sz="2400" dirty="0"/>
            </a:br>
            <a:r>
              <a:rPr lang="en-IN" sz="2400" dirty="0"/>
              <a:t/>
            </a:r>
            <a:br>
              <a:rPr lang="en-IN" sz="2400" dirty="0"/>
            </a:br>
            <a:endParaRPr lang="en-IN" sz="2400" dirty="0"/>
          </a:p>
        </p:txBody>
      </p:sp>
      <p:sp>
        <p:nvSpPr>
          <p:cNvPr id="2" name="Footer Placeholder 1"/>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714C2469-5880-4D57-BE5E-21C3FFA02C15}" type="slidenum">
              <a:rPr lang="en-IN" smtClean="0"/>
              <a:t>9</a:t>
            </a:fld>
            <a:endParaRPr lang="en-IN"/>
          </a:p>
        </p:txBody>
      </p:sp>
    </p:spTree>
    <p:extLst>
      <p:ext uri="{BB962C8B-B14F-4D97-AF65-F5344CB8AC3E}">
        <p14:creationId xmlns:p14="http://schemas.microsoft.com/office/powerpoint/2010/main" val="2111367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TotalTime>
  <Words>2136</Words>
  <Application>Microsoft Office PowerPoint</Application>
  <PresentationFormat>On-screen Show (4:3)</PresentationFormat>
  <Paragraphs>417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Queue MCQs</vt:lpstr>
      <vt:lpstr>GATE | CS 2022 | Question 61</vt:lpstr>
      <vt:lpstr>Solution</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of Circular Queue </vt:lpstr>
      <vt:lpstr>PowerPoint Presentation</vt:lpstr>
      <vt:lpstr>PowerPoint Presentation</vt:lpstr>
      <vt:lpstr>PowerPoint Presentation</vt:lpstr>
      <vt:lpstr>PowerPoint Presentation</vt:lpstr>
      <vt:lpstr>PowerPoint Presentation</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 MCQs</dc:title>
  <dc:creator>Admin</dc:creator>
  <cp:lastModifiedBy>Admin</cp:lastModifiedBy>
  <cp:revision>64</cp:revision>
  <dcterms:created xsi:type="dcterms:W3CDTF">2020-09-19T15:22:54Z</dcterms:created>
  <dcterms:modified xsi:type="dcterms:W3CDTF">2023-09-04T11:29:28Z</dcterms:modified>
</cp:coreProperties>
</file>