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95" r:id="rId3"/>
    <p:sldId id="315" r:id="rId4"/>
    <p:sldId id="316" r:id="rId5"/>
    <p:sldId id="317" r:id="rId6"/>
    <p:sldId id="296" r:id="rId7"/>
    <p:sldId id="311" r:id="rId8"/>
    <p:sldId id="312" r:id="rId9"/>
    <p:sldId id="309" r:id="rId10"/>
    <p:sldId id="310" r:id="rId11"/>
    <p:sldId id="320" r:id="rId12"/>
    <p:sldId id="307" r:id="rId13"/>
    <p:sldId id="308" r:id="rId14"/>
    <p:sldId id="321" r:id="rId15"/>
    <p:sldId id="322" r:id="rId16"/>
    <p:sldId id="323" r:id="rId17"/>
    <p:sldId id="324" r:id="rId18"/>
    <p:sldId id="325" r:id="rId19"/>
    <p:sldId id="339" r:id="rId20"/>
    <p:sldId id="340" r:id="rId21"/>
    <p:sldId id="341" r:id="rId22"/>
    <p:sldId id="342" r:id="rId23"/>
    <p:sldId id="343" r:id="rId24"/>
    <p:sldId id="349" r:id="rId25"/>
    <p:sldId id="348" r:id="rId26"/>
    <p:sldId id="344" r:id="rId27"/>
    <p:sldId id="345" r:id="rId28"/>
    <p:sldId id="346" r:id="rId29"/>
    <p:sldId id="347" r:id="rId30"/>
    <p:sldId id="292" r:id="rId31"/>
    <p:sldId id="326" r:id="rId32"/>
    <p:sldId id="293" r:id="rId33"/>
    <p:sldId id="334" r:id="rId34"/>
    <p:sldId id="335" r:id="rId35"/>
    <p:sldId id="33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CADB43-E7F1-440D-9C1A-CF0929624AE0}" type="datetimeFigureOut">
              <a:rPr lang="en-US" smtClean="0"/>
              <a:t>8/8/2023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EC2671-FAAE-4640-B09F-3886DE90EAF0}" type="slidenum">
              <a:rPr lang="en-US" smtClean="0"/>
              <a:t>‹#›</a:t>
            </a:fld>
            <a:endParaRPr lang="en-US"/>
          </a:p>
        </p:txBody>
      </p:sp>
    </p:spTree>
    <p:extLst>
      <p:ext uri="{BB962C8B-B14F-4D97-AF65-F5344CB8AC3E}">
        <p14:creationId xmlns:p14="http://schemas.microsoft.com/office/powerpoint/2010/main" val="1229730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3EC2671-FAAE-4640-B09F-3886DE90EAF0}" type="slidenum">
              <a:rPr lang="en-US" smtClean="0"/>
              <a:t>2</a:t>
            </a:fld>
            <a:endParaRPr lang="en-US"/>
          </a:p>
        </p:txBody>
      </p:sp>
    </p:spTree>
    <p:extLst>
      <p:ext uri="{BB962C8B-B14F-4D97-AF65-F5344CB8AC3E}">
        <p14:creationId xmlns:p14="http://schemas.microsoft.com/office/powerpoint/2010/main" val="3420321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715C7F4-A5B5-4BE5-9141-B0BEA618D9ED}" type="datetime1">
              <a:rPr lang="en-IN" smtClean="0"/>
              <a:t>08-08-2023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3368439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01196B-0277-4FC0-9B10-118AAB716114}" type="datetime1">
              <a:rPr lang="en-IN" smtClean="0"/>
              <a:t>08-08-2023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2632927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7E43AA-7345-41F8-8614-A33F13D7C504}" type="datetime1">
              <a:rPr lang="en-IN" smtClean="0"/>
              <a:t>08-08-2023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4153601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448D39-86F1-48EC-9750-9AA3DADF0704}" type="datetime1">
              <a:rPr lang="en-IN" smtClean="0"/>
              <a:t>08-08-2023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3840293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957203-024F-4F43-A8BB-4E38AE0C2DD2}" type="datetime1">
              <a:rPr lang="en-IN" smtClean="0"/>
              <a:t>08-08-2023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2458354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CB5A220-116F-43DE-B11A-B66830C73C34}" type="datetime1">
              <a:rPr lang="en-IN" smtClean="0"/>
              <a:t>08-08-2023</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45808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301337D-C2BD-4D55-9167-6DBDA16ED7A1}" type="datetime1">
              <a:rPr lang="en-IN" smtClean="0"/>
              <a:t>08-08-2023</a:t>
            </a:fld>
            <a:endParaRPr lang="en-IN"/>
          </a:p>
        </p:txBody>
      </p:sp>
      <p:sp>
        <p:nvSpPr>
          <p:cNvPr id="8" name="Footer Placeholder 7"/>
          <p:cNvSpPr>
            <a:spLocks noGrp="1"/>
          </p:cNvSpPr>
          <p:nvPr>
            <p:ph type="ftr" sz="quarter" idx="11"/>
          </p:nvPr>
        </p:nvSpPr>
        <p:spPr/>
        <p:txBody>
          <a:bodyPr/>
          <a:lstStyle/>
          <a:p>
            <a:r>
              <a:rPr lang="en-IN" smtClean="0"/>
              <a:t>Prof. Shweta Dhawan Chachra</a:t>
            </a:r>
            <a:endParaRPr lang="en-IN"/>
          </a:p>
        </p:txBody>
      </p:sp>
      <p:sp>
        <p:nvSpPr>
          <p:cNvPr id="9" name="Slide Number Placeholder 8"/>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85253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1990F5B-4EBA-4B3A-8846-9E643271888F}" type="datetime1">
              <a:rPr lang="en-IN" smtClean="0"/>
              <a:t>08-08-2023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4129699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440B4F-F568-4775-8803-111726DAE457}" type="datetime1">
              <a:rPr lang="en-IN" smtClean="0"/>
              <a:t>08-08-2023</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762820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0C429B-B9D6-4C83-9232-232696DC3316}" type="datetime1">
              <a:rPr lang="en-IN" smtClean="0"/>
              <a:t>08-08-2023</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4044046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3A326B-69F7-4988-A866-08E2D645ACB2}" type="datetime1">
              <a:rPr lang="en-IN" smtClean="0"/>
              <a:t>08-08-2023</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BB048998-F06E-4CCD-B591-483AC8DB11D3}" type="slidenum">
              <a:rPr lang="en-IN" smtClean="0"/>
              <a:t>‹#›</a:t>
            </a:fld>
            <a:endParaRPr lang="en-IN"/>
          </a:p>
        </p:txBody>
      </p:sp>
    </p:spTree>
    <p:extLst>
      <p:ext uri="{BB962C8B-B14F-4D97-AF65-F5344CB8AC3E}">
        <p14:creationId xmlns:p14="http://schemas.microsoft.com/office/powerpoint/2010/main" val="694650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3BEEF-50D2-448C-AFD7-2C5FC6C389B3}" type="datetime1">
              <a:rPr lang="en-IN" smtClean="0"/>
              <a:t>08-08-2023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Prof. Shweta Dhawan Chachra</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48998-F06E-4CCD-B591-483AC8DB11D3}" type="slidenum">
              <a:rPr lang="en-IN" smtClean="0"/>
              <a:t>‹#›</a:t>
            </a:fld>
            <a:endParaRPr lang="en-IN"/>
          </a:p>
        </p:txBody>
      </p:sp>
    </p:spTree>
    <p:extLst>
      <p:ext uri="{BB962C8B-B14F-4D97-AF65-F5344CB8AC3E}">
        <p14:creationId xmlns:p14="http://schemas.microsoft.com/office/powerpoint/2010/main" val="1034344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Stack MCQs</a:t>
            </a:r>
            <a:endParaRPr lang="en-IN" dirty="0"/>
          </a:p>
        </p:txBody>
      </p:sp>
      <p:sp>
        <p:nvSpPr>
          <p:cNvPr id="3" name="Subtitle 2"/>
          <p:cNvSpPr>
            <a:spLocks noGrp="1"/>
          </p:cNvSpPr>
          <p:nvPr>
            <p:ph type="subTitle" idx="1"/>
          </p:nvPr>
        </p:nvSpPr>
        <p:spPr/>
        <p:txBody>
          <a:bodyPr/>
          <a:lstStyle/>
          <a:p>
            <a:r>
              <a:rPr lang="en-IN" smtClean="0"/>
              <a:t>Four Corners</a:t>
            </a:r>
            <a:endParaRPr lang="en-IN" dirty="0"/>
          </a:p>
        </p:txBody>
      </p:sp>
      <p:sp>
        <p:nvSpPr>
          <p:cNvPr id="4" name="Date Placeholder 3"/>
          <p:cNvSpPr>
            <a:spLocks noGrp="1"/>
          </p:cNvSpPr>
          <p:nvPr>
            <p:ph type="dt" sz="half" idx="10"/>
          </p:nvPr>
        </p:nvSpPr>
        <p:spPr/>
        <p:txBody>
          <a:bodyPr/>
          <a:lstStyle/>
          <a:p>
            <a:fld id="{BEB09C09-AB5F-438B-AA9D-85A554980795}" type="datetime1">
              <a:rPr lang="en-IN" smtClean="0"/>
              <a:t>08-08-2023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1</a:t>
            </a:fld>
            <a:endParaRPr lang="en-IN"/>
          </a:p>
        </p:txBody>
      </p:sp>
    </p:spTree>
    <p:extLst>
      <p:ext uri="{BB962C8B-B14F-4D97-AF65-F5344CB8AC3E}">
        <p14:creationId xmlns:p14="http://schemas.microsoft.com/office/powerpoint/2010/main" val="3483648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29600" cy="6264696"/>
          </a:xfrm>
        </p:spPr>
        <p:txBody>
          <a:bodyPr>
            <a:normAutofit/>
          </a:bodyPr>
          <a:lstStyle/>
          <a:p>
            <a:pPr marL="0" indent="0">
              <a:buNone/>
            </a:pPr>
            <a:r>
              <a:rPr lang="en-IN" sz="1800" b="1" dirty="0"/>
              <a:t>Data Structures | Stack | Question </a:t>
            </a:r>
            <a:r>
              <a:rPr lang="en-IN" sz="1800" b="1" dirty="0" smtClean="0"/>
              <a:t>8 </a:t>
            </a:r>
            <a:r>
              <a:rPr lang="en-IN" sz="1800" dirty="0"/>
              <a:t>(GATE CS 2004)</a:t>
            </a:r>
          </a:p>
          <a:p>
            <a:pPr marL="0" indent="0">
              <a:buNone/>
            </a:pPr>
            <a:r>
              <a:rPr lang="en-IN" sz="1800" b="1" dirty="0" smtClean="0"/>
              <a:t>(A)</a:t>
            </a:r>
            <a:r>
              <a:rPr lang="en-IN" sz="1800" dirty="0" smtClean="0"/>
              <a:t> (</a:t>
            </a:r>
            <a:r>
              <a:rPr lang="en-IN" sz="1800" dirty="0"/>
              <a:t>top1 = MAXSIZE/2) and (top2 = MAXSIZE/2+1)</a:t>
            </a:r>
            <a:br>
              <a:rPr lang="en-IN" sz="1800" dirty="0"/>
            </a:br>
            <a:r>
              <a:rPr lang="en-IN" sz="1800" b="1" dirty="0"/>
              <a:t>(B)</a:t>
            </a:r>
            <a:r>
              <a:rPr lang="en-IN" sz="1800" dirty="0"/>
              <a:t> top1 + top2 = MAXSIZE</a:t>
            </a:r>
            <a:br>
              <a:rPr lang="en-IN" sz="1800" dirty="0"/>
            </a:br>
            <a:r>
              <a:rPr lang="en-IN" sz="1800" b="1" dirty="0"/>
              <a:t>(C)</a:t>
            </a:r>
            <a:r>
              <a:rPr lang="en-IN" sz="1800" dirty="0"/>
              <a:t> (top1= MAXSIZE/2) or (top2 = MAXSIZE)</a:t>
            </a:r>
            <a:br>
              <a:rPr lang="en-IN" sz="1800" dirty="0"/>
            </a:br>
            <a:r>
              <a:rPr lang="en-IN" sz="1800" b="1" dirty="0"/>
              <a:t>(D)</a:t>
            </a:r>
            <a:r>
              <a:rPr lang="en-IN" sz="1800" dirty="0"/>
              <a:t> top1= top2 -1</a:t>
            </a:r>
            <a:br>
              <a:rPr lang="en-IN" sz="1800" dirty="0"/>
            </a:br>
            <a:r>
              <a:rPr lang="en-IN" sz="1800" dirty="0"/>
              <a:t/>
            </a:r>
            <a:br>
              <a:rPr lang="en-IN" sz="1800" dirty="0"/>
            </a:br>
            <a:endParaRPr lang="en-IN" sz="1800" dirty="0" smtClean="0"/>
          </a:p>
          <a:p>
            <a:pPr marL="0" indent="0">
              <a:buNone/>
            </a:pPr>
            <a:r>
              <a:rPr lang="en-IN" sz="1800" dirty="0"/>
              <a:t/>
            </a:r>
            <a:br>
              <a:rPr lang="en-IN" sz="1800" dirty="0"/>
            </a:br>
            <a:endParaRPr lang="en-IN" sz="1800" dirty="0" smtClean="0"/>
          </a:p>
          <a:p>
            <a:pPr marL="0" indent="0">
              <a:buNone/>
            </a:pPr>
            <a:r>
              <a:rPr lang="en-IN" sz="1800" dirty="0"/>
              <a:t/>
            </a:r>
            <a:br>
              <a:rPr lang="en-IN" sz="1800" dirty="0"/>
            </a:br>
            <a:endParaRPr lang="en-IN" sz="1800" dirty="0" smtClean="0"/>
          </a:p>
          <a:p>
            <a:pPr marL="0" indent="0">
              <a:buNone/>
            </a:pPr>
            <a:endParaRPr lang="en-IN" sz="1800" dirty="0" smtClean="0"/>
          </a:p>
          <a:p>
            <a:pPr marL="0" indent="0">
              <a:buNone/>
            </a:pPr>
            <a:r>
              <a:rPr lang="en-IN" sz="1800" dirty="0" smtClean="0"/>
              <a:t>Option c)</a:t>
            </a:r>
          </a:p>
          <a:p>
            <a:pPr marL="0" indent="0">
              <a:buNone/>
            </a:pPr>
            <a:r>
              <a:rPr lang="en-IN" sz="1800" dirty="0" smtClean="0"/>
              <a:t>top1+top2=MAXSIZE</a:t>
            </a:r>
            <a:endParaRPr lang="en-IN" sz="1800" dirty="0"/>
          </a:p>
          <a:p>
            <a:pPr marL="0" indent="0">
              <a:buNone/>
            </a:pPr>
            <a:r>
              <a:rPr lang="en-IN" sz="1800" dirty="0" smtClean="0"/>
              <a:t>Here Stack is full, top1=4, top2=5, top1+top2=9 Not Equal to MAXSIZE, thus FALSE</a:t>
            </a:r>
          </a:p>
          <a:p>
            <a:pPr marL="0" indent="0">
              <a:buNone/>
            </a:pPr>
            <a:endParaRPr lang="en-IN" sz="1800" dirty="0" smtClean="0"/>
          </a:p>
          <a:p>
            <a:pPr marL="0" indent="0">
              <a:buNone/>
            </a:pPr>
            <a:r>
              <a:rPr lang="en-IN" sz="1800" dirty="0" smtClean="0"/>
              <a:t>Option d)</a:t>
            </a:r>
          </a:p>
          <a:p>
            <a:pPr marL="0" indent="0">
              <a:buNone/>
            </a:pPr>
            <a:r>
              <a:rPr lang="en-IN" sz="1800" dirty="0" smtClean="0"/>
              <a:t>top1=top2-1, TRUE in every case</a:t>
            </a:r>
          </a:p>
          <a:p>
            <a:pPr marL="0" indent="0">
              <a:buNone/>
            </a:pPr>
            <a:endParaRPr lang="en-IN" sz="1800" dirty="0" smtClean="0"/>
          </a:p>
          <a:p>
            <a:pPr marL="0" indent="0">
              <a:buNone/>
            </a:pPr>
            <a:endParaRPr lang="en-IN" dirty="0"/>
          </a:p>
        </p:txBody>
      </p:sp>
      <p:sp>
        <p:nvSpPr>
          <p:cNvPr id="2" name="Date Placeholder 1"/>
          <p:cNvSpPr>
            <a:spLocks noGrp="1"/>
          </p:cNvSpPr>
          <p:nvPr>
            <p:ph type="dt" sz="half" idx="10"/>
          </p:nvPr>
        </p:nvSpPr>
        <p:spPr/>
        <p:txBody>
          <a:bodyPr/>
          <a:lstStyle/>
          <a:p>
            <a:fld id="{8A00FD2E-9F50-4BB8-ADF9-69132FFD7D26}" type="datetime1">
              <a:rPr lang="en-IN" smtClean="0"/>
              <a:t>08-08-2023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10</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3740788329"/>
              </p:ext>
            </p:extLst>
          </p:nvPr>
        </p:nvGraphicFramePr>
        <p:xfrm>
          <a:off x="971600" y="1772816"/>
          <a:ext cx="7704851" cy="741680"/>
        </p:xfrm>
        <a:graphic>
          <a:graphicData uri="http://schemas.openxmlformats.org/drawingml/2006/table">
            <a:tbl>
              <a:tblPr firstRow="1" bandRow="1">
                <a:tableStyleId>{5C22544A-7EE6-4342-B048-85BDC9FD1C3A}</a:tableStyleId>
              </a:tblPr>
              <a:tblGrid>
                <a:gridCol w="1100693"/>
                <a:gridCol w="1100693"/>
                <a:gridCol w="1100693"/>
                <a:gridCol w="1100693"/>
                <a:gridCol w="1100693"/>
                <a:gridCol w="888062"/>
                <a:gridCol w="1313324"/>
              </a:tblGrid>
              <a:tr h="370840">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MAXSIZE=7</a:t>
                      </a:r>
                      <a:endParaRPr lang="en-IN" dirty="0"/>
                    </a:p>
                  </a:txBody>
                  <a:tcPr/>
                </a:tc>
              </a:tr>
              <a:tr h="370840">
                <a:tc>
                  <a:txBody>
                    <a:bodyPr/>
                    <a:lstStyle/>
                    <a:p>
                      <a:r>
                        <a:rPr lang="en-IN" dirty="0" smtClean="0"/>
                        <a:t>top1</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top2</a:t>
                      </a: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303496"/>
              </p:ext>
            </p:extLst>
          </p:nvPr>
        </p:nvGraphicFramePr>
        <p:xfrm>
          <a:off x="971600" y="2636912"/>
          <a:ext cx="7704851" cy="731520"/>
        </p:xfrm>
        <a:graphic>
          <a:graphicData uri="http://schemas.openxmlformats.org/drawingml/2006/table">
            <a:tbl>
              <a:tblPr firstRow="1" bandRow="1">
                <a:tableStyleId>{5C22544A-7EE6-4342-B048-85BDC9FD1C3A}</a:tableStyleId>
              </a:tblPr>
              <a:tblGrid>
                <a:gridCol w="1100693"/>
                <a:gridCol w="1100693"/>
                <a:gridCol w="1100693"/>
                <a:gridCol w="1100693"/>
                <a:gridCol w="1100693"/>
                <a:gridCol w="888062"/>
                <a:gridCol w="1313324"/>
              </a:tblGrid>
              <a:tr h="306363">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MAXSIZE=7</a:t>
                      </a:r>
                      <a:endParaRPr lang="en-IN" dirty="0"/>
                    </a:p>
                  </a:txBody>
                  <a:tcPr/>
                </a:tc>
              </a:tr>
              <a:tr h="363308">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top1</a:t>
                      </a:r>
                      <a:endParaRPr lang="en-IN" dirty="0"/>
                    </a:p>
                  </a:txBody>
                  <a:tcPr/>
                </a:tc>
                <a:tc>
                  <a:txBody>
                    <a:bodyPr/>
                    <a:lstStyle/>
                    <a:p>
                      <a:r>
                        <a:rPr lang="en-IN" dirty="0" smtClean="0"/>
                        <a:t>top2</a:t>
                      </a:r>
                      <a:endParaRPr lang="en-IN" dirty="0"/>
                    </a:p>
                  </a:txBody>
                  <a:tcPr/>
                </a:tc>
                <a:tc>
                  <a:txBody>
                    <a:bodyPr/>
                    <a:lstStyle/>
                    <a:p>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4148381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29600" cy="6669360"/>
          </a:xfrm>
        </p:spPr>
        <p:txBody>
          <a:bodyPr>
            <a:normAutofit lnSpcReduction="10000"/>
          </a:bodyPr>
          <a:lstStyle/>
          <a:p>
            <a:pPr marL="0" indent="0">
              <a:buNone/>
            </a:pPr>
            <a:r>
              <a:rPr lang="en-IN" sz="1800" b="1" dirty="0"/>
              <a:t>Data Structures | Stack | Question </a:t>
            </a:r>
            <a:r>
              <a:rPr lang="en-IN" sz="1800" b="1" dirty="0" smtClean="0"/>
              <a:t>8 </a:t>
            </a:r>
            <a:r>
              <a:rPr lang="en-IN" sz="1800" dirty="0"/>
              <a:t>(GATE CS 2004)</a:t>
            </a:r>
          </a:p>
          <a:p>
            <a:pPr marL="0" indent="0">
              <a:buNone/>
            </a:pPr>
            <a:r>
              <a:rPr lang="en-IN" sz="1800" b="1" dirty="0" smtClean="0"/>
              <a:t>(A)</a:t>
            </a:r>
            <a:r>
              <a:rPr lang="en-IN" sz="1800" dirty="0" smtClean="0"/>
              <a:t> (</a:t>
            </a:r>
            <a:r>
              <a:rPr lang="en-IN" sz="1800" dirty="0"/>
              <a:t>top1 = MAXSIZE/2) and (top2 = MAXSIZE/2+1)</a:t>
            </a:r>
            <a:br>
              <a:rPr lang="en-IN" sz="1800" dirty="0"/>
            </a:br>
            <a:r>
              <a:rPr lang="en-IN" sz="1800" b="1" dirty="0"/>
              <a:t>(B)</a:t>
            </a:r>
            <a:r>
              <a:rPr lang="en-IN" sz="1800" dirty="0"/>
              <a:t> top1 + top2 = MAXSIZE</a:t>
            </a:r>
            <a:br>
              <a:rPr lang="en-IN" sz="1800" dirty="0"/>
            </a:br>
            <a:r>
              <a:rPr lang="en-IN" sz="1800" b="1" dirty="0"/>
              <a:t>(C)</a:t>
            </a:r>
            <a:r>
              <a:rPr lang="en-IN" sz="1800" dirty="0"/>
              <a:t> (top1= MAXSIZE/2) or (top2 = MAXSIZE)</a:t>
            </a:r>
            <a:br>
              <a:rPr lang="en-IN" sz="1800" dirty="0"/>
            </a:br>
            <a:r>
              <a:rPr lang="en-IN" sz="1800" b="1" dirty="0"/>
              <a:t>(D)</a:t>
            </a:r>
            <a:r>
              <a:rPr lang="en-IN" sz="1800" dirty="0"/>
              <a:t> top1= top2 -1</a:t>
            </a:r>
            <a:br>
              <a:rPr lang="en-IN" sz="1800" dirty="0"/>
            </a:br>
            <a:r>
              <a:rPr lang="en-IN" sz="1800" dirty="0"/>
              <a:t/>
            </a:r>
            <a:br>
              <a:rPr lang="en-IN" sz="1800" dirty="0"/>
            </a:br>
            <a:endParaRPr lang="en-IN" sz="1800" dirty="0" smtClean="0"/>
          </a:p>
          <a:p>
            <a:pPr marL="0" indent="0">
              <a:buNone/>
            </a:pPr>
            <a:r>
              <a:rPr lang="en-IN" sz="1800" dirty="0"/>
              <a:t/>
            </a:r>
            <a:br>
              <a:rPr lang="en-IN" sz="1800" dirty="0"/>
            </a:br>
            <a:endParaRPr lang="en-IN" sz="1800" dirty="0" smtClean="0"/>
          </a:p>
          <a:p>
            <a:pPr marL="0" indent="0">
              <a:buNone/>
            </a:pPr>
            <a:r>
              <a:rPr lang="en-IN" sz="1800" dirty="0"/>
              <a:t/>
            </a:r>
            <a:br>
              <a:rPr lang="en-IN" sz="1800" dirty="0"/>
            </a:br>
            <a:endParaRPr lang="en-IN" sz="1800" dirty="0" smtClean="0"/>
          </a:p>
          <a:p>
            <a:pPr marL="0" indent="0">
              <a:buNone/>
            </a:pPr>
            <a:endParaRPr lang="en-IN" sz="1800" dirty="0" smtClean="0"/>
          </a:p>
          <a:p>
            <a:pPr marL="0" indent="0">
              <a:buNone/>
            </a:pPr>
            <a:endParaRPr lang="en-IN" sz="1800" dirty="0" smtClean="0"/>
          </a:p>
          <a:p>
            <a:pPr marL="0" indent="0">
              <a:buNone/>
            </a:pPr>
            <a:r>
              <a:rPr lang="en-IN" sz="1800" dirty="0" smtClean="0"/>
              <a:t>Option a)</a:t>
            </a:r>
          </a:p>
          <a:p>
            <a:pPr marL="0" indent="0">
              <a:buNone/>
            </a:pPr>
            <a:r>
              <a:rPr lang="en-IN" sz="1800" dirty="0"/>
              <a:t>If more elements were inserted in Stack1 and less elements were inserted in Stack2</a:t>
            </a:r>
          </a:p>
          <a:p>
            <a:pPr marL="0" indent="0">
              <a:buNone/>
            </a:pPr>
            <a:r>
              <a:rPr lang="en-IN" sz="1800" dirty="0" smtClean="0"/>
              <a:t>top1=MAXSIZE/2=8/2=4</a:t>
            </a:r>
            <a:endParaRPr lang="en-IN" sz="1800" dirty="0"/>
          </a:p>
          <a:p>
            <a:pPr marL="0" indent="0">
              <a:buNone/>
            </a:pPr>
            <a:r>
              <a:rPr lang="en-IN" sz="1800" dirty="0" smtClean="0"/>
              <a:t>top2=MAXSIZE/2+1=8/2+1 =5</a:t>
            </a:r>
          </a:p>
          <a:p>
            <a:pPr marL="0" indent="0">
              <a:buNone/>
            </a:pPr>
            <a:r>
              <a:rPr lang="en-IN" sz="1800" dirty="0" smtClean="0"/>
              <a:t>But here top1 and top2 will have constant values, FALSE</a:t>
            </a:r>
            <a:endParaRPr lang="en-IN" dirty="0"/>
          </a:p>
          <a:p>
            <a:pPr marL="0" indent="0">
              <a:buNone/>
            </a:pPr>
            <a:endParaRPr lang="en-IN" sz="1800" dirty="0" smtClean="0"/>
          </a:p>
          <a:p>
            <a:pPr marL="0" indent="0">
              <a:buNone/>
            </a:pPr>
            <a:r>
              <a:rPr lang="en-IN" sz="1800" dirty="0" smtClean="0"/>
              <a:t>For Option c)</a:t>
            </a:r>
          </a:p>
          <a:p>
            <a:pPr marL="0" indent="0">
              <a:buNone/>
            </a:pPr>
            <a:r>
              <a:rPr lang="en-IN" sz="1800" dirty="0" smtClean="0"/>
              <a:t>top1=MAXSIZE/2=8/2=4</a:t>
            </a:r>
          </a:p>
          <a:p>
            <a:pPr marL="0" indent="0">
              <a:buNone/>
            </a:pPr>
            <a:r>
              <a:rPr lang="en-IN" sz="1800" dirty="0" smtClean="0"/>
              <a:t>top2=MAXSIZE=8, FALSE</a:t>
            </a:r>
          </a:p>
        </p:txBody>
      </p:sp>
      <p:sp>
        <p:nvSpPr>
          <p:cNvPr id="2" name="Date Placeholder 1"/>
          <p:cNvSpPr>
            <a:spLocks noGrp="1"/>
          </p:cNvSpPr>
          <p:nvPr>
            <p:ph type="dt" sz="half" idx="10"/>
          </p:nvPr>
        </p:nvSpPr>
        <p:spPr/>
        <p:txBody>
          <a:bodyPr/>
          <a:lstStyle/>
          <a:p>
            <a:fld id="{8A00FD2E-9F50-4BB8-ADF9-69132FFD7D26}" type="datetime1">
              <a:rPr lang="en-IN" smtClean="0"/>
              <a:t>08-08-2023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11</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1548129371"/>
              </p:ext>
            </p:extLst>
          </p:nvPr>
        </p:nvGraphicFramePr>
        <p:xfrm>
          <a:off x="251520" y="1844824"/>
          <a:ext cx="8568945" cy="741680"/>
        </p:xfrm>
        <a:graphic>
          <a:graphicData uri="http://schemas.openxmlformats.org/drawingml/2006/table">
            <a:tbl>
              <a:tblPr firstRow="1" bandRow="1">
                <a:tableStyleId>{5C22544A-7EE6-4342-B048-85BDC9FD1C3A}</a:tableStyleId>
              </a:tblPr>
              <a:tblGrid>
                <a:gridCol w="1071118"/>
                <a:gridCol w="1071118"/>
                <a:gridCol w="1071118"/>
                <a:gridCol w="1071118"/>
                <a:gridCol w="1071118"/>
                <a:gridCol w="1071118"/>
                <a:gridCol w="864200"/>
                <a:gridCol w="1278037"/>
              </a:tblGrid>
              <a:tr h="370840">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MAXSIZE=8</a:t>
                      </a:r>
                      <a:endParaRPr lang="en-IN" dirty="0"/>
                    </a:p>
                  </a:txBody>
                  <a:tcPr/>
                </a:tc>
              </a:tr>
              <a:tr h="370840">
                <a:tc>
                  <a:txBody>
                    <a:bodyPr/>
                    <a:lstStyle/>
                    <a:p>
                      <a:r>
                        <a:rPr lang="en-IN" dirty="0" smtClean="0"/>
                        <a:t>top1</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smtClean="0"/>
                        <a:t>top2</a:t>
                      </a: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19349237"/>
              </p:ext>
            </p:extLst>
          </p:nvPr>
        </p:nvGraphicFramePr>
        <p:xfrm>
          <a:off x="251520" y="2636912"/>
          <a:ext cx="8496937" cy="731520"/>
        </p:xfrm>
        <a:graphic>
          <a:graphicData uri="http://schemas.openxmlformats.org/drawingml/2006/table">
            <a:tbl>
              <a:tblPr firstRow="1" bandRow="1">
                <a:tableStyleId>{5C22544A-7EE6-4342-B048-85BDC9FD1C3A}</a:tableStyleId>
              </a:tblPr>
              <a:tblGrid>
                <a:gridCol w="1062117"/>
                <a:gridCol w="1062117"/>
                <a:gridCol w="1062117"/>
                <a:gridCol w="1062117"/>
                <a:gridCol w="1062117"/>
                <a:gridCol w="1062117"/>
                <a:gridCol w="856938"/>
                <a:gridCol w="1267297"/>
              </a:tblGrid>
              <a:tr h="306363">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7</a:t>
                      </a:r>
                      <a:endParaRPr lang="en-IN" dirty="0"/>
                    </a:p>
                  </a:txBody>
                  <a:tcPr/>
                </a:tc>
                <a:tc>
                  <a:txBody>
                    <a:bodyPr/>
                    <a:lstStyle/>
                    <a:p>
                      <a:r>
                        <a:rPr lang="en-IN" dirty="0" smtClean="0"/>
                        <a:t>MAXSIZE=8</a:t>
                      </a:r>
                      <a:endParaRPr lang="en-IN" dirty="0"/>
                    </a:p>
                  </a:txBody>
                  <a:tcPr/>
                </a:tc>
              </a:tr>
              <a:tr h="363308">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top1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top2</a:t>
                      </a:r>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843019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9512" y="116632"/>
            <a:ext cx="3600400" cy="6624736"/>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IN" sz="1800" dirty="0"/>
              <a:t>GATE | Gate IT 2007 | Question 32</a:t>
            </a:r>
          </a:p>
          <a:p>
            <a:pPr marL="0" indent="0">
              <a:buNone/>
            </a:pPr>
            <a:r>
              <a:rPr lang="en-IN" sz="1800" dirty="0" smtClean="0"/>
              <a:t>Consider </a:t>
            </a:r>
            <a:r>
              <a:rPr lang="en-IN" sz="1800" dirty="0"/>
              <a:t>the following C program</a:t>
            </a:r>
            <a:r>
              <a:rPr lang="en-IN" sz="1800" dirty="0" smtClean="0"/>
              <a:t>:</a:t>
            </a:r>
            <a:endParaRPr lang="en-IN" sz="1800" dirty="0"/>
          </a:p>
          <a:p>
            <a:pPr marL="0" indent="0">
              <a:buNone/>
            </a:pPr>
            <a:endParaRPr lang="en-IN" sz="1800" dirty="0" smtClean="0"/>
          </a:p>
          <a:p>
            <a:pPr marL="0" indent="0">
              <a:buNone/>
            </a:pPr>
            <a:endParaRPr lang="en-IN" sz="1800" dirty="0" smtClean="0"/>
          </a:p>
          <a:p>
            <a:pPr marL="0" indent="0">
              <a:buNone/>
            </a:pPr>
            <a:endParaRPr lang="en-IN" sz="1800" dirty="0" smtClean="0"/>
          </a:p>
          <a:p>
            <a:pPr marL="0" indent="0">
              <a:buNone/>
            </a:pPr>
            <a:endParaRPr lang="en-IN" sz="1800" dirty="0" smtClean="0"/>
          </a:p>
          <a:p>
            <a:pPr marL="0" indent="0">
              <a:buNone/>
            </a:pPr>
            <a:endParaRPr lang="en-IN" sz="1800" dirty="0" smtClean="0"/>
          </a:p>
          <a:p>
            <a:pPr marL="0" indent="0">
              <a:buNone/>
            </a:pPr>
            <a:endParaRPr lang="en-IN" sz="1800" dirty="0" smtClean="0"/>
          </a:p>
          <a:p>
            <a:pPr marL="0" indent="0">
              <a:buNone/>
            </a:pPr>
            <a:endParaRPr lang="en-IN" sz="1800" dirty="0" smtClean="0"/>
          </a:p>
          <a:p>
            <a:pPr marL="0" indent="0">
              <a:buNone/>
            </a:pPr>
            <a:endParaRPr lang="en-IN" sz="1800" dirty="0" smtClean="0"/>
          </a:p>
          <a:p>
            <a:pPr marL="0" indent="0">
              <a:buNone/>
            </a:pPr>
            <a:endParaRPr lang="en-IN" sz="1800" dirty="0" smtClean="0"/>
          </a:p>
          <a:p>
            <a:pPr marL="0" indent="0">
              <a:buNone/>
            </a:pPr>
            <a:endParaRPr lang="en-IN" sz="1800" dirty="0" smtClean="0"/>
          </a:p>
          <a:p>
            <a:pPr marL="0" indent="0">
              <a:buNone/>
            </a:pPr>
            <a:endParaRPr lang="en-IN" sz="1800" dirty="0" smtClean="0"/>
          </a:p>
          <a:p>
            <a:pPr marL="0" indent="0">
              <a:buNone/>
            </a:pPr>
            <a:r>
              <a:rPr lang="en-IN" sz="1800" dirty="0" smtClean="0"/>
              <a:t>What </a:t>
            </a:r>
            <a:r>
              <a:rPr lang="en-IN" sz="1800" dirty="0"/>
              <a:t>is the output of the program for the following input ?</a:t>
            </a:r>
            <a:br>
              <a:rPr lang="en-IN" sz="1800" dirty="0"/>
            </a:br>
            <a:r>
              <a:rPr lang="en-IN" sz="1800" dirty="0"/>
              <a:t>5 2 * 3 3 2 + * +</a:t>
            </a:r>
            <a:br>
              <a:rPr lang="en-IN" sz="1800" dirty="0"/>
            </a:br>
            <a:r>
              <a:rPr lang="en-IN" sz="1800" b="1" dirty="0"/>
              <a:t>(A)</a:t>
            </a:r>
            <a:r>
              <a:rPr lang="en-IN" sz="1800" dirty="0"/>
              <a:t> 15</a:t>
            </a:r>
            <a:br>
              <a:rPr lang="en-IN" sz="1800" dirty="0"/>
            </a:br>
            <a:r>
              <a:rPr lang="en-IN" sz="1800" b="1" dirty="0"/>
              <a:t>(B)</a:t>
            </a:r>
            <a:r>
              <a:rPr lang="en-IN" sz="1800" dirty="0"/>
              <a:t> 25</a:t>
            </a:r>
            <a:br>
              <a:rPr lang="en-IN" sz="1800" dirty="0"/>
            </a:br>
            <a:r>
              <a:rPr lang="en-IN" sz="1800" b="1" dirty="0"/>
              <a:t>(C)</a:t>
            </a:r>
            <a:r>
              <a:rPr lang="en-IN" sz="1800" dirty="0"/>
              <a:t> 30</a:t>
            </a:r>
            <a:br>
              <a:rPr lang="en-IN" sz="1800" dirty="0"/>
            </a:br>
            <a:r>
              <a:rPr lang="en-IN" sz="1800" b="1" dirty="0"/>
              <a:t>(D)</a:t>
            </a:r>
            <a:r>
              <a:rPr lang="en-IN" sz="1800" dirty="0"/>
              <a:t> 150</a:t>
            </a:r>
            <a:br>
              <a:rPr lang="en-IN" sz="1800" dirty="0"/>
            </a:br>
            <a:endParaRPr lang="en-IN" sz="1800" dirty="0"/>
          </a:p>
        </p:txBody>
      </p:sp>
      <p:sp>
        <p:nvSpPr>
          <p:cNvPr id="4" name="Date Placeholder 3"/>
          <p:cNvSpPr>
            <a:spLocks noGrp="1"/>
          </p:cNvSpPr>
          <p:nvPr>
            <p:ph type="dt" sz="half" idx="10"/>
          </p:nvPr>
        </p:nvSpPr>
        <p:spPr/>
        <p:txBody>
          <a:bodyPr/>
          <a:lstStyle/>
          <a:p>
            <a:fld id="{37FBD66E-45F3-479B-ADBC-4ECCAB323812}" type="datetime1">
              <a:rPr lang="en-IN" smtClean="0"/>
              <a:t>08-08-2023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12</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476672"/>
            <a:ext cx="5357255" cy="554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06" y="980728"/>
            <a:ext cx="3948430" cy="2979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4843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2"/>
          </p:nvPr>
        </p:nvSpPr>
        <p:spPr>
          <a:xfrm>
            <a:off x="4648200" y="0"/>
            <a:ext cx="4038600" cy="6126163"/>
          </a:xfrm>
        </p:spPr>
        <p:txBody>
          <a:bodyPr>
            <a:noAutofit/>
          </a:bodyPr>
          <a:lstStyle/>
          <a:p>
            <a:pPr marL="0" indent="0">
              <a:buNone/>
            </a:pPr>
            <a:r>
              <a:rPr lang="en-IN" sz="2400" b="1" dirty="0" smtClean="0"/>
              <a:t>Explanation</a:t>
            </a:r>
            <a:r>
              <a:rPr lang="en-IN" sz="2400" b="1" dirty="0"/>
              <a:t>:</a:t>
            </a:r>
            <a:r>
              <a:rPr lang="en-IN" sz="2400" dirty="0"/>
              <a:t>  </a:t>
            </a:r>
          </a:p>
          <a:p>
            <a:r>
              <a:rPr lang="en-IN" sz="2400" dirty="0"/>
              <a:t>The function of the program is:-</a:t>
            </a:r>
          </a:p>
          <a:p>
            <a:pPr marL="457200" indent="-457200">
              <a:buAutoNum type="arabicParenR"/>
            </a:pPr>
            <a:r>
              <a:rPr lang="en-IN" sz="2400" dirty="0" smtClean="0"/>
              <a:t>If </a:t>
            </a:r>
            <a:r>
              <a:rPr lang="en-IN" sz="2400" dirty="0"/>
              <a:t>the current character is a digit it pushes into stack</a:t>
            </a:r>
            <a:br>
              <a:rPr lang="en-IN" sz="2400" dirty="0"/>
            </a:br>
            <a:endParaRPr lang="en-IN" sz="2400" dirty="0" smtClean="0"/>
          </a:p>
          <a:p>
            <a:pPr marL="457200" indent="-457200">
              <a:buAutoNum type="arabicParenR"/>
            </a:pPr>
            <a:r>
              <a:rPr lang="en-IN" sz="2400" dirty="0" smtClean="0"/>
              <a:t>Else </a:t>
            </a:r>
            <a:r>
              <a:rPr lang="en-IN" sz="2400" dirty="0"/>
              <a:t>if the current character is </a:t>
            </a:r>
            <a:r>
              <a:rPr lang="en-IN" sz="2400" dirty="0" smtClean="0"/>
              <a:t>operator + or *, </a:t>
            </a:r>
            <a:r>
              <a:rPr lang="en-IN" sz="2400" dirty="0"/>
              <a:t>it pops two elements and then performs the operation.</a:t>
            </a:r>
            <a:br>
              <a:rPr lang="en-IN" sz="2400" dirty="0"/>
            </a:br>
            <a:endParaRPr lang="en-IN" sz="2400" dirty="0" smtClean="0"/>
          </a:p>
          <a:p>
            <a:pPr marL="457200" indent="-457200">
              <a:buAutoNum type="arabicParenR"/>
            </a:pPr>
            <a:r>
              <a:rPr lang="en-IN" sz="2400" dirty="0" smtClean="0"/>
              <a:t>Finally </a:t>
            </a:r>
            <a:r>
              <a:rPr lang="en-IN" sz="2400" dirty="0"/>
              <a:t>it pushes the resultant element into stack.</a:t>
            </a:r>
            <a:br>
              <a:rPr lang="en-IN" sz="2400" dirty="0"/>
            </a:br>
            <a:endParaRPr lang="en-IN" sz="2400" dirty="0"/>
          </a:p>
        </p:txBody>
      </p:sp>
      <p:sp>
        <p:nvSpPr>
          <p:cNvPr id="4" name="Date Placeholder 3"/>
          <p:cNvSpPr>
            <a:spLocks noGrp="1"/>
          </p:cNvSpPr>
          <p:nvPr>
            <p:ph type="dt" sz="half" idx="10"/>
          </p:nvPr>
        </p:nvSpPr>
        <p:spPr/>
        <p:txBody>
          <a:bodyPr/>
          <a:lstStyle/>
          <a:p>
            <a:fld id="{15C49AE4-D306-4D2A-8177-37D866EDD743}" type="datetime1">
              <a:rPr lang="en-IN" smtClean="0"/>
              <a:t>08-08-2023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13</a:t>
            </a:fld>
            <a:endParaRPr lang="en-IN"/>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4541981" cy="6048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081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3759" y="116632"/>
            <a:ext cx="4038600" cy="5904656"/>
          </a:xfrm>
        </p:spPr>
        <p:txBody>
          <a:bodyPr>
            <a:noAutofit/>
          </a:bodyPr>
          <a:lstStyle/>
          <a:p>
            <a:pPr marL="0" indent="0">
              <a:buNone/>
            </a:pPr>
            <a:r>
              <a:rPr lang="en-IN" sz="1400" dirty="0"/>
              <a:t>GATE | Gate IT 2007 | Question 32</a:t>
            </a:r>
          </a:p>
          <a:p>
            <a:pPr marL="0" indent="0">
              <a:buNone/>
            </a:pPr>
            <a:endParaRPr lang="en-IN" sz="1400" dirty="0"/>
          </a:p>
          <a:p>
            <a:pPr marL="0" indent="0">
              <a:buNone/>
            </a:pPr>
            <a:endParaRPr lang="en-IN" sz="1400" dirty="0" smtClean="0"/>
          </a:p>
          <a:p>
            <a:pPr marL="0" indent="0">
              <a:buNone/>
            </a:pPr>
            <a:endParaRPr lang="en-IN" sz="1400" dirty="0"/>
          </a:p>
          <a:p>
            <a:pPr marL="0" indent="0">
              <a:buNone/>
            </a:pPr>
            <a:endParaRPr lang="en-IN" sz="1400" dirty="0" smtClean="0"/>
          </a:p>
          <a:p>
            <a:pPr marL="0" indent="0">
              <a:buNone/>
            </a:pPr>
            <a:endParaRPr lang="en-IN" sz="1400" dirty="0"/>
          </a:p>
          <a:p>
            <a:pPr marL="0" indent="0">
              <a:buNone/>
            </a:pPr>
            <a:endParaRPr lang="en-IN" sz="1400" dirty="0" smtClean="0"/>
          </a:p>
          <a:p>
            <a:pPr marL="0" indent="0">
              <a:buNone/>
            </a:pPr>
            <a:endParaRPr lang="en-IN" sz="1400" dirty="0"/>
          </a:p>
          <a:p>
            <a:pPr marL="0" indent="0">
              <a:buNone/>
            </a:pPr>
            <a:endParaRPr lang="en-IN" sz="1400" dirty="0" smtClean="0"/>
          </a:p>
          <a:p>
            <a:pPr marL="0" indent="0">
              <a:buNone/>
            </a:pPr>
            <a:endParaRPr lang="en-IN" sz="1400" dirty="0"/>
          </a:p>
          <a:p>
            <a:pPr marL="0" indent="0">
              <a:buNone/>
            </a:pPr>
            <a:endParaRPr lang="en-IN" sz="1400" dirty="0" smtClean="0"/>
          </a:p>
          <a:p>
            <a:pPr marL="0" indent="0">
              <a:buNone/>
            </a:pPr>
            <a:endParaRPr lang="en-IN" sz="1400" dirty="0"/>
          </a:p>
          <a:p>
            <a:pPr marL="0" indent="0">
              <a:buNone/>
            </a:pPr>
            <a:endParaRPr lang="en-IN" sz="1400" dirty="0" smtClean="0"/>
          </a:p>
        </p:txBody>
      </p:sp>
      <p:sp>
        <p:nvSpPr>
          <p:cNvPr id="10" name="Content Placeholder 9"/>
          <p:cNvSpPr>
            <a:spLocks noGrp="1"/>
          </p:cNvSpPr>
          <p:nvPr>
            <p:ph sz="half" idx="2"/>
          </p:nvPr>
        </p:nvSpPr>
        <p:spPr>
          <a:xfrm>
            <a:off x="3779912" y="0"/>
            <a:ext cx="4270711" cy="6858000"/>
          </a:xfrm>
        </p:spPr>
        <p:txBody>
          <a:bodyPr>
            <a:normAutofit fontScale="70000" lnSpcReduction="20000"/>
          </a:bodyPr>
          <a:lstStyle/>
          <a:p>
            <a:pPr marL="0" indent="0">
              <a:buNone/>
            </a:pPr>
            <a:r>
              <a:rPr lang="en-IN" dirty="0"/>
              <a:t/>
            </a:r>
            <a:br>
              <a:rPr lang="en-IN" dirty="0"/>
            </a:br>
            <a:r>
              <a:rPr lang="en-IN" b="1" dirty="0"/>
              <a:t>Explanation:</a:t>
            </a:r>
            <a:r>
              <a:rPr lang="en-IN" dirty="0"/>
              <a:t>  </a:t>
            </a:r>
          </a:p>
          <a:p>
            <a:pPr marL="0" indent="0">
              <a:buNone/>
            </a:pPr>
            <a:r>
              <a:rPr lang="en-IN" dirty="0" smtClean="0"/>
              <a:t>Initially </a:t>
            </a:r>
            <a:r>
              <a:rPr lang="en-IN" dirty="0"/>
              <a:t>stack s is empty. </a:t>
            </a:r>
            <a:endParaRPr lang="en-IN" dirty="0" smtClean="0"/>
          </a:p>
          <a:p>
            <a:pPr marL="0" indent="0">
              <a:buNone/>
            </a:pPr>
            <a:r>
              <a:rPr lang="en-IN" dirty="0" smtClean="0"/>
              <a:t>Scan 5 </a:t>
            </a:r>
            <a:r>
              <a:rPr lang="en-IN" dirty="0"/>
              <a:t>2 * 3 3 2 + * +</a:t>
            </a:r>
            <a:br>
              <a:rPr lang="en-IN" dirty="0"/>
            </a:br>
            <a:endParaRPr lang="en-IN" dirty="0" smtClean="0"/>
          </a:p>
          <a:p>
            <a:pPr marL="0" indent="0">
              <a:buNone/>
            </a:pPr>
            <a:r>
              <a:rPr lang="en-IN" dirty="0" smtClean="0"/>
              <a:t>1) 5 </a:t>
            </a:r>
            <a:r>
              <a:rPr lang="en-IN" dirty="0"/>
              <a:t>-&gt; </a:t>
            </a:r>
            <a:r>
              <a:rPr lang="en-IN" dirty="0" smtClean="0"/>
              <a:t>Push</a:t>
            </a:r>
            <a:br>
              <a:rPr lang="en-IN" dirty="0" smtClean="0"/>
            </a:br>
            <a:r>
              <a:rPr lang="en-IN" dirty="0" smtClean="0"/>
              <a:t>2</a:t>
            </a:r>
            <a:r>
              <a:rPr lang="en-IN" dirty="0"/>
              <a:t>) 2 -&gt; P</a:t>
            </a:r>
            <a:r>
              <a:rPr lang="en-IN" dirty="0" smtClean="0"/>
              <a:t>ush</a:t>
            </a:r>
            <a:r>
              <a:rPr lang="en-IN" dirty="0"/>
              <a:t/>
            </a:r>
            <a:br>
              <a:rPr lang="en-IN" dirty="0"/>
            </a:br>
            <a:r>
              <a:rPr lang="en-IN" dirty="0"/>
              <a:t>3) * -&gt; It pops two elements </a:t>
            </a:r>
            <a:r>
              <a:rPr lang="en-IN" dirty="0" smtClean="0"/>
              <a:t>m = </a:t>
            </a:r>
            <a:r>
              <a:rPr lang="en-IN" dirty="0"/>
              <a:t>2, </a:t>
            </a:r>
            <a:r>
              <a:rPr lang="en-IN" dirty="0" smtClean="0"/>
              <a:t>n=5 </a:t>
            </a:r>
          </a:p>
          <a:p>
            <a:pPr marL="0" indent="0">
              <a:buNone/>
            </a:pPr>
            <a:r>
              <a:rPr lang="en-IN" dirty="0" smtClean="0"/>
              <a:t>n*m =5*2= </a:t>
            </a:r>
            <a:r>
              <a:rPr lang="en-IN" dirty="0"/>
              <a:t>10 </a:t>
            </a:r>
            <a:r>
              <a:rPr lang="en-IN" dirty="0" smtClean="0"/>
              <a:t>,</a:t>
            </a:r>
          </a:p>
          <a:p>
            <a:pPr marL="0" indent="0">
              <a:buNone/>
            </a:pPr>
            <a:r>
              <a:rPr lang="en-IN" dirty="0" smtClean="0"/>
              <a:t>Push </a:t>
            </a:r>
            <a:r>
              <a:rPr lang="en-IN" dirty="0"/>
              <a:t>10 </a:t>
            </a:r>
            <a:endParaRPr lang="en-IN" dirty="0" smtClean="0"/>
          </a:p>
          <a:p>
            <a:pPr marL="0" indent="0">
              <a:buNone/>
            </a:pPr>
            <a:r>
              <a:rPr lang="en-IN" dirty="0" smtClean="0"/>
              <a:t>4</a:t>
            </a:r>
            <a:r>
              <a:rPr lang="en-IN" dirty="0"/>
              <a:t>) 3 -&gt; </a:t>
            </a:r>
            <a:r>
              <a:rPr lang="en-IN" dirty="0" smtClean="0"/>
              <a:t>Push</a:t>
            </a:r>
            <a:r>
              <a:rPr lang="en-IN" dirty="0"/>
              <a:t/>
            </a:r>
            <a:br>
              <a:rPr lang="en-IN" dirty="0"/>
            </a:br>
            <a:r>
              <a:rPr lang="en-IN" dirty="0"/>
              <a:t>5) 3 -&gt; </a:t>
            </a:r>
            <a:r>
              <a:rPr lang="en-IN" dirty="0" smtClean="0"/>
              <a:t>Push</a:t>
            </a:r>
            <a:r>
              <a:rPr lang="en-IN" dirty="0"/>
              <a:t/>
            </a:r>
            <a:br>
              <a:rPr lang="en-IN" dirty="0"/>
            </a:br>
            <a:r>
              <a:rPr lang="en-IN" dirty="0"/>
              <a:t>6) 2 -&gt; </a:t>
            </a:r>
            <a:r>
              <a:rPr lang="en-IN" dirty="0" smtClean="0"/>
              <a:t>Push</a:t>
            </a:r>
            <a:r>
              <a:rPr lang="en-IN" dirty="0"/>
              <a:t/>
            </a:r>
            <a:br>
              <a:rPr lang="en-IN" dirty="0"/>
            </a:br>
            <a:r>
              <a:rPr lang="en-IN" dirty="0"/>
              <a:t>7) + -&gt; </a:t>
            </a:r>
            <a:r>
              <a:rPr lang="en-IN" dirty="0" smtClean="0"/>
              <a:t>Pop m=2</a:t>
            </a:r>
            <a:r>
              <a:rPr lang="en-IN" dirty="0"/>
              <a:t>, </a:t>
            </a:r>
            <a:r>
              <a:rPr lang="en-IN" dirty="0" smtClean="0"/>
              <a:t>Pop n=3, </a:t>
            </a:r>
            <a:r>
              <a:rPr lang="en-IN" dirty="0" err="1" smtClean="0"/>
              <a:t>n+m</a:t>
            </a:r>
            <a:r>
              <a:rPr lang="en-IN" dirty="0" smtClean="0"/>
              <a:t>=3+2=5, Push </a:t>
            </a:r>
            <a:r>
              <a:rPr lang="en-IN" dirty="0"/>
              <a:t>5 into s</a:t>
            </a:r>
            <a:br>
              <a:rPr lang="en-IN" dirty="0"/>
            </a:br>
            <a:r>
              <a:rPr lang="en-IN" dirty="0"/>
              <a:t>8) * -&gt; </a:t>
            </a:r>
            <a:r>
              <a:rPr lang="en-IN" dirty="0" smtClean="0"/>
              <a:t>m=5</a:t>
            </a:r>
            <a:r>
              <a:rPr lang="en-IN" dirty="0"/>
              <a:t>, </a:t>
            </a:r>
            <a:r>
              <a:rPr lang="en-IN" dirty="0" smtClean="0"/>
              <a:t>n=3 n*m=5*3=15 Push </a:t>
            </a:r>
            <a:r>
              <a:rPr lang="en-IN" dirty="0"/>
              <a:t>15 into s</a:t>
            </a:r>
            <a:br>
              <a:rPr lang="en-IN" dirty="0"/>
            </a:br>
            <a:r>
              <a:rPr lang="en-IN" dirty="0"/>
              <a:t>9) + -&gt; </a:t>
            </a:r>
            <a:r>
              <a:rPr lang="en-IN" dirty="0" smtClean="0"/>
              <a:t>m=15</a:t>
            </a:r>
            <a:r>
              <a:rPr lang="en-IN" dirty="0"/>
              <a:t>, </a:t>
            </a:r>
            <a:r>
              <a:rPr lang="en-IN" dirty="0" smtClean="0"/>
              <a:t>n=10 </a:t>
            </a:r>
            <a:r>
              <a:rPr lang="en-IN" dirty="0" err="1"/>
              <a:t>n+m</a:t>
            </a:r>
            <a:r>
              <a:rPr lang="en-IN" dirty="0"/>
              <a:t> </a:t>
            </a:r>
            <a:r>
              <a:rPr lang="en-IN" dirty="0" smtClean="0"/>
              <a:t>=10+15=25 Push </a:t>
            </a:r>
            <a:r>
              <a:rPr lang="en-IN" dirty="0"/>
              <a:t>25  </a:t>
            </a:r>
          </a:p>
          <a:p>
            <a:pPr marL="0" indent="0">
              <a:buNone/>
            </a:pPr>
            <a:r>
              <a:rPr lang="en-IN" dirty="0"/>
              <a:t/>
            </a:r>
            <a:br>
              <a:rPr lang="en-IN" dirty="0"/>
            </a:br>
            <a:r>
              <a:rPr lang="en-IN" dirty="0"/>
              <a:t/>
            </a:r>
            <a:br>
              <a:rPr lang="en-IN" dirty="0"/>
            </a:br>
            <a:r>
              <a:rPr lang="en-IN" dirty="0"/>
              <a:t>Finally the result value is the only element present in stack.</a:t>
            </a:r>
          </a:p>
          <a:p>
            <a:pPr marL="0" indent="0">
              <a:buNone/>
            </a:pPr>
            <a:endParaRPr lang="en-IN" dirty="0"/>
          </a:p>
        </p:txBody>
      </p:sp>
      <p:sp>
        <p:nvSpPr>
          <p:cNvPr id="4" name="Date Placeholder 3"/>
          <p:cNvSpPr>
            <a:spLocks noGrp="1"/>
          </p:cNvSpPr>
          <p:nvPr>
            <p:ph type="dt" sz="half" idx="10"/>
          </p:nvPr>
        </p:nvSpPr>
        <p:spPr/>
        <p:txBody>
          <a:bodyPr/>
          <a:lstStyle/>
          <a:p>
            <a:fld id="{15C49AE4-D306-4D2A-8177-37D866EDD743}" type="datetime1">
              <a:rPr lang="en-IN" smtClean="0"/>
              <a:t>08-08-2023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14</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4664"/>
            <a:ext cx="3779912" cy="5832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2243403334"/>
              </p:ext>
            </p:extLst>
          </p:nvPr>
        </p:nvGraphicFramePr>
        <p:xfrm>
          <a:off x="6660232" y="44624"/>
          <a:ext cx="455712" cy="1483360"/>
        </p:xfrm>
        <a:graphic>
          <a:graphicData uri="http://schemas.openxmlformats.org/drawingml/2006/table">
            <a:tbl>
              <a:tblPr firstRow="1" bandRow="1">
                <a:tableStyleId>{5C22544A-7EE6-4342-B048-85BDC9FD1C3A}</a:tableStyleId>
              </a:tblPr>
              <a:tblGrid>
                <a:gridCol w="455712"/>
              </a:tblGrid>
              <a:tr h="370840">
                <a:tc>
                  <a:txBody>
                    <a:bodyPr/>
                    <a:lstStyle/>
                    <a:p>
                      <a:endParaRPr lang="en-IN" dirty="0"/>
                    </a:p>
                  </a:txBody>
                  <a:tcPr/>
                </a:tc>
              </a:tr>
              <a:tr h="370840">
                <a:tc>
                  <a:txBody>
                    <a:bodyPr/>
                    <a:lstStyle/>
                    <a:p>
                      <a:endParaRPr lang="en-IN"/>
                    </a:p>
                  </a:txBody>
                  <a:tcPr/>
                </a:tc>
              </a:tr>
              <a:tr h="370840">
                <a:tc>
                  <a:txBody>
                    <a:bodyPr/>
                    <a:lstStyle/>
                    <a:p>
                      <a:r>
                        <a:rPr lang="en-IN" dirty="0" smtClean="0"/>
                        <a:t>2</a:t>
                      </a:r>
                      <a:endParaRPr lang="en-IN" dirty="0"/>
                    </a:p>
                  </a:txBody>
                  <a:tcPr/>
                </a:tc>
              </a:tr>
              <a:tr h="370840">
                <a:tc>
                  <a:txBody>
                    <a:bodyPr/>
                    <a:lstStyle/>
                    <a:p>
                      <a:r>
                        <a:rPr lang="en-IN" dirty="0" smtClean="0"/>
                        <a:t>5</a:t>
                      </a:r>
                      <a:endParaRPr lang="en-IN"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349814435"/>
              </p:ext>
            </p:extLst>
          </p:nvPr>
        </p:nvGraphicFramePr>
        <p:xfrm>
          <a:off x="7572672" y="73432"/>
          <a:ext cx="455712" cy="1483360"/>
        </p:xfrm>
        <a:graphic>
          <a:graphicData uri="http://schemas.openxmlformats.org/drawingml/2006/table">
            <a:tbl>
              <a:tblPr firstRow="1" bandRow="1">
                <a:tableStyleId>{5C22544A-7EE6-4342-B048-85BDC9FD1C3A}</a:tableStyleId>
              </a:tblPr>
              <a:tblGrid>
                <a:gridCol w="455712"/>
              </a:tblGrid>
              <a:tr h="370840">
                <a:tc>
                  <a:txBody>
                    <a:bodyPr/>
                    <a:lstStyle/>
                    <a:p>
                      <a:endParaRPr lang="en-IN" dirty="0"/>
                    </a:p>
                  </a:txBody>
                  <a:tcPr/>
                </a:tc>
              </a:tr>
              <a:tr h="370840">
                <a:tc>
                  <a:txBody>
                    <a:bodyPr/>
                    <a:lstStyle/>
                    <a:p>
                      <a:endParaRPr lang="en-IN"/>
                    </a:p>
                  </a:txBody>
                  <a:tcPr/>
                </a:tc>
              </a:tr>
              <a:tr h="370840">
                <a:tc>
                  <a:txBody>
                    <a:bodyPr/>
                    <a:lstStyle/>
                    <a:p>
                      <a:endParaRPr lang="en-IN" dirty="0"/>
                    </a:p>
                  </a:txBody>
                  <a:tcPr/>
                </a:tc>
              </a:tr>
              <a:tr h="370840">
                <a:tc>
                  <a:txBody>
                    <a:bodyPr/>
                    <a:lstStyle/>
                    <a:p>
                      <a:r>
                        <a:rPr lang="en-IN" dirty="0" smtClean="0"/>
                        <a:t>10</a:t>
                      </a:r>
                      <a:endParaRPr lang="en-IN"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809435541"/>
              </p:ext>
            </p:extLst>
          </p:nvPr>
        </p:nvGraphicFramePr>
        <p:xfrm>
          <a:off x="8388424" y="116632"/>
          <a:ext cx="455712" cy="1483360"/>
        </p:xfrm>
        <a:graphic>
          <a:graphicData uri="http://schemas.openxmlformats.org/drawingml/2006/table">
            <a:tbl>
              <a:tblPr firstRow="1" bandRow="1">
                <a:tableStyleId>{5C22544A-7EE6-4342-B048-85BDC9FD1C3A}</a:tableStyleId>
              </a:tblPr>
              <a:tblGrid>
                <a:gridCol w="455712"/>
              </a:tblGrid>
              <a:tr h="370840">
                <a:tc>
                  <a:txBody>
                    <a:bodyPr/>
                    <a:lstStyle/>
                    <a:p>
                      <a:r>
                        <a:rPr lang="en-IN" dirty="0" smtClean="0"/>
                        <a:t>2</a:t>
                      </a:r>
                      <a:endParaRPr lang="en-IN" dirty="0"/>
                    </a:p>
                  </a:txBody>
                  <a:tcPr/>
                </a:tc>
              </a:tr>
              <a:tr h="370840">
                <a:tc>
                  <a:txBody>
                    <a:bodyPr/>
                    <a:lstStyle/>
                    <a:p>
                      <a:r>
                        <a:rPr lang="en-IN" dirty="0" smtClean="0"/>
                        <a:t>3</a:t>
                      </a:r>
                      <a:endParaRPr lang="en-IN" dirty="0"/>
                    </a:p>
                  </a:txBody>
                  <a:tcPr/>
                </a:tc>
              </a:tr>
              <a:tr h="370840">
                <a:tc>
                  <a:txBody>
                    <a:bodyPr/>
                    <a:lstStyle/>
                    <a:p>
                      <a:r>
                        <a:rPr lang="en-IN" dirty="0" smtClean="0"/>
                        <a:t>3</a:t>
                      </a:r>
                      <a:endParaRPr lang="en-IN" dirty="0"/>
                    </a:p>
                  </a:txBody>
                  <a:tcPr/>
                </a:tc>
              </a:tr>
              <a:tr h="370840">
                <a:tc>
                  <a:txBody>
                    <a:bodyPr/>
                    <a:lstStyle/>
                    <a:p>
                      <a:r>
                        <a:rPr lang="en-IN" dirty="0" smtClean="0"/>
                        <a:t>10</a:t>
                      </a:r>
                      <a:endParaRPr lang="en-IN"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806853702"/>
              </p:ext>
            </p:extLst>
          </p:nvPr>
        </p:nvGraphicFramePr>
        <p:xfrm>
          <a:off x="8292752" y="1844824"/>
          <a:ext cx="455712" cy="1483360"/>
        </p:xfrm>
        <a:graphic>
          <a:graphicData uri="http://schemas.openxmlformats.org/drawingml/2006/table">
            <a:tbl>
              <a:tblPr firstRow="1" bandRow="1">
                <a:tableStyleId>{5C22544A-7EE6-4342-B048-85BDC9FD1C3A}</a:tableStyleId>
              </a:tblPr>
              <a:tblGrid>
                <a:gridCol w="455712"/>
              </a:tblGrid>
              <a:tr h="370840">
                <a:tc>
                  <a:txBody>
                    <a:bodyPr/>
                    <a:lstStyle/>
                    <a:p>
                      <a:endParaRPr lang="en-IN" dirty="0"/>
                    </a:p>
                  </a:txBody>
                  <a:tcPr/>
                </a:tc>
              </a:tr>
              <a:tr h="370840">
                <a:tc>
                  <a:txBody>
                    <a:bodyPr/>
                    <a:lstStyle/>
                    <a:p>
                      <a:r>
                        <a:rPr lang="en-IN" dirty="0" smtClean="0"/>
                        <a:t>5</a:t>
                      </a:r>
                      <a:endParaRPr lang="en-IN" dirty="0"/>
                    </a:p>
                  </a:txBody>
                  <a:tcPr/>
                </a:tc>
              </a:tr>
              <a:tr h="370840">
                <a:tc>
                  <a:txBody>
                    <a:bodyPr/>
                    <a:lstStyle/>
                    <a:p>
                      <a:r>
                        <a:rPr lang="en-IN" dirty="0" smtClean="0"/>
                        <a:t>3</a:t>
                      </a:r>
                      <a:endParaRPr lang="en-IN" dirty="0"/>
                    </a:p>
                  </a:txBody>
                  <a:tcPr/>
                </a:tc>
              </a:tr>
              <a:tr h="370840">
                <a:tc>
                  <a:txBody>
                    <a:bodyPr/>
                    <a:lstStyle/>
                    <a:p>
                      <a:r>
                        <a:rPr lang="en-IN" dirty="0" smtClean="0"/>
                        <a:t>10</a:t>
                      </a:r>
                      <a:endParaRPr lang="en-IN"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43044354"/>
              </p:ext>
            </p:extLst>
          </p:nvPr>
        </p:nvGraphicFramePr>
        <p:xfrm>
          <a:off x="8316416" y="3356992"/>
          <a:ext cx="455712" cy="1483360"/>
        </p:xfrm>
        <a:graphic>
          <a:graphicData uri="http://schemas.openxmlformats.org/drawingml/2006/table">
            <a:tbl>
              <a:tblPr firstRow="1" bandRow="1">
                <a:tableStyleId>{5C22544A-7EE6-4342-B048-85BDC9FD1C3A}</a:tableStyleId>
              </a:tblPr>
              <a:tblGrid>
                <a:gridCol w="455712"/>
              </a:tblGrid>
              <a:tr h="370840">
                <a:tc>
                  <a:txBody>
                    <a:bodyPr/>
                    <a:lstStyle/>
                    <a:p>
                      <a:endParaRPr lang="en-IN" dirty="0"/>
                    </a:p>
                  </a:txBody>
                  <a:tcPr/>
                </a:tc>
              </a:tr>
              <a:tr h="370840">
                <a:tc>
                  <a:txBody>
                    <a:bodyPr/>
                    <a:lstStyle/>
                    <a:p>
                      <a:endParaRPr lang="en-IN" dirty="0"/>
                    </a:p>
                  </a:txBody>
                  <a:tcPr/>
                </a:tc>
              </a:tr>
              <a:tr h="370840">
                <a:tc>
                  <a:txBody>
                    <a:bodyPr/>
                    <a:lstStyle/>
                    <a:p>
                      <a:r>
                        <a:rPr lang="en-IN" dirty="0" smtClean="0"/>
                        <a:t>15</a:t>
                      </a:r>
                      <a:endParaRPr lang="en-IN" dirty="0"/>
                    </a:p>
                  </a:txBody>
                  <a:tcPr/>
                </a:tc>
              </a:tr>
              <a:tr h="370840">
                <a:tc>
                  <a:txBody>
                    <a:bodyPr/>
                    <a:lstStyle/>
                    <a:p>
                      <a:r>
                        <a:rPr lang="en-IN" dirty="0" smtClean="0"/>
                        <a:t>10</a:t>
                      </a:r>
                      <a:endParaRPr lang="en-IN"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55440504"/>
              </p:ext>
            </p:extLst>
          </p:nvPr>
        </p:nvGraphicFramePr>
        <p:xfrm>
          <a:off x="8316416" y="4897968"/>
          <a:ext cx="455712" cy="1483360"/>
        </p:xfrm>
        <a:graphic>
          <a:graphicData uri="http://schemas.openxmlformats.org/drawingml/2006/table">
            <a:tbl>
              <a:tblPr firstRow="1" bandRow="1">
                <a:tableStyleId>{5C22544A-7EE6-4342-B048-85BDC9FD1C3A}</a:tableStyleId>
              </a:tblPr>
              <a:tblGrid>
                <a:gridCol w="455712"/>
              </a:tblGrid>
              <a:tr h="370840">
                <a:tc>
                  <a:txBody>
                    <a:bodyPr/>
                    <a:lstStyle/>
                    <a:p>
                      <a:endParaRPr lang="en-IN" dirty="0"/>
                    </a:p>
                  </a:txBody>
                  <a:tcPr/>
                </a:tc>
              </a:tr>
              <a:tr h="370840">
                <a:tc>
                  <a:txBody>
                    <a:bodyPr/>
                    <a:lstStyle/>
                    <a:p>
                      <a:endParaRPr lang="en-IN" dirty="0"/>
                    </a:p>
                  </a:txBody>
                  <a:tcPr/>
                </a:tc>
              </a:tr>
              <a:tr h="370840">
                <a:tc>
                  <a:txBody>
                    <a:bodyPr/>
                    <a:lstStyle/>
                    <a:p>
                      <a:endParaRPr lang="en-IN" dirty="0"/>
                    </a:p>
                  </a:txBody>
                  <a:tcPr/>
                </a:tc>
              </a:tr>
              <a:tr h="370840">
                <a:tc>
                  <a:txBody>
                    <a:bodyPr/>
                    <a:lstStyle/>
                    <a:p>
                      <a:r>
                        <a:rPr lang="en-IN" dirty="0" smtClean="0"/>
                        <a:t>25</a:t>
                      </a:r>
                      <a:endParaRPr lang="en-IN" dirty="0"/>
                    </a:p>
                  </a:txBody>
                  <a:tcPr/>
                </a:tc>
              </a:tr>
            </a:tbl>
          </a:graphicData>
        </a:graphic>
      </p:graphicFrame>
      <p:cxnSp>
        <p:nvCxnSpPr>
          <p:cNvPr id="9" name="Straight Arrow Connector 8"/>
          <p:cNvCxnSpPr/>
          <p:nvPr/>
        </p:nvCxnSpPr>
        <p:spPr>
          <a:xfrm>
            <a:off x="6948264" y="1700808"/>
            <a:ext cx="180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964488" y="1700808"/>
            <a:ext cx="0" cy="4680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500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IN" sz="2400" dirty="0"/>
              <a:t>GATE | GATE-CS-2015 (Set 3) | Question 65</a:t>
            </a:r>
          </a:p>
          <a:p>
            <a:pPr marL="0" indent="0">
              <a:buNone/>
            </a:pPr>
            <a:r>
              <a:rPr lang="en-IN" sz="2400" dirty="0" smtClean="0"/>
              <a:t>The </a:t>
            </a:r>
            <a:r>
              <a:rPr lang="en-IN" sz="2400" dirty="0"/>
              <a:t>result evaluating the postfix expression </a:t>
            </a:r>
            <a:r>
              <a:rPr lang="en-IN" sz="2400" dirty="0" smtClean="0"/>
              <a:t>(10) </a:t>
            </a:r>
            <a:r>
              <a:rPr lang="en-IN" sz="2400" dirty="0"/>
              <a:t>5 + </a:t>
            </a:r>
            <a:r>
              <a:rPr lang="en-IN" sz="2400" dirty="0" smtClean="0"/>
              <a:t>(60) </a:t>
            </a:r>
            <a:r>
              <a:rPr lang="en-IN" sz="2400" dirty="0"/>
              <a:t>6 / * 8 – </a:t>
            </a:r>
            <a:r>
              <a:rPr lang="en-IN" sz="2400" dirty="0" smtClean="0"/>
              <a:t>is</a:t>
            </a:r>
          </a:p>
          <a:p>
            <a:pPr marL="0" indent="0">
              <a:buNone/>
            </a:pPr>
            <a:r>
              <a:rPr lang="en-IN" sz="2400" dirty="0"/>
              <a:t/>
            </a:r>
            <a:br>
              <a:rPr lang="en-IN" sz="2400" dirty="0"/>
            </a:br>
            <a:r>
              <a:rPr lang="en-IN" sz="2400" b="1" dirty="0"/>
              <a:t>(A)</a:t>
            </a:r>
            <a:r>
              <a:rPr lang="en-IN" sz="2400" dirty="0"/>
              <a:t> 284</a:t>
            </a:r>
            <a:br>
              <a:rPr lang="en-IN" sz="2400" dirty="0"/>
            </a:br>
            <a:r>
              <a:rPr lang="en-IN" sz="2400" b="1" dirty="0"/>
              <a:t>(B)</a:t>
            </a:r>
            <a:r>
              <a:rPr lang="en-IN" sz="2400" dirty="0"/>
              <a:t> 213</a:t>
            </a:r>
            <a:br>
              <a:rPr lang="en-IN" sz="2400" dirty="0"/>
            </a:br>
            <a:r>
              <a:rPr lang="en-IN" sz="2400" b="1" dirty="0"/>
              <a:t>(C)</a:t>
            </a:r>
            <a:r>
              <a:rPr lang="en-IN" sz="2400" dirty="0"/>
              <a:t> 142</a:t>
            </a:r>
            <a:br>
              <a:rPr lang="en-IN" sz="2400" dirty="0"/>
            </a:br>
            <a:r>
              <a:rPr lang="en-IN" sz="2400" b="1" dirty="0"/>
              <a:t>(D)</a:t>
            </a:r>
            <a:r>
              <a:rPr lang="en-IN" sz="2400" dirty="0"/>
              <a:t> 71</a:t>
            </a:r>
            <a:br>
              <a:rPr lang="en-IN" sz="2400" dirty="0"/>
            </a:br>
            <a:r>
              <a:rPr lang="en-IN" sz="2400" dirty="0"/>
              <a:t/>
            </a:r>
            <a:br>
              <a:rPr lang="en-IN" sz="2400" dirty="0"/>
            </a:br>
            <a:r>
              <a:rPr lang="en-IN" sz="2400" dirty="0"/>
              <a:t/>
            </a:r>
            <a:br>
              <a:rPr lang="en-IN" sz="2400" dirty="0"/>
            </a:br>
            <a:endParaRPr lang="en-IN" sz="2400" dirty="0"/>
          </a:p>
        </p:txBody>
      </p:sp>
      <p:sp>
        <p:nvSpPr>
          <p:cNvPr id="4" name="Date Placeholder 3"/>
          <p:cNvSpPr>
            <a:spLocks noGrp="1"/>
          </p:cNvSpPr>
          <p:nvPr>
            <p:ph type="dt" sz="half" idx="10"/>
          </p:nvPr>
        </p:nvSpPr>
        <p:spPr/>
        <p:txBody>
          <a:bodyPr/>
          <a:lstStyle/>
          <a:p>
            <a:fld id="{24C268C6-C610-4E30-9737-B4C9A27BCEAC}" type="datetime1">
              <a:rPr lang="en-IN" smtClean="0"/>
              <a:t>08-08-2023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15</a:t>
            </a:fld>
            <a:endParaRPr lang="en-IN"/>
          </a:p>
        </p:txBody>
      </p:sp>
    </p:spTree>
    <p:extLst>
      <p:ext uri="{BB962C8B-B14F-4D97-AF65-F5344CB8AC3E}">
        <p14:creationId xmlns:p14="http://schemas.microsoft.com/office/powerpoint/2010/main" val="2648236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048672"/>
          </a:xfrm>
        </p:spPr>
        <p:txBody>
          <a:bodyPr>
            <a:normAutofit/>
          </a:bodyPr>
          <a:lstStyle/>
          <a:p>
            <a:pPr marL="0" indent="0">
              <a:buNone/>
            </a:pPr>
            <a:r>
              <a:rPr lang="en-IN" sz="2400" dirty="0"/>
              <a:t>GATE | GATE-CS-2015 (Set 3) | Question 65</a:t>
            </a:r>
          </a:p>
          <a:p>
            <a:pPr marL="0" indent="0">
              <a:buNone/>
            </a:pPr>
            <a:r>
              <a:rPr lang="en-IN" sz="2400" dirty="0" smtClean="0"/>
              <a:t>The </a:t>
            </a:r>
            <a:r>
              <a:rPr lang="en-IN" sz="2400" dirty="0"/>
              <a:t>result evaluating the postfix expression 10 5 + 60 6 / * 8 – is</a:t>
            </a:r>
            <a:br>
              <a:rPr lang="en-IN" sz="2400" dirty="0"/>
            </a:br>
            <a:r>
              <a:rPr lang="en-IN" sz="2400" b="1" dirty="0"/>
              <a:t>(A)</a:t>
            </a:r>
            <a:r>
              <a:rPr lang="en-IN" sz="2400" dirty="0"/>
              <a:t> 284</a:t>
            </a:r>
            <a:br>
              <a:rPr lang="en-IN" sz="2400" dirty="0"/>
            </a:br>
            <a:r>
              <a:rPr lang="en-IN" sz="2400" b="1" dirty="0"/>
              <a:t>(B)</a:t>
            </a:r>
            <a:r>
              <a:rPr lang="en-IN" sz="2400" dirty="0"/>
              <a:t> 213</a:t>
            </a:r>
            <a:br>
              <a:rPr lang="en-IN" sz="2400" dirty="0"/>
            </a:br>
            <a:r>
              <a:rPr lang="en-IN" sz="2400" b="1" dirty="0"/>
              <a:t>(C)</a:t>
            </a:r>
            <a:r>
              <a:rPr lang="en-IN" sz="2400" dirty="0"/>
              <a:t> 142</a:t>
            </a:r>
            <a:br>
              <a:rPr lang="en-IN" sz="2400" dirty="0"/>
            </a:br>
            <a:r>
              <a:rPr lang="en-IN" sz="2400" b="1" dirty="0"/>
              <a:t>(D)</a:t>
            </a:r>
            <a:r>
              <a:rPr lang="en-IN" sz="2400" dirty="0"/>
              <a:t> 71</a:t>
            </a:r>
            <a:br>
              <a:rPr lang="en-IN" sz="2400" dirty="0"/>
            </a:br>
            <a:r>
              <a:rPr lang="en-IN" sz="2400" dirty="0"/>
              <a:t/>
            </a:r>
            <a:br>
              <a:rPr lang="en-IN" sz="2400" dirty="0"/>
            </a:br>
            <a:r>
              <a:rPr lang="en-IN" sz="2400" b="1" dirty="0" smtClean="0"/>
              <a:t>Answer</a:t>
            </a:r>
            <a:r>
              <a:rPr lang="en-IN" sz="2400" b="1" dirty="0"/>
              <a:t>:</a:t>
            </a:r>
            <a:r>
              <a:rPr lang="en-IN" sz="2400" dirty="0"/>
              <a:t> </a:t>
            </a:r>
            <a:r>
              <a:rPr lang="en-IN" sz="2400" b="1" dirty="0"/>
              <a:t>(C</a:t>
            </a:r>
            <a:r>
              <a:rPr lang="en-IN" sz="2400" b="1" dirty="0" smtClean="0"/>
              <a:t>)</a:t>
            </a:r>
          </a:p>
          <a:p>
            <a:pPr marL="0" indent="0">
              <a:buNone/>
            </a:pPr>
            <a:r>
              <a:rPr lang="en-IN" sz="2400" b="1" dirty="0" smtClean="0"/>
              <a:t>Push 10,5</a:t>
            </a:r>
            <a:endParaRPr lang="en-IN" sz="2400" b="1" dirty="0"/>
          </a:p>
          <a:p>
            <a:pPr marL="0" indent="0">
              <a:buNone/>
            </a:pPr>
            <a:r>
              <a:rPr lang="en-IN" sz="2400" b="1" dirty="0" smtClean="0"/>
              <a:t>On Scanning +, 10 + 5=15, Push 15, 60, 6</a:t>
            </a:r>
          </a:p>
          <a:p>
            <a:pPr marL="0" indent="0">
              <a:buNone/>
            </a:pPr>
            <a:r>
              <a:rPr lang="en-IN" sz="2400" b="1" dirty="0" smtClean="0"/>
              <a:t>On Scanning /, 60/6=10, Push 10</a:t>
            </a:r>
          </a:p>
          <a:p>
            <a:pPr marL="0" indent="0">
              <a:buNone/>
            </a:pPr>
            <a:r>
              <a:rPr lang="en-IN" sz="2400" b="1" dirty="0" smtClean="0"/>
              <a:t>On Scanning *, 15*10=150, Push 150, 8</a:t>
            </a:r>
          </a:p>
          <a:p>
            <a:pPr marL="0" indent="0">
              <a:buNone/>
            </a:pPr>
            <a:r>
              <a:rPr lang="en-IN" sz="2400" b="1" dirty="0" smtClean="0"/>
              <a:t>On Scanning -, 150-8=142 (</a:t>
            </a:r>
            <a:r>
              <a:rPr lang="en-IN" sz="2400" b="1" dirty="0" err="1" smtClean="0"/>
              <a:t>Ans</a:t>
            </a:r>
            <a:r>
              <a:rPr lang="en-IN" sz="2400" b="1" dirty="0" smtClean="0"/>
              <a:t>)</a:t>
            </a:r>
          </a:p>
          <a:p>
            <a:pPr marL="0" indent="0">
              <a:buNone/>
            </a:pPr>
            <a:endParaRPr lang="en-IN" sz="2400" b="1" dirty="0" smtClean="0"/>
          </a:p>
          <a:p>
            <a:pPr marL="0" indent="0">
              <a:buNone/>
            </a:pPr>
            <a:endParaRPr lang="en-IN" sz="2400" dirty="0"/>
          </a:p>
        </p:txBody>
      </p:sp>
      <p:sp>
        <p:nvSpPr>
          <p:cNvPr id="4" name="Date Placeholder 3"/>
          <p:cNvSpPr>
            <a:spLocks noGrp="1"/>
          </p:cNvSpPr>
          <p:nvPr>
            <p:ph type="dt" sz="half" idx="10"/>
          </p:nvPr>
        </p:nvSpPr>
        <p:spPr/>
        <p:txBody>
          <a:bodyPr/>
          <a:lstStyle/>
          <a:p>
            <a:fld id="{04EDEFFB-B9A2-480E-A256-DE459D523E3A}" type="datetime1">
              <a:rPr lang="en-IN" smtClean="0"/>
              <a:t>08-08-2023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16</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4054153735"/>
              </p:ext>
            </p:extLst>
          </p:nvPr>
        </p:nvGraphicFramePr>
        <p:xfrm>
          <a:off x="2555776" y="1700808"/>
          <a:ext cx="731912" cy="1854200"/>
        </p:xfrm>
        <a:graphic>
          <a:graphicData uri="http://schemas.openxmlformats.org/drawingml/2006/table">
            <a:tbl>
              <a:tblPr firstRow="1" bandRow="1">
                <a:tableStyleId>{5C22544A-7EE6-4342-B048-85BDC9FD1C3A}</a:tableStyleId>
              </a:tblPr>
              <a:tblGrid>
                <a:gridCol w="731912"/>
              </a:tblGrid>
              <a:tr h="370840">
                <a:tc>
                  <a:txBody>
                    <a:bodyPr/>
                    <a:lstStyle/>
                    <a:p>
                      <a:r>
                        <a:rPr lang="en-IN" dirty="0" smtClean="0"/>
                        <a:t>Stack</a:t>
                      </a:r>
                      <a:endParaRPr lang="en-IN" dirty="0"/>
                    </a:p>
                  </a:txBody>
                  <a:tcPr/>
                </a:tc>
              </a:tr>
              <a:tr h="370840">
                <a:tc>
                  <a:txBody>
                    <a:bodyPr/>
                    <a:lstStyle/>
                    <a:p>
                      <a:endParaRPr lang="en-IN" dirty="0"/>
                    </a:p>
                  </a:txBody>
                  <a:tcPr/>
                </a:tc>
              </a:tr>
              <a:tr h="370840">
                <a:tc>
                  <a:txBody>
                    <a:bodyPr/>
                    <a:lstStyle/>
                    <a:p>
                      <a:endParaRPr lang="en-IN" dirty="0"/>
                    </a:p>
                  </a:txBody>
                  <a:tcPr/>
                </a:tc>
              </a:tr>
              <a:tr h="370840">
                <a:tc>
                  <a:txBody>
                    <a:bodyPr/>
                    <a:lstStyle/>
                    <a:p>
                      <a:r>
                        <a:rPr lang="en-IN" dirty="0" smtClean="0"/>
                        <a:t>5</a:t>
                      </a:r>
                      <a:endParaRPr lang="en-IN" dirty="0"/>
                    </a:p>
                  </a:txBody>
                  <a:tcPr/>
                </a:tc>
              </a:tr>
              <a:tr h="370840">
                <a:tc>
                  <a:txBody>
                    <a:bodyPr/>
                    <a:lstStyle/>
                    <a:p>
                      <a:r>
                        <a:rPr lang="en-IN" dirty="0" smtClean="0"/>
                        <a:t>10</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83683286"/>
              </p:ext>
            </p:extLst>
          </p:nvPr>
        </p:nvGraphicFramePr>
        <p:xfrm>
          <a:off x="3419872" y="1700808"/>
          <a:ext cx="731912" cy="1854200"/>
        </p:xfrm>
        <a:graphic>
          <a:graphicData uri="http://schemas.openxmlformats.org/drawingml/2006/table">
            <a:tbl>
              <a:tblPr firstRow="1" bandRow="1">
                <a:tableStyleId>{5C22544A-7EE6-4342-B048-85BDC9FD1C3A}</a:tableStyleId>
              </a:tblPr>
              <a:tblGrid>
                <a:gridCol w="731912"/>
              </a:tblGrid>
              <a:tr h="370840">
                <a:tc>
                  <a:txBody>
                    <a:bodyPr/>
                    <a:lstStyle/>
                    <a:p>
                      <a:r>
                        <a:rPr lang="en-IN" dirty="0" smtClean="0"/>
                        <a:t>Stack</a:t>
                      </a:r>
                      <a:endParaRPr lang="en-IN" dirty="0"/>
                    </a:p>
                  </a:txBody>
                  <a:tcPr/>
                </a:tc>
              </a:tr>
              <a:tr h="370840">
                <a:tc>
                  <a:txBody>
                    <a:bodyPr/>
                    <a:lstStyle/>
                    <a:p>
                      <a:endParaRPr lang="en-IN" dirty="0"/>
                    </a:p>
                  </a:txBody>
                  <a:tcPr/>
                </a:tc>
              </a:tr>
              <a:tr h="370840">
                <a:tc>
                  <a:txBody>
                    <a:bodyPr/>
                    <a:lstStyle/>
                    <a:p>
                      <a:endParaRPr lang="en-IN" dirty="0"/>
                    </a:p>
                  </a:txBody>
                  <a:tcPr/>
                </a:tc>
              </a:tr>
              <a:tr h="370840">
                <a:tc>
                  <a:txBody>
                    <a:bodyPr/>
                    <a:lstStyle/>
                    <a:p>
                      <a:endParaRPr lang="en-IN" dirty="0"/>
                    </a:p>
                  </a:txBody>
                  <a:tcPr/>
                </a:tc>
              </a:tr>
              <a:tr h="370840">
                <a:tc>
                  <a:txBody>
                    <a:bodyPr/>
                    <a:lstStyle/>
                    <a:p>
                      <a:r>
                        <a:rPr lang="en-IN" dirty="0" smtClean="0"/>
                        <a:t>15</a:t>
                      </a:r>
                      <a:endParaRPr lang="en-IN"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356179064"/>
              </p:ext>
            </p:extLst>
          </p:nvPr>
        </p:nvGraphicFramePr>
        <p:xfrm>
          <a:off x="4283968" y="1700808"/>
          <a:ext cx="731912" cy="1854200"/>
        </p:xfrm>
        <a:graphic>
          <a:graphicData uri="http://schemas.openxmlformats.org/drawingml/2006/table">
            <a:tbl>
              <a:tblPr firstRow="1" bandRow="1">
                <a:tableStyleId>{5C22544A-7EE6-4342-B048-85BDC9FD1C3A}</a:tableStyleId>
              </a:tblPr>
              <a:tblGrid>
                <a:gridCol w="731912"/>
              </a:tblGrid>
              <a:tr h="370840">
                <a:tc>
                  <a:txBody>
                    <a:bodyPr/>
                    <a:lstStyle/>
                    <a:p>
                      <a:r>
                        <a:rPr lang="en-IN" dirty="0" smtClean="0"/>
                        <a:t>Stack</a:t>
                      </a:r>
                      <a:endParaRPr lang="en-IN" dirty="0"/>
                    </a:p>
                  </a:txBody>
                  <a:tcPr/>
                </a:tc>
              </a:tr>
              <a:tr h="370840">
                <a:tc>
                  <a:txBody>
                    <a:bodyPr/>
                    <a:lstStyle/>
                    <a:p>
                      <a:endParaRPr lang="en-IN" dirty="0"/>
                    </a:p>
                  </a:txBody>
                  <a:tcPr/>
                </a:tc>
              </a:tr>
              <a:tr h="370840">
                <a:tc>
                  <a:txBody>
                    <a:bodyPr/>
                    <a:lstStyle/>
                    <a:p>
                      <a:r>
                        <a:rPr lang="en-IN" dirty="0" smtClean="0"/>
                        <a:t>6</a:t>
                      </a:r>
                      <a:endParaRPr lang="en-IN" dirty="0"/>
                    </a:p>
                  </a:txBody>
                  <a:tcPr/>
                </a:tc>
              </a:tr>
              <a:tr h="370840">
                <a:tc>
                  <a:txBody>
                    <a:bodyPr/>
                    <a:lstStyle/>
                    <a:p>
                      <a:r>
                        <a:rPr lang="en-IN" dirty="0" smtClean="0"/>
                        <a:t>60</a:t>
                      </a:r>
                      <a:endParaRPr lang="en-IN" dirty="0"/>
                    </a:p>
                  </a:txBody>
                  <a:tcPr/>
                </a:tc>
              </a:tr>
              <a:tr h="370840">
                <a:tc>
                  <a:txBody>
                    <a:bodyPr/>
                    <a:lstStyle/>
                    <a:p>
                      <a:r>
                        <a:rPr lang="en-IN" dirty="0" smtClean="0"/>
                        <a:t>15</a:t>
                      </a:r>
                      <a:endParaRPr lang="en-IN"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35201670"/>
              </p:ext>
            </p:extLst>
          </p:nvPr>
        </p:nvGraphicFramePr>
        <p:xfrm>
          <a:off x="5136232" y="1700808"/>
          <a:ext cx="731912" cy="1854200"/>
        </p:xfrm>
        <a:graphic>
          <a:graphicData uri="http://schemas.openxmlformats.org/drawingml/2006/table">
            <a:tbl>
              <a:tblPr firstRow="1" bandRow="1">
                <a:tableStyleId>{5C22544A-7EE6-4342-B048-85BDC9FD1C3A}</a:tableStyleId>
              </a:tblPr>
              <a:tblGrid>
                <a:gridCol w="731912"/>
              </a:tblGrid>
              <a:tr h="370840">
                <a:tc>
                  <a:txBody>
                    <a:bodyPr/>
                    <a:lstStyle/>
                    <a:p>
                      <a:r>
                        <a:rPr lang="en-IN" dirty="0" smtClean="0"/>
                        <a:t>Stack</a:t>
                      </a:r>
                      <a:endParaRPr lang="en-IN" dirty="0"/>
                    </a:p>
                  </a:txBody>
                  <a:tcPr/>
                </a:tc>
              </a:tr>
              <a:tr h="370840">
                <a:tc>
                  <a:txBody>
                    <a:bodyPr/>
                    <a:lstStyle/>
                    <a:p>
                      <a:endParaRPr lang="en-IN" dirty="0"/>
                    </a:p>
                  </a:txBody>
                  <a:tcPr/>
                </a:tc>
              </a:tr>
              <a:tr h="370840">
                <a:tc>
                  <a:txBody>
                    <a:bodyPr/>
                    <a:lstStyle/>
                    <a:p>
                      <a:endParaRPr lang="en-IN" dirty="0"/>
                    </a:p>
                  </a:txBody>
                  <a:tcPr/>
                </a:tc>
              </a:tr>
              <a:tr h="370840">
                <a:tc>
                  <a:txBody>
                    <a:bodyPr/>
                    <a:lstStyle/>
                    <a:p>
                      <a:r>
                        <a:rPr lang="en-IN" dirty="0" smtClean="0"/>
                        <a:t>10</a:t>
                      </a:r>
                      <a:endParaRPr lang="en-IN" dirty="0"/>
                    </a:p>
                  </a:txBody>
                  <a:tcPr/>
                </a:tc>
              </a:tr>
              <a:tr h="370840">
                <a:tc>
                  <a:txBody>
                    <a:bodyPr/>
                    <a:lstStyle/>
                    <a:p>
                      <a:r>
                        <a:rPr lang="en-IN" dirty="0" smtClean="0"/>
                        <a:t>15</a:t>
                      </a:r>
                      <a:endParaRPr lang="en-IN"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125228213"/>
              </p:ext>
            </p:extLst>
          </p:nvPr>
        </p:nvGraphicFramePr>
        <p:xfrm>
          <a:off x="6000328" y="1700808"/>
          <a:ext cx="731912" cy="1854200"/>
        </p:xfrm>
        <a:graphic>
          <a:graphicData uri="http://schemas.openxmlformats.org/drawingml/2006/table">
            <a:tbl>
              <a:tblPr firstRow="1" bandRow="1">
                <a:tableStyleId>{5C22544A-7EE6-4342-B048-85BDC9FD1C3A}</a:tableStyleId>
              </a:tblPr>
              <a:tblGrid>
                <a:gridCol w="731912"/>
              </a:tblGrid>
              <a:tr h="370840">
                <a:tc>
                  <a:txBody>
                    <a:bodyPr/>
                    <a:lstStyle/>
                    <a:p>
                      <a:r>
                        <a:rPr lang="en-IN" dirty="0" smtClean="0"/>
                        <a:t>Stack</a:t>
                      </a:r>
                      <a:endParaRPr lang="en-IN" dirty="0"/>
                    </a:p>
                  </a:txBody>
                  <a:tcPr/>
                </a:tc>
              </a:tr>
              <a:tr h="370840">
                <a:tc>
                  <a:txBody>
                    <a:bodyPr/>
                    <a:lstStyle/>
                    <a:p>
                      <a:endParaRPr lang="en-IN" dirty="0"/>
                    </a:p>
                  </a:txBody>
                  <a:tcPr/>
                </a:tc>
              </a:tr>
              <a:tr h="370840">
                <a:tc>
                  <a:txBody>
                    <a:bodyPr/>
                    <a:lstStyle/>
                    <a:p>
                      <a:endParaRPr lang="en-IN" dirty="0"/>
                    </a:p>
                  </a:txBody>
                  <a:tcPr/>
                </a:tc>
              </a:tr>
              <a:tr h="370840">
                <a:tc>
                  <a:txBody>
                    <a:bodyPr/>
                    <a:lstStyle/>
                    <a:p>
                      <a:endParaRPr lang="en-IN" dirty="0"/>
                    </a:p>
                  </a:txBody>
                  <a:tcPr/>
                </a:tc>
              </a:tr>
              <a:tr h="370840">
                <a:tc>
                  <a:txBody>
                    <a:bodyPr/>
                    <a:lstStyle/>
                    <a:p>
                      <a:r>
                        <a:rPr lang="en-IN" dirty="0" smtClean="0"/>
                        <a:t>150</a:t>
                      </a:r>
                      <a:endParaRPr lang="en-IN"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919056631"/>
              </p:ext>
            </p:extLst>
          </p:nvPr>
        </p:nvGraphicFramePr>
        <p:xfrm>
          <a:off x="6864424" y="1700808"/>
          <a:ext cx="731912" cy="1854200"/>
        </p:xfrm>
        <a:graphic>
          <a:graphicData uri="http://schemas.openxmlformats.org/drawingml/2006/table">
            <a:tbl>
              <a:tblPr firstRow="1" bandRow="1">
                <a:tableStyleId>{5C22544A-7EE6-4342-B048-85BDC9FD1C3A}</a:tableStyleId>
              </a:tblPr>
              <a:tblGrid>
                <a:gridCol w="731912"/>
              </a:tblGrid>
              <a:tr h="370840">
                <a:tc>
                  <a:txBody>
                    <a:bodyPr/>
                    <a:lstStyle/>
                    <a:p>
                      <a:r>
                        <a:rPr lang="en-IN" dirty="0" smtClean="0"/>
                        <a:t>Stack</a:t>
                      </a:r>
                      <a:endParaRPr lang="en-IN" dirty="0"/>
                    </a:p>
                  </a:txBody>
                  <a:tcPr/>
                </a:tc>
              </a:tr>
              <a:tr h="370840">
                <a:tc>
                  <a:txBody>
                    <a:bodyPr/>
                    <a:lstStyle/>
                    <a:p>
                      <a:endParaRPr lang="en-IN" dirty="0"/>
                    </a:p>
                  </a:txBody>
                  <a:tcPr/>
                </a:tc>
              </a:tr>
              <a:tr h="370840">
                <a:tc>
                  <a:txBody>
                    <a:bodyPr/>
                    <a:lstStyle/>
                    <a:p>
                      <a:endParaRPr lang="en-IN" dirty="0"/>
                    </a:p>
                  </a:txBody>
                  <a:tcPr/>
                </a:tc>
              </a:tr>
              <a:tr h="370840">
                <a:tc>
                  <a:txBody>
                    <a:bodyPr/>
                    <a:lstStyle/>
                    <a:p>
                      <a:r>
                        <a:rPr lang="en-IN" dirty="0" smtClean="0"/>
                        <a:t>8</a:t>
                      </a:r>
                      <a:endParaRPr lang="en-IN" dirty="0"/>
                    </a:p>
                  </a:txBody>
                  <a:tcPr/>
                </a:tc>
              </a:tr>
              <a:tr h="370840">
                <a:tc>
                  <a:txBody>
                    <a:bodyPr/>
                    <a:lstStyle/>
                    <a:p>
                      <a:r>
                        <a:rPr lang="en-IN" dirty="0" smtClean="0"/>
                        <a:t>150</a:t>
                      </a:r>
                      <a:endParaRPr lang="en-IN" dirty="0"/>
                    </a:p>
                  </a:txBody>
                  <a:tcPr/>
                </a:tc>
              </a:tr>
            </a:tbl>
          </a:graphicData>
        </a:graphic>
      </p:graphicFrame>
    </p:spTree>
    <p:extLst>
      <p:ext uri="{BB962C8B-B14F-4D97-AF65-F5344CB8AC3E}">
        <p14:creationId xmlns:p14="http://schemas.microsoft.com/office/powerpoint/2010/main" val="527629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IN" sz="2400" b="1" dirty="0" smtClean="0"/>
              <a:t>ISRO | ISRO CS 2017 – May | Question 57</a:t>
            </a:r>
          </a:p>
          <a:p>
            <a:pPr marL="0" indent="0">
              <a:buNone/>
            </a:pPr>
            <a:r>
              <a:rPr lang="en-IN" sz="2400" dirty="0" smtClean="0"/>
              <a:t>The best data structure to check whether an arithmetic expression has balanced parenthesis is a</a:t>
            </a:r>
            <a:br>
              <a:rPr lang="en-IN" sz="2400" dirty="0" smtClean="0"/>
            </a:br>
            <a:r>
              <a:rPr lang="en-IN" sz="2400" b="1" dirty="0" smtClean="0"/>
              <a:t>(A)</a:t>
            </a:r>
            <a:r>
              <a:rPr lang="en-IN" sz="2400" dirty="0" smtClean="0"/>
              <a:t> Queue</a:t>
            </a:r>
            <a:br>
              <a:rPr lang="en-IN" sz="2400" dirty="0" smtClean="0"/>
            </a:br>
            <a:r>
              <a:rPr lang="en-IN" sz="2400" b="1" dirty="0" smtClean="0"/>
              <a:t>(B)</a:t>
            </a:r>
            <a:r>
              <a:rPr lang="en-IN" sz="2400" dirty="0" smtClean="0"/>
              <a:t> Stack</a:t>
            </a:r>
            <a:br>
              <a:rPr lang="en-IN" sz="2400" dirty="0" smtClean="0"/>
            </a:br>
            <a:r>
              <a:rPr lang="en-IN" sz="2400" b="1" dirty="0" smtClean="0"/>
              <a:t>(C)</a:t>
            </a:r>
            <a:r>
              <a:rPr lang="en-IN" sz="2400" dirty="0" smtClean="0"/>
              <a:t> Tree</a:t>
            </a:r>
            <a:br>
              <a:rPr lang="en-IN" sz="2400" dirty="0" smtClean="0"/>
            </a:br>
            <a:r>
              <a:rPr lang="en-IN" sz="2400" b="1" dirty="0" smtClean="0"/>
              <a:t>(D)</a:t>
            </a:r>
            <a:r>
              <a:rPr lang="en-IN" sz="2400" dirty="0" smtClean="0"/>
              <a:t> List</a:t>
            </a:r>
            <a:br>
              <a:rPr lang="en-IN" sz="2400" dirty="0" smtClean="0"/>
            </a:br>
            <a:r>
              <a:rPr lang="en-IN" dirty="0" smtClean="0"/>
              <a:t/>
            </a:r>
            <a:br>
              <a:rPr lang="en-IN" dirty="0" smtClean="0"/>
            </a:br>
            <a:r>
              <a:rPr lang="en-IN" dirty="0" smtClean="0"/>
              <a:t/>
            </a:r>
            <a:br>
              <a:rPr lang="en-IN" dirty="0" smtClean="0"/>
            </a:br>
            <a:endParaRPr lang="en-IN" dirty="0"/>
          </a:p>
        </p:txBody>
      </p:sp>
      <p:sp>
        <p:nvSpPr>
          <p:cNvPr id="2" name="Date Placeholder 1"/>
          <p:cNvSpPr>
            <a:spLocks noGrp="1"/>
          </p:cNvSpPr>
          <p:nvPr>
            <p:ph type="dt" sz="half" idx="10"/>
          </p:nvPr>
        </p:nvSpPr>
        <p:spPr/>
        <p:txBody>
          <a:bodyPr/>
          <a:lstStyle/>
          <a:p>
            <a:fld id="{0A51F049-B784-4D87-9B8C-ED4ECCDB07FE}" type="datetime1">
              <a:rPr lang="en-IN" smtClean="0"/>
              <a:t>08-08-2023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17</a:t>
            </a:fld>
            <a:endParaRPr lang="en-IN"/>
          </a:p>
        </p:txBody>
      </p:sp>
    </p:spTree>
    <p:extLst>
      <p:ext uri="{BB962C8B-B14F-4D97-AF65-F5344CB8AC3E}">
        <p14:creationId xmlns:p14="http://schemas.microsoft.com/office/powerpoint/2010/main" val="3785686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marL="0" indent="0">
              <a:buNone/>
            </a:pPr>
            <a:r>
              <a:rPr lang="en-IN" b="1" dirty="0" smtClean="0"/>
              <a:t>ISRO | ISRO CS 2017 – May | Question 57</a:t>
            </a:r>
          </a:p>
          <a:p>
            <a:pPr marL="0" indent="0">
              <a:buNone/>
            </a:pPr>
            <a:r>
              <a:rPr lang="en-IN" dirty="0" smtClean="0"/>
              <a:t>The best data structure to check whether an arithmetic expression has balanced parenthesis is a</a:t>
            </a:r>
            <a:br>
              <a:rPr lang="en-IN" dirty="0" smtClean="0"/>
            </a:br>
            <a:r>
              <a:rPr lang="en-IN" b="1" dirty="0" smtClean="0"/>
              <a:t>(A)</a:t>
            </a:r>
            <a:r>
              <a:rPr lang="en-IN" dirty="0" smtClean="0"/>
              <a:t> Queue</a:t>
            </a:r>
            <a:br>
              <a:rPr lang="en-IN" dirty="0" smtClean="0"/>
            </a:br>
            <a:r>
              <a:rPr lang="en-IN" b="1" dirty="0" smtClean="0"/>
              <a:t>(B)</a:t>
            </a:r>
            <a:r>
              <a:rPr lang="en-IN" dirty="0" smtClean="0"/>
              <a:t> Stack</a:t>
            </a:r>
            <a:br>
              <a:rPr lang="en-IN" dirty="0" smtClean="0"/>
            </a:br>
            <a:r>
              <a:rPr lang="en-IN" b="1" dirty="0" smtClean="0"/>
              <a:t>(C)</a:t>
            </a:r>
            <a:r>
              <a:rPr lang="en-IN" dirty="0" smtClean="0"/>
              <a:t> Tree</a:t>
            </a:r>
            <a:br>
              <a:rPr lang="en-IN" dirty="0" smtClean="0"/>
            </a:br>
            <a:r>
              <a:rPr lang="en-IN" b="1" dirty="0" smtClean="0"/>
              <a:t>(D)</a:t>
            </a:r>
            <a:r>
              <a:rPr lang="en-IN" dirty="0" smtClean="0"/>
              <a:t> List</a:t>
            </a:r>
            <a:br>
              <a:rPr lang="en-IN" dirty="0" smtClean="0"/>
            </a:br>
            <a:r>
              <a:rPr lang="en-IN" dirty="0" smtClean="0"/>
              <a:t/>
            </a:r>
            <a:br>
              <a:rPr lang="en-IN" dirty="0" smtClean="0"/>
            </a:br>
            <a:r>
              <a:rPr lang="en-IN" dirty="0" smtClean="0"/>
              <a:t/>
            </a:r>
            <a:br>
              <a:rPr lang="en-IN" dirty="0" smtClean="0"/>
            </a:br>
            <a:r>
              <a:rPr lang="en-IN" b="1" dirty="0" smtClean="0"/>
              <a:t>Answer:</a:t>
            </a:r>
            <a:r>
              <a:rPr lang="en-IN" dirty="0" smtClean="0"/>
              <a:t> </a:t>
            </a:r>
            <a:r>
              <a:rPr lang="en-IN" b="1" dirty="0" smtClean="0"/>
              <a:t>(B)</a:t>
            </a:r>
            <a:r>
              <a:rPr lang="en-IN" dirty="0" smtClean="0"/>
              <a:t> </a:t>
            </a:r>
            <a:br>
              <a:rPr lang="en-IN" dirty="0" smtClean="0"/>
            </a:br>
            <a:r>
              <a:rPr lang="en-IN" dirty="0" smtClean="0"/>
              <a:t/>
            </a:r>
            <a:br>
              <a:rPr lang="en-IN" dirty="0" smtClean="0"/>
            </a:br>
            <a:r>
              <a:rPr lang="en-IN" b="1" dirty="0" smtClean="0"/>
              <a:t>Explanation:</a:t>
            </a:r>
            <a:r>
              <a:rPr lang="en-IN" dirty="0" smtClean="0"/>
              <a:t> Stacks can check equal pair/ balanced pair of parenthesis efficiently. Whenever we get an opening parenthesis we can push it on the stack and when we get the corresponding closing parenthesis, we can pop it. After performing all push and pop operations, if at the end of the expression stack becomes empty then the expression has a balanced parenthesis. </a:t>
            </a:r>
          </a:p>
          <a:p>
            <a:endParaRPr lang="en-IN" dirty="0"/>
          </a:p>
        </p:txBody>
      </p:sp>
      <p:sp>
        <p:nvSpPr>
          <p:cNvPr id="4" name="Date Placeholder 3"/>
          <p:cNvSpPr>
            <a:spLocks noGrp="1"/>
          </p:cNvSpPr>
          <p:nvPr>
            <p:ph type="dt" sz="half" idx="10"/>
          </p:nvPr>
        </p:nvSpPr>
        <p:spPr/>
        <p:txBody>
          <a:bodyPr/>
          <a:lstStyle/>
          <a:p>
            <a:fld id="{5E1CAFDF-42B0-440A-8311-3B3442F42333}" type="datetime1">
              <a:rPr lang="en-IN" smtClean="0"/>
              <a:t>08-08-2023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18</a:t>
            </a:fld>
            <a:endParaRPr lang="en-IN"/>
          </a:p>
        </p:txBody>
      </p:sp>
    </p:spTree>
    <p:extLst>
      <p:ext uri="{BB962C8B-B14F-4D97-AF65-F5344CB8AC3E}">
        <p14:creationId xmlns:p14="http://schemas.microsoft.com/office/powerpoint/2010/main" val="25596769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IN" sz="2400" dirty="0"/>
              <a:t>ISRO | ISRO CS 2014 | Question 43</a:t>
            </a:r>
          </a:p>
          <a:p>
            <a:pPr marL="0" indent="0">
              <a:buNone/>
            </a:pPr>
            <a:r>
              <a:rPr lang="en-IN" sz="2400" dirty="0" smtClean="0"/>
              <a:t>The </a:t>
            </a:r>
            <a:r>
              <a:rPr lang="en-IN" sz="2400" dirty="0"/>
              <a:t>five items: A, B, C, D, and E are pushed in a stack, one after other starting from A. The stack is popped four items and each element is inserted in a queue. The two elements are deleted from the queue and pushed back on the stack. Now one item is popped from the stack. The popped item is</a:t>
            </a:r>
            <a:br>
              <a:rPr lang="en-IN" sz="2400" dirty="0"/>
            </a:br>
            <a:r>
              <a:rPr lang="en-IN" sz="2400" b="1" dirty="0"/>
              <a:t>(A)</a:t>
            </a:r>
            <a:r>
              <a:rPr lang="en-IN" sz="2400" dirty="0"/>
              <a:t> A</a:t>
            </a:r>
            <a:br>
              <a:rPr lang="en-IN" sz="2400" dirty="0"/>
            </a:br>
            <a:r>
              <a:rPr lang="en-IN" sz="2400" b="1" dirty="0"/>
              <a:t>(B)</a:t>
            </a:r>
            <a:r>
              <a:rPr lang="en-IN" sz="2400" dirty="0"/>
              <a:t> B</a:t>
            </a:r>
            <a:br>
              <a:rPr lang="en-IN" sz="2400" dirty="0"/>
            </a:br>
            <a:r>
              <a:rPr lang="en-IN" sz="2400" b="1" dirty="0"/>
              <a:t>(C)</a:t>
            </a:r>
            <a:r>
              <a:rPr lang="en-IN" sz="2400" dirty="0"/>
              <a:t> C</a:t>
            </a:r>
            <a:br>
              <a:rPr lang="en-IN" sz="2400" dirty="0"/>
            </a:br>
            <a:r>
              <a:rPr lang="en-IN" sz="2400" b="1" dirty="0"/>
              <a:t>(D)</a:t>
            </a:r>
            <a:r>
              <a:rPr lang="en-IN" sz="2400" dirty="0"/>
              <a:t> D</a:t>
            </a:r>
            <a:br>
              <a:rPr lang="en-IN" sz="2400" dirty="0"/>
            </a:br>
            <a:r>
              <a:rPr lang="en-IN" sz="2400" dirty="0"/>
              <a:t/>
            </a:r>
            <a:br>
              <a:rPr lang="en-IN" sz="2400" dirty="0"/>
            </a:br>
            <a:r>
              <a:rPr lang="en-IN" sz="2400" dirty="0"/>
              <a:t/>
            </a:r>
            <a:br>
              <a:rPr lang="en-IN" sz="2400" dirty="0"/>
            </a:br>
            <a:endParaRPr lang="en-IN" sz="2800" dirty="0"/>
          </a:p>
        </p:txBody>
      </p:sp>
      <p:sp>
        <p:nvSpPr>
          <p:cNvPr id="4" name="Date Placeholder 3"/>
          <p:cNvSpPr>
            <a:spLocks noGrp="1"/>
          </p:cNvSpPr>
          <p:nvPr>
            <p:ph type="dt" sz="half" idx="10"/>
          </p:nvPr>
        </p:nvSpPr>
        <p:spPr/>
        <p:txBody>
          <a:bodyPr/>
          <a:lstStyle/>
          <a:p>
            <a:fld id="{96EB3971-A432-44FE-8F6A-69C3248EA4B4}" type="datetime1">
              <a:rPr lang="en-IN" smtClean="0"/>
              <a:t>08-08-2023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19</a:t>
            </a:fld>
            <a:endParaRPr lang="en-IN"/>
          </a:p>
        </p:txBody>
      </p:sp>
    </p:spTree>
    <p:extLst>
      <p:ext uri="{BB962C8B-B14F-4D97-AF65-F5344CB8AC3E}">
        <p14:creationId xmlns:p14="http://schemas.microsoft.com/office/powerpoint/2010/main" val="231839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435280" cy="5865515"/>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IN" sz="2200" dirty="0"/>
              <a:t>GATE | GATE CS 1996 | Question 12</a:t>
            </a:r>
          </a:p>
          <a:p>
            <a:pPr marL="0" indent="0">
              <a:buNone/>
            </a:pPr>
            <a:r>
              <a:rPr lang="en-IN" sz="2200" dirty="0" smtClean="0"/>
              <a:t>Consider </a:t>
            </a:r>
            <a:r>
              <a:rPr lang="en-IN" sz="2200" dirty="0"/>
              <a:t>the following statements:</a:t>
            </a:r>
          </a:p>
          <a:p>
            <a:pPr marL="400050" indent="-400050">
              <a:buAutoNum type="romanLcPeriod"/>
            </a:pPr>
            <a:r>
              <a:rPr lang="en-IN" sz="2200" dirty="0" smtClean="0"/>
              <a:t>First-in-first </a:t>
            </a:r>
            <a:r>
              <a:rPr lang="en-IN" sz="2200" dirty="0"/>
              <a:t>out types of computations are efficiently supported by STACKS. </a:t>
            </a:r>
            <a:endParaRPr lang="en-IN" sz="2200" dirty="0" smtClean="0"/>
          </a:p>
          <a:p>
            <a:pPr marL="400050" indent="-400050">
              <a:buAutoNum type="romanLcPeriod"/>
            </a:pPr>
            <a:r>
              <a:rPr lang="en-IN" sz="2200" dirty="0" smtClean="0"/>
              <a:t>Implementing </a:t>
            </a:r>
            <a:r>
              <a:rPr lang="en-IN" sz="2200" dirty="0"/>
              <a:t>LISTS on linked lists is more efficient than implementing LISTS on an array for almost all the basic LIST operations. </a:t>
            </a:r>
            <a:endParaRPr lang="en-IN" sz="2200" dirty="0" smtClean="0"/>
          </a:p>
          <a:p>
            <a:pPr marL="400050" indent="-400050">
              <a:buAutoNum type="romanLcPeriod"/>
            </a:pPr>
            <a:r>
              <a:rPr lang="en-IN" sz="2200" dirty="0" smtClean="0"/>
              <a:t>Implementing </a:t>
            </a:r>
            <a:r>
              <a:rPr lang="en-IN" sz="2200" dirty="0"/>
              <a:t>QUEUES on a circular array is more efficient than implementing QUEUES on a linear array with two indices. </a:t>
            </a:r>
            <a:endParaRPr lang="en-IN" sz="2200" dirty="0" smtClean="0"/>
          </a:p>
          <a:p>
            <a:pPr marL="400050" indent="-400050">
              <a:buAutoNum type="romanLcPeriod"/>
            </a:pPr>
            <a:r>
              <a:rPr lang="en-IN" sz="2200" dirty="0" smtClean="0"/>
              <a:t>Last-in-first-out </a:t>
            </a:r>
            <a:r>
              <a:rPr lang="en-IN" sz="2200" dirty="0"/>
              <a:t>type of computations are efficiently supported by QUEUES. </a:t>
            </a:r>
            <a:endParaRPr lang="en-IN" sz="2200" dirty="0" smtClean="0"/>
          </a:p>
          <a:p>
            <a:pPr marL="0" indent="0">
              <a:buNone/>
            </a:pPr>
            <a:r>
              <a:rPr lang="en-IN" sz="2200" dirty="0" smtClean="0"/>
              <a:t>Which </a:t>
            </a:r>
            <a:r>
              <a:rPr lang="en-IN" sz="2200" dirty="0"/>
              <a:t>of the following is correct?</a:t>
            </a:r>
          </a:p>
          <a:p>
            <a:pPr marL="0" indent="0">
              <a:buNone/>
            </a:pPr>
            <a:r>
              <a:rPr lang="en-IN" sz="2200" b="1" dirty="0"/>
              <a:t>(A)</a:t>
            </a:r>
            <a:r>
              <a:rPr lang="en-IN" sz="2200" dirty="0"/>
              <a:t> (ii) and (iii) are true</a:t>
            </a:r>
            <a:br>
              <a:rPr lang="en-IN" sz="2200" dirty="0"/>
            </a:br>
            <a:r>
              <a:rPr lang="en-IN" sz="2200" b="1" dirty="0"/>
              <a:t>(B)</a:t>
            </a:r>
            <a:r>
              <a:rPr lang="en-IN" sz="2200" dirty="0"/>
              <a:t> (</a:t>
            </a:r>
            <a:r>
              <a:rPr lang="en-IN" sz="2200" dirty="0" err="1"/>
              <a:t>i</a:t>
            </a:r>
            <a:r>
              <a:rPr lang="en-IN" sz="2200" dirty="0"/>
              <a:t>) and (ii) are true</a:t>
            </a:r>
            <a:br>
              <a:rPr lang="en-IN" sz="2200" dirty="0"/>
            </a:br>
            <a:r>
              <a:rPr lang="en-IN" sz="2200" b="1" dirty="0"/>
              <a:t>(C)</a:t>
            </a:r>
            <a:r>
              <a:rPr lang="en-IN" sz="2200" dirty="0"/>
              <a:t> (iii) and (iv) are true</a:t>
            </a:r>
            <a:br>
              <a:rPr lang="en-IN" sz="2200" dirty="0"/>
            </a:br>
            <a:r>
              <a:rPr lang="en-IN" sz="2200" b="1" dirty="0"/>
              <a:t>(D)</a:t>
            </a:r>
            <a:r>
              <a:rPr lang="en-IN" sz="2200" dirty="0"/>
              <a:t> (ii) and (iv) are true</a:t>
            </a:r>
            <a:r>
              <a:rPr lang="en-IN" sz="2400" dirty="0"/>
              <a:t/>
            </a:r>
            <a:br>
              <a:rPr lang="en-IN" sz="2400" dirty="0"/>
            </a:br>
            <a:r>
              <a:rPr lang="en-IN" sz="2400" dirty="0"/>
              <a:t/>
            </a:r>
            <a:br>
              <a:rPr lang="en-IN" sz="2400" dirty="0"/>
            </a:br>
            <a:r>
              <a:rPr lang="en-IN" sz="1400" dirty="0"/>
              <a:t/>
            </a:r>
            <a:br>
              <a:rPr lang="en-IN" sz="1400" dirty="0"/>
            </a:br>
            <a:endParaRPr lang="en-IN" sz="1400" dirty="0"/>
          </a:p>
        </p:txBody>
      </p:sp>
      <p:sp>
        <p:nvSpPr>
          <p:cNvPr id="4" name="Date Placeholder 3"/>
          <p:cNvSpPr>
            <a:spLocks noGrp="1"/>
          </p:cNvSpPr>
          <p:nvPr>
            <p:ph type="dt" sz="half" idx="10"/>
          </p:nvPr>
        </p:nvSpPr>
        <p:spPr/>
        <p:txBody>
          <a:bodyPr/>
          <a:lstStyle/>
          <a:p>
            <a:fld id="{F14C7EAF-F7E7-4769-A120-0569D53CC912}" type="datetime1">
              <a:rPr lang="en-IN" smtClean="0"/>
              <a:t>08-08-2023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2</a:t>
            </a:fld>
            <a:endParaRPr lang="en-IN"/>
          </a:p>
        </p:txBody>
      </p:sp>
    </p:spTree>
    <p:extLst>
      <p:ext uri="{BB962C8B-B14F-4D97-AF65-F5344CB8AC3E}">
        <p14:creationId xmlns:p14="http://schemas.microsoft.com/office/powerpoint/2010/main" val="36173172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marL="0" indent="0">
              <a:buNone/>
            </a:pPr>
            <a:r>
              <a:rPr lang="en-IN" sz="2400" dirty="0"/>
              <a:t>ISRO | ISRO CS 2014 | Question 43</a:t>
            </a:r>
          </a:p>
          <a:p>
            <a:pPr marL="0" indent="0">
              <a:buNone/>
            </a:pPr>
            <a:r>
              <a:rPr lang="en-IN" sz="2400" dirty="0" smtClean="0"/>
              <a:t>The </a:t>
            </a:r>
            <a:r>
              <a:rPr lang="en-IN" sz="2400" dirty="0"/>
              <a:t>five items: A, B, C, D, and E are pushed in a stack, one after other starting from A. The stack is popped four items and each element is inserted in a queue. The two elements are deleted from the queue and pushed back on the stack. Now one item is popped from the stack. The popped item is</a:t>
            </a:r>
            <a:br>
              <a:rPr lang="en-IN" sz="2400" dirty="0"/>
            </a:br>
            <a:r>
              <a:rPr lang="en-IN" sz="2400" b="1" dirty="0"/>
              <a:t>(A)</a:t>
            </a:r>
            <a:r>
              <a:rPr lang="en-IN" sz="2400" dirty="0"/>
              <a:t> A</a:t>
            </a:r>
            <a:br>
              <a:rPr lang="en-IN" sz="2400" dirty="0"/>
            </a:br>
            <a:r>
              <a:rPr lang="en-IN" sz="2400" b="1" dirty="0"/>
              <a:t>(B)</a:t>
            </a:r>
            <a:r>
              <a:rPr lang="en-IN" sz="2400" dirty="0"/>
              <a:t> B</a:t>
            </a:r>
            <a:br>
              <a:rPr lang="en-IN" sz="2400" dirty="0"/>
            </a:br>
            <a:r>
              <a:rPr lang="en-IN" sz="2400" b="1" dirty="0"/>
              <a:t>(C)</a:t>
            </a:r>
            <a:r>
              <a:rPr lang="en-IN" sz="2400" dirty="0"/>
              <a:t> C</a:t>
            </a:r>
            <a:br>
              <a:rPr lang="en-IN" sz="2400" dirty="0"/>
            </a:br>
            <a:r>
              <a:rPr lang="en-IN" sz="2400" b="1" dirty="0"/>
              <a:t>(D)</a:t>
            </a:r>
            <a:r>
              <a:rPr lang="en-IN" sz="2400" dirty="0"/>
              <a:t> D</a:t>
            </a:r>
            <a:br>
              <a:rPr lang="en-IN" sz="2400" dirty="0"/>
            </a:br>
            <a:r>
              <a:rPr lang="en-IN" sz="2400" dirty="0"/>
              <a:t/>
            </a:r>
            <a:br>
              <a:rPr lang="en-IN" sz="2400" dirty="0"/>
            </a:br>
            <a:r>
              <a:rPr lang="en-IN" sz="2400" dirty="0"/>
              <a:t/>
            </a:r>
            <a:br>
              <a:rPr lang="en-IN" sz="2400" dirty="0"/>
            </a:br>
            <a:r>
              <a:rPr lang="en-IN" sz="2400" b="1" dirty="0"/>
              <a:t>Answer:</a:t>
            </a:r>
            <a:r>
              <a:rPr lang="en-IN" sz="2400" dirty="0"/>
              <a:t> </a:t>
            </a:r>
            <a:r>
              <a:rPr lang="en-IN" sz="2400" b="1" dirty="0"/>
              <a:t>(D)</a:t>
            </a:r>
            <a:endParaRPr lang="en-IN" sz="2400" dirty="0"/>
          </a:p>
          <a:p>
            <a:endParaRPr lang="en-IN" sz="2800" dirty="0"/>
          </a:p>
        </p:txBody>
      </p:sp>
      <p:sp>
        <p:nvSpPr>
          <p:cNvPr id="4" name="Date Placeholder 3"/>
          <p:cNvSpPr>
            <a:spLocks noGrp="1"/>
          </p:cNvSpPr>
          <p:nvPr>
            <p:ph type="dt" sz="half" idx="10"/>
          </p:nvPr>
        </p:nvSpPr>
        <p:spPr/>
        <p:txBody>
          <a:bodyPr/>
          <a:lstStyle/>
          <a:p>
            <a:fld id="{6EECB9DF-D62C-4849-88A2-167F00B17AC9}" type="datetime1">
              <a:rPr lang="en-IN" smtClean="0"/>
              <a:t>08-08-2023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20</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917763"/>
            <a:ext cx="5832648" cy="3192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04903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IN" b="1" dirty="0" smtClean="0"/>
              <a:t>ISRO | ISRO CS 2015 | Question 11</a:t>
            </a:r>
          </a:p>
          <a:p>
            <a:pPr marL="0" indent="0">
              <a:buNone/>
            </a:pPr>
            <a:r>
              <a:rPr lang="en-IN" sz="2400" dirty="0" smtClean="0"/>
              <a:t>If the sequence of operations – push (1), push (2), pop, push (1), push (2), pop, pop, pop, push (2), pop are performed on a stack, the sequence of popped out values</a:t>
            </a:r>
            <a:br>
              <a:rPr lang="en-IN" sz="2400" dirty="0" smtClean="0"/>
            </a:br>
            <a:r>
              <a:rPr lang="en-IN" sz="2400" b="1" dirty="0" smtClean="0"/>
              <a:t>(A)</a:t>
            </a:r>
            <a:r>
              <a:rPr lang="en-IN" sz="2400" dirty="0" smtClean="0"/>
              <a:t> 2,2,1,1,2</a:t>
            </a:r>
            <a:br>
              <a:rPr lang="en-IN" sz="2400" dirty="0" smtClean="0"/>
            </a:br>
            <a:r>
              <a:rPr lang="en-IN" sz="2400" b="1" dirty="0" smtClean="0"/>
              <a:t>(B)</a:t>
            </a:r>
            <a:r>
              <a:rPr lang="en-IN" sz="2400" dirty="0" smtClean="0"/>
              <a:t> 2,2,1,2,2</a:t>
            </a:r>
            <a:br>
              <a:rPr lang="en-IN" sz="2400" dirty="0" smtClean="0"/>
            </a:br>
            <a:r>
              <a:rPr lang="en-IN" sz="2400" b="1" dirty="0" smtClean="0"/>
              <a:t>(C)</a:t>
            </a:r>
            <a:r>
              <a:rPr lang="en-IN" sz="2400" dirty="0" smtClean="0"/>
              <a:t> 2,1,2,2,1</a:t>
            </a:r>
            <a:br>
              <a:rPr lang="en-IN" sz="2400" dirty="0" smtClean="0"/>
            </a:br>
            <a:r>
              <a:rPr lang="en-IN" sz="2400" b="1" dirty="0" smtClean="0"/>
              <a:t>(D)</a:t>
            </a:r>
            <a:r>
              <a:rPr lang="en-IN" sz="2400" dirty="0" smtClean="0"/>
              <a:t> 2,1,2,2,2</a:t>
            </a:r>
            <a:br>
              <a:rPr lang="en-IN" sz="2400" dirty="0" smtClean="0"/>
            </a:br>
            <a:r>
              <a:rPr lang="en-IN" sz="2400" dirty="0" smtClean="0"/>
              <a:t/>
            </a:r>
            <a:br>
              <a:rPr lang="en-IN" sz="2400" dirty="0" smtClean="0"/>
            </a:br>
            <a:r>
              <a:rPr lang="en-IN" sz="2400" dirty="0" smtClean="0"/>
              <a:t/>
            </a:r>
            <a:br>
              <a:rPr lang="en-IN" sz="2400" dirty="0" smtClean="0"/>
            </a:br>
            <a:endParaRPr lang="en-IN" sz="2400" dirty="0"/>
          </a:p>
        </p:txBody>
      </p:sp>
      <p:sp>
        <p:nvSpPr>
          <p:cNvPr id="2" name="Date Placeholder 1"/>
          <p:cNvSpPr>
            <a:spLocks noGrp="1"/>
          </p:cNvSpPr>
          <p:nvPr>
            <p:ph type="dt" sz="half" idx="10"/>
          </p:nvPr>
        </p:nvSpPr>
        <p:spPr/>
        <p:txBody>
          <a:bodyPr/>
          <a:lstStyle/>
          <a:p>
            <a:fld id="{B08BA147-627F-449A-AA41-A6285E6D1D99}" type="datetime1">
              <a:rPr lang="en-IN" smtClean="0"/>
              <a:t>08-08-2023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21</a:t>
            </a:fld>
            <a:endParaRPr lang="en-IN"/>
          </a:p>
        </p:txBody>
      </p:sp>
    </p:spTree>
    <p:extLst>
      <p:ext uri="{BB962C8B-B14F-4D97-AF65-F5344CB8AC3E}">
        <p14:creationId xmlns:p14="http://schemas.microsoft.com/office/powerpoint/2010/main" val="784587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Autofit/>
          </a:bodyPr>
          <a:lstStyle/>
          <a:p>
            <a:pPr marL="0" indent="0">
              <a:buNone/>
            </a:pPr>
            <a:r>
              <a:rPr lang="en-IN" sz="2400" b="1" dirty="0" smtClean="0"/>
              <a:t>ISRO | ISRO CS 2015 | Question 11</a:t>
            </a:r>
          </a:p>
          <a:p>
            <a:pPr marL="0" indent="0">
              <a:buNone/>
            </a:pPr>
            <a:r>
              <a:rPr lang="en-IN" sz="2400" dirty="0" smtClean="0"/>
              <a:t>If the sequence of operations – push (1), push (2), pop, push (1), push (2), pop, pop, pop, push (2), pop are performed on a stack, the sequence of popped out values</a:t>
            </a:r>
            <a:br>
              <a:rPr lang="en-IN" sz="2400" dirty="0" smtClean="0"/>
            </a:br>
            <a:r>
              <a:rPr lang="en-IN" sz="2400" b="1" dirty="0" smtClean="0"/>
              <a:t>(A)</a:t>
            </a:r>
            <a:r>
              <a:rPr lang="en-IN" sz="2400" dirty="0" smtClean="0"/>
              <a:t> 2,2,1,1,2</a:t>
            </a:r>
            <a:br>
              <a:rPr lang="en-IN" sz="2400" dirty="0" smtClean="0"/>
            </a:br>
            <a:r>
              <a:rPr lang="en-IN" sz="2400" b="1" dirty="0" smtClean="0"/>
              <a:t>(B)</a:t>
            </a:r>
            <a:r>
              <a:rPr lang="en-IN" sz="2400" dirty="0" smtClean="0"/>
              <a:t> 2,2,1,2,2</a:t>
            </a:r>
            <a:br>
              <a:rPr lang="en-IN" sz="2400" dirty="0" smtClean="0"/>
            </a:br>
            <a:r>
              <a:rPr lang="en-IN" sz="2400" b="1" dirty="0" smtClean="0"/>
              <a:t>(C)</a:t>
            </a:r>
            <a:r>
              <a:rPr lang="en-IN" sz="2400" dirty="0" smtClean="0"/>
              <a:t> 2,1,2,2,1</a:t>
            </a:r>
            <a:br>
              <a:rPr lang="en-IN" sz="2400" dirty="0" smtClean="0"/>
            </a:br>
            <a:r>
              <a:rPr lang="en-IN" sz="2400" b="1" dirty="0" smtClean="0"/>
              <a:t>(D)</a:t>
            </a:r>
            <a:r>
              <a:rPr lang="en-IN" sz="2400" dirty="0" smtClean="0"/>
              <a:t> 2,1,2,2,2</a:t>
            </a:r>
            <a:br>
              <a:rPr lang="en-IN" sz="2400" dirty="0" smtClean="0"/>
            </a:br>
            <a:r>
              <a:rPr lang="en-IN" sz="2400" dirty="0" smtClean="0"/>
              <a:t/>
            </a:r>
            <a:br>
              <a:rPr lang="en-IN" sz="2400" dirty="0" smtClean="0"/>
            </a:br>
            <a:r>
              <a:rPr lang="en-IN" sz="2400" dirty="0" smtClean="0"/>
              <a:t/>
            </a:r>
            <a:br>
              <a:rPr lang="en-IN" sz="2400" dirty="0" smtClean="0"/>
            </a:br>
            <a:r>
              <a:rPr lang="en-IN" sz="2400" b="1" dirty="0" smtClean="0"/>
              <a:t>Answer:</a:t>
            </a:r>
            <a:r>
              <a:rPr lang="en-IN" sz="2400" dirty="0" smtClean="0"/>
              <a:t> </a:t>
            </a:r>
            <a:r>
              <a:rPr lang="en-IN" sz="2400" b="1" dirty="0" smtClean="0"/>
              <a:t>(A)</a:t>
            </a:r>
            <a:r>
              <a:rPr lang="en-IN" sz="2400" dirty="0" smtClean="0"/>
              <a:t> </a:t>
            </a:r>
            <a:br>
              <a:rPr lang="en-IN" sz="2400" dirty="0" smtClean="0"/>
            </a:br>
            <a:r>
              <a:rPr lang="en-IN" sz="2400" b="1" dirty="0" smtClean="0"/>
              <a:t>Explanation:</a:t>
            </a:r>
            <a:r>
              <a:rPr lang="en-IN" sz="2400" dirty="0" smtClean="0"/>
              <a:t> The pop sequence can be seen from the following table: </a:t>
            </a:r>
          </a:p>
          <a:p>
            <a:pPr marL="0" indent="0">
              <a:buNone/>
            </a:pPr>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1066" y="2420888"/>
            <a:ext cx="5508104" cy="2017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DB4465D7-FAFC-41DE-9049-029B528C3837}" type="datetime1">
              <a:rPr lang="en-IN" smtClean="0"/>
              <a:t>08-08-2023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22</a:t>
            </a:fld>
            <a:endParaRPr lang="en-IN"/>
          </a:p>
        </p:txBody>
      </p:sp>
    </p:spTree>
    <p:extLst>
      <p:ext uri="{BB962C8B-B14F-4D97-AF65-F5344CB8AC3E}">
        <p14:creationId xmlns:p14="http://schemas.microsoft.com/office/powerpoint/2010/main" val="38681234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IN" sz="2400" b="1" dirty="0" smtClean="0"/>
              <a:t>GATE 1994</a:t>
            </a:r>
            <a:endParaRPr lang="en-IN" sz="2400" b="1" dirty="0"/>
          </a:p>
          <a:p>
            <a:pPr marL="0" indent="0">
              <a:buNone/>
            </a:pPr>
            <a:r>
              <a:rPr lang="en-IN" sz="2400" dirty="0" smtClean="0"/>
              <a:t>Which </a:t>
            </a:r>
            <a:r>
              <a:rPr lang="en-IN" sz="2400" dirty="0"/>
              <a:t>of the following permutation can be obtained in the </a:t>
            </a:r>
            <a:r>
              <a:rPr lang="en-IN" sz="2400" dirty="0" smtClean="0"/>
              <a:t>output( in the same order) </a:t>
            </a:r>
            <a:r>
              <a:rPr lang="en-IN" sz="2400" dirty="0"/>
              <a:t>using a stack assuming that input is the sequence </a:t>
            </a:r>
            <a:r>
              <a:rPr lang="en-IN" sz="2400" dirty="0" smtClean="0"/>
              <a:t>1,2,3,4,5 in </a:t>
            </a:r>
            <a:r>
              <a:rPr lang="en-IN" sz="2400" dirty="0"/>
              <a:t>that order?</a:t>
            </a:r>
            <a:br>
              <a:rPr lang="en-IN" sz="2400" dirty="0"/>
            </a:br>
            <a:r>
              <a:rPr lang="en-IN" sz="2400" b="1" dirty="0"/>
              <a:t>(A</a:t>
            </a:r>
            <a:r>
              <a:rPr lang="en-IN" sz="2400" b="1" dirty="0" smtClean="0"/>
              <a:t>) 3,4,5,1,2</a:t>
            </a:r>
          </a:p>
          <a:p>
            <a:pPr marL="0" indent="0">
              <a:buNone/>
            </a:pPr>
            <a:r>
              <a:rPr lang="en-IN" sz="2400" b="1" dirty="0" smtClean="0"/>
              <a:t>(B) 3,4,5,2,1</a:t>
            </a:r>
            <a:endParaRPr lang="en-IN" sz="2400" dirty="0" smtClean="0"/>
          </a:p>
          <a:p>
            <a:pPr marL="0" indent="0">
              <a:buNone/>
            </a:pPr>
            <a:r>
              <a:rPr lang="en-IN" sz="2400" b="1" dirty="0" smtClean="0"/>
              <a:t>(C) 1,5,2,3,4</a:t>
            </a:r>
          </a:p>
          <a:p>
            <a:pPr marL="0" indent="0">
              <a:buNone/>
            </a:pPr>
            <a:r>
              <a:rPr lang="en-IN" sz="2400" b="1" dirty="0" smtClean="0"/>
              <a:t>(D) 5,4,3,1,2</a:t>
            </a:r>
            <a:r>
              <a:rPr lang="en-IN" sz="2400" dirty="0"/>
              <a:t/>
            </a:r>
            <a:br>
              <a:rPr lang="en-IN" sz="2400" dirty="0"/>
            </a:br>
            <a:r>
              <a:rPr lang="en-IN" sz="4000" dirty="0"/>
              <a:t/>
            </a:r>
            <a:br>
              <a:rPr lang="en-IN" sz="4000" dirty="0"/>
            </a:br>
            <a:endParaRPr lang="en-IN" dirty="0"/>
          </a:p>
        </p:txBody>
      </p:sp>
      <p:sp>
        <p:nvSpPr>
          <p:cNvPr id="2" name="Date Placeholder 1"/>
          <p:cNvSpPr>
            <a:spLocks noGrp="1"/>
          </p:cNvSpPr>
          <p:nvPr>
            <p:ph type="dt" sz="half" idx="10"/>
          </p:nvPr>
        </p:nvSpPr>
        <p:spPr/>
        <p:txBody>
          <a:bodyPr/>
          <a:lstStyle/>
          <a:p>
            <a:fld id="{36E4EE04-4D7F-4637-89ED-46CE8AD57D46}" type="datetime1">
              <a:rPr lang="en-IN" smtClean="0"/>
              <a:t>08-08-2023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23</a:t>
            </a:fld>
            <a:endParaRPr lang="en-IN"/>
          </a:p>
        </p:txBody>
      </p:sp>
    </p:spTree>
    <p:extLst>
      <p:ext uri="{BB962C8B-B14F-4D97-AF65-F5344CB8AC3E}">
        <p14:creationId xmlns:p14="http://schemas.microsoft.com/office/powerpoint/2010/main" val="4817101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IN" sz="2400" b="1" dirty="0" smtClean="0"/>
              <a:t>GATE 1994</a:t>
            </a:r>
            <a:endParaRPr lang="en-IN" sz="2400" b="1" dirty="0"/>
          </a:p>
          <a:p>
            <a:pPr marL="0" indent="0">
              <a:buNone/>
            </a:pPr>
            <a:r>
              <a:rPr lang="en-IN" sz="2400" dirty="0" smtClean="0"/>
              <a:t>Which </a:t>
            </a:r>
            <a:r>
              <a:rPr lang="en-IN" sz="2400" dirty="0"/>
              <a:t>of the following permutation can be obtained in the </a:t>
            </a:r>
            <a:r>
              <a:rPr lang="en-IN" sz="2400" dirty="0" smtClean="0"/>
              <a:t>output( in the same order) </a:t>
            </a:r>
            <a:r>
              <a:rPr lang="en-IN" sz="2400" dirty="0"/>
              <a:t>using a stack assuming that input is the sequence </a:t>
            </a:r>
            <a:r>
              <a:rPr lang="en-IN" sz="2400" dirty="0" smtClean="0"/>
              <a:t>1,2,3,4,5 in </a:t>
            </a:r>
            <a:r>
              <a:rPr lang="en-IN" sz="2400" dirty="0"/>
              <a:t>that order?</a:t>
            </a:r>
            <a:br>
              <a:rPr lang="en-IN" sz="2400" dirty="0"/>
            </a:br>
            <a:r>
              <a:rPr lang="en-IN" sz="2400" b="1" dirty="0"/>
              <a:t>(A</a:t>
            </a:r>
            <a:r>
              <a:rPr lang="en-IN" sz="2400" b="1" dirty="0" smtClean="0"/>
              <a:t>) 3,4,5,1,2</a:t>
            </a:r>
          </a:p>
          <a:p>
            <a:pPr marL="0" indent="0">
              <a:buNone/>
            </a:pPr>
            <a:r>
              <a:rPr lang="en-IN" sz="2400" b="1" dirty="0" smtClean="0"/>
              <a:t>(B) 3,4,5,2,1</a:t>
            </a:r>
            <a:endParaRPr lang="en-IN" sz="2400" dirty="0" smtClean="0"/>
          </a:p>
          <a:p>
            <a:pPr marL="0" indent="0">
              <a:buNone/>
            </a:pPr>
            <a:r>
              <a:rPr lang="en-IN" sz="2400" b="1" dirty="0" smtClean="0"/>
              <a:t>(C) 1,5,2,3,4</a:t>
            </a:r>
          </a:p>
          <a:p>
            <a:pPr marL="0" indent="0">
              <a:buNone/>
            </a:pPr>
            <a:r>
              <a:rPr lang="en-IN" sz="2400" b="1" dirty="0" smtClean="0"/>
              <a:t>(D) 5,4,3,1,2</a:t>
            </a:r>
            <a:r>
              <a:rPr lang="en-IN" sz="2400" dirty="0"/>
              <a:t/>
            </a:r>
            <a:br>
              <a:rPr lang="en-IN" sz="2400" dirty="0"/>
            </a:br>
            <a:r>
              <a:rPr lang="en-IN" sz="4000" dirty="0"/>
              <a:t/>
            </a:r>
            <a:br>
              <a:rPr lang="en-IN" sz="4000" dirty="0"/>
            </a:br>
            <a:r>
              <a:rPr lang="en-IN" sz="2400" b="1" dirty="0" err="1" smtClean="0"/>
              <a:t>Ans</a:t>
            </a:r>
            <a:r>
              <a:rPr lang="en-IN" sz="2400" b="1" dirty="0" smtClean="0"/>
              <a:t> B)</a:t>
            </a:r>
            <a:endParaRPr lang="en-IN" b="1" dirty="0"/>
          </a:p>
        </p:txBody>
      </p:sp>
      <p:sp>
        <p:nvSpPr>
          <p:cNvPr id="2" name="Date Placeholder 1"/>
          <p:cNvSpPr>
            <a:spLocks noGrp="1"/>
          </p:cNvSpPr>
          <p:nvPr>
            <p:ph type="dt" sz="half" idx="10"/>
          </p:nvPr>
        </p:nvSpPr>
        <p:spPr/>
        <p:txBody>
          <a:bodyPr/>
          <a:lstStyle/>
          <a:p>
            <a:fld id="{36E4EE04-4D7F-4637-89ED-46CE8AD57D46}" type="datetime1">
              <a:rPr lang="en-IN" smtClean="0"/>
              <a:t>08-08-2023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24</a:t>
            </a:fld>
            <a:endParaRPr lang="en-IN"/>
          </a:p>
        </p:txBody>
      </p:sp>
    </p:spTree>
    <p:extLst>
      <p:ext uri="{BB962C8B-B14F-4D97-AF65-F5344CB8AC3E}">
        <p14:creationId xmlns:p14="http://schemas.microsoft.com/office/powerpoint/2010/main" val="28468086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IN" sz="2400" b="1" dirty="0"/>
              <a:t>ISRO | ISRO CS 2017 | Question 47</a:t>
            </a:r>
          </a:p>
          <a:p>
            <a:pPr marL="0" indent="0">
              <a:buNone/>
            </a:pPr>
            <a:r>
              <a:rPr lang="en-IN" sz="2400" dirty="0" smtClean="0"/>
              <a:t>Which </a:t>
            </a:r>
            <a:r>
              <a:rPr lang="en-IN" sz="2400" dirty="0"/>
              <a:t>of the following permutation can be obtained in the same order using a stack assuming that input is the sequence 5, 6, 7, 8, 9 in that order?</a:t>
            </a:r>
            <a:br>
              <a:rPr lang="en-IN" sz="2400" dirty="0"/>
            </a:br>
            <a:r>
              <a:rPr lang="en-IN" sz="2400" b="1" dirty="0"/>
              <a:t>(A)</a:t>
            </a:r>
            <a:r>
              <a:rPr lang="en-IN" sz="2400" dirty="0"/>
              <a:t> 7, 8, 9, 5, 6</a:t>
            </a:r>
            <a:br>
              <a:rPr lang="en-IN" sz="2400" dirty="0"/>
            </a:br>
            <a:r>
              <a:rPr lang="en-IN" sz="2400" b="1" dirty="0"/>
              <a:t>(B)</a:t>
            </a:r>
            <a:r>
              <a:rPr lang="en-IN" sz="2400" dirty="0"/>
              <a:t> 5, 9, 6, 7, 8</a:t>
            </a:r>
            <a:br>
              <a:rPr lang="en-IN" sz="2400" dirty="0"/>
            </a:br>
            <a:r>
              <a:rPr lang="en-IN" sz="2400" b="1" dirty="0"/>
              <a:t>(C)</a:t>
            </a:r>
            <a:r>
              <a:rPr lang="en-IN" sz="2400" dirty="0"/>
              <a:t> 7, 8, 9, 6, 5</a:t>
            </a:r>
            <a:br>
              <a:rPr lang="en-IN" sz="2400" dirty="0"/>
            </a:br>
            <a:r>
              <a:rPr lang="en-IN" sz="2400" b="1" dirty="0"/>
              <a:t>(D)</a:t>
            </a:r>
            <a:r>
              <a:rPr lang="en-IN" sz="2400" dirty="0"/>
              <a:t> 9, 8, 7, 5, 6</a:t>
            </a:r>
            <a:br>
              <a:rPr lang="en-IN" sz="2400" dirty="0"/>
            </a:br>
            <a:r>
              <a:rPr lang="en-IN" sz="2400" dirty="0"/>
              <a:t/>
            </a:r>
            <a:br>
              <a:rPr lang="en-IN" sz="2400" dirty="0"/>
            </a:br>
            <a:r>
              <a:rPr lang="en-IN" sz="4000" dirty="0"/>
              <a:t/>
            </a:r>
            <a:br>
              <a:rPr lang="en-IN" sz="4000" dirty="0"/>
            </a:br>
            <a:endParaRPr lang="en-IN" dirty="0"/>
          </a:p>
        </p:txBody>
      </p:sp>
      <p:sp>
        <p:nvSpPr>
          <p:cNvPr id="2" name="Date Placeholder 1"/>
          <p:cNvSpPr>
            <a:spLocks noGrp="1"/>
          </p:cNvSpPr>
          <p:nvPr>
            <p:ph type="dt" sz="half" idx="10"/>
          </p:nvPr>
        </p:nvSpPr>
        <p:spPr/>
        <p:txBody>
          <a:bodyPr/>
          <a:lstStyle/>
          <a:p>
            <a:fld id="{36E4EE04-4D7F-4637-89ED-46CE8AD57D46}" type="datetime1">
              <a:rPr lang="en-IN" smtClean="0"/>
              <a:t>08-08-2023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25</a:t>
            </a:fld>
            <a:endParaRPr lang="en-IN"/>
          </a:p>
        </p:txBody>
      </p:sp>
    </p:spTree>
    <p:extLst>
      <p:ext uri="{BB962C8B-B14F-4D97-AF65-F5344CB8AC3E}">
        <p14:creationId xmlns:p14="http://schemas.microsoft.com/office/powerpoint/2010/main" val="34244971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6632"/>
            <a:ext cx="4248472" cy="5904656"/>
          </a:xfrm>
        </p:spPr>
        <p:txBody>
          <a:bodyPr>
            <a:noAutofit/>
          </a:bodyPr>
          <a:lstStyle/>
          <a:p>
            <a:pPr marL="0" indent="0">
              <a:buNone/>
            </a:pPr>
            <a:r>
              <a:rPr lang="en-IN" sz="1800" b="1" dirty="0"/>
              <a:t>ISRO | ISRO CS 2017 | Question 47</a:t>
            </a:r>
          </a:p>
          <a:p>
            <a:pPr marL="0" indent="0">
              <a:buNone/>
            </a:pPr>
            <a:r>
              <a:rPr lang="en-IN" sz="1800" dirty="0" smtClean="0"/>
              <a:t>Which </a:t>
            </a:r>
            <a:r>
              <a:rPr lang="en-IN" sz="1800" dirty="0"/>
              <a:t>of the following permutation can be obtained in the same order using a stack assuming that input is the sequence 5, 6, 7, 8, 9 in that order?</a:t>
            </a:r>
            <a:br>
              <a:rPr lang="en-IN" sz="1800" dirty="0"/>
            </a:br>
            <a:r>
              <a:rPr lang="en-IN" sz="1800" b="1" dirty="0"/>
              <a:t>(A)</a:t>
            </a:r>
            <a:r>
              <a:rPr lang="en-IN" sz="1800" dirty="0"/>
              <a:t> 7, 8, 9, 5, 6</a:t>
            </a:r>
            <a:br>
              <a:rPr lang="en-IN" sz="1800" dirty="0"/>
            </a:br>
            <a:r>
              <a:rPr lang="en-IN" sz="1800" b="1" dirty="0"/>
              <a:t>(B)</a:t>
            </a:r>
            <a:r>
              <a:rPr lang="en-IN" sz="1800" dirty="0"/>
              <a:t> 5, 9, 6, 7, 8</a:t>
            </a:r>
            <a:br>
              <a:rPr lang="en-IN" sz="1800" dirty="0"/>
            </a:br>
            <a:r>
              <a:rPr lang="en-IN" sz="1800" b="1" dirty="0"/>
              <a:t>(C)</a:t>
            </a:r>
            <a:r>
              <a:rPr lang="en-IN" sz="1800" dirty="0"/>
              <a:t> 7, 8, 9, 6, 5</a:t>
            </a:r>
            <a:br>
              <a:rPr lang="en-IN" sz="1800" dirty="0"/>
            </a:br>
            <a:r>
              <a:rPr lang="en-IN" sz="1800" b="1" dirty="0"/>
              <a:t>(D)</a:t>
            </a:r>
            <a:r>
              <a:rPr lang="en-IN" sz="1800" dirty="0"/>
              <a:t> 9, 8, 7, 5, 6</a:t>
            </a:r>
            <a:br>
              <a:rPr lang="en-IN" sz="1800" dirty="0"/>
            </a:br>
            <a:r>
              <a:rPr lang="en-IN" sz="1800" dirty="0"/>
              <a:t/>
            </a:r>
            <a:br>
              <a:rPr lang="en-IN" sz="1800" dirty="0"/>
            </a:br>
            <a:r>
              <a:rPr lang="en-IN" sz="1800" b="1" dirty="0" smtClean="0"/>
              <a:t>Explanation</a:t>
            </a:r>
            <a:r>
              <a:rPr lang="en-IN" sz="1800" b="1" dirty="0"/>
              <a:t>:</a:t>
            </a:r>
            <a:r>
              <a:rPr lang="en-IN" sz="1800" dirty="0"/>
              <a:t> </a:t>
            </a:r>
            <a:endParaRPr lang="en-IN" sz="1800" dirty="0" smtClean="0"/>
          </a:p>
          <a:p>
            <a:pPr marL="0" indent="0">
              <a:buNone/>
            </a:pPr>
            <a:r>
              <a:rPr lang="en-IN" sz="1800" dirty="0" smtClean="0"/>
              <a:t>Lets try operations as-</a:t>
            </a:r>
          </a:p>
          <a:p>
            <a:pPr marL="0" indent="0">
              <a:buNone/>
            </a:pPr>
            <a:r>
              <a:rPr lang="en-IN" sz="1800" dirty="0" smtClean="0"/>
              <a:t>Push </a:t>
            </a:r>
            <a:r>
              <a:rPr lang="en-IN" sz="1800" dirty="0"/>
              <a:t>5</a:t>
            </a:r>
            <a:br>
              <a:rPr lang="en-IN" sz="1800" dirty="0"/>
            </a:br>
            <a:r>
              <a:rPr lang="en-IN" sz="1800" dirty="0"/>
              <a:t>Push 6</a:t>
            </a:r>
            <a:br>
              <a:rPr lang="en-IN" sz="1800" dirty="0"/>
            </a:br>
            <a:r>
              <a:rPr lang="en-IN" sz="1800" dirty="0"/>
              <a:t>Push 7</a:t>
            </a:r>
            <a:br>
              <a:rPr lang="en-IN" sz="1800" dirty="0"/>
            </a:br>
            <a:r>
              <a:rPr lang="en-IN" sz="1800" dirty="0" smtClean="0"/>
              <a:t>Push 8</a:t>
            </a:r>
            <a:r>
              <a:rPr lang="en-IN" sz="1800" dirty="0"/>
              <a:t/>
            </a:r>
            <a:br>
              <a:rPr lang="en-IN" sz="1800" dirty="0"/>
            </a:br>
            <a:r>
              <a:rPr lang="en-IN" sz="1800" dirty="0"/>
              <a:t>Push 9</a:t>
            </a:r>
            <a:br>
              <a:rPr lang="en-IN" sz="1800" dirty="0"/>
            </a:br>
            <a:r>
              <a:rPr lang="en-IN" sz="1800" dirty="0"/>
              <a:t>Pop </a:t>
            </a:r>
            <a:r>
              <a:rPr lang="en-IN" sz="1800" dirty="0" smtClean="0"/>
              <a:t>All</a:t>
            </a:r>
          </a:p>
          <a:p>
            <a:pPr marL="0" indent="0">
              <a:buNone/>
            </a:pPr>
            <a:r>
              <a:rPr lang="en-IN" sz="1800" dirty="0" smtClean="0"/>
              <a:t>The </a:t>
            </a:r>
            <a:r>
              <a:rPr lang="en-IN" sz="1800" dirty="0"/>
              <a:t>sequence will be </a:t>
            </a:r>
            <a:r>
              <a:rPr lang="en-IN" sz="1800" dirty="0" smtClean="0"/>
              <a:t>9,8,7,6,5 </a:t>
            </a:r>
          </a:p>
          <a:p>
            <a:pPr marL="0" indent="0">
              <a:buNone/>
            </a:pPr>
            <a:r>
              <a:rPr lang="en-IN" sz="1800" dirty="0" smtClean="0"/>
              <a:t>Option D is FALSE, 5 cannot be popped before 6 </a:t>
            </a:r>
            <a:endParaRPr lang="en-IN" sz="1800" dirty="0"/>
          </a:p>
          <a:p>
            <a:endParaRPr lang="en-IN" sz="1400" dirty="0"/>
          </a:p>
        </p:txBody>
      </p:sp>
      <p:sp>
        <p:nvSpPr>
          <p:cNvPr id="2" name="Date Placeholder 1"/>
          <p:cNvSpPr>
            <a:spLocks noGrp="1"/>
          </p:cNvSpPr>
          <p:nvPr>
            <p:ph type="dt" sz="half" idx="10"/>
          </p:nvPr>
        </p:nvSpPr>
        <p:spPr/>
        <p:txBody>
          <a:bodyPr/>
          <a:lstStyle/>
          <a:p>
            <a:fld id="{0DA847D6-1A92-400A-994D-8FFDBB462999}" type="datetime1">
              <a:rPr lang="en-IN" smtClean="0"/>
              <a:t>08-08-2023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26</a:t>
            </a:fld>
            <a:endParaRPr lang="en-IN"/>
          </a:p>
        </p:txBody>
      </p:sp>
      <p:sp>
        <p:nvSpPr>
          <p:cNvPr id="6" name="Content Placeholder 2"/>
          <p:cNvSpPr txBox="1">
            <a:spLocks/>
          </p:cNvSpPr>
          <p:nvPr/>
        </p:nvSpPr>
        <p:spPr>
          <a:xfrm>
            <a:off x="4752109" y="265196"/>
            <a:ext cx="4248472"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IN" sz="1800" b="1" dirty="0" smtClean="0"/>
              <a:t>Explanation:</a:t>
            </a:r>
            <a:r>
              <a:rPr lang="en-IN" sz="1800" dirty="0" smtClean="0"/>
              <a:t> </a:t>
            </a:r>
          </a:p>
          <a:p>
            <a:pPr marL="0" indent="0">
              <a:buFont typeface="Arial" panose="020B0604020202020204" pitchFamily="34" charset="0"/>
              <a:buNone/>
            </a:pPr>
            <a:r>
              <a:rPr lang="en-IN" sz="1800" dirty="0" smtClean="0"/>
              <a:t>Option B is FALSE, </a:t>
            </a:r>
          </a:p>
          <a:p>
            <a:pPr marL="0" indent="0">
              <a:buFont typeface="Arial" panose="020B0604020202020204" pitchFamily="34" charset="0"/>
              <a:buNone/>
            </a:pPr>
            <a:r>
              <a:rPr lang="en-IN" sz="1800" dirty="0" smtClean="0"/>
              <a:t>9 cannot be popped before 6 </a:t>
            </a:r>
          </a:p>
          <a:p>
            <a:pPr marL="0" indent="0">
              <a:buFont typeface="Arial" panose="020B0604020202020204" pitchFamily="34" charset="0"/>
              <a:buNone/>
            </a:pPr>
            <a:r>
              <a:rPr lang="en-IN" sz="1800" dirty="0" smtClean="0"/>
              <a:t>PUSH 5,6</a:t>
            </a:r>
          </a:p>
          <a:p>
            <a:pPr marL="0" indent="0">
              <a:buFont typeface="Arial" panose="020B0604020202020204" pitchFamily="34" charset="0"/>
              <a:buNone/>
            </a:pPr>
            <a:r>
              <a:rPr lang="en-IN" sz="1800" dirty="0" smtClean="0"/>
              <a:t>POP both</a:t>
            </a:r>
          </a:p>
          <a:p>
            <a:pPr marL="0" indent="0">
              <a:buNone/>
            </a:pPr>
            <a:r>
              <a:rPr lang="en-IN" sz="1800" dirty="0" smtClean="0"/>
              <a:t>Sequence=6,5</a:t>
            </a:r>
          </a:p>
          <a:p>
            <a:pPr marL="0" indent="0">
              <a:buNone/>
            </a:pPr>
            <a:r>
              <a:rPr lang="en-IN" sz="1800" dirty="0" smtClean="0"/>
              <a:t>PUSH 7 </a:t>
            </a:r>
            <a:r>
              <a:rPr lang="en-IN" sz="1800" dirty="0" err="1" smtClean="0"/>
              <a:t>etc</a:t>
            </a:r>
            <a:endParaRPr lang="en-IN" sz="1800" dirty="0"/>
          </a:p>
        </p:txBody>
      </p:sp>
    </p:spTree>
    <p:extLst>
      <p:ext uri="{BB962C8B-B14F-4D97-AF65-F5344CB8AC3E}">
        <p14:creationId xmlns:p14="http://schemas.microsoft.com/office/powerpoint/2010/main" val="32190880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6632"/>
            <a:ext cx="4176464" cy="5904656"/>
          </a:xfrm>
        </p:spPr>
        <p:txBody>
          <a:bodyPr>
            <a:noAutofit/>
          </a:bodyPr>
          <a:lstStyle/>
          <a:p>
            <a:pPr marL="0" indent="0">
              <a:buNone/>
            </a:pPr>
            <a:r>
              <a:rPr lang="en-IN" sz="1800" b="1" dirty="0"/>
              <a:t>ISRO | ISRO CS 2017 | Question 47</a:t>
            </a:r>
          </a:p>
          <a:p>
            <a:pPr marL="0" indent="0">
              <a:buNone/>
            </a:pPr>
            <a:r>
              <a:rPr lang="en-IN" sz="1800" b="1" dirty="0" smtClean="0"/>
              <a:t>(</a:t>
            </a:r>
            <a:r>
              <a:rPr lang="en-IN" sz="1800" b="1" dirty="0"/>
              <a:t>A)</a:t>
            </a:r>
            <a:r>
              <a:rPr lang="en-IN" sz="1800" dirty="0"/>
              <a:t> 7, 8, 9, 5, 6</a:t>
            </a:r>
            <a:br>
              <a:rPr lang="en-IN" sz="1800" dirty="0"/>
            </a:br>
            <a:r>
              <a:rPr lang="en-IN" sz="1800" b="1" dirty="0"/>
              <a:t>(B)</a:t>
            </a:r>
            <a:r>
              <a:rPr lang="en-IN" sz="1800" dirty="0"/>
              <a:t> 5, 9, 6, 7, 8</a:t>
            </a:r>
            <a:br>
              <a:rPr lang="en-IN" sz="1800" dirty="0"/>
            </a:br>
            <a:r>
              <a:rPr lang="en-IN" sz="1800" b="1" dirty="0"/>
              <a:t>(C)</a:t>
            </a:r>
            <a:r>
              <a:rPr lang="en-IN" sz="1800" dirty="0"/>
              <a:t> 7, 8, 9, 6, 5</a:t>
            </a:r>
            <a:br>
              <a:rPr lang="en-IN" sz="1800" dirty="0"/>
            </a:br>
            <a:r>
              <a:rPr lang="en-IN" sz="1800" b="1" dirty="0"/>
              <a:t>(D)</a:t>
            </a:r>
            <a:r>
              <a:rPr lang="en-IN" sz="1800" dirty="0"/>
              <a:t> 9, 8, 7, 5, 6</a:t>
            </a:r>
            <a:br>
              <a:rPr lang="en-IN" sz="1800" dirty="0"/>
            </a:br>
            <a:r>
              <a:rPr lang="en-IN" sz="1800" dirty="0"/>
              <a:t/>
            </a:r>
            <a:br>
              <a:rPr lang="en-IN" sz="1800" dirty="0"/>
            </a:br>
            <a:r>
              <a:rPr lang="en-IN" sz="1800" b="1" dirty="0" smtClean="0"/>
              <a:t>Answer</a:t>
            </a:r>
            <a:r>
              <a:rPr lang="en-IN" sz="1800" b="1" dirty="0"/>
              <a:t>:</a:t>
            </a:r>
            <a:r>
              <a:rPr lang="en-IN" sz="1800" dirty="0"/>
              <a:t> </a:t>
            </a:r>
            <a:r>
              <a:rPr lang="en-IN" sz="1800" b="1" dirty="0"/>
              <a:t>(C)</a:t>
            </a:r>
            <a:r>
              <a:rPr lang="en-IN" sz="1800" dirty="0"/>
              <a:t> </a:t>
            </a:r>
            <a:br>
              <a:rPr lang="en-IN" sz="1800" dirty="0"/>
            </a:br>
            <a:r>
              <a:rPr lang="en-IN" sz="1800" b="1" dirty="0" smtClean="0"/>
              <a:t>Explanation</a:t>
            </a:r>
            <a:r>
              <a:rPr lang="en-IN" sz="1800" b="1" dirty="0"/>
              <a:t>:</a:t>
            </a:r>
            <a:r>
              <a:rPr lang="en-IN" sz="1800" dirty="0"/>
              <a:t> The sequence given in option (C) is one of the only possible sequence which can be obtained.</a:t>
            </a:r>
            <a:br>
              <a:rPr lang="en-IN" sz="1800" dirty="0"/>
            </a:br>
            <a:r>
              <a:rPr lang="en-IN" sz="1800" dirty="0"/>
              <a:t>We can obtain the sequence by performing operations in the manner:</a:t>
            </a:r>
            <a:br>
              <a:rPr lang="en-IN" sz="1800" dirty="0"/>
            </a:br>
            <a:r>
              <a:rPr lang="en-IN" sz="1800" dirty="0"/>
              <a:t>Push 5</a:t>
            </a:r>
            <a:br>
              <a:rPr lang="en-IN" sz="1800" dirty="0"/>
            </a:br>
            <a:r>
              <a:rPr lang="en-IN" sz="1800" dirty="0"/>
              <a:t>Push 6</a:t>
            </a:r>
            <a:br>
              <a:rPr lang="en-IN" sz="1800" dirty="0"/>
            </a:br>
            <a:r>
              <a:rPr lang="en-IN" sz="1800" dirty="0"/>
              <a:t>Push 7</a:t>
            </a:r>
            <a:br>
              <a:rPr lang="en-IN" sz="1800" dirty="0"/>
            </a:br>
            <a:r>
              <a:rPr lang="en-IN" sz="1800" dirty="0"/>
              <a:t>Pop 7</a:t>
            </a:r>
            <a:br>
              <a:rPr lang="en-IN" sz="1800" dirty="0"/>
            </a:br>
            <a:r>
              <a:rPr lang="en-IN" sz="1800" dirty="0"/>
              <a:t>Push 8</a:t>
            </a:r>
            <a:br>
              <a:rPr lang="en-IN" sz="1800" dirty="0"/>
            </a:br>
            <a:r>
              <a:rPr lang="en-IN" sz="1800" dirty="0"/>
              <a:t>Pop 8</a:t>
            </a:r>
            <a:br>
              <a:rPr lang="en-IN" sz="1800" dirty="0"/>
            </a:br>
            <a:r>
              <a:rPr lang="en-IN" sz="1800" dirty="0"/>
              <a:t>Push 9</a:t>
            </a:r>
            <a:br>
              <a:rPr lang="en-IN" sz="1800" dirty="0"/>
            </a:br>
            <a:r>
              <a:rPr lang="en-IN" sz="1800" dirty="0"/>
              <a:t>Pop 9</a:t>
            </a:r>
            <a:br>
              <a:rPr lang="en-IN" sz="1800" dirty="0"/>
            </a:br>
            <a:r>
              <a:rPr lang="en-IN" sz="1800" dirty="0"/>
              <a:t>Pop 6</a:t>
            </a:r>
            <a:br>
              <a:rPr lang="en-IN" sz="1800" dirty="0"/>
            </a:br>
            <a:r>
              <a:rPr lang="en-IN" sz="1800" dirty="0"/>
              <a:t>Pop 5.</a:t>
            </a:r>
            <a:br>
              <a:rPr lang="en-IN" sz="1800" dirty="0"/>
            </a:br>
            <a:r>
              <a:rPr lang="en-IN" sz="1800" dirty="0"/>
              <a:t>hence the sequence will be 7,8,9,6,5. </a:t>
            </a:r>
          </a:p>
          <a:p>
            <a:endParaRPr lang="en-IN" sz="1400" dirty="0"/>
          </a:p>
        </p:txBody>
      </p:sp>
      <p:sp>
        <p:nvSpPr>
          <p:cNvPr id="2" name="Date Placeholder 1"/>
          <p:cNvSpPr>
            <a:spLocks noGrp="1"/>
          </p:cNvSpPr>
          <p:nvPr>
            <p:ph type="dt" sz="half" idx="10"/>
          </p:nvPr>
        </p:nvSpPr>
        <p:spPr/>
        <p:txBody>
          <a:bodyPr/>
          <a:lstStyle/>
          <a:p>
            <a:fld id="{0DA847D6-1A92-400A-994D-8FFDBB462999}" type="datetime1">
              <a:rPr lang="en-IN" smtClean="0"/>
              <a:t>08-08-2023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27</a:t>
            </a:fld>
            <a:endParaRPr lang="en-IN"/>
          </a:p>
        </p:txBody>
      </p:sp>
      <p:sp>
        <p:nvSpPr>
          <p:cNvPr id="6" name="Content Placeholder 2"/>
          <p:cNvSpPr txBox="1">
            <a:spLocks/>
          </p:cNvSpPr>
          <p:nvPr/>
        </p:nvSpPr>
        <p:spPr>
          <a:xfrm>
            <a:off x="4788024" y="284521"/>
            <a:ext cx="4176464" cy="59046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IN" sz="1800" b="1" dirty="0" smtClean="0"/>
              <a:t>ISRO | ISRO CS 2017 | Question 47</a:t>
            </a:r>
          </a:p>
          <a:p>
            <a:pPr marL="0" indent="0">
              <a:buFont typeface="Arial" panose="020B0604020202020204" pitchFamily="34" charset="0"/>
              <a:buNone/>
            </a:pPr>
            <a:r>
              <a:rPr lang="en-IN" sz="1800" b="1" dirty="0" smtClean="0"/>
              <a:t>(A)</a:t>
            </a:r>
            <a:r>
              <a:rPr lang="en-IN" sz="1800" dirty="0" smtClean="0"/>
              <a:t> 7, 8, 9, 5, 6</a:t>
            </a:r>
            <a:br>
              <a:rPr lang="en-IN" sz="1800" dirty="0" smtClean="0"/>
            </a:br>
            <a:r>
              <a:rPr lang="en-IN" sz="1800" b="1" dirty="0" smtClean="0"/>
              <a:t>(B)</a:t>
            </a:r>
            <a:r>
              <a:rPr lang="en-IN" sz="1800" dirty="0" smtClean="0"/>
              <a:t> 5, 9, 6, 7, 8</a:t>
            </a:r>
            <a:br>
              <a:rPr lang="en-IN" sz="1800" dirty="0" smtClean="0"/>
            </a:br>
            <a:r>
              <a:rPr lang="en-IN" sz="1800" b="1" dirty="0" smtClean="0"/>
              <a:t>(C)</a:t>
            </a:r>
            <a:r>
              <a:rPr lang="en-IN" sz="1800" dirty="0" smtClean="0"/>
              <a:t> 7, 8, 9, 6, 5</a:t>
            </a:r>
            <a:br>
              <a:rPr lang="en-IN" sz="1800" dirty="0" smtClean="0"/>
            </a:br>
            <a:r>
              <a:rPr lang="en-IN" sz="1800" b="1" dirty="0" smtClean="0"/>
              <a:t>(D)</a:t>
            </a:r>
            <a:r>
              <a:rPr lang="en-IN" sz="1800" dirty="0" smtClean="0"/>
              <a:t> 9, 8, 7, 5, 6</a:t>
            </a:r>
            <a:br>
              <a:rPr lang="en-IN" sz="1800" dirty="0" smtClean="0"/>
            </a:br>
            <a:r>
              <a:rPr lang="en-IN" sz="1800" dirty="0" smtClean="0"/>
              <a:t/>
            </a:r>
            <a:br>
              <a:rPr lang="en-IN" sz="1800" dirty="0" smtClean="0"/>
            </a:br>
            <a:r>
              <a:rPr lang="en-IN" sz="1800" b="1" dirty="0" smtClean="0"/>
              <a:t>Answer:</a:t>
            </a:r>
            <a:r>
              <a:rPr lang="en-IN" sz="1800" dirty="0" smtClean="0"/>
              <a:t> </a:t>
            </a:r>
            <a:r>
              <a:rPr lang="en-IN" sz="1800" b="1" dirty="0" smtClean="0"/>
              <a:t>(C)</a:t>
            </a:r>
            <a:r>
              <a:rPr lang="en-IN" sz="1800" dirty="0" smtClean="0"/>
              <a:t> </a:t>
            </a:r>
            <a:br>
              <a:rPr lang="en-IN" sz="1800" dirty="0" smtClean="0"/>
            </a:br>
            <a:r>
              <a:rPr lang="en-IN" sz="1800" b="1" dirty="0" smtClean="0"/>
              <a:t>Explanation:</a:t>
            </a:r>
          </a:p>
          <a:p>
            <a:pPr marL="0" indent="0">
              <a:buFont typeface="Arial" panose="020B0604020202020204" pitchFamily="34" charset="0"/>
              <a:buNone/>
            </a:pPr>
            <a:r>
              <a:rPr lang="en-IN" sz="1800" dirty="0" smtClean="0"/>
              <a:t>5 cannot be popped before 6</a:t>
            </a:r>
          </a:p>
          <a:p>
            <a:pPr marL="0" indent="0">
              <a:buFont typeface="Arial" panose="020B0604020202020204" pitchFamily="34" charset="0"/>
              <a:buNone/>
            </a:pPr>
            <a:r>
              <a:rPr lang="en-IN" sz="1800" dirty="0" smtClean="0"/>
              <a:t>Option A) is FALSE</a:t>
            </a:r>
            <a:endParaRPr lang="en-IN" sz="1800" dirty="0"/>
          </a:p>
        </p:txBody>
      </p:sp>
    </p:spTree>
    <p:extLst>
      <p:ext uri="{BB962C8B-B14F-4D97-AF65-F5344CB8AC3E}">
        <p14:creationId xmlns:p14="http://schemas.microsoft.com/office/powerpoint/2010/main" val="15815358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136904" cy="5937523"/>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IN" sz="2400" dirty="0" smtClean="0"/>
              <a:t>ISRO </a:t>
            </a:r>
            <a:r>
              <a:rPr lang="en-IN" sz="2400" dirty="0"/>
              <a:t>| ISRO CS 2008 | Question 67</a:t>
            </a:r>
          </a:p>
          <a:p>
            <a:pPr marL="0" indent="0">
              <a:buNone/>
            </a:pPr>
            <a:r>
              <a:rPr lang="en-IN" sz="2400" dirty="0" smtClean="0"/>
              <a:t>Stack A has the entries a, b, c (with a on top). Stack B is empty. An entry popped out of stack A can be printed immediately or pushed to stack B. </a:t>
            </a:r>
          </a:p>
          <a:p>
            <a:pPr marL="0" indent="0">
              <a:buNone/>
            </a:pPr>
            <a:r>
              <a:rPr lang="en-IN" sz="2400" dirty="0" smtClean="0"/>
              <a:t>An entry popped out of the stack B can be only be printed. </a:t>
            </a:r>
          </a:p>
          <a:p>
            <a:pPr marL="0" indent="0">
              <a:buNone/>
            </a:pPr>
            <a:endParaRPr lang="en-IN" sz="2400" dirty="0" smtClean="0"/>
          </a:p>
          <a:p>
            <a:pPr marL="0" indent="0">
              <a:buNone/>
            </a:pPr>
            <a:r>
              <a:rPr lang="en-IN" sz="2400" dirty="0" smtClean="0"/>
              <a:t>In this arrangement, which of the following permutations of a, b, c are not possible?</a:t>
            </a:r>
          </a:p>
          <a:p>
            <a:pPr marL="0" indent="0">
              <a:buNone/>
            </a:pPr>
            <a:r>
              <a:rPr lang="en-IN" sz="2400" dirty="0" smtClean="0"/>
              <a:t>(</a:t>
            </a:r>
            <a:r>
              <a:rPr lang="en-IN" sz="2400" dirty="0"/>
              <a:t>A) b a c</a:t>
            </a:r>
          </a:p>
          <a:p>
            <a:pPr marL="0" indent="0">
              <a:buNone/>
            </a:pPr>
            <a:r>
              <a:rPr lang="en-IN" sz="2400" dirty="0"/>
              <a:t>(B) b c a</a:t>
            </a:r>
          </a:p>
          <a:p>
            <a:pPr marL="0" indent="0">
              <a:buNone/>
            </a:pPr>
            <a:r>
              <a:rPr lang="en-IN" sz="2400" dirty="0"/>
              <a:t>(C) c a b</a:t>
            </a:r>
          </a:p>
          <a:p>
            <a:pPr marL="0" indent="0">
              <a:buNone/>
            </a:pPr>
            <a:r>
              <a:rPr lang="en-IN" sz="2400" dirty="0" smtClean="0"/>
              <a:t>(</a:t>
            </a:r>
            <a:r>
              <a:rPr lang="en-IN" sz="2400" dirty="0"/>
              <a:t>D) a b c</a:t>
            </a:r>
          </a:p>
          <a:p>
            <a:pPr marL="0" indent="0">
              <a:buNone/>
            </a:pPr>
            <a:endParaRPr lang="en-IN" sz="2400" dirty="0"/>
          </a:p>
          <a:p>
            <a:pPr marL="0" indent="0">
              <a:buNone/>
            </a:pPr>
            <a:endParaRPr lang="en-IN" sz="4200" dirty="0"/>
          </a:p>
          <a:p>
            <a:pPr marL="0" indent="0">
              <a:buNone/>
            </a:pPr>
            <a:endParaRPr lang="en-IN" sz="4400" dirty="0"/>
          </a:p>
        </p:txBody>
      </p:sp>
      <p:sp>
        <p:nvSpPr>
          <p:cNvPr id="2" name="Date Placeholder 1"/>
          <p:cNvSpPr>
            <a:spLocks noGrp="1"/>
          </p:cNvSpPr>
          <p:nvPr>
            <p:ph type="dt" sz="half" idx="10"/>
          </p:nvPr>
        </p:nvSpPr>
        <p:spPr/>
        <p:txBody>
          <a:bodyPr/>
          <a:lstStyle/>
          <a:p>
            <a:fld id="{CD8EECAD-C3A0-4A2B-83C2-1A885DFF7E91}" type="datetime1">
              <a:rPr lang="en-IN" smtClean="0"/>
              <a:t>08-08-2023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28</a:t>
            </a:fld>
            <a:endParaRPr lang="en-IN"/>
          </a:p>
        </p:txBody>
      </p:sp>
    </p:spTree>
    <p:extLst>
      <p:ext uri="{BB962C8B-B14F-4D97-AF65-F5344CB8AC3E}">
        <p14:creationId xmlns:p14="http://schemas.microsoft.com/office/powerpoint/2010/main" val="15249670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4186808" cy="5937523"/>
          </a:xfrm>
        </p:spPr>
        <p:txBody>
          <a:bodyPr>
            <a:normAutofit fontScale="40000" lnSpcReduction="20000"/>
          </a:bodyPr>
          <a:lstStyle/>
          <a:p>
            <a:endParaRPr lang="en-IN" dirty="0"/>
          </a:p>
          <a:p>
            <a:pPr marL="0" indent="0">
              <a:buNone/>
            </a:pPr>
            <a:r>
              <a:rPr lang="en-IN" sz="4200" dirty="0"/>
              <a:t>ISRO | ISRO CS 2008 | Question 67</a:t>
            </a:r>
          </a:p>
          <a:p>
            <a:pPr marL="0" indent="0">
              <a:buNone/>
            </a:pPr>
            <a:r>
              <a:rPr lang="en-IN" sz="4200" dirty="0" smtClean="0"/>
              <a:t>Stack A has the entries a, b, c (with a on top). Stack B is empty. An entry popped out of stack A can be printed immediately or pushed to stack B. An entry popped out of the stack B can be only be printed. In this arrangement, which of the following permutations of a, b, c are not possible?</a:t>
            </a:r>
          </a:p>
          <a:p>
            <a:pPr marL="0" indent="0">
              <a:buNone/>
            </a:pPr>
            <a:r>
              <a:rPr lang="en-IN" sz="4200" dirty="0" smtClean="0"/>
              <a:t>(</a:t>
            </a:r>
            <a:r>
              <a:rPr lang="en-IN" sz="4200" dirty="0"/>
              <a:t>A) b a c</a:t>
            </a:r>
          </a:p>
          <a:p>
            <a:pPr marL="0" indent="0">
              <a:buNone/>
            </a:pPr>
            <a:r>
              <a:rPr lang="en-IN" sz="4200" dirty="0"/>
              <a:t>(B) b c a</a:t>
            </a:r>
          </a:p>
          <a:p>
            <a:pPr marL="0" indent="0">
              <a:buNone/>
            </a:pPr>
            <a:r>
              <a:rPr lang="en-IN" sz="4200" dirty="0"/>
              <a:t>(C) c a b</a:t>
            </a:r>
          </a:p>
          <a:p>
            <a:pPr marL="0" indent="0">
              <a:buNone/>
            </a:pPr>
            <a:r>
              <a:rPr lang="en-IN" sz="4200" dirty="0" smtClean="0"/>
              <a:t>(</a:t>
            </a:r>
            <a:r>
              <a:rPr lang="en-IN" sz="4200" dirty="0"/>
              <a:t>D) a b c</a:t>
            </a:r>
          </a:p>
          <a:p>
            <a:pPr marL="0" indent="0">
              <a:buNone/>
            </a:pPr>
            <a:endParaRPr lang="en-IN" sz="4200" dirty="0"/>
          </a:p>
          <a:p>
            <a:pPr marL="0" indent="0">
              <a:buNone/>
            </a:pPr>
            <a:endParaRPr lang="en-IN" sz="4200" dirty="0"/>
          </a:p>
          <a:p>
            <a:pPr marL="0" indent="0">
              <a:buNone/>
            </a:pPr>
            <a:r>
              <a:rPr lang="en-IN" sz="4200" dirty="0"/>
              <a:t>Answer: (C)</a:t>
            </a:r>
          </a:p>
          <a:p>
            <a:pPr marL="0" indent="0">
              <a:buNone/>
            </a:pPr>
            <a:endParaRPr lang="en-IN" sz="4400" dirty="0" smtClean="0"/>
          </a:p>
          <a:p>
            <a:pPr marL="0" indent="0">
              <a:buNone/>
            </a:pPr>
            <a:r>
              <a:rPr lang="en-IN" sz="4400" dirty="0" smtClean="0"/>
              <a:t>Option d)</a:t>
            </a:r>
          </a:p>
          <a:p>
            <a:pPr marL="0" indent="0">
              <a:buNone/>
            </a:pPr>
            <a:r>
              <a:rPr lang="en-IN" sz="4400" dirty="0" smtClean="0"/>
              <a:t>Pop three times from Stack A and print</a:t>
            </a:r>
          </a:p>
          <a:p>
            <a:pPr marL="0" indent="0">
              <a:buNone/>
            </a:pPr>
            <a:r>
              <a:rPr lang="en-IN" sz="4400" dirty="0" smtClean="0"/>
              <a:t>Sequence=a b c</a:t>
            </a:r>
          </a:p>
          <a:p>
            <a:pPr marL="0" indent="0">
              <a:buNone/>
            </a:pPr>
            <a:r>
              <a:rPr lang="en-IN" sz="4400" dirty="0" smtClean="0"/>
              <a:t>Possible</a:t>
            </a:r>
            <a:endParaRPr lang="en-IN" sz="4400" dirty="0"/>
          </a:p>
        </p:txBody>
      </p:sp>
      <p:sp>
        <p:nvSpPr>
          <p:cNvPr id="4" name="Content Placeholder 2"/>
          <p:cNvSpPr txBox="1">
            <a:spLocks/>
          </p:cNvSpPr>
          <p:nvPr/>
        </p:nvSpPr>
        <p:spPr>
          <a:xfrm>
            <a:off x="4812998" y="0"/>
            <a:ext cx="4186808" cy="6597352"/>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IN" dirty="0" smtClean="0"/>
          </a:p>
          <a:p>
            <a:pPr marL="0" indent="0">
              <a:buFont typeface="Arial" panose="020B0604020202020204" pitchFamily="34" charset="0"/>
              <a:buNone/>
            </a:pPr>
            <a:r>
              <a:rPr lang="en-IN" sz="7200" dirty="0" smtClean="0"/>
              <a:t>Explanation:</a:t>
            </a:r>
          </a:p>
          <a:p>
            <a:pPr marL="0" indent="0">
              <a:buFont typeface="Arial" panose="020B0604020202020204" pitchFamily="34" charset="0"/>
              <a:buNone/>
            </a:pPr>
            <a:endParaRPr lang="en-IN" sz="7200" dirty="0" smtClean="0"/>
          </a:p>
          <a:p>
            <a:pPr marL="0" indent="0">
              <a:buFont typeface="Arial" panose="020B0604020202020204" pitchFamily="34" charset="0"/>
              <a:buNone/>
            </a:pPr>
            <a:r>
              <a:rPr lang="en-IN" sz="7200" dirty="0" smtClean="0"/>
              <a:t>Option (A):</a:t>
            </a:r>
          </a:p>
          <a:p>
            <a:pPr marL="0" indent="0">
              <a:buFont typeface="Arial" panose="020B0604020202020204" pitchFamily="34" charset="0"/>
              <a:buNone/>
            </a:pPr>
            <a:r>
              <a:rPr lang="en-IN" sz="7200" dirty="0" smtClean="0"/>
              <a:t>Pop a from stack A</a:t>
            </a:r>
          </a:p>
          <a:p>
            <a:pPr marL="0" indent="0">
              <a:buFont typeface="Arial" panose="020B0604020202020204" pitchFamily="34" charset="0"/>
              <a:buNone/>
            </a:pPr>
            <a:r>
              <a:rPr lang="en-IN" sz="7200" dirty="0" smtClean="0"/>
              <a:t>Push a to stack B</a:t>
            </a:r>
          </a:p>
          <a:p>
            <a:pPr marL="0" indent="0">
              <a:buFont typeface="Arial" panose="020B0604020202020204" pitchFamily="34" charset="0"/>
              <a:buNone/>
            </a:pPr>
            <a:r>
              <a:rPr lang="en-IN" sz="7200" dirty="0" smtClean="0"/>
              <a:t>Print b from Stack A</a:t>
            </a:r>
          </a:p>
          <a:p>
            <a:pPr marL="0" indent="0">
              <a:buFont typeface="Arial" panose="020B0604020202020204" pitchFamily="34" charset="0"/>
              <a:buNone/>
            </a:pPr>
            <a:r>
              <a:rPr lang="en-IN" sz="7200" dirty="0" smtClean="0"/>
              <a:t>Print a from stack B</a:t>
            </a:r>
          </a:p>
          <a:p>
            <a:pPr marL="0" indent="0">
              <a:buFont typeface="Arial" panose="020B0604020202020204" pitchFamily="34" charset="0"/>
              <a:buNone/>
            </a:pPr>
            <a:r>
              <a:rPr lang="en-IN" sz="7200" dirty="0" smtClean="0"/>
              <a:t>Print c from stack A</a:t>
            </a:r>
          </a:p>
          <a:p>
            <a:pPr marL="0" indent="0">
              <a:buFont typeface="Arial" panose="020B0604020202020204" pitchFamily="34" charset="0"/>
              <a:buNone/>
            </a:pPr>
            <a:r>
              <a:rPr lang="en-IN" sz="7200" dirty="0" smtClean="0"/>
              <a:t>Order = b a c</a:t>
            </a:r>
          </a:p>
          <a:p>
            <a:pPr marL="0" indent="0">
              <a:buFont typeface="Arial" panose="020B0604020202020204" pitchFamily="34" charset="0"/>
              <a:buNone/>
            </a:pPr>
            <a:endParaRPr lang="en-IN" sz="7200" dirty="0" smtClean="0"/>
          </a:p>
          <a:p>
            <a:pPr marL="0" indent="0">
              <a:buFont typeface="Arial" panose="020B0604020202020204" pitchFamily="34" charset="0"/>
              <a:buNone/>
            </a:pPr>
            <a:r>
              <a:rPr lang="en-IN" sz="7200" dirty="0" smtClean="0"/>
              <a:t>Option (B):</a:t>
            </a:r>
          </a:p>
          <a:p>
            <a:pPr marL="0" indent="0">
              <a:buFont typeface="Arial" panose="020B0604020202020204" pitchFamily="34" charset="0"/>
              <a:buNone/>
            </a:pPr>
            <a:r>
              <a:rPr lang="en-IN" sz="7200" dirty="0" smtClean="0"/>
              <a:t>Pop a from stack A&amp; Push to stack B</a:t>
            </a:r>
          </a:p>
          <a:p>
            <a:pPr marL="0" indent="0">
              <a:buFont typeface="Arial" panose="020B0604020202020204" pitchFamily="34" charset="0"/>
              <a:buNone/>
            </a:pPr>
            <a:r>
              <a:rPr lang="en-IN" sz="7200" dirty="0" smtClean="0"/>
              <a:t>Print b from stack A</a:t>
            </a:r>
          </a:p>
          <a:p>
            <a:pPr marL="0" indent="0">
              <a:buFont typeface="Arial" panose="020B0604020202020204" pitchFamily="34" charset="0"/>
              <a:buNone/>
            </a:pPr>
            <a:r>
              <a:rPr lang="en-IN" sz="7200" dirty="0" smtClean="0"/>
              <a:t>Print c from stack A</a:t>
            </a:r>
          </a:p>
          <a:p>
            <a:pPr marL="0" indent="0">
              <a:buFont typeface="Arial" panose="020B0604020202020204" pitchFamily="34" charset="0"/>
              <a:buNone/>
            </a:pPr>
            <a:r>
              <a:rPr lang="en-IN" sz="7200" dirty="0" smtClean="0"/>
              <a:t>Print a from stack A</a:t>
            </a:r>
          </a:p>
          <a:p>
            <a:pPr marL="0" indent="0">
              <a:buFont typeface="Arial" panose="020B0604020202020204" pitchFamily="34" charset="0"/>
              <a:buNone/>
            </a:pPr>
            <a:r>
              <a:rPr lang="en-IN" sz="7200" dirty="0" smtClean="0"/>
              <a:t>Order = b c a</a:t>
            </a:r>
          </a:p>
          <a:p>
            <a:pPr marL="0" indent="0">
              <a:buFont typeface="Arial" panose="020B0604020202020204" pitchFamily="34" charset="0"/>
              <a:buNone/>
            </a:pPr>
            <a:endParaRPr lang="en-IN" sz="7200" dirty="0" smtClean="0"/>
          </a:p>
          <a:p>
            <a:pPr marL="0" indent="0">
              <a:buFont typeface="Arial" panose="020B0604020202020204" pitchFamily="34" charset="0"/>
              <a:buNone/>
            </a:pPr>
            <a:r>
              <a:rPr lang="en-IN" sz="7200" dirty="0" smtClean="0"/>
              <a:t>Option (C):</a:t>
            </a:r>
          </a:p>
          <a:p>
            <a:pPr marL="0" indent="0">
              <a:buFont typeface="Arial" panose="020B0604020202020204" pitchFamily="34" charset="0"/>
              <a:buNone/>
            </a:pPr>
            <a:r>
              <a:rPr lang="en-IN" sz="7200" dirty="0" smtClean="0"/>
              <a:t>Pop a from stack A &amp; Push to stack B</a:t>
            </a:r>
          </a:p>
          <a:p>
            <a:pPr marL="0" indent="0">
              <a:buFont typeface="Arial" panose="020B0604020202020204" pitchFamily="34" charset="0"/>
              <a:buNone/>
            </a:pPr>
            <a:r>
              <a:rPr lang="en-IN" sz="7200" dirty="0" smtClean="0"/>
              <a:t>Pop b from stack A &amp; Push  to stack B</a:t>
            </a:r>
          </a:p>
          <a:p>
            <a:pPr marL="0" indent="0">
              <a:buFont typeface="Arial" panose="020B0604020202020204" pitchFamily="34" charset="0"/>
              <a:buNone/>
            </a:pPr>
            <a:r>
              <a:rPr lang="en-IN" sz="7200" dirty="0" smtClean="0"/>
              <a:t>Print c from stack A</a:t>
            </a:r>
          </a:p>
          <a:p>
            <a:pPr marL="0" indent="0">
              <a:buFont typeface="Arial" panose="020B0604020202020204" pitchFamily="34" charset="0"/>
              <a:buNone/>
            </a:pPr>
            <a:r>
              <a:rPr lang="en-IN" sz="7200" dirty="0" smtClean="0"/>
              <a:t>Now, printing a will not be possible.</a:t>
            </a:r>
          </a:p>
        </p:txBody>
      </p:sp>
      <p:sp>
        <p:nvSpPr>
          <p:cNvPr id="2" name="Date Placeholder 1"/>
          <p:cNvSpPr>
            <a:spLocks noGrp="1"/>
          </p:cNvSpPr>
          <p:nvPr>
            <p:ph type="dt" sz="half" idx="10"/>
          </p:nvPr>
        </p:nvSpPr>
        <p:spPr/>
        <p:txBody>
          <a:bodyPr/>
          <a:lstStyle/>
          <a:p>
            <a:fld id="{8997BB3E-951E-412D-B8F4-0FF15CE2AC12}" type="datetime1">
              <a:rPr lang="en-IN" smtClean="0"/>
              <a:t>08-08-2023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29</a:t>
            </a:fld>
            <a:endParaRPr lang="en-IN"/>
          </a:p>
        </p:txBody>
      </p:sp>
    </p:spTree>
    <p:extLst>
      <p:ext uri="{BB962C8B-B14F-4D97-AF65-F5344CB8AC3E}">
        <p14:creationId xmlns:p14="http://schemas.microsoft.com/office/powerpoint/2010/main" val="93706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76672"/>
            <a:ext cx="7024744" cy="313104"/>
          </a:xfrm>
        </p:spPr>
        <p:txBody>
          <a:bodyPr>
            <a:noAutofit/>
          </a:bodyPr>
          <a:lstStyle/>
          <a:p>
            <a:r>
              <a:rPr lang="en-IN" sz="2400" dirty="0" smtClean="0"/>
              <a:t>Queue</a:t>
            </a:r>
            <a:endParaRPr lang="en-IN" sz="2400" dirty="0"/>
          </a:p>
        </p:txBody>
      </p:sp>
      <p:sp>
        <p:nvSpPr>
          <p:cNvPr id="4" name="Date Placeholder 3"/>
          <p:cNvSpPr>
            <a:spLocks noGrp="1"/>
          </p:cNvSpPr>
          <p:nvPr>
            <p:ph type="dt" sz="half" idx="10"/>
          </p:nvPr>
        </p:nvSpPr>
        <p:spPr/>
        <p:txBody>
          <a:bodyPr/>
          <a:lstStyle/>
          <a:p>
            <a:fld id="{015BA447-62A3-4618-B050-5536A6444488}" type="datetime1">
              <a:rPr lang="en-IN" smtClean="0"/>
              <a:t>08-08-2023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3A03C7A8-3E77-4213-A7B4-C9974DC26D66}" type="slidenum">
              <a:rPr lang="en-IN" smtClean="0"/>
              <a:t>3</a:t>
            </a:fld>
            <a:endParaRPr lang="en-IN"/>
          </a:p>
        </p:txBody>
      </p:sp>
      <p:sp>
        <p:nvSpPr>
          <p:cNvPr id="8" name="Rectangle 7"/>
          <p:cNvSpPr/>
          <p:nvPr/>
        </p:nvSpPr>
        <p:spPr>
          <a:xfrm>
            <a:off x="683568" y="1412776"/>
            <a:ext cx="7200800" cy="1938992"/>
          </a:xfrm>
          <a:prstGeom prst="rect">
            <a:avLst/>
          </a:prstGeom>
        </p:spPr>
        <p:txBody>
          <a:bodyPr wrap="square">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Our software queues have </a:t>
            </a:r>
            <a:r>
              <a:rPr lang="en-IN" sz="2000" dirty="0" smtClean="0">
                <a:latin typeface="Times New Roman" panose="02020603050405020304" pitchFamily="18" charset="0"/>
                <a:cs typeface="Times New Roman" panose="02020603050405020304" pitchFamily="18" charset="0"/>
              </a:rPr>
              <a:t>counterparts in </a:t>
            </a:r>
            <a:r>
              <a:rPr lang="en-IN" sz="2000" dirty="0">
                <a:latin typeface="Times New Roman" panose="02020603050405020304" pitchFamily="18" charset="0"/>
                <a:cs typeface="Times New Roman" panose="02020603050405020304" pitchFamily="18" charset="0"/>
              </a:rPr>
              <a:t>real world queues. </a:t>
            </a:r>
            <a:endParaRPr lang="en-IN"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We wait </a:t>
            </a:r>
            <a:r>
              <a:rPr lang="en-IN" sz="2000" dirty="0">
                <a:latin typeface="Times New Roman" panose="02020603050405020304" pitchFamily="18" charset="0"/>
                <a:cs typeface="Times New Roman" panose="02020603050405020304" pitchFamily="18" charset="0"/>
              </a:rPr>
              <a:t>in </a:t>
            </a:r>
            <a:endParaRPr lang="en-IN" sz="2000"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queues </a:t>
            </a:r>
            <a:r>
              <a:rPr lang="en-IN" sz="2000" dirty="0">
                <a:latin typeface="Times New Roman" panose="02020603050405020304" pitchFamily="18" charset="0"/>
                <a:cs typeface="Times New Roman" panose="02020603050405020304" pitchFamily="18" charset="0"/>
              </a:rPr>
              <a:t>to buy pizza, </a:t>
            </a:r>
            <a:endParaRPr lang="en-IN" sz="2000"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enter movie </a:t>
            </a:r>
            <a:r>
              <a:rPr lang="en-IN" sz="2000" dirty="0" err="1">
                <a:latin typeface="Times New Roman" panose="02020603050405020304" pitchFamily="18" charset="0"/>
                <a:cs typeface="Times New Roman" panose="02020603050405020304" pitchFamily="18" charset="0"/>
              </a:rPr>
              <a:t>theaters</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drive on a turnpike, and </a:t>
            </a:r>
            <a:endParaRPr lang="en-IN" sz="2000"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ride on a roller coaster.</a:t>
            </a:r>
          </a:p>
        </p:txBody>
      </p:sp>
      <p:pic>
        <p:nvPicPr>
          <p:cNvPr id="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509120"/>
            <a:ext cx="7128792"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4291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29600" cy="4525963"/>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IN" sz="2400" dirty="0"/>
              <a:t>GATE | Gate IT 2005 | Question 13</a:t>
            </a:r>
          </a:p>
          <a:p>
            <a:pPr marL="0" indent="0">
              <a:buNone/>
            </a:pPr>
            <a:r>
              <a:rPr lang="en-IN" sz="2400" dirty="0" smtClean="0"/>
              <a:t>A </a:t>
            </a:r>
            <a:r>
              <a:rPr lang="en-IN" sz="2400" dirty="0"/>
              <a:t>function f defined on stacks of integers satisfies the following properties. f(∅) = 0 and f (push (S, </a:t>
            </a:r>
            <a:r>
              <a:rPr lang="en-IN" sz="2400" dirty="0" err="1"/>
              <a:t>i</a:t>
            </a:r>
            <a:r>
              <a:rPr lang="en-IN" sz="2400" dirty="0"/>
              <a:t>)) = max (f(S), 0) + </a:t>
            </a:r>
            <a:r>
              <a:rPr lang="en-IN" sz="2400" dirty="0" err="1"/>
              <a:t>i</a:t>
            </a:r>
            <a:r>
              <a:rPr lang="en-IN" sz="2400" dirty="0"/>
              <a:t> for all stacks S and integers </a:t>
            </a:r>
            <a:r>
              <a:rPr lang="en-IN" sz="2400" dirty="0" err="1"/>
              <a:t>i</a:t>
            </a:r>
            <a:r>
              <a:rPr lang="en-IN" sz="2400" dirty="0"/>
              <a:t>.</a:t>
            </a:r>
          </a:p>
          <a:p>
            <a:pPr marL="0" indent="0">
              <a:buNone/>
            </a:pPr>
            <a:r>
              <a:rPr lang="en-IN" sz="2400" dirty="0"/>
              <a:t>If a stack S contains the integers 2, -3, 2, -1, 2 in order from bottom to top, what is f(S)?</a:t>
            </a:r>
            <a:br>
              <a:rPr lang="en-IN" sz="2400" dirty="0"/>
            </a:br>
            <a:r>
              <a:rPr lang="en-IN" sz="2400" b="1" dirty="0"/>
              <a:t>(A)</a:t>
            </a:r>
            <a:r>
              <a:rPr lang="en-IN" sz="2400" dirty="0"/>
              <a:t> 6</a:t>
            </a:r>
            <a:br>
              <a:rPr lang="en-IN" sz="2400" dirty="0"/>
            </a:br>
            <a:r>
              <a:rPr lang="en-IN" sz="2400" b="1" dirty="0"/>
              <a:t>(B)</a:t>
            </a:r>
            <a:r>
              <a:rPr lang="en-IN" sz="2400" dirty="0"/>
              <a:t> 4</a:t>
            </a:r>
            <a:br>
              <a:rPr lang="en-IN" sz="2400" dirty="0"/>
            </a:br>
            <a:r>
              <a:rPr lang="en-IN" sz="2400" b="1" dirty="0"/>
              <a:t>(C)</a:t>
            </a:r>
            <a:r>
              <a:rPr lang="en-IN" sz="2400" dirty="0"/>
              <a:t> 3</a:t>
            </a:r>
            <a:br>
              <a:rPr lang="en-IN" sz="2400" dirty="0"/>
            </a:br>
            <a:r>
              <a:rPr lang="en-IN" sz="2400" b="1" dirty="0"/>
              <a:t>(D)</a:t>
            </a:r>
            <a:r>
              <a:rPr lang="en-IN" sz="2400" dirty="0"/>
              <a:t> 2</a:t>
            </a:r>
            <a:br>
              <a:rPr lang="en-IN" sz="2400" dirty="0"/>
            </a:br>
            <a:r>
              <a:rPr lang="en-IN" sz="2400" dirty="0"/>
              <a:t/>
            </a:r>
            <a:br>
              <a:rPr lang="en-IN" sz="2400" dirty="0"/>
            </a:br>
            <a:endParaRPr lang="en-IN" sz="2400" dirty="0"/>
          </a:p>
        </p:txBody>
      </p:sp>
      <p:sp>
        <p:nvSpPr>
          <p:cNvPr id="4" name="Date Placeholder 3"/>
          <p:cNvSpPr>
            <a:spLocks noGrp="1"/>
          </p:cNvSpPr>
          <p:nvPr>
            <p:ph type="dt" sz="half" idx="10"/>
          </p:nvPr>
        </p:nvSpPr>
        <p:spPr/>
        <p:txBody>
          <a:bodyPr/>
          <a:lstStyle/>
          <a:p>
            <a:fld id="{3C1523F9-3AB2-417D-A517-0F95D5E75B3F}" type="datetime1">
              <a:rPr lang="en-IN" smtClean="0"/>
              <a:t>08-08-2023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30</a:t>
            </a:fld>
            <a:endParaRPr lang="en-IN"/>
          </a:p>
        </p:txBody>
      </p:sp>
    </p:spTree>
    <p:extLst>
      <p:ext uri="{BB962C8B-B14F-4D97-AF65-F5344CB8AC3E}">
        <p14:creationId xmlns:p14="http://schemas.microsoft.com/office/powerpoint/2010/main" val="28695152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264696"/>
          </a:xfrm>
        </p:spPr>
        <p:txBody>
          <a:bodyPr>
            <a:normAutofit fontScale="92500" lnSpcReduction="20000"/>
          </a:bodyPr>
          <a:lstStyle/>
          <a:p>
            <a:r>
              <a:rPr lang="en-IN" sz="2400" i="1" dirty="0"/>
              <a:t>i</a:t>
            </a:r>
            <a:r>
              <a:rPr lang="en-IN" sz="2400" dirty="0"/>
              <a:t>: Element to be pushed </a:t>
            </a:r>
            <a:endParaRPr lang="en-IN" sz="2400" dirty="0" smtClean="0"/>
          </a:p>
          <a:p>
            <a:r>
              <a:rPr lang="en-IN" sz="2400" dirty="0" smtClean="0"/>
              <a:t>Initial </a:t>
            </a:r>
            <a:r>
              <a:rPr lang="en-IN" sz="2400" dirty="0"/>
              <a:t>State </a:t>
            </a:r>
            <a:r>
              <a:rPr lang="en-IN" sz="2400" i="1" dirty="0"/>
              <a:t>f</a:t>
            </a:r>
            <a:r>
              <a:rPr lang="en-IN" sz="2400" dirty="0"/>
              <a:t>(∅)=0. </a:t>
            </a:r>
            <a:endParaRPr lang="en-IN" sz="2400" dirty="0" smtClean="0"/>
          </a:p>
          <a:p>
            <a:r>
              <a:rPr lang="en-IN" sz="2400" dirty="0" smtClean="0"/>
              <a:t>For </a:t>
            </a:r>
            <a:r>
              <a:rPr lang="en-IN" sz="2400" dirty="0"/>
              <a:t>Empty Stack </a:t>
            </a:r>
            <a:r>
              <a:rPr lang="en-IN" sz="2400" i="1" dirty="0"/>
              <a:t>f</a:t>
            </a:r>
            <a:r>
              <a:rPr lang="en-IN" sz="2400" dirty="0"/>
              <a:t>(</a:t>
            </a:r>
            <a:r>
              <a:rPr lang="en-IN" sz="2400" i="1" dirty="0"/>
              <a:t>S</a:t>
            </a:r>
            <a:r>
              <a:rPr lang="en-IN" sz="2400" dirty="0"/>
              <a:t>) is 0 </a:t>
            </a:r>
            <a:endParaRPr lang="en-IN" sz="2400" dirty="0" smtClean="0"/>
          </a:p>
          <a:p>
            <a:r>
              <a:rPr lang="en-IN" sz="2400" dirty="0" smtClean="0"/>
              <a:t>Then </a:t>
            </a:r>
            <a:r>
              <a:rPr lang="en-IN" sz="2400" dirty="0"/>
              <a:t>we push each element (</a:t>
            </a:r>
            <a:r>
              <a:rPr lang="en-IN" sz="2400" i="1" dirty="0" err="1"/>
              <a:t>i</a:t>
            </a:r>
            <a:r>
              <a:rPr lang="en-IN" sz="2400" dirty="0"/>
              <a:t>)one by one and calculate </a:t>
            </a:r>
            <a:r>
              <a:rPr lang="en-IN" sz="2400" i="1" dirty="0"/>
              <a:t>f</a:t>
            </a:r>
            <a:r>
              <a:rPr lang="en-IN" sz="2400" dirty="0"/>
              <a:t>(</a:t>
            </a:r>
            <a:r>
              <a:rPr lang="en-IN" sz="2400" i="1" dirty="0"/>
              <a:t>s</a:t>
            </a:r>
            <a:r>
              <a:rPr lang="en-IN" sz="2400" dirty="0"/>
              <a:t>) for each insertion as given</a:t>
            </a:r>
          </a:p>
          <a:p>
            <a:r>
              <a:rPr lang="en-IN" sz="2400" i="1" dirty="0" err="1"/>
              <a:t>fnew</a:t>
            </a:r>
            <a:r>
              <a:rPr lang="en-IN" sz="2400" dirty="0"/>
              <a:t>(</a:t>
            </a:r>
            <a:r>
              <a:rPr lang="en-IN" sz="2400" i="1" dirty="0"/>
              <a:t>S</a:t>
            </a:r>
            <a:r>
              <a:rPr lang="en-IN" sz="2400" dirty="0"/>
              <a:t>)=max(</a:t>
            </a:r>
            <a:r>
              <a:rPr lang="en-IN" sz="2400" i="1" dirty="0" err="1"/>
              <a:t>fprevious</a:t>
            </a:r>
            <a:r>
              <a:rPr lang="en-IN" sz="2400" dirty="0"/>
              <a:t>(</a:t>
            </a:r>
            <a:r>
              <a:rPr lang="en-IN" sz="2400" i="1" dirty="0"/>
              <a:t>S</a:t>
            </a:r>
            <a:r>
              <a:rPr lang="en-IN" sz="2400" dirty="0"/>
              <a:t>),0</a:t>
            </a:r>
            <a:r>
              <a:rPr lang="en-IN" sz="2400" dirty="0" smtClean="0"/>
              <a:t>)+</a:t>
            </a:r>
            <a:r>
              <a:rPr lang="en-IN" sz="2400" i="1" dirty="0" err="1"/>
              <a:t>i</a:t>
            </a:r>
            <a:r>
              <a:rPr lang="en-IN" sz="2400" dirty="0" smtClean="0"/>
              <a:t>, the </a:t>
            </a:r>
            <a:r>
              <a:rPr lang="en-IN" sz="2400" dirty="0"/>
              <a:t>function </a:t>
            </a:r>
            <a:r>
              <a:rPr lang="en-IN" sz="2400" dirty="0" smtClean="0"/>
              <a:t>to </a:t>
            </a:r>
            <a:r>
              <a:rPr lang="en-IN" sz="2400" dirty="0"/>
              <a:t>compute </a:t>
            </a:r>
            <a:r>
              <a:rPr lang="en-IN" sz="2400" i="1" dirty="0"/>
              <a:t>f</a:t>
            </a:r>
            <a:r>
              <a:rPr lang="en-IN" sz="2400" dirty="0"/>
              <a:t>(</a:t>
            </a:r>
            <a:r>
              <a:rPr lang="en-IN" sz="2400" i="1" dirty="0"/>
              <a:t>S</a:t>
            </a:r>
            <a:r>
              <a:rPr lang="en-IN" sz="2400" dirty="0"/>
              <a:t>) for each </a:t>
            </a:r>
            <a:r>
              <a:rPr lang="en-IN" sz="2400" dirty="0" smtClean="0"/>
              <a:t>insertion</a:t>
            </a:r>
          </a:p>
          <a:p>
            <a:endParaRPr lang="en-IN" sz="2400" dirty="0"/>
          </a:p>
          <a:p>
            <a:r>
              <a:rPr lang="en-IN" sz="2400" dirty="0" smtClean="0"/>
              <a:t>INSERT 2 on </a:t>
            </a:r>
            <a:r>
              <a:rPr lang="en-IN" sz="2400" dirty="0"/>
              <a:t>to Stack </a:t>
            </a:r>
            <a:br>
              <a:rPr lang="en-IN" sz="2400" dirty="0"/>
            </a:br>
            <a:r>
              <a:rPr lang="en-IN" sz="2400" i="1" dirty="0" err="1"/>
              <a:t>fprevious</a:t>
            </a:r>
            <a:r>
              <a:rPr lang="en-IN" sz="2400" dirty="0"/>
              <a:t>(</a:t>
            </a:r>
            <a:r>
              <a:rPr lang="en-IN" sz="2400" i="1" dirty="0"/>
              <a:t>S</a:t>
            </a:r>
            <a:r>
              <a:rPr lang="en-IN" sz="2400" dirty="0"/>
              <a:t>)=0  [Stack was empty ] </a:t>
            </a:r>
            <a:br>
              <a:rPr lang="en-IN" sz="2400" dirty="0"/>
            </a:br>
            <a:r>
              <a:rPr lang="en-IN" sz="2400" i="1" dirty="0" err="1"/>
              <a:t>i</a:t>
            </a:r>
            <a:r>
              <a:rPr lang="en-IN" sz="2400" dirty="0"/>
              <a:t>=2 (inserting element is </a:t>
            </a:r>
            <a:r>
              <a:rPr lang="en-IN" sz="2400" dirty="0" err="1"/>
              <a:t>i</a:t>
            </a:r>
            <a:r>
              <a:rPr lang="en-IN" sz="2400" dirty="0"/>
              <a:t> ) </a:t>
            </a:r>
            <a:br>
              <a:rPr lang="en-IN" sz="2400" dirty="0"/>
            </a:br>
            <a:r>
              <a:rPr lang="en-IN" sz="2400" i="1" dirty="0" err="1"/>
              <a:t>fnew</a:t>
            </a:r>
            <a:r>
              <a:rPr lang="en-IN" sz="2400" dirty="0"/>
              <a:t>(</a:t>
            </a:r>
            <a:r>
              <a:rPr lang="en-IN" sz="2400" i="1" dirty="0"/>
              <a:t>S</a:t>
            </a:r>
            <a:r>
              <a:rPr lang="en-IN" sz="2400" dirty="0"/>
              <a:t>)=max(</a:t>
            </a:r>
            <a:r>
              <a:rPr lang="en-IN" sz="2400" i="1" dirty="0" err="1"/>
              <a:t>fprevious</a:t>
            </a:r>
            <a:r>
              <a:rPr lang="en-IN" sz="2400" dirty="0"/>
              <a:t>(</a:t>
            </a:r>
            <a:r>
              <a:rPr lang="en-IN" sz="2400" i="1" dirty="0"/>
              <a:t>S</a:t>
            </a:r>
            <a:r>
              <a:rPr lang="en-IN" sz="2400" dirty="0"/>
              <a:t>),0)+</a:t>
            </a:r>
            <a:r>
              <a:rPr lang="en-IN" sz="2400" i="1" dirty="0" err="1"/>
              <a:t>i</a:t>
            </a:r>
            <a:r>
              <a:rPr lang="en-IN" sz="2400" dirty="0"/>
              <a:t> </a:t>
            </a:r>
            <a:br>
              <a:rPr lang="en-IN" sz="2400" dirty="0"/>
            </a:br>
            <a:r>
              <a:rPr lang="en-IN" sz="2400" i="1" dirty="0" err="1"/>
              <a:t>fnew</a:t>
            </a:r>
            <a:r>
              <a:rPr lang="en-IN" sz="2400" dirty="0"/>
              <a:t>(</a:t>
            </a:r>
            <a:r>
              <a:rPr lang="en-IN" sz="2400" i="1" dirty="0"/>
              <a:t>S</a:t>
            </a:r>
            <a:r>
              <a:rPr lang="en-IN" sz="2400" dirty="0"/>
              <a:t>)=max(0,0)+2=2 </a:t>
            </a:r>
            <a:endParaRPr lang="en-IN" sz="2400" dirty="0" smtClean="0"/>
          </a:p>
          <a:p>
            <a:endParaRPr lang="en-IN" sz="2400" dirty="0"/>
          </a:p>
          <a:p>
            <a:r>
              <a:rPr lang="en-IN" sz="2400" dirty="0" smtClean="0"/>
              <a:t>INSERT </a:t>
            </a:r>
            <a:r>
              <a:rPr lang="en-IN" sz="2400" dirty="0"/>
              <a:t>−3 on to Stack </a:t>
            </a:r>
            <a:br>
              <a:rPr lang="en-IN" sz="2400" dirty="0"/>
            </a:br>
            <a:r>
              <a:rPr lang="en-IN" sz="2400" i="1" dirty="0" err="1"/>
              <a:t>fprevious</a:t>
            </a:r>
            <a:r>
              <a:rPr lang="en-IN" sz="2400" dirty="0"/>
              <a:t>(</a:t>
            </a:r>
            <a:r>
              <a:rPr lang="en-IN" sz="2400" i="1" dirty="0"/>
              <a:t>S</a:t>
            </a:r>
            <a:r>
              <a:rPr lang="en-IN" sz="2400" dirty="0"/>
              <a:t>)=2  </a:t>
            </a:r>
            <a:endParaRPr lang="en-IN" sz="2400" dirty="0" smtClean="0"/>
          </a:p>
          <a:p>
            <a:pPr marL="400050" lvl="1" indent="0">
              <a:buNone/>
            </a:pPr>
            <a:r>
              <a:rPr lang="en-IN" sz="2400" i="1" dirty="0" err="1" smtClean="0"/>
              <a:t>i</a:t>
            </a:r>
            <a:r>
              <a:rPr lang="en-IN" sz="2400" dirty="0"/>
              <a:t>=−3 (inserting element is </a:t>
            </a:r>
            <a:r>
              <a:rPr lang="en-IN" sz="2400" dirty="0" err="1"/>
              <a:t>i</a:t>
            </a:r>
            <a:r>
              <a:rPr lang="en-IN" sz="2400" dirty="0"/>
              <a:t> ) </a:t>
            </a:r>
            <a:br>
              <a:rPr lang="en-IN" sz="2400" dirty="0"/>
            </a:br>
            <a:r>
              <a:rPr lang="en-IN" sz="2400" i="1" dirty="0" err="1"/>
              <a:t>fnew</a:t>
            </a:r>
            <a:r>
              <a:rPr lang="en-IN" sz="2400" dirty="0"/>
              <a:t>(</a:t>
            </a:r>
            <a:r>
              <a:rPr lang="en-IN" sz="2400" i="1" dirty="0"/>
              <a:t>S</a:t>
            </a:r>
            <a:r>
              <a:rPr lang="en-IN" sz="2400" dirty="0"/>
              <a:t>)=max(</a:t>
            </a:r>
            <a:r>
              <a:rPr lang="en-IN" sz="2400" i="1" dirty="0" err="1"/>
              <a:t>fprevious</a:t>
            </a:r>
            <a:r>
              <a:rPr lang="en-IN" sz="2400" dirty="0"/>
              <a:t>(</a:t>
            </a:r>
            <a:r>
              <a:rPr lang="en-IN" sz="2400" i="1" dirty="0"/>
              <a:t>S</a:t>
            </a:r>
            <a:r>
              <a:rPr lang="en-IN" sz="2400" dirty="0"/>
              <a:t>),0)+</a:t>
            </a:r>
            <a:r>
              <a:rPr lang="en-IN" sz="2400" i="1" dirty="0" err="1"/>
              <a:t>i</a:t>
            </a:r>
            <a:r>
              <a:rPr lang="en-IN" sz="2400" dirty="0"/>
              <a:t> </a:t>
            </a:r>
            <a:br>
              <a:rPr lang="en-IN" sz="2400" dirty="0"/>
            </a:br>
            <a:r>
              <a:rPr lang="en-IN" sz="2400" i="1" dirty="0" err="1"/>
              <a:t>fnew</a:t>
            </a:r>
            <a:r>
              <a:rPr lang="en-IN" sz="2400" dirty="0"/>
              <a:t>(</a:t>
            </a:r>
            <a:r>
              <a:rPr lang="en-IN" sz="2400" i="1" dirty="0"/>
              <a:t>S</a:t>
            </a:r>
            <a:r>
              <a:rPr lang="en-IN" sz="2400" dirty="0"/>
              <a:t>)=max(2,0)+−3=−1</a:t>
            </a:r>
          </a:p>
        </p:txBody>
      </p:sp>
      <p:sp>
        <p:nvSpPr>
          <p:cNvPr id="4" name="Date Placeholder 3"/>
          <p:cNvSpPr>
            <a:spLocks noGrp="1"/>
          </p:cNvSpPr>
          <p:nvPr>
            <p:ph type="dt" sz="half" idx="10"/>
          </p:nvPr>
        </p:nvSpPr>
        <p:spPr/>
        <p:txBody>
          <a:bodyPr/>
          <a:lstStyle/>
          <a:p>
            <a:fld id="{81BC8FDA-E2D7-42FA-9B3E-0D6E12190AD5}" type="datetime1">
              <a:rPr lang="en-IN" smtClean="0"/>
              <a:t>08-08-2023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31</a:t>
            </a:fld>
            <a:endParaRPr lang="en-IN"/>
          </a:p>
        </p:txBody>
      </p:sp>
    </p:spTree>
    <p:extLst>
      <p:ext uri="{BB962C8B-B14F-4D97-AF65-F5344CB8AC3E}">
        <p14:creationId xmlns:p14="http://schemas.microsoft.com/office/powerpoint/2010/main" val="24049167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76672"/>
            <a:ext cx="4032448" cy="4525963"/>
          </a:xfrm>
        </p:spPr>
        <p:txBody>
          <a:bodyPr>
            <a:noAutofit/>
          </a:bodyPr>
          <a:lstStyle/>
          <a:p>
            <a:pPr marL="0" indent="0">
              <a:buNone/>
            </a:pPr>
            <a:r>
              <a:rPr lang="en-IN" sz="1800" dirty="0"/>
              <a:t>GATE | Gate IT 2005 | Question 13</a:t>
            </a:r>
          </a:p>
          <a:p>
            <a:pPr marL="0" indent="0">
              <a:buNone/>
            </a:pPr>
            <a:r>
              <a:rPr lang="en-IN" sz="1800" dirty="0" smtClean="0"/>
              <a:t>A </a:t>
            </a:r>
            <a:r>
              <a:rPr lang="en-IN" sz="1800" dirty="0"/>
              <a:t>function f defined on stacks of integers satisfies the following properties. </a:t>
            </a:r>
            <a:endParaRPr lang="en-IN" sz="1800" dirty="0" smtClean="0"/>
          </a:p>
          <a:p>
            <a:pPr marL="0" indent="0">
              <a:buNone/>
            </a:pPr>
            <a:r>
              <a:rPr lang="en-IN" sz="1800" dirty="0" smtClean="0"/>
              <a:t>f</a:t>
            </a:r>
            <a:r>
              <a:rPr lang="en-IN" sz="1800" dirty="0"/>
              <a:t>(∅) = 0 </a:t>
            </a:r>
            <a:endParaRPr lang="en-IN" sz="1800" dirty="0" smtClean="0"/>
          </a:p>
          <a:p>
            <a:pPr marL="0" indent="0">
              <a:buNone/>
            </a:pPr>
            <a:r>
              <a:rPr lang="en-IN" sz="1800" dirty="0" smtClean="0"/>
              <a:t>f </a:t>
            </a:r>
            <a:r>
              <a:rPr lang="en-IN" sz="1800" dirty="0"/>
              <a:t>(push (S, </a:t>
            </a:r>
            <a:r>
              <a:rPr lang="en-IN" sz="1800" dirty="0" err="1"/>
              <a:t>i</a:t>
            </a:r>
            <a:r>
              <a:rPr lang="en-IN" sz="1800" dirty="0"/>
              <a:t>)) = max (f(S), 0) + </a:t>
            </a:r>
            <a:r>
              <a:rPr lang="en-IN" sz="1800" dirty="0" err="1"/>
              <a:t>i</a:t>
            </a:r>
            <a:r>
              <a:rPr lang="en-IN" sz="1800" dirty="0"/>
              <a:t> for all stacks S and integers </a:t>
            </a:r>
            <a:r>
              <a:rPr lang="en-IN" sz="1800" dirty="0" err="1"/>
              <a:t>i</a:t>
            </a:r>
            <a:r>
              <a:rPr lang="en-IN" sz="1800" dirty="0"/>
              <a:t>.</a:t>
            </a:r>
          </a:p>
          <a:p>
            <a:pPr marL="0" indent="0">
              <a:buNone/>
            </a:pPr>
            <a:endParaRPr lang="en-IN" sz="1800" dirty="0" smtClean="0"/>
          </a:p>
          <a:p>
            <a:pPr marL="0" indent="0">
              <a:buNone/>
            </a:pPr>
            <a:r>
              <a:rPr lang="en-IN" sz="1800" dirty="0" smtClean="0"/>
              <a:t>If </a:t>
            </a:r>
            <a:r>
              <a:rPr lang="en-IN" sz="1800" dirty="0"/>
              <a:t>a stack S contains the integers 2, -3, 2, </a:t>
            </a:r>
            <a:r>
              <a:rPr lang="en-IN" sz="1800" dirty="0" smtClean="0"/>
              <a:t> -</a:t>
            </a:r>
            <a:r>
              <a:rPr lang="en-IN" sz="1800" dirty="0"/>
              <a:t>1, 2 in order from bottom to top, what is f(S)?</a:t>
            </a:r>
            <a:br>
              <a:rPr lang="en-IN" sz="1800" dirty="0"/>
            </a:br>
            <a:endParaRPr lang="en-IN" sz="1800" dirty="0" smtClean="0"/>
          </a:p>
        </p:txBody>
      </p:sp>
      <p:sp>
        <p:nvSpPr>
          <p:cNvPr id="4" name="Date Placeholder 3"/>
          <p:cNvSpPr>
            <a:spLocks noGrp="1"/>
          </p:cNvSpPr>
          <p:nvPr>
            <p:ph type="dt" sz="half" idx="10"/>
          </p:nvPr>
        </p:nvSpPr>
        <p:spPr/>
        <p:txBody>
          <a:bodyPr/>
          <a:lstStyle/>
          <a:p>
            <a:fld id="{FAEBD5F8-8890-4097-A542-8EC59B00D68F}" type="datetime1">
              <a:rPr lang="en-IN" smtClean="0"/>
              <a:t>08-08-2023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32</a:t>
            </a:fld>
            <a:endParaRPr lang="en-IN"/>
          </a:p>
        </p:txBody>
      </p:sp>
      <p:sp>
        <p:nvSpPr>
          <p:cNvPr id="7" name="Content Placeholder 2"/>
          <p:cNvSpPr txBox="1">
            <a:spLocks/>
          </p:cNvSpPr>
          <p:nvPr/>
        </p:nvSpPr>
        <p:spPr>
          <a:xfrm>
            <a:off x="4427984" y="341040"/>
            <a:ext cx="4349552"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IN" sz="2000" b="1" dirty="0" smtClean="0"/>
              <a:t>Answer:</a:t>
            </a:r>
            <a:r>
              <a:rPr lang="en-IN" sz="2000" dirty="0" smtClean="0"/>
              <a:t> </a:t>
            </a:r>
            <a:r>
              <a:rPr lang="en-IN" sz="2000" b="1" dirty="0" smtClean="0"/>
              <a:t>(C)</a:t>
            </a:r>
            <a:r>
              <a:rPr lang="en-IN" sz="2000" dirty="0" smtClean="0"/>
              <a:t/>
            </a:r>
            <a:br>
              <a:rPr lang="en-IN" sz="2000" dirty="0" smtClean="0"/>
            </a:br>
            <a:r>
              <a:rPr lang="en-IN" sz="2000" b="1" dirty="0" smtClean="0"/>
              <a:t>Explanation:</a:t>
            </a:r>
            <a:r>
              <a:rPr lang="en-IN" sz="2000" dirty="0" smtClean="0"/>
              <a:t/>
            </a:r>
            <a:br>
              <a:rPr lang="en-IN" sz="2000" dirty="0" smtClean="0"/>
            </a:br>
            <a:r>
              <a:rPr lang="en-IN" sz="2000" dirty="0" smtClean="0"/>
              <a:t>f(S) = 0, max(f(S), 0) = 0, </a:t>
            </a:r>
            <a:r>
              <a:rPr lang="en-IN" sz="2000" dirty="0" err="1" smtClean="0"/>
              <a:t>i</a:t>
            </a:r>
            <a:r>
              <a:rPr lang="en-IN" sz="2000" dirty="0" smtClean="0"/>
              <a:t> = 2</a:t>
            </a:r>
            <a:br>
              <a:rPr lang="en-IN" sz="2000" dirty="0" smtClean="0"/>
            </a:br>
            <a:r>
              <a:rPr lang="en-IN" sz="2000" dirty="0" smtClean="0"/>
              <a:t>f(S)</a:t>
            </a:r>
            <a:r>
              <a:rPr lang="en-IN" sz="2000" baseline="-25000" dirty="0" smtClean="0"/>
              <a:t>new</a:t>
            </a:r>
            <a:r>
              <a:rPr lang="en-IN" sz="2000" dirty="0" smtClean="0"/>
              <a:t> = max(f(S), 0) + </a:t>
            </a:r>
            <a:r>
              <a:rPr lang="en-IN" sz="2000" dirty="0" err="1" smtClean="0"/>
              <a:t>i</a:t>
            </a:r>
            <a:r>
              <a:rPr lang="en-IN" sz="2000" dirty="0" smtClean="0"/>
              <a:t> = 0 + 2 = 2</a:t>
            </a:r>
            <a:br>
              <a:rPr lang="en-IN" sz="2000" dirty="0" smtClean="0"/>
            </a:br>
            <a:r>
              <a:rPr lang="en-IN" sz="2000" dirty="0" smtClean="0"/>
              <a:t/>
            </a:r>
            <a:br>
              <a:rPr lang="en-IN" sz="2000" dirty="0" smtClean="0"/>
            </a:br>
            <a:r>
              <a:rPr lang="en-IN" sz="2000" dirty="0" smtClean="0"/>
              <a:t>f(S) = 2, max(f(S), 0) = 2, </a:t>
            </a:r>
            <a:r>
              <a:rPr lang="en-IN" sz="2000" dirty="0" err="1" smtClean="0"/>
              <a:t>i</a:t>
            </a:r>
            <a:r>
              <a:rPr lang="en-IN" sz="2000" dirty="0" smtClean="0"/>
              <a:t> = -3</a:t>
            </a:r>
            <a:br>
              <a:rPr lang="en-IN" sz="2000" dirty="0" smtClean="0"/>
            </a:br>
            <a:r>
              <a:rPr lang="en-IN" sz="2000" dirty="0" smtClean="0"/>
              <a:t>f(S)</a:t>
            </a:r>
            <a:r>
              <a:rPr lang="en-IN" sz="2000" baseline="-25000" dirty="0" smtClean="0"/>
              <a:t>new</a:t>
            </a:r>
            <a:r>
              <a:rPr lang="en-IN" sz="2000" dirty="0" smtClean="0"/>
              <a:t> = max(f(S), 0) + </a:t>
            </a:r>
            <a:r>
              <a:rPr lang="en-IN" sz="2000" dirty="0" err="1" smtClean="0"/>
              <a:t>i</a:t>
            </a:r>
            <a:r>
              <a:rPr lang="en-IN" sz="2000" dirty="0" smtClean="0"/>
              <a:t> = 2 – 3 = -1</a:t>
            </a:r>
            <a:br>
              <a:rPr lang="en-IN" sz="2000" dirty="0" smtClean="0"/>
            </a:br>
            <a:r>
              <a:rPr lang="en-IN" sz="2000" dirty="0" smtClean="0"/>
              <a:t/>
            </a:r>
            <a:br>
              <a:rPr lang="en-IN" sz="2000" dirty="0" smtClean="0"/>
            </a:br>
            <a:r>
              <a:rPr lang="en-IN" sz="2000" dirty="0" smtClean="0"/>
              <a:t>f(S) = -1, max(f(S), 0) = 0, </a:t>
            </a:r>
            <a:r>
              <a:rPr lang="en-IN" sz="2000" dirty="0" err="1" smtClean="0"/>
              <a:t>i</a:t>
            </a:r>
            <a:r>
              <a:rPr lang="en-IN" sz="2000" dirty="0" smtClean="0"/>
              <a:t> = 2</a:t>
            </a:r>
            <a:br>
              <a:rPr lang="en-IN" sz="2000" dirty="0" smtClean="0"/>
            </a:br>
            <a:r>
              <a:rPr lang="en-IN" sz="2000" dirty="0" smtClean="0"/>
              <a:t>f(S)</a:t>
            </a:r>
            <a:r>
              <a:rPr lang="en-IN" sz="2000" baseline="-25000" dirty="0" smtClean="0"/>
              <a:t>new</a:t>
            </a:r>
            <a:r>
              <a:rPr lang="en-IN" sz="2000" dirty="0" smtClean="0"/>
              <a:t> = max(f(S), 0) + </a:t>
            </a:r>
            <a:r>
              <a:rPr lang="en-IN" sz="2000" dirty="0" err="1" smtClean="0"/>
              <a:t>i</a:t>
            </a:r>
            <a:r>
              <a:rPr lang="en-IN" sz="2000" dirty="0" smtClean="0"/>
              <a:t> = 0 + 2 = 2</a:t>
            </a:r>
            <a:br>
              <a:rPr lang="en-IN" sz="2000" dirty="0" smtClean="0"/>
            </a:br>
            <a:r>
              <a:rPr lang="en-IN" sz="2000" dirty="0" smtClean="0"/>
              <a:t/>
            </a:r>
            <a:br>
              <a:rPr lang="en-IN" sz="2000" dirty="0" smtClean="0"/>
            </a:br>
            <a:r>
              <a:rPr lang="en-IN" sz="2000" dirty="0" smtClean="0"/>
              <a:t>f(S) = 2, max(f(S), 0) = 2, </a:t>
            </a:r>
            <a:r>
              <a:rPr lang="en-IN" sz="2000" dirty="0" err="1" smtClean="0"/>
              <a:t>i</a:t>
            </a:r>
            <a:r>
              <a:rPr lang="en-IN" sz="2000" dirty="0" smtClean="0"/>
              <a:t> = -1</a:t>
            </a:r>
            <a:br>
              <a:rPr lang="en-IN" sz="2000" dirty="0" smtClean="0"/>
            </a:br>
            <a:r>
              <a:rPr lang="en-IN" sz="2000" dirty="0" smtClean="0"/>
              <a:t>f(S)</a:t>
            </a:r>
            <a:r>
              <a:rPr lang="en-IN" sz="2000" baseline="-25000" dirty="0" smtClean="0"/>
              <a:t>new</a:t>
            </a:r>
            <a:r>
              <a:rPr lang="en-IN" sz="2000" dirty="0" smtClean="0"/>
              <a:t> = max(f(S), 0) + </a:t>
            </a:r>
            <a:r>
              <a:rPr lang="en-IN" sz="2000" dirty="0" err="1" smtClean="0"/>
              <a:t>i</a:t>
            </a:r>
            <a:r>
              <a:rPr lang="en-IN" sz="2000" dirty="0" smtClean="0"/>
              <a:t> = 2 – 1 = 1</a:t>
            </a:r>
            <a:br>
              <a:rPr lang="en-IN" sz="2000" dirty="0" smtClean="0"/>
            </a:br>
            <a:r>
              <a:rPr lang="en-IN" sz="2000" dirty="0" smtClean="0"/>
              <a:t/>
            </a:r>
            <a:br>
              <a:rPr lang="en-IN" sz="2000" dirty="0" smtClean="0"/>
            </a:br>
            <a:r>
              <a:rPr lang="en-IN" sz="2000" dirty="0" smtClean="0"/>
              <a:t>f(S) = 1, max(f(S), 0) = 1, </a:t>
            </a:r>
            <a:r>
              <a:rPr lang="en-IN" sz="2000" dirty="0" err="1" smtClean="0"/>
              <a:t>i</a:t>
            </a:r>
            <a:r>
              <a:rPr lang="en-IN" sz="2000" dirty="0" smtClean="0"/>
              <a:t> = 2</a:t>
            </a:r>
            <a:br>
              <a:rPr lang="en-IN" sz="2000" dirty="0" smtClean="0"/>
            </a:br>
            <a:r>
              <a:rPr lang="en-IN" sz="2000" dirty="0" smtClean="0"/>
              <a:t>f(S)</a:t>
            </a:r>
            <a:r>
              <a:rPr lang="en-IN" sz="2000" baseline="-25000" dirty="0" smtClean="0"/>
              <a:t>new</a:t>
            </a:r>
            <a:r>
              <a:rPr lang="en-IN" sz="2000" dirty="0" smtClean="0"/>
              <a:t> = max(f(S), 0) + </a:t>
            </a:r>
            <a:r>
              <a:rPr lang="en-IN" sz="2000" dirty="0" err="1" smtClean="0"/>
              <a:t>i</a:t>
            </a:r>
            <a:r>
              <a:rPr lang="en-IN" sz="2000" dirty="0" smtClean="0"/>
              <a:t> = 1 + 2 = 3</a:t>
            </a:r>
            <a:br>
              <a:rPr lang="en-IN" sz="2000" dirty="0" smtClean="0"/>
            </a:br>
            <a:r>
              <a:rPr lang="en-IN" sz="2000" dirty="0" smtClean="0"/>
              <a:t/>
            </a:r>
            <a:br>
              <a:rPr lang="en-IN" sz="2000" dirty="0" smtClean="0"/>
            </a:br>
            <a:r>
              <a:rPr lang="en-IN" sz="2000" dirty="0" smtClean="0"/>
              <a:t> Thus, option (C) is correct.</a:t>
            </a:r>
          </a:p>
          <a:p>
            <a:endParaRPr lang="en-IN" sz="1800" dirty="0"/>
          </a:p>
        </p:txBody>
      </p:sp>
    </p:spTree>
    <p:extLst>
      <p:ext uri="{BB962C8B-B14F-4D97-AF65-F5344CB8AC3E}">
        <p14:creationId xmlns:p14="http://schemas.microsoft.com/office/powerpoint/2010/main" val="23632250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IN" sz="2400" dirty="0"/>
              <a:t>GATE | GATE MOCK 2017 | Question 19</a:t>
            </a:r>
          </a:p>
          <a:p>
            <a:pPr marL="0" indent="0">
              <a:buNone/>
            </a:pPr>
            <a:r>
              <a:rPr lang="en-IN" sz="2400" dirty="0" smtClean="0"/>
              <a:t>Suppose </a:t>
            </a:r>
            <a:r>
              <a:rPr lang="en-IN" sz="2400" dirty="0"/>
              <a:t>a stack is to be implemented with a linked list instead of an array. What would be the effect on the time complexity of the push and pop operations of the stack implemented using linked list (Assuming stack is implemented efficiently)?</a:t>
            </a:r>
          </a:p>
          <a:p>
            <a:pPr marL="0" indent="0">
              <a:buNone/>
            </a:pPr>
            <a:r>
              <a:rPr lang="en-IN" sz="2400" b="1" dirty="0"/>
              <a:t>(A)</a:t>
            </a:r>
            <a:r>
              <a:rPr lang="en-IN" sz="2400" dirty="0"/>
              <a:t> O(1) for insertion and O(n) for deletion</a:t>
            </a:r>
            <a:br>
              <a:rPr lang="en-IN" sz="2400" dirty="0"/>
            </a:br>
            <a:r>
              <a:rPr lang="en-IN" sz="2400" b="1" dirty="0"/>
              <a:t>(B)</a:t>
            </a:r>
            <a:r>
              <a:rPr lang="en-IN" sz="2400" dirty="0"/>
              <a:t> O(1) for insertion and O(1) for deletion</a:t>
            </a:r>
          </a:p>
          <a:p>
            <a:pPr marL="0" indent="0">
              <a:buNone/>
            </a:pPr>
            <a:r>
              <a:rPr lang="en-IN" sz="2400" b="1" dirty="0"/>
              <a:t>(C)</a:t>
            </a:r>
            <a:r>
              <a:rPr lang="en-IN" sz="2400" dirty="0"/>
              <a:t> O(n) for insertion and O(1) for deletion</a:t>
            </a:r>
          </a:p>
          <a:p>
            <a:pPr marL="0" indent="0">
              <a:buNone/>
            </a:pPr>
            <a:r>
              <a:rPr lang="en-IN" sz="2400" b="1" dirty="0"/>
              <a:t>(D)</a:t>
            </a:r>
            <a:r>
              <a:rPr lang="en-IN" sz="2400" dirty="0"/>
              <a:t> O(n) for insertion and O(n) for deletion</a:t>
            </a:r>
          </a:p>
          <a:p>
            <a:pPr marL="0" indent="0">
              <a:buNone/>
            </a:pPr>
            <a:r>
              <a:rPr lang="en-IN" sz="2400" dirty="0"/>
              <a:t/>
            </a:r>
            <a:br>
              <a:rPr lang="en-IN" sz="2400" dirty="0"/>
            </a:br>
            <a:endParaRPr lang="en-IN" sz="2400" dirty="0"/>
          </a:p>
        </p:txBody>
      </p:sp>
      <p:sp>
        <p:nvSpPr>
          <p:cNvPr id="4" name="Date Placeholder 3"/>
          <p:cNvSpPr>
            <a:spLocks noGrp="1"/>
          </p:cNvSpPr>
          <p:nvPr>
            <p:ph type="dt" sz="half" idx="10"/>
          </p:nvPr>
        </p:nvSpPr>
        <p:spPr/>
        <p:txBody>
          <a:bodyPr/>
          <a:lstStyle/>
          <a:p>
            <a:fld id="{A629735D-87F0-43C1-A468-8E1BA291F82A}" type="datetime1">
              <a:rPr lang="en-IN" smtClean="0"/>
              <a:t>08-08-2023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33</a:t>
            </a:fld>
            <a:endParaRPr lang="en-IN"/>
          </a:p>
        </p:txBody>
      </p:sp>
    </p:spTree>
    <p:extLst>
      <p:ext uri="{BB962C8B-B14F-4D97-AF65-F5344CB8AC3E}">
        <p14:creationId xmlns:p14="http://schemas.microsoft.com/office/powerpoint/2010/main" val="29107858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lnSpcReduction="10000"/>
          </a:bodyPr>
          <a:lstStyle/>
          <a:p>
            <a:pPr marL="0" indent="0">
              <a:buNone/>
            </a:pPr>
            <a:r>
              <a:rPr lang="en-IN" sz="2400" dirty="0"/>
              <a:t>GATE | GATE MOCK 2017 | Question 19</a:t>
            </a:r>
          </a:p>
          <a:p>
            <a:pPr marL="0" indent="0">
              <a:buNone/>
            </a:pPr>
            <a:r>
              <a:rPr lang="en-IN" sz="2400" dirty="0" smtClean="0"/>
              <a:t>Suppose </a:t>
            </a:r>
            <a:r>
              <a:rPr lang="en-IN" sz="2400" dirty="0"/>
              <a:t>a stack is to be implemented with a linked list instead of an array. What would be the effect on the time complexity of the push and pop operations of the stack implemented using linked list (Assuming stack is implemented efficiently)?</a:t>
            </a:r>
          </a:p>
          <a:p>
            <a:pPr marL="0" indent="0">
              <a:buNone/>
            </a:pPr>
            <a:r>
              <a:rPr lang="en-IN" sz="2400" b="1" dirty="0"/>
              <a:t>(A)</a:t>
            </a:r>
            <a:r>
              <a:rPr lang="en-IN" sz="2400" dirty="0"/>
              <a:t> O(1) for insertion and O(n) for deletion</a:t>
            </a:r>
            <a:br>
              <a:rPr lang="en-IN" sz="2400" dirty="0"/>
            </a:br>
            <a:r>
              <a:rPr lang="en-IN" sz="2400" b="1" dirty="0"/>
              <a:t>(B)</a:t>
            </a:r>
            <a:r>
              <a:rPr lang="en-IN" sz="2400" dirty="0"/>
              <a:t> O(1) for insertion and O(1) for deletion</a:t>
            </a:r>
          </a:p>
          <a:p>
            <a:pPr marL="0" indent="0">
              <a:buNone/>
            </a:pPr>
            <a:r>
              <a:rPr lang="en-IN" sz="2400" b="1" dirty="0"/>
              <a:t>(C)</a:t>
            </a:r>
            <a:r>
              <a:rPr lang="en-IN" sz="2400" dirty="0"/>
              <a:t> O(n) for insertion and O(1) for deletion</a:t>
            </a:r>
          </a:p>
          <a:p>
            <a:pPr marL="0" indent="0">
              <a:buNone/>
            </a:pPr>
            <a:r>
              <a:rPr lang="en-IN" sz="2400" b="1" dirty="0"/>
              <a:t>(D)</a:t>
            </a:r>
            <a:r>
              <a:rPr lang="en-IN" sz="2400" dirty="0"/>
              <a:t> O(n) for insertion and O(n) for deletion</a:t>
            </a:r>
          </a:p>
          <a:p>
            <a:pPr marL="0" indent="0">
              <a:buNone/>
            </a:pPr>
            <a:r>
              <a:rPr lang="en-IN" sz="2400" dirty="0"/>
              <a:t/>
            </a:r>
            <a:br>
              <a:rPr lang="en-IN" sz="2400" dirty="0"/>
            </a:br>
            <a:r>
              <a:rPr lang="en-IN" sz="2400" b="1" dirty="0"/>
              <a:t>Answer:</a:t>
            </a:r>
            <a:r>
              <a:rPr lang="en-IN" sz="2400" dirty="0"/>
              <a:t> </a:t>
            </a:r>
            <a:r>
              <a:rPr lang="en-IN" sz="2400" b="1" dirty="0"/>
              <a:t>(B)</a:t>
            </a:r>
            <a:r>
              <a:rPr lang="en-IN" sz="2400" dirty="0"/>
              <a:t/>
            </a:r>
            <a:br>
              <a:rPr lang="en-IN" sz="2400" dirty="0"/>
            </a:br>
            <a:r>
              <a:rPr lang="en-IN" sz="2400" dirty="0"/>
              <a:t/>
            </a:r>
            <a:br>
              <a:rPr lang="en-IN" sz="2400" dirty="0"/>
            </a:br>
            <a:r>
              <a:rPr lang="en-IN" sz="2400" b="1" dirty="0"/>
              <a:t>Explanation:</a:t>
            </a:r>
            <a:r>
              <a:rPr lang="en-IN" sz="2400" dirty="0"/>
              <a:t> Stack can be implemented using link list having O(1) bounds for both insertion as well as deletion by inserting and deleting the element from the beginning of the list.</a:t>
            </a:r>
            <a:br>
              <a:rPr lang="en-IN" sz="2400" dirty="0"/>
            </a:br>
            <a:r>
              <a:rPr lang="en-IN" sz="2400" dirty="0"/>
              <a:t/>
            </a:r>
            <a:br>
              <a:rPr lang="en-IN" sz="2400" dirty="0"/>
            </a:br>
            <a:endParaRPr lang="en-IN" sz="2400" dirty="0"/>
          </a:p>
        </p:txBody>
      </p:sp>
      <p:sp>
        <p:nvSpPr>
          <p:cNvPr id="4" name="Date Placeholder 3"/>
          <p:cNvSpPr>
            <a:spLocks noGrp="1"/>
          </p:cNvSpPr>
          <p:nvPr>
            <p:ph type="dt" sz="half" idx="10"/>
          </p:nvPr>
        </p:nvSpPr>
        <p:spPr/>
        <p:txBody>
          <a:bodyPr/>
          <a:lstStyle/>
          <a:p>
            <a:fld id="{45D2EE17-F105-4D9F-8BCD-4AE3B588C8D1}" type="datetime1">
              <a:rPr lang="en-IN" smtClean="0"/>
              <a:t>08-08-2023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34</a:t>
            </a:fld>
            <a:endParaRPr lang="en-IN"/>
          </a:p>
        </p:txBody>
      </p:sp>
    </p:spTree>
    <p:extLst>
      <p:ext uri="{BB962C8B-B14F-4D97-AF65-F5344CB8AC3E}">
        <p14:creationId xmlns:p14="http://schemas.microsoft.com/office/powerpoint/2010/main" val="36022109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END!!</a:t>
            </a:r>
            <a:endParaRPr lang="en-IN" dirty="0"/>
          </a:p>
        </p:txBody>
      </p:sp>
      <p:sp>
        <p:nvSpPr>
          <p:cNvPr id="3" name="Content Placeholder 2"/>
          <p:cNvSpPr>
            <a:spLocks noGrp="1"/>
          </p:cNvSpPr>
          <p:nvPr>
            <p:ph idx="1"/>
          </p:nvPr>
        </p:nvSpPr>
        <p:spPr/>
        <p:txBody>
          <a:bodyPr/>
          <a:lstStyle/>
          <a:p>
            <a:endParaRPr lang="en-IN" dirty="0"/>
          </a:p>
        </p:txBody>
      </p:sp>
      <p:sp>
        <p:nvSpPr>
          <p:cNvPr id="4" name="Date Placeholder 3"/>
          <p:cNvSpPr>
            <a:spLocks noGrp="1"/>
          </p:cNvSpPr>
          <p:nvPr>
            <p:ph type="dt" sz="half" idx="10"/>
          </p:nvPr>
        </p:nvSpPr>
        <p:spPr/>
        <p:txBody>
          <a:bodyPr/>
          <a:lstStyle/>
          <a:p>
            <a:fld id="{11448D39-86F1-48EC-9750-9AA3DADF0704}" type="datetime1">
              <a:rPr lang="en-IN" smtClean="0"/>
              <a:t>08-08-2023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35</a:t>
            </a:fld>
            <a:endParaRPr lang="en-IN"/>
          </a:p>
        </p:txBody>
      </p:sp>
    </p:spTree>
    <p:extLst>
      <p:ext uri="{BB962C8B-B14F-4D97-AF65-F5344CB8AC3E}">
        <p14:creationId xmlns:p14="http://schemas.microsoft.com/office/powerpoint/2010/main" val="2107473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524000"/>
            <a:ext cx="8229600" cy="1200329"/>
          </a:xfrm>
          <a:prstGeom prst="rect">
            <a:avLst/>
          </a:prstGeom>
        </p:spPr>
        <p:txBody>
          <a:bodyPr wrap="square">
            <a:spAutoFit/>
          </a:bodyPr>
          <a:lstStyle/>
          <a:p>
            <a:pPr marL="285750" indent="-285750">
              <a:buFont typeface="Arial" panose="020B0604020202020204" pitchFamily="34" charset="0"/>
              <a:buChar char="•"/>
            </a:pPr>
            <a:r>
              <a:rPr lang="en-IN" dirty="0"/>
              <a:t>Stack is a linear data structure which follows a particular order in which the operations are performed. </a:t>
            </a: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The </a:t>
            </a:r>
            <a:r>
              <a:rPr lang="en-IN" dirty="0"/>
              <a:t>order may be LIFO(Last In First Out) or FILO(First In Last Out).</a:t>
            </a:r>
          </a:p>
        </p:txBody>
      </p:sp>
      <p:sp>
        <p:nvSpPr>
          <p:cNvPr id="6" name="Title 1"/>
          <p:cNvSpPr txBox="1">
            <a:spLocks/>
          </p:cNvSpPr>
          <p:nvPr/>
        </p:nvSpPr>
        <p:spPr>
          <a:xfrm>
            <a:off x="469294" y="332656"/>
            <a:ext cx="8229600" cy="495300"/>
          </a:xfrm>
          <a:prstGeom prst="rect">
            <a:avLst/>
          </a:prstGeom>
        </p:spPr>
        <p:txBody>
          <a:bodyPr vert="horz" lIns="0" rIns="0" bIns="0" anchor="b">
            <a:normAutofit fontScale="70000" lnSpcReduction="20000"/>
          </a:bodyPr>
          <a:lstStyle/>
          <a:p>
            <a:pPr marL="914400" marR="0" lvl="0" indent="-914400" algn="l" defTabSz="914400" rtl="0" eaLnBrk="1" fontAlgn="auto" latinLnBrk="0" hangingPunct="1">
              <a:lnSpc>
                <a:spcPct val="100000"/>
              </a:lnSpc>
              <a:spcBef>
                <a:spcPct val="0"/>
              </a:spcBef>
              <a:spcAft>
                <a:spcPts val="0"/>
              </a:spcAft>
              <a:buClrTx/>
              <a:buSzTx/>
              <a:tabLst/>
              <a:defRPr/>
            </a:pPr>
            <a:r>
              <a:rPr kumimoji="0" lang="en-US" sz="5000" b="0" i="0" u="none" strike="noStrike" kern="1200" cap="none" spc="0" normalizeH="0" baseline="0" noProof="0" dirty="0" smtClean="0">
                <a:ln>
                  <a:noFill/>
                </a:ln>
                <a:solidFill>
                  <a:schemeClr val="tx2"/>
                </a:solidFill>
                <a:effectLst/>
                <a:uLnTx/>
                <a:uFillTx/>
                <a:latin typeface="+mj-lt"/>
                <a:ea typeface="+mj-ea"/>
                <a:cs typeface="+mj-cs"/>
              </a:rPr>
              <a:t>Stacks</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852937"/>
            <a:ext cx="4762500"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F3B02459-0127-460C-A212-3F66F841BAC9}" type="datetime1">
              <a:rPr lang="en-IN" smtClean="0"/>
              <a:t>08-08-2023</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3D43940D-CEA6-4B61-8AC9-96FB911D8B9C}" type="slidenum">
              <a:rPr lang="en-US" smtClean="0"/>
              <a:pPr/>
              <a:t>4</a:t>
            </a:fld>
            <a:endParaRPr lang="en-US"/>
          </a:p>
        </p:txBody>
      </p:sp>
    </p:spTree>
    <p:extLst>
      <p:ext uri="{BB962C8B-B14F-4D97-AF65-F5344CB8AC3E}">
        <p14:creationId xmlns:p14="http://schemas.microsoft.com/office/powerpoint/2010/main" val="209757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764704"/>
            <a:ext cx="7024744" cy="529128"/>
          </a:xfrm>
        </p:spPr>
        <p:txBody>
          <a:bodyPr>
            <a:normAutofit/>
          </a:bodyPr>
          <a:lstStyle/>
          <a:p>
            <a:r>
              <a:rPr lang="en-IN" sz="2800" b="1" dirty="0" smtClean="0"/>
              <a:t>Problem-</a:t>
            </a:r>
            <a:endParaRPr lang="en-IN" sz="2800" b="1" dirty="0"/>
          </a:p>
        </p:txBody>
      </p:sp>
      <p:sp>
        <p:nvSpPr>
          <p:cNvPr id="3" name="Content Placeholder 2"/>
          <p:cNvSpPr>
            <a:spLocks noGrp="1"/>
          </p:cNvSpPr>
          <p:nvPr>
            <p:ph idx="1"/>
          </p:nvPr>
        </p:nvSpPr>
        <p:spPr>
          <a:xfrm>
            <a:off x="1043608" y="1484784"/>
            <a:ext cx="6777317" cy="4805121"/>
          </a:xfrm>
        </p:spPr>
        <p:txBody>
          <a:bodyPr>
            <a:noAutofit/>
          </a:bodyPr>
          <a:lstStyle/>
          <a:p>
            <a:r>
              <a:rPr lang="en-IN" sz="1800" dirty="0" smtClean="0"/>
              <a:t>A situation arises when </a:t>
            </a:r>
          </a:p>
          <a:p>
            <a:pPr lvl="1"/>
            <a:r>
              <a:rPr lang="en-IN" sz="1800" dirty="0" smtClean="0"/>
              <a:t>rear is at the last position of array and </a:t>
            </a:r>
          </a:p>
          <a:p>
            <a:pPr lvl="1"/>
            <a:r>
              <a:rPr lang="en-IN" sz="1800" dirty="0" smtClean="0"/>
              <a:t>front is not at the 0</a:t>
            </a:r>
            <a:r>
              <a:rPr lang="en-IN" sz="1800" baseline="30000" dirty="0" smtClean="0"/>
              <a:t>th</a:t>
            </a:r>
            <a:r>
              <a:rPr lang="en-IN" sz="1800" dirty="0" smtClean="0"/>
              <a:t> position.</a:t>
            </a:r>
          </a:p>
          <a:p>
            <a:endParaRPr lang="en-IN" sz="1800" dirty="0" smtClean="0"/>
          </a:p>
          <a:p>
            <a:r>
              <a:rPr lang="en-IN" sz="1800" dirty="0" smtClean="0"/>
              <a:t>But we cannot add element any element in queue because rear is at the n-1th position.</a:t>
            </a:r>
          </a:p>
          <a:p>
            <a:endParaRPr lang="en-IN" sz="1800" dirty="0"/>
          </a:p>
          <a:p>
            <a:endParaRPr lang="en-IN" sz="1800" dirty="0" smtClean="0"/>
          </a:p>
          <a:p>
            <a:endParaRPr lang="en-IN" sz="1800" dirty="0" smtClean="0"/>
          </a:p>
          <a:p>
            <a:endParaRPr lang="en-IN" sz="1800" dirty="0"/>
          </a:p>
          <a:p>
            <a:endParaRPr lang="en-IN" sz="1800" dirty="0" smtClean="0"/>
          </a:p>
          <a:p>
            <a:endParaRPr lang="en-IN" sz="1800" dirty="0" smtClean="0"/>
          </a:p>
          <a:p>
            <a:r>
              <a:rPr lang="en-IN" sz="1800" dirty="0" smtClean="0"/>
              <a:t>There are 2 spaces for adding elements in queue but</a:t>
            </a:r>
          </a:p>
          <a:p>
            <a:pPr lvl="1"/>
            <a:r>
              <a:rPr lang="en-IN" sz="1800" dirty="0" smtClean="0"/>
              <a:t> we cannot add any element in queue because rear is at the last position of array</a:t>
            </a:r>
          </a:p>
          <a:p>
            <a:pPr lvl="1"/>
            <a:endParaRPr lang="en-IN" sz="18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5909" t="47273" r="14697" b="34141"/>
          <a:stretch/>
        </p:blipFill>
        <p:spPr>
          <a:xfrm>
            <a:off x="1043608" y="3573016"/>
            <a:ext cx="7259782" cy="1152128"/>
          </a:xfrm>
          <a:prstGeom prst="rect">
            <a:avLst/>
          </a:prstGeom>
        </p:spPr>
      </p:pic>
      <p:sp>
        <p:nvSpPr>
          <p:cNvPr id="5" name="Date Placeholder 4"/>
          <p:cNvSpPr>
            <a:spLocks noGrp="1"/>
          </p:cNvSpPr>
          <p:nvPr>
            <p:ph type="dt" sz="half" idx="10"/>
          </p:nvPr>
        </p:nvSpPr>
        <p:spPr/>
        <p:txBody>
          <a:bodyPr/>
          <a:lstStyle/>
          <a:p>
            <a:fld id="{51A481BC-02F3-4AFE-9FD8-F5ACA1488FF2}" type="datetime1">
              <a:rPr lang="en-IN" smtClean="0"/>
              <a:t>08-08-2023</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3A03C7A8-3E77-4213-A7B4-C9974DC26D66}" type="slidenum">
              <a:rPr lang="en-IN" smtClean="0"/>
              <a:t>5</a:t>
            </a:fld>
            <a:endParaRPr lang="en-IN"/>
          </a:p>
        </p:txBody>
      </p:sp>
    </p:spTree>
    <p:extLst>
      <p:ext uri="{BB962C8B-B14F-4D97-AF65-F5344CB8AC3E}">
        <p14:creationId xmlns:p14="http://schemas.microsoft.com/office/powerpoint/2010/main" val="1206005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Autofit/>
          </a:bodyPr>
          <a:lstStyle/>
          <a:p>
            <a:pPr marL="0" indent="0">
              <a:buNone/>
            </a:pPr>
            <a:r>
              <a:rPr lang="en-IN" sz="1400" dirty="0"/>
              <a:t>GATE | GATE CS 1996 | Question 12</a:t>
            </a:r>
          </a:p>
          <a:p>
            <a:pPr marL="0" indent="0">
              <a:buNone/>
            </a:pPr>
            <a:r>
              <a:rPr lang="en-IN" sz="1400" dirty="0" smtClean="0"/>
              <a:t>Consider </a:t>
            </a:r>
            <a:r>
              <a:rPr lang="en-IN" sz="1400" dirty="0"/>
              <a:t>the following statements:</a:t>
            </a:r>
          </a:p>
          <a:p>
            <a:pPr marL="400050" indent="-400050">
              <a:buAutoNum type="romanLcPeriod"/>
            </a:pPr>
            <a:r>
              <a:rPr lang="en-IN" sz="1400" dirty="0" smtClean="0"/>
              <a:t>First-in-first </a:t>
            </a:r>
            <a:r>
              <a:rPr lang="en-IN" sz="1400" dirty="0"/>
              <a:t>out types of computations are efficiently supported by STACKS. </a:t>
            </a:r>
            <a:endParaRPr lang="en-IN" sz="1400" dirty="0" smtClean="0"/>
          </a:p>
          <a:p>
            <a:pPr marL="400050" indent="-400050">
              <a:buAutoNum type="romanLcPeriod"/>
            </a:pPr>
            <a:r>
              <a:rPr lang="en-IN" sz="1400" dirty="0" smtClean="0"/>
              <a:t>Implementing </a:t>
            </a:r>
            <a:r>
              <a:rPr lang="en-IN" sz="1400" dirty="0"/>
              <a:t>LISTS on linked lists is more efficient than implementing LISTS on an array for almost all the basic LIST operations. </a:t>
            </a:r>
            <a:endParaRPr lang="en-IN" sz="1400" dirty="0" smtClean="0"/>
          </a:p>
          <a:p>
            <a:pPr marL="400050" indent="-400050">
              <a:buAutoNum type="romanLcPeriod"/>
            </a:pPr>
            <a:r>
              <a:rPr lang="en-IN" sz="1400" dirty="0" smtClean="0"/>
              <a:t>Implementing </a:t>
            </a:r>
            <a:r>
              <a:rPr lang="en-IN" sz="1400" dirty="0"/>
              <a:t>QUEUES on a circular array is more efficient than implementing QUEUES on a linear array with two indices. </a:t>
            </a:r>
            <a:endParaRPr lang="en-IN" sz="1400" dirty="0" smtClean="0"/>
          </a:p>
          <a:p>
            <a:pPr marL="400050" indent="-400050">
              <a:buAutoNum type="romanLcPeriod"/>
            </a:pPr>
            <a:r>
              <a:rPr lang="en-IN" sz="1400" dirty="0" smtClean="0"/>
              <a:t>Last-in-first-out </a:t>
            </a:r>
            <a:r>
              <a:rPr lang="en-IN" sz="1400" dirty="0"/>
              <a:t>type of computations are efficiently supported by QUEUES. Which of the following is correct?</a:t>
            </a:r>
          </a:p>
          <a:p>
            <a:pPr marL="0" indent="0">
              <a:buNone/>
            </a:pPr>
            <a:r>
              <a:rPr lang="en-IN" sz="1400" b="1" dirty="0"/>
              <a:t>(A)</a:t>
            </a:r>
            <a:r>
              <a:rPr lang="en-IN" sz="1400" dirty="0"/>
              <a:t> (ii) and (iii) are true</a:t>
            </a:r>
            <a:br>
              <a:rPr lang="en-IN" sz="1400" dirty="0"/>
            </a:br>
            <a:r>
              <a:rPr lang="en-IN" sz="1400" b="1" dirty="0"/>
              <a:t>(B)</a:t>
            </a:r>
            <a:r>
              <a:rPr lang="en-IN" sz="1400" dirty="0"/>
              <a:t> (</a:t>
            </a:r>
            <a:r>
              <a:rPr lang="en-IN" sz="1400" dirty="0" err="1"/>
              <a:t>i</a:t>
            </a:r>
            <a:r>
              <a:rPr lang="en-IN" sz="1400" dirty="0"/>
              <a:t>) and (ii) are true</a:t>
            </a:r>
            <a:br>
              <a:rPr lang="en-IN" sz="1400" dirty="0"/>
            </a:br>
            <a:r>
              <a:rPr lang="en-IN" sz="1400" b="1" dirty="0"/>
              <a:t>(C)</a:t>
            </a:r>
            <a:r>
              <a:rPr lang="en-IN" sz="1400" dirty="0"/>
              <a:t> (iii) and (iv) are true</a:t>
            </a:r>
            <a:br>
              <a:rPr lang="en-IN" sz="1400" dirty="0"/>
            </a:br>
            <a:r>
              <a:rPr lang="en-IN" sz="1400" b="1" dirty="0"/>
              <a:t>(D)</a:t>
            </a:r>
            <a:r>
              <a:rPr lang="en-IN" sz="1400" dirty="0"/>
              <a:t> (ii) and (iv) are true</a:t>
            </a:r>
            <a:br>
              <a:rPr lang="en-IN" sz="1400" dirty="0"/>
            </a:br>
            <a:r>
              <a:rPr lang="en-IN" sz="1400" dirty="0"/>
              <a:t/>
            </a:r>
            <a:br>
              <a:rPr lang="en-IN" sz="1400" dirty="0"/>
            </a:br>
            <a:r>
              <a:rPr lang="en-IN" sz="1400" dirty="0"/>
              <a:t/>
            </a:r>
            <a:br>
              <a:rPr lang="en-IN" sz="1400" dirty="0"/>
            </a:br>
            <a:r>
              <a:rPr lang="en-IN" sz="1400" b="1" dirty="0"/>
              <a:t>Answer:</a:t>
            </a:r>
            <a:r>
              <a:rPr lang="en-IN" sz="1400" dirty="0"/>
              <a:t> </a:t>
            </a:r>
            <a:r>
              <a:rPr lang="en-IN" sz="1400" b="1" dirty="0"/>
              <a:t>(A)</a:t>
            </a:r>
            <a:r>
              <a:rPr lang="en-IN" sz="1400" dirty="0"/>
              <a:t/>
            </a:r>
            <a:br>
              <a:rPr lang="en-IN" sz="1400" dirty="0"/>
            </a:br>
            <a:r>
              <a:rPr lang="en-IN" sz="1400" dirty="0"/>
              <a:t/>
            </a:r>
            <a:br>
              <a:rPr lang="en-IN" sz="1400" dirty="0"/>
            </a:br>
            <a:r>
              <a:rPr lang="en-IN" sz="1400" b="1" dirty="0"/>
              <a:t>Explanation:</a:t>
            </a:r>
            <a:r>
              <a:rPr lang="en-IN" sz="1400" dirty="0"/>
              <a:t> </a:t>
            </a:r>
            <a:r>
              <a:rPr lang="en-IN" sz="1400" dirty="0" err="1"/>
              <a:t>i</a:t>
            </a:r>
            <a:r>
              <a:rPr lang="en-IN" sz="1400" dirty="0"/>
              <a:t> -STACK is the data structure that follows Last In First Out (LIFO) or First In Last Out (FILO) order, in which the element which is inserted at last is removed out first.</a:t>
            </a:r>
          </a:p>
          <a:p>
            <a:pPr marL="0" indent="0">
              <a:buNone/>
            </a:pPr>
            <a:r>
              <a:rPr lang="en-IN" sz="1400" dirty="0"/>
              <a:t>ii – Implementing LISTS on linked lists is more efficient than implementing it on an array for almost all the basic LIST operations because the insertion and deletion of elements can be done in O(1) in Linked List but it takes O(N) time in Arrays.</a:t>
            </a:r>
          </a:p>
          <a:p>
            <a:pPr marL="0" indent="0">
              <a:buNone/>
            </a:pPr>
            <a:r>
              <a:rPr lang="en-IN" sz="1400" dirty="0"/>
              <a:t>iii- Implementing QUEUES on a circular array is more efficient than implementing it on a linear array with two indices because using circular arrays, it takes less space and can reuse it again.</a:t>
            </a:r>
          </a:p>
          <a:p>
            <a:pPr marL="0" indent="0">
              <a:buNone/>
            </a:pPr>
            <a:r>
              <a:rPr lang="en-IN" sz="1400" dirty="0"/>
              <a:t>iv – QUEUE is the data structure that follows First In First Out (FIFO) or Last In Last Out (LILO) order, in which the element which is inserted first is removed first.</a:t>
            </a:r>
          </a:p>
          <a:p>
            <a:pPr marL="0" indent="0">
              <a:buNone/>
            </a:pPr>
            <a:r>
              <a:rPr lang="en-IN" sz="1400" dirty="0"/>
              <a:t>only (ii) and (iii) are TRUE.</a:t>
            </a:r>
            <a:br>
              <a:rPr lang="en-IN" sz="1400" dirty="0"/>
            </a:br>
            <a:r>
              <a:rPr lang="en-IN" sz="1400" dirty="0"/>
              <a:t>Option (A) is correct.</a:t>
            </a:r>
          </a:p>
          <a:p>
            <a:pPr marL="0" indent="0">
              <a:buNone/>
            </a:pPr>
            <a:endParaRPr lang="en-IN" sz="1400" dirty="0"/>
          </a:p>
        </p:txBody>
      </p:sp>
      <p:sp>
        <p:nvSpPr>
          <p:cNvPr id="4" name="Date Placeholder 3"/>
          <p:cNvSpPr>
            <a:spLocks noGrp="1"/>
          </p:cNvSpPr>
          <p:nvPr>
            <p:ph type="dt" sz="half" idx="10"/>
          </p:nvPr>
        </p:nvSpPr>
        <p:spPr/>
        <p:txBody>
          <a:bodyPr/>
          <a:lstStyle/>
          <a:p>
            <a:fld id="{14D2F796-0825-477D-AAEE-165906D2C353}" type="datetime1">
              <a:rPr lang="en-IN" smtClean="0"/>
              <a:t>08-08-2023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B048998-F06E-4CCD-B591-483AC8DB11D3}" type="slidenum">
              <a:rPr lang="en-IN" smtClean="0"/>
              <a:t>6</a:t>
            </a:fld>
            <a:endParaRPr lang="en-IN"/>
          </a:p>
        </p:txBody>
      </p:sp>
    </p:spTree>
    <p:extLst>
      <p:ext uri="{BB962C8B-B14F-4D97-AF65-F5344CB8AC3E}">
        <p14:creationId xmlns:p14="http://schemas.microsoft.com/office/powerpoint/2010/main" val="1757705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IN" sz="2400" b="1" dirty="0"/>
              <a:t>GATE | GATE-CS-2002 | Question 44</a:t>
            </a:r>
          </a:p>
          <a:p>
            <a:pPr marL="0" indent="0">
              <a:buNone/>
            </a:pPr>
            <a:r>
              <a:rPr lang="en-IN" sz="2400" dirty="0" smtClean="0"/>
              <a:t>To </a:t>
            </a:r>
            <a:r>
              <a:rPr lang="en-IN" sz="2400" dirty="0"/>
              <a:t>evaluate an expression without any embedded function calls:</a:t>
            </a:r>
            <a:br>
              <a:rPr lang="en-IN" sz="2400" dirty="0"/>
            </a:br>
            <a:r>
              <a:rPr lang="en-IN" sz="2400" b="1" dirty="0"/>
              <a:t>(A)</a:t>
            </a:r>
            <a:r>
              <a:rPr lang="en-IN" sz="2400" dirty="0"/>
              <a:t> One stack is enough</a:t>
            </a:r>
            <a:br>
              <a:rPr lang="en-IN" sz="2400" dirty="0"/>
            </a:br>
            <a:r>
              <a:rPr lang="en-IN" sz="2400" b="1" dirty="0"/>
              <a:t>(B)</a:t>
            </a:r>
            <a:r>
              <a:rPr lang="en-IN" sz="2400" dirty="0"/>
              <a:t> Two stacks are needed</a:t>
            </a:r>
            <a:br>
              <a:rPr lang="en-IN" sz="2400" dirty="0"/>
            </a:br>
            <a:r>
              <a:rPr lang="en-IN" sz="2400" b="1" dirty="0"/>
              <a:t>(C)</a:t>
            </a:r>
            <a:r>
              <a:rPr lang="en-IN" sz="2400" dirty="0"/>
              <a:t> As many stacks as the height of the expression tree are needed</a:t>
            </a:r>
            <a:br>
              <a:rPr lang="en-IN" sz="2400" dirty="0"/>
            </a:br>
            <a:r>
              <a:rPr lang="en-IN" sz="2400" b="1" dirty="0"/>
              <a:t>(D)</a:t>
            </a:r>
            <a:r>
              <a:rPr lang="en-IN" sz="2400" dirty="0"/>
              <a:t> A Turing machine is needed in the general case</a:t>
            </a:r>
            <a:br>
              <a:rPr lang="en-IN" sz="2400" dirty="0"/>
            </a:br>
            <a:r>
              <a:rPr lang="en-IN" sz="2400" dirty="0"/>
              <a:t/>
            </a:r>
            <a:br>
              <a:rPr lang="en-IN" sz="2400" dirty="0"/>
            </a:br>
            <a:r>
              <a:rPr lang="en-IN" sz="2400" dirty="0"/>
              <a:t/>
            </a:r>
            <a:br>
              <a:rPr lang="en-IN" sz="2400" dirty="0"/>
            </a:br>
            <a:endParaRPr lang="en-IN" sz="2400" dirty="0"/>
          </a:p>
        </p:txBody>
      </p:sp>
      <p:sp>
        <p:nvSpPr>
          <p:cNvPr id="2" name="Date Placeholder 1"/>
          <p:cNvSpPr>
            <a:spLocks noGrp="1"/>
          </p:cNvSpPr>
          <p:nvPr>
            <p:ph type="dt" sz="half" idx="10"/>
          </p:nvPr>
        </p:nvSpPr>
        <p:spPr/>
        <p:txBody>
          <a:bodyPr/>
          <a:lstStyle/>
          <a:p>
            <a:fld id="{1D918FDE-FA32-48EB-A268-F0E9992A8AA3}" type="datetime1">
              <a:rPr lang="en-IN" smtClean="0"/>
              <a:t>08-08-2023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7</a:t>
            </a:fld>
            <a:endParaRPr lang="en-IN"/>
          </a:p>
        </p:txBody>
      </p:sp>
    </p:spTree>
    <p:extLst>
      <p:ext uri="{BB962C8B-B14F-4D97-AF65-F5344CB8AC3E}">
        <p14:creationId xmlns:p14="http://schemas.microsoft.com/office/powerpoint/2010/main" val="2682530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Autofit/>
          </a:bodyPr>
          <a:lstStyle/>
          <a:p>
            <a:pPr marL="0" indent="0">
              <a:buNone/>
            </a:pPr>
            <a:r>
              <a:rPr lang="en-IN" sz="2400" b="1" dirty="0"/>
              <a:t>GATE | GATE-CS-2002 | Question 44</a:t>
            </a:r>
          </a:p>
          <a:p>
            <a:pPr marL="0" indent="0">
              <a:buNone/>
            </a:pPr>
            <a:r>
              <a:rPr lang="en-IN" sz="2400" dirty="0" smtClean="0"/>
              <a:t>To </a:t>
            </a:r>
            <a:r>
              <a:rPr lang="en-IN" sz="2400" dirty="0"/>
              <a:t>evaluate an expression without any embedded function calls:</a:t>
            </a:r>
            <a:br>
              <a:rPr lang="en-IN" sz="2400" dirty="0"/>
            </a:br>
            <a:r>
              <a:rPr lang="en-IN" sz="2400" b="1" dirty="0"/>
              <a:t>(A)</a:t>
            </a:r>
            <a:r>
              <a:rPr lang="en-IN" sz="2400" dirty="0"/>
              <a:t> One stack is enough</a:t>
            </a:r>
            <a:br>
              <a:rPr lang="en-IN" sz="2400" dirty="0"/>
            </a:br>
            <a:r>
              <a:rPr lang="en-IN" sz="2400" b="1" dirty="0"/>
              <a:t>(B)</a:t>
            </a:r>
            <a:r>
              <a:rPr lang="en-IN" sz="2400" dirty="0"/>
              <a:t> Two stacks are needed</a:t>
            </a:r>
            <a:br>
              <a:rPr lang="en-IN" sz="2400" dirty="0"/>
            </a:br>
            <a:r>
              <a:rPr lang="en-IN" sz="2400" b="1" dirty="0"/>
              <a:t>(C)</a:t>
            </a:r>
            <a:r>
              <a:rPr lang="en-IN" sz="2400" dirty="0"/>
              <a:t> As many stacks as the height of the expression tree are needed</a:t>
            </a:r>
            <a:br>
              <a:rPr lang="en-IN" sz="2400" dirty="0"/>
            </a:br>
            <a:r>
              <a:rPr lang="en-IN" sz="2400" b="1" dirty="0"/>
              <a:t>(D)</a:t>
            </a:r>
            <a:r>
              <a:rPr lang="en-IN" sz="2400" dirty="0"/>
              <a:t> A Turing machine is needed in the general case</a:t>
            </a:r>
            <a:br>
              <a:rPr lang="en-IN" sz="2400" dirty="0"/>
            </a:br>
            <a:r>
              <a:rPr lang="en-IN" sz="2400" dirty="0"/>
              <a:t/>
            </a:r>
            <a:br>
              <a:rPr lang="en-IN" sz="2400" dirty="0"/>
            </a:br>
            <a:r>
              <a:rPr lang="en-IN" sz="2400" dirty="0"/>
              <a:t/>
            </a:r>
            <a:br>
              <a:rPr lang="en-IN" sz="2400" dirty="0"/>
            </a:br>
            <a:r>
              <a:rPr lang="en-IN" sz="2400" b="1" dirty="0"/>
              <a:t>Answer:</a:t>
            </a:r>
            <a:r>
              <a:rPr lang="en-IN" sz="2400" dirty="0"/>
              <a:t> </a:t>
            </a:r>
            <a:r>
              <a:rPr lang="en-IN" sz="2400" b="1" dirty="0"/>
              <a:t>(A)</a:t>
            </a:r>
            <a:r>
              <a:rPr lang="en-IN" sz="2400" dirty="0"/>
              <a:t> </a:t>
            </a:r>
            <a:br>
              <a:rPr lang="en-IN" sz="2400" dirty="0"/>
            </a:br>
            <a:r>
              <a:rPr lang="en-IN" sz="2400" dirty="0"/>
              <a:t/>
            </a:r>
            <a:br>
              <a:rPr lang="en-IN" sz="2400" dirty="0"/>
            </a:br>
            <a:r>
              <a:rPr lang="en-IN" sz="2400" b="1" dirty="0"/>
              <a:t>Explanation:</a:t>
            </a:r>
            <a:r>
              <a:rPr lang="en-IN" sz="2400" dirty="0"/>
              <a:t> </a:t>
            </a:r>
            <a:br>
              <a:rPr lang="en-IN" sz="2400" dirty="0"/>
            </a:br>
            <a:r>
              <a:rPr lang="en-IN" sz="2400" dirty="0"/>
              <a:t>Any expression can be converted into Postfix or Prefix form.</a:t>
            </a:r>
            <a:br>
              <a:rPr lang="en-IN" sz="2400" dirty="0"/>
            </a:br>
            <a:r>
              <a:rPr lang="en-IN" sz="2400" dirty="0" smtClean="0"/>
              <a:t>Prefix </a:t>
            </a:r>
            <a:r>
              <a:rPr lang="en-IN" sz="2400" dirty="0"/>
              <a:t>and postfix evaluation can be done using a single stack.</a:t>
            </a:r>
          </a:p>
          <a:p>
            <a:pPr marL="0" indent="0">
              <a:buNone/>
            </a:pPr>
            <a:endParaRPr lang="en-IN" sz="2400" dirty="0"/>
          </a:p>
        </p:txBody>
      </p:sp>
      <p:sp>
        <p:nvSpPr>
          <p:cNvPr id="2" name="Date Placeholder 1"/>
          <p:cNvSpPr>
            <a:spLocks noGrp="1"/>
          </p:cNvSpPr>
          <p:nvPr>
            <p:ph type="dt" sz="half" idx="10"/>
          </p:nvPr>
        </p:nvSpPr>
        <p:spPr/>
        <p:txBody>
          <a:bodyPr/>
          <a:lstStyle/>
          <a:p>
            <a:fld id="{3AE9CC84-9E51-4FAE-9ABE-80C88B367977}" type="datetime1">
              <a:rPr lang="en-IN" smtClean="0"/>
              <a:t>08-08-2023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8</a:t>
            </a:fld>
            <a:endParaRPr lang="en-IN"/>
          </a:p>
        </p:txBody>
      </p:sp>
    </p:spTree>
    <p:extLst>
      <p:ext uri="{BB962C8B-B14F-4D97-AF65-F5344CB8AC3E}">
        <p14:creationId xmlns:p14="http://schemas.microsoft.com/office/powerpoint/2010/main" val="97920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IN" sz="2400" b="1" dirty="0"/>
              <a:t>Data Structures | Stack | Question </a:t>
            </a:r>
            <a:r>
              <a:rPr lang="en-IN" sz="2400" b="1" dirty="0" smtClean="0"/>
              <a:t>8 </a:t>
            </a:r>
            <a:r>
              <a:rPr lang="en-IN" sz="2400" dirty="0"/>
              <a:t>(GATE CS 2004)</a:t>
            </a:r>
          </a:p>
          <a:p>
            <a:pPr marL="0" indent="0">
              <a:buNone/>
            </a:pPr>
            <a:endParaRPr lang="en-IN" sz="2400" b="1" dirty="0"/>
          </a:p>
          <a:p>
            <a:pPr marL="0" indent="0">
              <a:buNone/>
            </a:pPr>
            <a:r>
              <a:rPr lang="en-IN" sz="2200" dirty="0" smtClean="0"/>
              <a:t>A </a:t>
            </a:r>
            <a:r>
              <a:rPr lang="en-IN" sz="2200" dirty="0"/>
              <a:t>single array A[1..MAXSIZE] is used to implement two stacks. The two stacks grow from opposite ends of the array. Variables top1 and top2 (</a:t>
            </a:r>
            <a:r>
              <a:rPr lang="en-IN" sz="2200" dirty="0" err="1"/>
              <a:t>topl</a:t>
            </a:r>
            <a:r>
              <a:rPr lang="en-IN" sz="2200" dirty="0"/>
              <a:t>&lt; top 2) point to the location of the topmost element in each of the stacks. If the space is to be used efficiently, the condition for “stack full” </a:t>
            </a:r>
            <a:r>
              <a:rPr lang="en-IN" sz="2200" dirty="0" smtClean="0"/>
              <a:t>is</a:t>
            </a:r>
          </a:p>
          <a:p>
            <a:pPr marL="0" indent="0">
              <a:buNone/>
            </a:pPr>
            <a:r>
              <a:rPr lang="en-IN" sz="2200" dirty="0" smtClean="0"/>
              <a:t> </a:t>
            </a:r>
          </a:p>
          <a:p>
            <a:pPr marL="0" indent="0">
              <a:buNone/>
            </a:pPr>
            <a:r>
              <a:rPr lang="en-IN" sz="2200" b="1" dirty="0" smtClean="0"/>
              <a:t>(</a:t>
            </a:r>
            <a:r>
              <a:rPr lang="en-IN" sz="2200" b="1" dirty="0"/>
              <a:t>A)</a:t>
            </a:r>
            <a:r>
              <a:rPr lang="en-IN" sz="2200" dirty="0"/>
              <a:t> (top1 = MAXSIZE/2) and (top2 = MAXSIZE/2+1)</a:t>
            </a:r>
            <a:br>
              <a:rPr lang="en-IN" sz="2200" dirty="0"/>
            </a:br>
            <a:r>
              <a:rPr lang="en-IN" sz="2200" b="1" dirty="0"/>
              <a:t>(B)</a:t>
            </a:r>
            <a:r>
              <a:rPr lang="en-IN" sz="2200" dirty="0"/>
              <a:t> top1 + top2 = MAXSIZE</a:t>
            </a:r>
            <a:br>
              <a:rPr lang="en-IN" sz="2200" dirty="0"/>
            </a:br>
            <a:r>
              <a:rPr lang="en-IN" sz="2200" b="1" dirty="0"/>
              <a:t>(C)</a:t>
            </a:r>
            <a:r>
              <a:rPr lang="en-IN" sz="2200" dirty="0"/>
              <a:t> (top1= MAXSIZE/2) or (top2 = MAXSIZE)</a:t>
            </a:r>
            <a:br>
              <a:rPr lang="en-IN" sz="2200" dirty="0"/>
            </a:br>
            <a:r>
              <a:rPr lang="en-IN" sz="2200" b="1" dirty="0"/>
              <a:t>(D)</a:t>
            </a:r>
            <a:r>
              <a:rPr lang="en-IN" sz="2200" dirty="0"/>
              <a:t> top1= top2 -1</a:t>
            </a:r>
            <a:br>
              <a:rPr lang="en-IN" sz="2200" dirty="0"/>
            </a:br>
            <a:r>
              <a:rPr lang="en-IN" sz="2400" dirty="0"/>
              <a:t/>
            </a:r>
            <a:br>
              <a:rPr lang="en-IN" sz="2400" dirty="0"/>
            </a:br>
            <a:r>
              <a:rPr lang="en-IN" sz="2400" dirty="0"/>
              <a:t/>
            </a:r>
            <a:br>
              <a:rPr lang="en-IN" sz="2400" dirty="0"/>
            </a:br>
            <a:endParaRPr lang="en-IN" sz="2400" dirty="0"/>
          </a:p>
        </p:txBody>
      </p:sp>
      <p:sp>
        <p:nvSpPr>
          <p:cNvPr id="2" name="Date Placeholder 1"/>
          <p:cNvSpPr>
            <a:spLocks noGrp="1"/>
          </p:cNvSpPr>
          <p:nvPr>
            <p:ph type="dt" sz="half" idx="10"/>
          </p:nvPr>
        </p:nvSpPr>
        <p:spPr/>
        <p:txBody>
          <a:bodyPr/>
          <a:lstStyle/>
          <a:p>
            <a:fld id="{6644F4B7-B534-4F06-B50C-6BB71D5ABBA8}" type="datetime1">
              <a:rPr lang="en-IN" smtClean="0"/>
              <a:t>08-08-2023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BB048998-F06E-4CCD-B591-483AC8DB11D3}" type="slidenum">
              <a:rPr lang="en-IN" smtClean="0"/>
              <a:t>9</a:t>
            </a:fld>
            <a:endParaRPr lang="en-IN"/>
          </a:p>
        </p:txBody>
      </p:sp>
    </p:spTree>
    <p:extLst>
      <p:ext uri="{BB962C8B-B14F-4D97-AF65-F5344CB8AC3E}">
        <p14:creationId xmlns:p14="http://schemas.microsoft.com/office/powerpoint/2010/main" val="364852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925</TotalTime>
  <Words>2138</Words>
  <Application>Microsoft Office PowerPoint</Application>
  <PresentationFormat>On-screen Show (4:3)</PresentationFormat>
  <Paragraphs>427</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Stack MCQs</vt:lpstr>
      <vt:lpstr>PowerPoint Presentation</vt:lpstr>
      <vt:lpstr>Queue</vt:lpstr>
      <vt:lpstr>PowerPoint Presentation</vt:lpstr>
      <vt:lpstr>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110</cp:revision>
  <dcterms:created xsi:type="dcterms:W3CDTF">2020-09-06T18:00:49Z</dcterms:created>
  <dcterms:modified xsi:type="dcterms:W3CDTF">2023-08-08T08:40:21Z</dcterms:modified>
</cp:coreProperties>
</file>