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-1476" y="-6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22706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62779432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62779432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62779432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62779432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6277943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6277943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762779432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762779432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762779432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762779432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762779432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762779432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62779432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62779432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762779432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762779432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62779432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62779432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62779432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62779432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Kaustubh Kulkarni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/>
        </p:nvSpPr>
        <p:spPr>
          <a:xfrm>
            <a:off x="0" y="0"/>
            <a:ext cx="9054000" cy="45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b="1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b="1">
                <a:solidFill>
                  <a:srgbClr val="F22C3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protected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b="1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balance;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22C3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 b="1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initialBalance){ 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balance = initialBalance;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b="1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b="1">
                <a:solidFill>
                  <a:srgbClr val="F22C3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deposit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 b="1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amount){ 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balance += amount;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b="1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b="1">
                <a:solidFill>
                  <a:srgbClr val="F22C3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withdraw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 b="1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amount){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(amount &gt; </a:t>
            </a:r>
            <a:r>
              <a:rPr lang="en" sz="1650" b="1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balance &gt;= amount){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balance -= amount; 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b="1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b="1">
                <a:solidFill>
                  <a:srgbClr val="F22C3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applyInterestRate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(){}</a:t>
            </a:r>
            <a:r>
              <a:rPr lang="en" sz="1650" b="1">
                <a:solidFill>
                  <a:srgbClr val="00FF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// This method can be overridden by subclasses to implement specific interest calculations.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endParaRPr sz="2000" b="1">
              <a:highlight>
                <a:schemeClr val="dk1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/>
        </p:nvSpPr>
        <p:spPr>
          <a:xfrm>
            <a:off x="0" y="1209600"/>
            <a:ext cx="91440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b="1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b="1">
                <a:solidFill>
                  <a:srgbClr val="F22C3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SavingsAccount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b="1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50" b="1">
                <a:solidFill>
                  <a:srgbClr val="F22C3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BankAccount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interestRate;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22C3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SavingsAccount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50" b="1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initialBalance,</a:t>
            </a:r>
            <a:r>
              <a:rPr lang="en" sz="1650" b="1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interestRate){	</a:t>
            </a:r>
            <a:r>
              <a:rPr lang="en" sz="1650" b="1">
                <a:solidFill>
                  <a:srgbClr val="E995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(initialBalance); 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E9950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.interestRate = interestRate; 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22C3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void applyInterestRate</a:t>
            </a: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balance += balance * interestRate;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50" b="1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11166"/>
          <a:stretch/>
        </p:blipFill>
        <p:spPr>
          <a:xfrm>
            <a:off x="690295" y="172122"/>
            <a:ext cx="7732944" cy="4783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is-a Rule</a:t>
            </a: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 smtClean="0"/>
              <a:t>Simple rule-of-thumb</a:t>
            </a:r>
            <a:r>
              <a:rPr lang="en" dirty="0" smtClean="0"/>
              <a:t>: </a:t>
            </a:r>
            <a:r>
              <a:rPr lang="en" dirty="0" smtClean="0"/>
              <a:t>Try </a:t>
            </a:r>
            <a:r>
              <a:rPr lang="en" dirty="0"/>
              <a:t>forming the English sentences </a:t>
            </a:r>
            <a:r>
              <a:rPr lang="en" dirty="0" smtClean="0"/>
              <a:t>“</a:t>
            </a:r>
            <a:r>
              <a:rPr lang="en" b="1" dirty="0" smtClean="0"/>
              <a:t> X </a:t>
            </a:r>
            <a:r>
              <a:rPr lang="en" b="1" dirty="0"/>
              <a:t>is-a </a:t>
            </a:r>
            <a:r>
              <a:rPr lang="en" b="1" dirty="0"/>
              <a:t>Y</a:t>
            </a:r>
            <a:r>
              <a:rPr lang="en" b="1" dirty="0" smtClean="0"/>
              <a:t>”</a:t>
            </a:r>
            <a:r>
              <a:rPr lang="en" dirty="0" smtClean="0"/>
              <a:t>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it ``sounds right'' to your ear, then </a:t>
            </a:r>
            <a:r>
              <a:rPr lang="en" dirty="0" smtClean="0"/>
              <a:t>X </a:t>
            </a:r>
            <a:r>
              <a:rPr lang="en" dirty="0"/>
              <a:t>can be made a subclass of </a:t>
            </a:r>
            <a:r>
              <a:rPr lang="en" dirty="0" smtClean="0"/>
              <a:t>Y.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</a:t>
            </a:r>
            <a:r>
              <a:rPr lang="en" b="1" dirty="0"/>
              <a:t>dog is-a mammal</a:t>
            </a:r>
            <a:r>
              <a:rPr lang="en" dirty="0"/>
              <a:t>, and therefore a dog inherits from mammal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</a:t>
            </a:r>
            <a:r>
              <a:rPr lang="en" b="1" dirty="0">
                <a:solidFill>
                  <a:schemeClr val="accent3"/>
                </a:solidFill>
              </a:rPr>
              <a:t>car is-a engine</a:t>
            </a:r>
            <a:r>
              <a:rPr lang="en" dirty="0"/>
              <a:t> sounds wrong, and therefore inheritance is not natural.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Instead a </a:t>
            </a:r>
            <a:r>
              <a:rPr lang="en" b="1" dirty="0"/>
              <a:t>car has-a engine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 is the act of </a:t>
            </a:r>
            <a:r>
              <a:rPr lang="en" b="1"/>
              <a:t>deriving a new class</a:t>
            </a:r>
            <a:r>
              <a:rPr lang="en"/>
              <a:t> from an existing class.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Inheritance allows us to extend the functionality of the object.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new class automatically contains some or all methods and variables of the original class.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/>
              <a:t>new derived </a:t>
            </a:r>
            <a:r>
              <a:rPr lang="en"/>
              <a:t>class is called a </a:t>
            </a:r>
            <a:r>
              <a:rPr lang="en" b="1"/>
              <a:t>child </a:t>
            </a:r>
            <a:r>
              <a:rPr lang="en"/>
              <a:t>class, or </a:t>
            </a:r>
            <a:r>
              <a:rPr lang="en" b="1"/>
              <a:t>sub</a:t>
            </a:r>
            <a:r>
              <a:rPr lang="en"/>
              <a:t>class.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 b="1"/>
              <a:t>original </a:t>
            </a:r>
            <a:r>
              <a:rPr lang="en"/>
              <a:t>class is called </a:t>
            </a:r>
            <a:r>
              <a:rPr lang="en" b="1"/>
              <a:t>parent </a:t>
            </a:r>
            <a:r>
              <a:rPr lang="en"/>
              <a:t>class, or </a:t>
            </a:r>
            <a:r>
              <a:rPr lang="en" b="1"/>
              <a:t>super</a:t>
            </a:r>
            <a:r>
              <a:rPr lang="en"/>
              <a:t>class, or </a:t>
            </a:r>
            <a:r>
              <a:rPr lang="en" b="1"/>
              <a:t>base</a:t>
            </a:r>
            <a:r>
              <a:rPr lang="en"/>
              <a:t> class.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the derived class is always more specific, the relation between these classes is called </a:t>
            </a:r>
            <a:r>
              <a:rPr lang="en" b="1"/>
              <a:t>is-a relation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</a:t>
            </a:r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1397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Class extension can be used for a number of purposes.</a:t>
            </a:r>
            <a:endParaRPr sz="1900">
              <a:solidFill>
                <a:schemeClr val="dk1"/>
              </a:solidFill>
            </a:endParaRPr>
          </a:p>
          <a:p>
            <a:pPr marL="457200" marR="1397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 most common use is specialization - where the extended class defines new behaviors and thus becomes a specialized version of its superclass.</a:t>
            </a:r>
            <a:endParaRPr sz="1900">
              <a:solidFill>
                <a:schemeClr val="dk1"/>
              </a:solidFill>
            </a:endParaRPr>
          </a:p>
          <a:p>
            <a:pPr marL="457200" marR="1397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Consider two classes Book and Dictionary.</a:t>
            </a:r>
            <a:endParaRPr sz="1900">
              <a:solidFill>
                <a:schemeClr val="dk1"/>
              </a:solidFill>
            </a:endParaRPr>
          </a:p>
          <a:p>
            <a:pPr marL="457200" marR="1397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Which one is more general?</a:t>
            </a:r>
            <a:endParaRPr sz="1900">
              <a:solidFill>
                <a:schemeClr val="dk1"/>
              </a:solidFill>
            </a:endParaRPr>
          </a:p>
          <a:p>
            <a:pPr marL="457200" marR="1397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Book, since a dictionary is a specific kind of a book.</a:t>
            </a:r>
            <a:endParaRPr sz="1900">
              <a:solidFill>
                <a:schemeClr val="dk1"/>
              </a:solidFill>
            </a:endParaRPr>
          </a:p>
          <a:p>
            <a:pPr marL="457200" marR="1397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Therefore, we say that Dictionary extends Book.</a:t>
            </a:r>
            <a:endParaRPr sz="1900">
              <a:solidFill>
                <a:schemeClr val="dk1"/>
              </a:solidFill>
            </a:endParaRPr>
          </a:p>
          <a:p>
            <a:pPr marL="457200" marR="1397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" sz="1900">
                <a:solidFill>
                  <a:schemeClr val="dk1"/>
                </a:solidFill>
              </a:rPr>
              <a:t>public class Dictionary extends Book</a:t>
            </a:r>
            <a:endParaRPr sz="1900">
              <a:solidFill>
                <a:schemeClr val="dk1"/>
              </a:solidFill>
            </a:endParaRPr>
          </a:p>
          <a:p>
            <a:pPr marL="457200" marR="139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{</a:t>
            </a:r>
            <a:endParaRPr sz="1900">
              <a:solidFill>
                <a:schemeClr val="dk1"/>
              </a:solidFill>
            </a:endParaRPr>
          </a:p>
          <a:p>
            <a:pPr marL="457200" marR="139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}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Reuse of Code, Reuse of Concept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Reuse of code</a:t>
            </a:r>
            <a:endParaRPr sz="25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Methods defined in the parent can be made available to the child without rewriting.</a:t>
            </a:r>
            <a:endParaRPr sz="21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Reuse of concept.</a:t>
            </a:r>
            <a:endParaRPr sz="25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Methods described in the parent can be redefined and overridden in the child.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" sz="2100"/>
              <a:t>Although no code is shared between parent and child, the concept embodied in the definition is shared.</a:t>
            </a:r>
            <a:endParaRPr sz="2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311700" y="1874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 Access and Inheritance 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0696"/>
            <a:ext cx="9144001" cy="416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0" y="0"/>
            <a:ext cx="9144000" cy="46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Employee {</a:t>
            </a:r>
            <a:endParaRPr sz="24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String name = </a:t>
            </a:r>
            <a:r>
              <a:rPr lang="en" sz="2400" b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"Unknown"</a:t>
            </a: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4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</a:pPr>
            <a:endParaRPr sz="24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setName(String name) {</a:t>
            </a:r>
            <a:endParaRPr sz="24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.name = name;</a:t>
            </a:r>
            <a:endParaRPr sz="24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</a:pP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4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String getName() {</a:t>
            </a:r>
            <a:endParaRPr sz="24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2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name;</a:t>
            </a:r>
            <a:endParaRPr sz="24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</a:pP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4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</a:pP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ourier New"/>
              <a:buChar char="●"/>
            </a:pPr>
            <a:r>
              <a:rPr lang="en" sz="2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Manager </a:t>
            </a:r>
            <a:r>
              <a:rPr lang="en" sz="24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Employee {</a:t>
            </a:r>
            <a:endParaRPr sz="24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400"/>
              <a:buFont typeface="Courier New"/>
              <a:buChar char="●"/>
            </a:pPr>
            <a:r>
              <a:rPr lang="en" sz="24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/>
        </p:nvSpPr>
        <p:spPr>
          <a:xfrm>
            <a:off x="0" y="0"/>
            <a:ext cx="9144000" cy="50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en" sz="15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Main {</a:t>
            </a: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5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main(String[] args) {</a:t>
            </a: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00" b="1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an object of the Manager class</a:t>
            </a: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Manager mgr = </a:t>
            </a:r>
            <a:r>
              <a:rPr lang="en" sz="15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Manager();</a:t>
            </a: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Courier New"/>
              <a:buChar char="●"/>
            </a:pP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00" b="1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Set the name of the manager</a:t>
            </a: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mgr.setName(</a:t>
            </a:r>
            <a:r>
              <a:rPr lang="en" sz="1500" b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"Mary"</a:t>
            </a: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Courier New"/>
              <a:buChar char="●"/>
            </a:pP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00" b="1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Get the name of the manager</a:t>
            </a: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Courier New"/>
              <a:buChar char="●"/>
            </a:pP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mgrName = mgr.getName();</a:t>
            </a: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Courier New"/>
              <a:buChar char="●"/>
            </a:pP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500" b="1">
                <a:solidFill>
                  <a:srgbClr val="3F7F5F"/>
                </a:solidFill>
                <a:latin typeface="Courier New"/>
                <a:ea typeface="Courier New"/>
                <a:cs typeface="Courier New"/>
                <a:sym typeface="Courier New"/>
              </a:rPr>
              <a:t>// Display the manager name</a:t>
            </a: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en" sz="1500" b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"Manager Name: "</a:t>
            </a: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+ mgrName);</a:t>
            </a: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Courier New"/>
              <a:buChar char="●"/>
            </a:pP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Employee emp = </a:t>
            </a:r>
            <a:r>
              <a:rPr lang="en" sz="1500" b="1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Employee();</a:t>
            </a: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emp.setName(</a:t>
            </a:r>
            <a:r>
              <a:rPr lang="en" sz="1500" b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"Tom"</a:t>
            </a: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Courier New"/>
              <a:buChar char="●"/>
            </a:pP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empName = emp.getName();</a:t>
            </a: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●"/>
            </a:pP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System.out.println(</a:t>
            </a:r>
            <a:r>
              <a:rPr lang="en" sz="1500" b="1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"Employee Name: "</a:t>
            </a: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+ empName);</a:t>
            </a: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Courier New"/>
              <a:buChar char="●"/>
            </a:pP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Courier New"/>
              <a:buChar char="●"/>
            </a:pP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88900" lvl="0" indent="-323850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500"/>
              <a:buFont typeface="Courier New"/>
              <a:buChar char="●"/>
            </a:pPr>
            <a:r>
              <a:rPr lang="en" sz="1500" b="1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 b="1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532</Words>
  <Application>Microsoft Office PowerPoint</Application>
  <PresentationFormat>On-screen Show (16:9)</PresentationFormat>
  <Paragraphs>89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Simple Light</vt:lpstr>
      <vt:lpstr>Inheritance</vt:lpstr>
      <vt:lpstr>PowerPoint Presentation</vt:lpstr>
      <vt:lpstr>The is-a Rule</vt:lpstr>
      <vt:lpstr>Inheritance</vt:lpstr>
      <vt:lpstr>Purpose</vt:lpstr>
      <vt:lpstr>Reuse of Code, Reuse of Concept</vt:lpstr>
      <vt:lpstr>Member Access and Inheritance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cp:lastModifiedBy>Kaustubh</cp:lastModifiedBy>
  <cp:revision>3</cp:revision>
  <dcterms:modified xsi:type="dcterms:W3CDTF">2023-09-27T07:04:52Z</dcterms:modified>
</cp:coreProperties>
</file>