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presentationml.slide" Extension="sldx"/>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 PartName="/ppt/embeddings/Microsoft_Office_PowerPoint_Slide1.sldx"/>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6858000" cx="9144000"/>
  <p:notesSz cx="6858000" cy="9144000"/>
  <p:embeddedFontLst>
    <p:embeddedFont>
      <p:font typeface="Marcellus"/>
      <p:regular r:id="rId78"/>
    </p:embeddedFont>
    <p:embeddedFont>
      <p:font typeface="Fira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83" roundtripDataSignature="AMtx7mhTh5j2QOqolExkIMDZKErbtNrT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E2BAD2-DE10-413C-A5B3-CB37DAE4142E}">
  <a:tblStyle styleId="{3FE2BAD2-DE10-413C-A5B3-CB37DAE4142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customschemas.google.com/relationships/presentationmetadata" Target="meta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FiraSans-bold.fntdata"/><Relationship Id="rId82" Type="http://schemas.openxmlformats.org/officeDocument/2006/relationships/font" Target="fonts/FiraSans-boldItalic.fntdata"/><Relationship Id="rId81" Type="http://schemas.openxmlformats.org/officeDocument/2006/relationships/font" Target="fonts/Fira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FiraSans-regular.fntdata"/><Relationship Id="rId34" Type="http://schemas.openxmlformats.org/officeDocument/2006/relationships/slide" Target="slides/slide28.xml"/><Relationship Id="rId78" Type="http://schemas.openxmlformats.org/officeDocument/2006/relationships/font" Target="fonts/Marcellus-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09095e25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09095e25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f09095e252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f09095e25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f09095e25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2f09095e25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f09095e252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2f09095e252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09095e25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2f09095e252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f09095e252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f09095e25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f09095e252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2f09095e252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24" name="Shape 24"/>
        <p:cNvGrpSpPr/>
        <p:nvPr/>
      </p:nvGrpSpPr>
      <p:grpSpPr>
        <a:xfrm>
          <a:off x="0" y="0"/>
          <a:ext cx="0" cy="0"/>
          <a:chOff x="0" y="0"/>
          <a:chExt cx="0" cy="0"/>
        </a:xfrm>
      </p:grpSpPr>
      <p:sp>
        <p:nvSpPr>
          <p:cNvPr id="25" name="Google Shape;25;p7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71"/>
          <p:cNvSpPr txBox="1"/>
          <p:nvPr>
            <p:ph idx="1" type="subTitle"/>
          </p:nvPr>
        </p:nvSpPr>
        <p:spPr>
          <a:xfrm>
            <a:off x="685800" y="3886200"/>
            <a:ext cx="7086600" cy="1752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8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8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8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0" name="Google Shape;70;p8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80"/>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80"/>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8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81"/>
          <p:cNvSpPr/>
          <p:nvPr>
            <p:ph idx="2" type="pic"/>
          </p:nvPr>
        </p:nvSpPr>
        <p:spPr>
          <a:xfrm>
            <a:off x="3887391" y="987426"/>
            <a:ext cx="4629150" cy="4873625"/>
          </a:xfrm>
          <a:prstGeom prst="rect">
            <a:avLst/>
          </a:prstGeom>
          <a:noFill/>
          <a:ln>
            <a:noFill/>
          </a:ln>
        </p:spPr>
      </p:sp>
      <p:sp>
        <p:nvSpPr>
          <p:cNvPr id="76" name="Google Shape;76;p8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7" name="Google Shape;77;p8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81"/>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81"/>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82"/>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8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8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82"/>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82"/>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83"/>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8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8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8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83"/>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2" name="Shape 92"/>
        <p:cNvGrpSpPr/>
        <p:nvPr/>
      </p:nvGrpSpPr>
      <p:grpSpPr>
        <a:xfrm>
          <a:off x="0" y="0"/>
          <a:ext cx="0" cy="0"/>
          <a:chOff x="0" y="0"/>
          <a:chExt cx="0" cy="0"/>
        </a:xfrm>
      </p:grpSpPr>
      <p:sp>
        <p:nvSpPr>
          <p:cNvPr id="93" name="Google Shape;93;p8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94" name="Shape 94"/>
        <p:cNvGrpSpPr/>
        <p:nvPr/>
      </p:nvGrpSpPr>
      <p:grpSpPr>
        <a:xfrm>
          <a:off x="0" y="0"/>
          <a:ext cx="0" cy="0"/>
          <a:chOff x="0" y="0"/>
          <a:chExt cx="0" cy="0"/>
        </a:xfrm>
      </p:grpSpPr>
      <p:sp>
        <p:nvSpPr>
          <p:cNvPr id="95" name="Google Shape;95;p8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6" name="Shape 96"/>
        <p:cNvGrpSpPr/>
        <p:nvPr/>
      </p:nvGrpSpPr>
      <p:grpSpPr>
        <a:xfrm>
          <a:off x="0" y="0"/>
          <a:ext cx="0" cy="0"/>
          <a:chOff x="0" y="0"/>
          <a:chExt cx="0" cy="0"/>
        </a:xfrm>
      </p:grpSpPr>
      <p:sp>
        <p:nvSpPr>
          <p:cNvPr id="97" name="Google Shape;97;p86"/>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8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8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8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7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72"/>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72"/>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7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7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7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7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6" name="Google Shape;36;p7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7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73"/>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 name="Shape 39"/>
        <p:cNvGrpSpPr/>
        <p:nvPr/>
      </p:nvGrpSpPr>
      <p:grpSpPr>
        <a:xfrm>
          <a:off x="0" y="0"/>
          <a:ext cx="0" cy="0"/>
          <a:chOff x="0" y="0"/>
          <a:chExt cx="0" cy="0"/>
        </a:xfrm>
      </p:grpSpPr>
      <p:sp>
        <p:nvSpPr>
          <p:cNvPr id="40" name="Google Shape;40;p7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7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74"/>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74"/>
          <p:cNvSpPr txBox="1"/>
          <p:nvPr>
            <p:ph idx="1" type="body"/>
          </p:nvPr>
        </p:nvSpPr>
        <p:spPr>
          <a:xfrm>
            <a:off x="728983" y="1324629"/>
            <a:ext cx="82296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4"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 name="Shape 45"/>
        <p:cNvGrpSpPr/>
        <p:nvPr/>
      </p:nvGrpSpPr>
      <p:grpSpPr>
        <a:xfrm>
          <a:off x="0" y="0"/>
          <a:ext cx="0" cy="0"/>
          <a:chOff x="0" y="0"/>
          <a:chExt cx="0" cy="0"/>
        </a:xfrm>
      </p:grpSpPr>
      <p:sp>
        <p:nvSpPr>
          <p:cNvPr id="46" name="Google Shape;46;p7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6"/>
          <p:cNvSpPr txBox="1"/>
          <p:nvPr>
            <p:ph idx="1" type="body"/>
          </p:nvPr>
        </p:nvSpPr>
        <p:spPr>
          <a:xfrm>
            <a:off x="655370" y="1189973"/>
            <a:ext cx="8248389" cy="489930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35280" lvl="1" marL="914400" marR="0" rtl="0" algn="l">
              <a:lnSpc>
                <a:spcPct val="90000"/>
              </a:lnSpc>
              <a:spcBef>
                <a:spcPts val="500"/>
              </a:spcBef>
              <a:spcAft>
                <a:spcPts val="0"/>
              </a:spcAft>
              <a:buClr>
                <a:srgbClr val="C55A11"/>
              </a:buClr>
              <a:buSzPts val="168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90000"/>
              </a:lnSpc>
              <a:spcBef>
                <a:spcPts val="500"/>
              </a:spcBef>
              <a:spcAft>
                <a:spcPts val="0"/>
              </a:spcAft>
              <a:buClr>
                <a:srgbClr val="8D4427"/>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7"/>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7"/>
          <p:cNvSpPr txBox="1"/>
          <p:nvPr>
            <p:ph idx="1" type="body"/>
          </p:nvPr>
        </p:nvSpPr>
        <p:spPr>
          <a:xfrm>
            <a:off x="681575" y="1606006"/>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77"/>
          <p:cNvSpPr txBox="1"/>
          <p:nvPr>
            <p:ph idx="2" type="body"/>
          </p:nvPr>
        </p:nvSpPr>
        <p:spPr>
          <a:xfrm>
            <a:off x="803704"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77"/>
          <p:cNvSpPr txBox="1"/>
          <p:nvPr>
            <p:ph idx="3" type="body"/>
          </p:nvPr>
        </p:nvSpPr>
        <p:spPr>
          <a:xfrm>
            <a:off x="4803013"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77"/>
          <p:cNvSpPr txBox="1"/>
          <p:nvPr>
            <p:ph idx="4" type="body"/>
          </p:nvPr>
        </p:nvSpPr>
        <p:spPr>
          <a:xfrm>
            <a:off x="4803013"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77"/>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77"/>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77"/>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8"/>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78"/>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78"/>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8"/>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7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79"/>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79"/>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10" Type="http://schemas.openxmlformats.org/officeDocument/2006/relationships/slideLayout" Target="../slideLayouts/slideLayout6.xml"/><Relationship Id="rId21" Type="http://schemas.openxmlformats.org/officeDocument/2006/relationships/theme" Target="../theme/theme2.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3.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0"/>
          <p:cNvSpPr txBox="1"/>
          <p:nvPr/>
        </p:nvSpPr>
        <p:spPr>
          <a:xfrm>
            <a:off x="1148443" y="294320"/>
            <a:ext cx="6847115" cy="7379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t/>
            </a:r>
            <a:endParaRPr b="0" i="0" sz="4400" u="none" cap="none" strike="noStrike">
              <a:solidFill>
                <a:srgbClr val="000000"/>
              </a:solidFill>
              <a:latin typeface="Calibri"/>
              <a:ea typeface="Calibri"/>
              <a:cs typeface="Calibri"/>
              <a:sym typeface="Calibri"/>
            </a:endParaRPr>
          </a:p>
        </p:txBody>
      </p:sp>
      <p:sp>
        <p:nvSpPr>
          <p:cNvPr id="11" name="Google Shape;11;p70"/>
          <p:cNvSpPr txBox="1"/>
          <p:nvPr/>
        </p:nvSpPr>
        <p:spPr>
          <a:xfrm>
            <a:off x="324390" y="6373654"/>
            <a:ext cx="1455965"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rgbClr val="FFFFFF"/>
                </a:solidFill>
                <a:latin typeface="Times New Roman"/>
                <a:ea typeface="Times New Roman"/>
                <a:cs typeface="Times New Roman"/>
                <a:sym typeface="Times New Roman"/>
              </a:rPr>
              <a:t>8/2/2024</a:t>
            </a:r>
            <a:endParaRPr b="1" i="0" sz="1400" u="none" cap="none" strike="noStrike">
              <a:solidFill>
                <a:srgbClr val="FFFFFF"/>
              </a:solidFill>
              <a:latin typeface="Times New Roman"/>
              <a:ea typeface="Times New Roman"/>
              <a:cs typeface="Times New Roman"/>
              <a:sym typeface="Times New Roman"/>
            </a:endParaRPr>
          </a:p>
        </p:txBody>
      </p:sp>
      <p:sp>
        <p:nvSpPr>
          <p:cNvPr id="12" name="Google Shape;12;p70"/>
          <p:cNvSpPr txBox="1"/>
          <p:nvPr/>
        </p:nvSpPr>
        <p:spPr>
          <a:xfrm>
            <a:off x="8240198" y="6347051"/>
            <a:ext cx="601436"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rgbClr val="FFFFFF"/>
                </a:solidFill>
                <a:latin typeface="Times New Roman"/>
                <a:ea typeface="Times New Roman"/>
                <a:cs typeface="Times New Roman"/>
                <a:sym typeface="Times New Roman"/>
              </a:rPr>
              <a:t>‹#›</a:t>
            </a:fld>
            <a:endParaRPr b="1" i="0" sz="1400" u="none" cap="none" strike="noStrike">
              <a:solidFill>
                <a:srgbClr val="FFFFFF"/>
              </a:solidFill>
              <a:latin typeface="Times New Roman"/>
              <a:ea typeface="Times New Roman"/>
              <a:cs typeface="Times New Roman"/>
              <a:sym typeface="Times New Roman"/>
            </a:endParaRPr>
          </a:p>
        </p:txBody>
      </p:sp>
      <p:cxnSp>
        <p:nvCxnSpPr>
          <p:cNvPr id="13" name="Google Shape;13;p70"/>
          <p:cNvCxnSpPr/>
          <p:nvPr/>
        </p:nvCxnSpPr>
        <p:spPr>
          <a:xfrm>
            <a:off x="173929" y="524443"/>
            <a:ext cx="15020" cy="5873873"/>
          </a:xfrm>
          <a:prstGeom prst="straightConnector1">
            <a:avLst/>
          </a:prstGeom>
          <a:noFill/>
          <a:ln cap="flat" cmpd="sng" w="9525">
            <a:solidFill>
              <a:schemeClr val="accent2"/>
            </a:solidFill>
            <a:prstDash val="solid"/>
            <a:miter lim="800000"/>
            <a:headEnd len="sm" w="sm" type="none"/>
            <a:tailEnd len="sm" w="sm" type="none"/>
          </a:ln>
        </p:spPr>
      </p:cxnSp>
      <p:cxnSp>
        <p:nvCxnSpPr>
          <p:cNvPr id="14" name="Google Shape;14;p70"/>
          <p:cNvCxnSpPr/>
          <p:nvPr/>
        </p:nvCxnSpPr>
        <p:spPr>
          <a:xfrm>
            <a:off x="8958782" y="135448"/>
            <a:ext cx="14374" cy="6100958"/>
          </a:xfrm>
          <a:prstGeom prst="straightConnector1">
            <a:avLst/>
          </a:prstGeom>
          <a:noFill/>
          <a:ln cap="flat" cmpd="sng" w="9525">
            <a:solidFill>
              <a:schemeClr val="accent2"/>
            </a:solidFill>
            <a:prstDash val="solid"/>
            <a:miter lim="800000"/>
            <a:headEnd len="sm" w="sm" type="none"/>
            <a:tailEnd len="sm" w="sm" type="none"/>
          </a:ln>
        </p:spPr>
      </p:cxnSp>
      <p:cxnSp>
        <p:nvCxnSpPr>
          <p:cNvPr id="15" name="Google Shape;15;p70"/>
          <p:cNvCxnSpPr/>
          <p:nvPr/>
        </p:nvCxnSpPr>
        <p:spPr>
          <a:xfrm>
            <a:off x="429274" y="135448"/>
            <a:ext cx="8536694" cy="0"/>
          </a:xfrm>
          <a:prstGeom prst="straightConnector1">
            <a:avLst/>
          </a:prstGeom>
          <a:noFill/>
          <a:ln cap="flat" cmpd="sng" w="9525">
            <a:solidFill>
              <a:schemeClr val="accent2"/>
            </a:solidFill>
            <a:prstDash val="solid"/>
            <a:miter lim="800000"/>
            <a:headEnd len="sm" w="sm" type="none"/>
            <a:tailEnd len="sm" w="sm" type="none"/>
          </a:ln>
        </p:spPr>
      </p:cxnSp>
      <p:cxnSp>
        <p:nvCxnSpPr>
          <p:cNvPr id="16" name="Google Shape;16;p70"/>
          <p:cNvCxnSpPr/>
          <p:nvPr/>
        </p:nvCxnSpPr>
        <p:spPr>
          <a:xfrm flipH="1" rot="-5400000">
            <a:off x="162549" y="6424715"/>
            <a:ext cx="293100" cy="240300"/>
          </a:xfrm>
          <a:prstGeom prst="curvedConnector3">
            <a:avLst>
              <a:gd fmla="val 50000" name="adj1"/>
            </a:avLst>
          </a:prstGeom>
          <a:noFill/>
          <a:ln cap="flat" cmpd="sng" w="9525">
            <a:solidFill>
              <a:schemeClr val="accent2"/>
            </a:solidFill>
            <a:prstDash val="solid"/>
            <a:miter lim="800000"/>
            <a:headEnd len="sm" w="sm" type="none"/>
            <a:tailEnd len="sm" w="sm" type="none"/>
          </a:ln>
        </p:spPr>
      </p:cxnSp>
      <p:cxnSp>
        <p:nvCxnSpPr>
          <p:cNvPr id="17" name="Google Shape;17;p70"/>
          <p:cNvCxnSpPr/>
          <p:nvPr/>
        </p:nvCxnSpPr>
        <p:spPr>
          <a:xfrm rot="5400000">
            <a:off x="8611957" y="6330007"/>
            <a:ext cx="454800" cy="267600"/>
          </a:xfrm>
          <a:prstGeom prst="curvedConnector3">
            <a:avLst>
              <a:gd fmla="val 50000" name="adj1"/>
            </a:avLst>
          </a:prstGeom>
          <a:noFill/>
          <a:ln cap="flat" cmpd="sng" w="9525">
            <a:solidFill>
              <a:schemeClr val="accent2"/>
            </a:solidFill>
            <a:prstDash val="solid"/>
            <a:miter lim="800000"/>
            <a:headEnd len="sm" w="sm" type="none"/>
            <a:tailEnd len="sm" w="sm" type="none"/>
          </a:ln>
        </p:spPr>
      </p:cxnSp>
      <p:pic>
        <p:nvPicPr>
          <p:cNvPr id="18" name="Google Shape;18;p70"/>
          <p:cNvPicPr preferRelativeResize="0"/>
          <p:nvPr/>
        </p:nvPicPr>
        <p:blipFill rotWithShape="1">
          <a:blip r:embed="rId1">
            <a:alphaModFix/>
          </a:blip>
          <a:srcRect b="0" l="0" r="0" t="0"/>
          <a:stretch/>
        </p:blipFill>
        <p:spPr>
          <a:xfrm>
            <a:off x="454" y="135448"/>
            <a:ext cx="425219" cy="6722552"/>
          </a:xfrm>
          <a:prstGeom prst="rect">
            <a:avLst/>
          </a:prstGeom>
          <a:noFill/>
          <a:ln>
            <a:noFill/>
          </a:ln>
        </p:spPr>
      </p:pic>
      <p:pic>
        <p:nvPicPr>
          <p:cNvPr id="19" name="Google Shape;19;p70"/>
          <p:cNvPicPr preferRelativeResize="0"/>
          <p:nvPr/>
        </p:nvPicPr>
        <p:blipFill rotWithShape="1">
          <a:blip r:embed="rId2">
            <a:alphaModFix/>
          </a:blip>
          <a:srcRect b="0" l="0" r="0" t="0"/>
          <a:stretch/>
        </p:blipFill>
        <p:spPr>
          <a:xfrm>
            <a:off x="429588" y="135448"/>
            <a:ext cx="153343" cy="5305232"/>
          </a:xfrm>
          <a:prstGeom prst="rect">
            <a:avLst/>
          </a:prstGeom>
          <a:noFill/>
          <a:ln>
            <a:noFill/>
          </a:ln>
        </p:spPr>
      </p:pic>
      <p:pic>
        <p:nvPicPr>
          <p:cNvPr descr="A close up of a sign&#10;&#10;Description automatically generated" id="20" name="Google Shape;20;p70"/>
          <p:cNvPicPr preferRelativeResize="0"/>
          <p:nvPr/>
        </p:nvPicPr>
        <p:blipFill rotWithShape="1">
          <a:blip r:embed="rId3">
            <a:alphaModFix/>
          </a:blip>
          <a:srcRect b="0" l="0" r="0" t="0"/>
          <a:stretch/>
        </p:blipFill>
        <p:spPr>
          <a:xfrm>
            <a:off x="8321645" y="6043825"/>
            <a:ext cx="651512" cy="647487"/>
          </a:xfrm>
          <a:prstGeom prst="rect">
            <a:avLst/>
          </a:prstGeom>
          <a:noFill/>
          <a:ln>
            <a:noFill/>
          </a:ln>
        </p:spPr>
      </p:pic>
      <p:pic>
        <p:nvPicPr>
          <p:cNvPr descr="A picture containing drawing&#10;&#10;Description automatically generated" id="21" name="Google Shape;21;p70"/>
          <p:cNvPicPr preferRelativeResize="0"/>
          <p:nvPr/>
        </p:nvPicPr>
        <p:blipFill rotWithShape="1">
          <a:blip r:embed="rId4">
            <a:alphaModFix/>
          </a:blip>
          <a:srcRect b="0" l="0" r="0" t="0"/>
          <a:stretch/>
        </p:blipFill>
        <p:spPr>
          <a:xfrm>
            <a:off x="454" y="6214968"/>
            <a:ext cx="1991676" cy="663892"/>
          </a:xfrm>
          <a:prstGeom prst="rect">
            <a:avLst/>
          </a:prstGeom>
          <a:noFill/>
          <a:ln>
            <a:noFill/>
          </a:ln>
        </p:spPr>
      </p:pic>
      <p:pic>
        <p:nvPicPr>
          <p:cNvPr id="22" name="Google Shape;22;p70"/>
          <p:cNvPicPr preferRelativeResize="0"/>
          <p:nvPr/>
        </p:nvPicPr>
        <p:blipFill rotWithShape="1">
          <a:blip r:embed="rId1">
            <a:alphaModFix/>
          </a:blip>
          <a:srcRect b="0" l="0" r="0" t="0"/>
          <a:stretch/>
        </p:blipFill>
        <p:spPr>
          <a:xfrm rot="5400000">
            <a:off x="4987623" y="3550281"/>
            <a:ext cx="385984" cy="6282060"/>
          </a:xfrm>
          <a:prstGeom prst="rect">
            <a:avLst/>
          </a:prstGeom>
          <a:noFill/>
          <a:ln>
            <a:noFill/>
          </a:ln>
        </p:spPr>
      </p:pic>
      <p:pic>
        <p:nvPicPr>
          <p:cNvPr id="23" name="Google Shape;23;p70"/>
          <p:cNvPicPr preferRelativeResize="0"/>
          <p:nvPr/>
        </p:nvPicPr>
        <p:blipFill rotWithShape="1">
          <a:blip r:embed="rId2">
            <a:alphaModFix/>
          </a:blip>
          <a:srcRect b="0" l="0" r="0" t="0"/>
          <a:stretch/>
        </p:blipFill>
        <p:spPr>
          <a:xfrm rot="5400000">
            <a:off x="5093663" y="3283949"/>
            <a:ext cx="173904" cy="62820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1.vml"/><Relationship Id="rId4" Type="http://schemas.openxmlformats.org/officeDocument/2006/relationships/package" Target="../embeddings/Microsoft_Office_PowerPoint_Slide1.sldx"/><Relationship Id="rId5" Type="http://schemas.openxmlformats.org/officeDocument/2006/relationships/package" Target="../embeddings/Microsoft_Office_PowerPoint_Slide1.sldx"/><Relationship Id="rId6"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002094" y="1628800"/>
            <a:ext cx="7772400" cy="147002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Marcellus"/>
              <a:buNone/>
            </a:pPr>
            <a:r>
              <a:rPr lang="en-US" sz="5400">
                <a:solidFill>
                  <a:srgbClr val="C00000"/>
                </a:solidFill>
                <a:latin typeface="Marcellus"/>
                <a:ea typeface="Marcellus"/>
                <a:cs typeface="Marcellus"/>
                <a:sym typeface="Marcellus"/>
              </a:rPr>
              <a:t>Process Concept and scheduling</a:t>
            </a:r>
            <a:endParaRPr/>
          </a:p>
        </p:txBody>
      </p:sp>
      <p:sp>
        <p:nvSpPr>
          <p:cNvPr id="107" name="Google Shape;107;p1"/>
          <p:cNvSpPr txBox="1"/>
          <p:nvPr>
            <p:ph idx="1" type="subTitle"/>
          </p:nvPr>
        </p:nvSpPr>
        <p:spPr>
          <a:xfrm>
            <a:off x="1115616" y="3676315"/>
            <a:ext cx="7734334"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62626"/>
              </a:buClr>
              <a:buSzPts val="2000"/>
              <a:buNone/>
            </a:pPr>
            <a:r>
              <a:rPr lang="en-US" sz="2000">
                <a:solidFill>
                  <a:srgbClr val="262626"/>
                </a:solidFill>
                <a:latin typeface="Marcellus"/>
                <a:ea typeface="Marcellus"/>
                <a:cs typeface="Marcellus"/>
                <a:sym typeface="Marcellus"/>
              </a:rPr>
              <a:t>Ms. Swati Mali</a:t>
            </a:r>
            <a:endParaRPr/>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100000"/>
              </a:lnSpc>
              <a:spcBef>
                <a:spcPts val="0"/>
              </a:spcBef>
              <a:spcAft>
                <a:spcPts val="0"/>
              </a:spcAft>
              <a:buClr>
                <a:schemeClr val="dk1"/>
              </a:buClr>
              <a:buSzPts val="2000"/>
              <a:buNone/>
            </a:pPr>
            <a:r>
              <a:rPr lang="en-US" sz="2000"/>
              <a:t>swatimali@gmail.com</a:t>
            </a:r>
            <a:endParaRPr sz="2000"/>
          </a:p>
          <a:p>
            <a:pPr indent="0" lvl="0" marL="0" rtl="0" algn="ctr">
              <a:lnSpc>
                <a:spcPct val="100000"/>
              </a:lnSpc>
              <a:spcBef>
                <a:spcPts val="0"/>
              </a:spcBef>
              <a:spcAft>
                <a:spcPts val="0"/>
              </a:spcAft>
              <a:buClr>
                <a:srgbClr val="262626"/>
              </a:buClr>
              <a:buSzPts val="2000"/>
              <a:buNone/>
            </a:pPr>
            <a:r>
              <a:rPr lang="en-US" sz="2000">
                <a:solidFill>
                  <a:srgbClr val="262626"/>
                </a:solidFill>
                <a:latin typeface="Marcellus"/>
                <a:ea typeface="Marcellus"/>
                <a:cs typeface="Marcellus"/>
                <a:sym typeface="Marcellus"/>
              </a:rPr>
              <a:t>K. J. Somaiya College of Engineering</a:t>
            </a:r>
            <a:endParaRPr/>
          </a:p>
          <a:p>
            <a:pPr indent="0" lvl="0" marL="0" rtl="0" algn="ctr">
              <a:lnSpc>
                <a:spcPct val="100000"/>
              </a:lnSpc>
              <a:spcBef>
                <a:spcPts val="0"/>
              </a:spcBef>
              <a:spcAft>
                <a:spcPts val="0"/>
              </a:spcAft>
              <a:buClr>
                <a:srgbClr val="262626"/>
              </a:buClr>
              <a:buSzPts val="2000"/>
              <a:buNone/>
            </a:pPr>
            <a:r>
              <a:rPr lang="en-US" sz="2000">
                <a:solidFill>
                  <a:srgbClr val="262626"/>
                </a:solidFill>
                <a:latin typeface="Marcellus"/>
                <a:ea typeface="Marcellus"/>
                <a:cs typeface="Marcellus"/>
                <a:sym typeface="Marcellus"/>
              </a:rPr>
              <a:t>Somaiya Vidyavihar University</a:t>
            </a:r>
            <a:endParaRPr/>
          </a:p>
        </p:txBody>
      </p:sp>
      <p:pic>
        <p:nvPicPr>
          <p:cNvPr id="108" name="Google Shape;108;p1"/>
          <p:cNvPicPr preferRelativeResize="0"/>
          <p:nvPr/>
        </p:nvPicPr>
        <p:blipFill rotWithShape="1">
          <a:blip r:embed="rId3">
            <a:alphaModFix/>
          </a:blip>
          <a:srcRect b="0" l="0" r="0" t="0"/>
          <a:stretch/>
        </p:blipFill>
        <p:spPr>
          <a:xfrm>
            <a:off x="454" y="2220"/>
            <a:ext cx="425219" cy="6855781"/>
          </a:xfrm>
          <a:prstGeom prst="rect">
            <a:avLst/>
          </a:prstGeom>
          <a:noFill/>
          <a:ln>
            <a:noFill/>
          </a:ln>
        </p:spPr>
      </p:pic>
      <p:pic>
        <p:nvPicPr>
          <p:cNvPr id="109" name="Google Shape;109;p1"/>
          <p:cNvPicPr preferRelativeResize="0"/>
          <p:nvPr/>
        </p:nvPicPr>
        <p:blipFill rotWithShape="1">
          <a:blip r:embed="rId4">
            <a:alphaModFix/>
          </a:blip>
          <a:srcRect b="0" l="0" r="0" t="0"/>
          <a:stretch/>
        </p:blipFill>
        <p:spPr>
          <a:xfrm>
            <a:off x="425673" y="0"/>
            <a:ext cx="157258" cy="5440680"/>
          </a:xfrm>
          <a:prstGeom prst="rect">
            <a:avLst/>
          </a:prstGeom>
          <a:noFill/>
          <a:ln>
            <a:noFill/>
          </a:ln>
        </p:spPr>
      </p:pic>
      <p:pic>
        <p:nvPicPr>
          <p:cNvPr descr="A picture containing drawing&#10;&#10;Description automatically generated" id="110" name="Google Shape;110;p1"/>
          <p:cNvPicPr preferRelativeResize="0"/>
          <p:nvPr/>
        </p:nvPicPr>
        <p:blipFill rotWithShape="1">
          <a:blip r:embed="rId5">
            <a:alphaModFix/>
          </a:blip>
          <a:srcRect b="0" l="0" r="0" t="0"/>
          <a:stretch/>
        </p:blipFill>
        <p:spPr>
          <a:xfrm>
            <a:off x="582930" y="2219"/>
            <a:ext cx="1991676" cy="6638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Modes</a:t>
            </a:r>
            <a:endParaRPr/>
          </a:p>
        </p:txBody>
      </p:sp>
      <p:sp>
        <p:nvSpPr>
          <p:cNvPr id="165" name="Google Shape;165;p10"/>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lang="en-US"/>
              <a:t>The operational or the privilege mode of process execution is called process mode. </a:t>
            </a:r>
            <a:endParaRPr/>
          </a:p>
          <a:p>
            <a:pPr indent="-285750" lvl="0" marL="285750" rtl="0" algn="l">
              <a:lnSpc>
                <a:spcPct val="90000"/>
              </a:lnSpc>
              <a:spcBef>
                <a:spcPts val="1000"/>
              </a:spcBef>
              <a:spcAft>
                <a:spcPts val="0"/>
              </a:spcAft>
              <a:buClr>
                <a:schemeClr val="dk1"/>
              </a:buClr>
              <a:buSzPts val="2800"/>
              <a:buChar char="•"/>
            </a:pPr>
            <a:r>
              <a:rPr lang="en-US"/>
              <a:t>A process executes in user mode or a kernel mode. </a:t>
            </a:r>
            <a:endParaRPr/>
          </a:p>
          <a:p>
            <a:pPr indent="-285750" lvl="0" marL="285750" rtl="0" algn="l">
              <a:lnSpc>
                <a:spcPct val="90000"/>
              </a:lnSpc>
              <a:spcBef>
                <a:spcPts val="1000"/>
              </a:spcBef>
              <a:spcAft>
                <a:spcPts val="0"/>
              </a:spcAft>
              <a:buClr>
                <a:schemeClr val="dk1"/>
              </a:buClr>
              <a:buSzPts val="2800"/>
              <a:buChar char="•"/>
            </a:pPr>
            <a:r>
              <a:rPr lang="en-US"/>
              <a:t>Processor switches the process in between these modes depending on the code the process is running.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Event </a:t>
            </a:r>
            <a:endParaRPr/>
          </a:p>
        </p:txBody>
      </p:sp>
      <p:sp>
        <p:nvSpPr>
          <p:cNvPr id="171" name="Google Shape;171;p11"/>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An activity that is happens or is expected to happen. </a:t>
            </a:r>
            <a:endParaRPr/>
          </a:p>
          <a:p>
            <a:pPr indent="-285750" lvl="0" marL="285750" rtl="0" algn="l">
              <a:lnSpc>
                <a:spcPct val="90000"/>
              </a:lnSpc>
              <a:spcBef>
                <a:spcPts val="1000"/>
              </a:spcBef>
              <a:spcAft>
                <a:spcPts val="0"/>
              </a:spcAft>
              <a:buClr>
                <a:schemeClr val="dk1"/>
              </a:buClr>
              <a:buSzPts val="2800"/>
              <a:buFont typeface="Arial"/>
              <a:buChar char="•"/>
            </a:pPr>
            <a:r>
              <a:rPr lang="en-US"/>
              <a:t>Generally this a software message exchanged when the activity occurs. </a:t>
            </a:r>
            <a:endParaRPr/>
          </a:p>
          <a:p>
            <a:pPr indent="-285750" lvl="0" marL="285750" rtl="0" algn="l">
              <a:lnSpc>
                <a:spcPct val="90000"/>
              </a:lnSpc>
              <a:spcBef>
                <a:spcPts val="1000"/>
              </a:spcBef>
              <a:spcAft>
                <a:spcPts val="0"/>
              </a:spcAft>
              <a:buClr>
                <a:schemeClr val="dk1"/>
              </a:buClr>
              <a:buSzPts val="2800"/>
              <a:buFont typeface="Arial"/>
              <a:buChar char="•"/>
            </a:pPr>
            <a:r>
              <a:rPr lang="en-US"/>
              <a:t>In operating systems, the events may cause the processes to change their state.</a:t>
            </a:r>
            <a:endParaRPr/>
          </a:p>
          <a:p>
            <a:pPr indent="-285750" lvl="1" marL="742950" rtl="0" algn="l">
              <a:lnSpc>
                <a:spcPct val="90000"/>
              </a:lnSpc>
              <a:spcBef>
                <a:spcPts val="500"/>
              </a:spcBef>
              <a:spcAft>
                <a:spcPts val="0"/>
              </a:spcAft>
              <a:buClr>
                <a:schemeClr val="dk1"/>
              </a:buClr>
              <a:buSzPts val="2400"/>
              <a:buChar char="o"/>
            </a:pPr>
            <a:r>
              <a:rPr lang="en-US"/>
              <a:t>e.g. mouse click, file lock reset, etc.</a:t>
            </a:r>
            <a:endParaRPr/>
          </a:p>
          <a:p>
            <a:pPr indent="-133350" lvl="1" marL="742950" rtl="0" algn="l">
              <a:lnSpc>
                <a:spcPct val="90000"/>
              </a:lnSpc>
              <a:spcBef>
                <a:spcPts val="500"/>
              </a:spcBef>
              <a:spcAft>
                <a:spcPts val="0"/>
              </a:spcAft>
              <a:buClr>
                <a:schemeClr val="dk1"/>
              </a:buClr>
              <a:buSzPts val="2400"/>
              <a:buNone/>
            </a:pPr>
            <a:r>
              <a:t/>
            </a:r>
            <a:endParaRPr/>
          </a:p>
          <a:p>
            <a:pPr indent="-285750" lvl="0" marL="285750" rtl="0" algn="l">
              <a:lnSpc>
                <a:spcPct val="90000"/>
              </a:lnSpc>
              <a:spcBef>
                <a:spcPts val="1000"/>
              </a:spcBef>
              <a:spcAft>
                <a:spcPts val="0"/>
              </a:spcAft>
              <a:buClr>
                <a:schemeClr val="dk1"/>
              </a:buClr>
              <a:buSzPts val="2800"/>
              <a:buFont typeface="Arial"/>
              <a:buChar char="•"/>
            </a:pPr>
            <a:r>
              <a:rPr lang="en-US"/>
              <a:t>Check- event viewer in windows OS</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concepts</a:t>
            </a:r>
            <a:endParaRPr/>
          </a:p>
        </p:txBody>
      </p:sp>
      <p:sp>
        <p:nvSpPr>
          <p:cNvPr id="177" name="Google Shape;177;p1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90000"/>
              </a:lnSpc>
              <a:spcBef>
                <a:spcPts val="0"/>
              </a:spcBef>
              <a:spcAft>
                <a:spcPts val="0"/>
              </a:spcAft>
              <a:buClr>
                <a:schemeClr val="dk1"/>
              </a:buClr>
              <a:buSzPct val="100000"/>
              <a:buChar char="•"/>
            </a:pPr>
            <a:r>
              <a:rPr b="1" lang="en-US"/>
              <a:t>Process priority: </a:t>
            </a:r>
            <a:endParaRPr b="1"/>
          </a:p>
          <a:p>
            <a:pPr indent="-285750" lvl="1" marL="742950" rtl="0" algn="l">
              <a:lnSpc>
                <a:spcPct val="90000"/>
              </a:lnSpc>
              <a:spcBef>
                <a:spcPts val="500"/>
              </a:spcBef>
              <a:spcAft>
                <a:spcPts val="0"/>
              </a:spcAft>
              <a:buClr>
                <a:schemeClr val="dk1"/>
              </a:buClr>
              <a:buSzPct val="100000"/>
              <a:buChar char="o"/>
            </a:pPr>
            <a:r>
              <a:rPr lang="en-US"/>
              <a:t>In a multiprogramming system, the processes are assigned numerical privileged values indicating their relative importance and/or urgency and/or value.</a:t>
            </a:r>
            <a:endParaRPr/>
          </a:p>
          <a:p>
            <a:pPr indent="-285750" lvl="0" marL="285750" rtl="0" algn="l">
              <a:lnSpc>
                <a:spcPct val="90000"/>
              </a:lnSpc>
              <a:spcBef>
                <a:spcPts val="1000"/>
              </a:spcBef>
              <a:spcAft>
                <a:spcPts val="0"/>
              </a:spcAft>
              <a:buClr>
                <a:schemeClr val="dk1"/>
              </a:buClr>
              <a:buSzPct val="100000"/>
              <a:buChar char="•"/>
            </a:pPr>
            <a:r>
              <a:rPr b="1" lang="en-US"/>
              <a:t>Preemption: </a:t>
            </a:r>
            <a:r>
              <a:rPr lang="en-US"/>
              <a:t> </a:t>
            </a:r>
            <a:endParaRPr/>
          </a:p>
          <a:p>
            <a:pPr indent="-285750" lvl="1" marL="742950" rtl="0" algn="l">
              <a:lnSpc>
                <a:spcPct val="90000"/>
              </a:lnSpc>
              <a:spcBef>
                <a:spcPts val="500"/>
              </a:spcBef>
              <a:spcAft>
                <a:spcPts val="0"/>
              </a:spcAft>
              <a:buClr>
                <a:schemeClr val="dk1"/>
              </a:buClr>
              <a:buSzPct val="100000"/>
              <a:buChar char="o"/>
            </a:pPr>
            <a:r>
              <a:rPr lang="en-US"/>
              <a:t>Preemption is the ability of the system to take over a currently executing process by another one (possibly with high privileged one) with an intention to resume the preempted process later on.</a:t>
            </a:r>
            <a:endParaRPr/>
          </a:p>
          <a:p>
            <a:pPr indent="-285750" lvl="0" marL="285750" rtl="0" algn="l">
              <a:lnSpc>
                <a:spcPct val="90000"/>
              </a:lnSpc>
              <a:spcBef>
                <a:spcPts val="1000"/>
              </a:spcBef>
              <a:spcAft>
                <a:spcPts val="0"/>
              </a:spcAft>
              <a:buClr>
                <a:schemeClr val="dk1"/>
              </a:buClr>
              <a:buSzPct val="100000"/>
              <a:buChar char="•"/>
            </a:pPr>
            <a:r>
              <a:rPr b="1" lang="en-US"/>
              <a:t>Preemptive: </a:t>
            </a:r>
            <a:endParaRPr b="1"/>
          </a:p>
          <a:p>
            <a:pPr indent="-285750" lvl="1" marL="742950" rtl="0" algn="l">
              <a:lnSpc>
                <a:spcPct val="90000"/>
              </a:lnSpc>
              <a:spcBef>
                <a:spcPts val="500"/>
              </a:spcBef>
              <a:spcAft>
                <a:spcPts val="0"/>
              </a:spcAft>
              <a:buClr>
                <a:schemeClr val="dk1"/>
              </a:buClr>
              <a:buSzPct val="100000"/>
              <a:buChar char="o"/>
            </a:pPr>
            <a:r>
              <a:rPr lang="en-US"/>
              <a:t>Preemptive entities are the one those can be taken over by another similar type of entities.</a:t>
            </a:r>
            <a:endParaRPr/>
          </a:p>
          <a:p>
            <a:pPr indent="-285750" lvl="0" marL="285750" rtl="0" algn="l">
              <a:lnSpc>
                <a:spcPct val="90000"/>
              </a:lnSpc>
              <a:spcBef>
                <a:spcPts val="1000"/>
              </a:spcBef>
              <a:spcAft>
                <a:spcPts val="0"/>
              </a:spcAft>
              <a:buClr>
                <a:schemeClr val="dk1"/>
              </a:buClr>
              <a:buSzPct val="100000"/>
              <a:buFont typeface="Arial"/>
              <a:buChar char="•"/>
            </a:pPr>
            <a:r>
              <a:rPr b="1" lang="en-US"/>
              <a:t>Non-preemptive: </a:t>
            </a:r>
            <a:endParaRPr b="1"/>
          </a:p>
          <a:p>
            <a:pPr indent="-285750" lvl="1" marL="742950" rtl="0" algn="l">
              <a:lnSpc>
                <a:spcPct val="90000"/>
              </a:lnSpc>
              <a:spcBef>
                <a:spcPts val="500"/>
              </a:spcBef>
              <a:spcAft>
                <a:spcPts val="0"/>
              </a:spcAft>
              <a:buClr>
                <a:schemeClr val="dk1"/>
              </a:buClr>
              <a:buSzPct val="100000"/>
              <a:buChar char="o"/>
            </a:pPr>
            <a:r>
              <a:rPr lang="en-US"/>
              <a:t>Non-preemptive entities are the one those cannot be taken over by other entities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Degree Of Multiprogramming</a:t>
            </a:r>
            <a:endParaRPr/>
          </a:p>
        </p:txBody>
      </p:sp>
      <p:sp>
        <p:nvSpPr>
          <p:cNvPr id="183" name="Google Shape;183;p13"/>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lang="en-US"/>
              <a:t>With multiprogramming, the CPU can run multiple programs simultaneously or concurrently. </a:t>
            </a:r>
            <a:endParaRPr/>
          </a:p>
          <a:p>
            <a:pPr indent="-285750" lvl="0" marL="285750" rtl="0" algn="l">
              <a:lnSpc>
                <a:spcPct val="90000"/>
              </a:lnSpc>
              <a:spcBef>
                <a:spcPts val="1000"/>
              </a:spcBef>
              <a:spcAft>
                <a:spcPts val="0"/>
              </a:spcAft>
              <a:buClr>
                <a:schemeClr val="dk1"/>
              </a:buClr>
              <a:buSzPts val="2800"/>
              <a:buChar char="•"/>
            </a:pPr>
            <a:r>
              <a:rPr lang="en-US"/>
              <a:t>The degree of multiprogramming is the maximum number of allowed processes at a time  in a system that does not let the CPU  performance degrade than a certain threshold. </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C00000"/>
              </a:buClr>
              <a:buSzPts val="6000"/>
              <a:buFont typeface="Marcellus"/>
              <a:buNone/>
            </a:pPr>
            <a:r>
              <a:rPr lang="en-US">
                <a:solidFill>
                  <a:srgbClr val="C00000"/>
                </a:solidFill>
                <a:latin typeface="Marcellus"/>
                <a:ea typeface="Marcellus"/>
                <a:cs typeface="Marcellus"/>
                <a:sym typeface="Marcellus"/>
              </a:rPr>
              <a:t>Process</a:t>
            </a:r>
            <a:endParaRPr>
              <a:solidFill>
                <a:srgbClr val="C00000"/>
              </a:solidFill>
              <a:latin typeface="Marcellus"/>
              <a:ea typeface="Marcellus"/>
              <a:cs typeface="Marcellus"/>
              <a:sym typeface="Marcellus"/>
            </a:endParaRPr>
          </a:p>
        </p:txBody>
      </p:sp>
      <p:sp>
        <p:nvSpPr>
          <p:cNvPr id="189" name="Google Shape;189;p1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 Basic elements of a process</a:t>
            </a:r>
            <a:endParaRPr/>
          </a:p>
        </p:txBody>
      </p:sp>
      <p:sp>
        <p:nvSpPr>
          <p:cNvPr id="195" name="Google Shape;195;p15"/>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Clr>
                <a:schemeClr val="dk1"/>
              </a:buClr>
              <a:buSzPts val="2800"/>
              <a:buChar char="•"/>
            </a:pPr>
            <a:r>
              <a:rPr lang="en-US"/>
              <a:t>Process ID: This is a unique identifier assigned to the process</a:t>
            </a:r>
            <a:endParaRPr/>
          </a:p>
          <a:p>
            <a:pPr indent="-285750" lvl="0" marL="285750" rtl="0" algn="l">
              <a:lnSpc>
                <a:spcPct val="90000"/>
              </a:lnSpc>
              <a:spcBef>
                <a:spcPts val="1000"/>
              </a:spcBef>
              <a:spcAft>
                <a:spcPts val="0"/>
              </a:spcAft>
              <a:buClr>
                <a:schemeClr val="dk1"/>
              </a:buClr>
              <a:buSzPts val="2800"/>
              <a:buChar char="•"/>
            </a:pPr>
            <a:r>
              <a:rPr lang="en-US"/>
              <a:t>Code: This is program code.</a:t>
            </a:r>
            <a:endParaRPr/>
          </a:p>
          <a:p>
            <a:pPr indent="-285750" lvl="0" marL="285750" rtl="0" algn="l">
              <a:lnSpc>
                <a:spcPct val="90000"/>
              </a:lnSpc>
              <a:spcBef>
                <a:spcPts val="1000"/>
              </a:spcBef>
              <a:spcAft>
                <a:spcPts val="0"/>
              </a:spcAft>
              <a:buClr>
                <a:schemeClr val="dk1"/>
              </a:buClr>
              <a:buSzPts val="2800"/>
              <a:buChar char="•"/>
            </a:pPr>
            <a:r>
              <a:rPr lang="en-US"/>
              <a:t>Data : These are the data and files required for execution</a:t>
            </a:r>
            <a:endParaRPr/>
          </a:p>
          <a:p>
            <a:pPr indent="-285750" lvl="0" marL="285750" rtl="0" algn="l">
              <a:lnSpc>
                <a:spcPct val="90000"/>
              </a:lnSpc>
              <a:spcBef>
                <a:spcPts val="1000"/>
              </a:spcBef>
              <a:spcAft>
                <a:spcPts val="0"/>
              </a:spcAft>
              <a:buClr>
                <a:schemeClr val="dk1"/>
              </a:buClr>
              <a:buSzPts val="2800"/>
              <a:buChar char="•"/>
            </a:pPr>
            <a:r>
              <a:rPr lang="en-US"/>
              <a:t>Resources : These are different types of resources allocated by OS</a:t>
            </a:r>
            <a:endParaRPr/>
          </a:p>
          <a:p>
            <a:pPr indent="-285750" lvl="0" marL="285750" rtl="0" algn="l">
              <a:lnSpc>
                <a:spcPct val="90000"/>
              </a:lnSpc>
              <a:spcBef>
                <a:spcPts val="1000"/>
              </a:spcBef>
              <a:spcAft>
                <a:spcPts val="0"/>
              </a:spcAft>
              <a:buClr>
                <a:schemeClr val="dk1"/>
              </a:buClr>
              <a:buSzPts val="2800"/>
              <a:buChar char="•"/>
            </a:pPr>
            <a:r>
              <a:rPr lang="en-US"/>
              <a:t>Stack: This contains parameters for the functions/procedures called and their return addresses.</a:t>
            </a:r>
            <a:endParaRPr/>
          </a:p>
          <a:p>
            <a:pPr indent="-285750" lvl="0" marL="285750" rtl="0" algn="l">
              <a:lnSpc>
                <a:spcPct val="90000"/>
              </a:lnSpc>
              <a:spcBef>
                <a:spcPts val="1000"/>
              </a:spcBef>
              <a:spcAft>
                <a:spcPts val="0"/>
              </a:spcAft>
              <a:buClr>
                <a:schemeClr val="dk1"/>
              </a:buClr>
              <a:buSzPts val="2800"/>
              <a:buChar char="•"/>
            </a:pPr>
            <a:r>
              <a:rPr lang="en-US"/>
              <a:t>Process state: This is one of the eleven states process is 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Process state transition</a:t>
            </a:r>
            <a:endParaRPr/>
          </a:p>
        </p:txBody>
      </p:sp>
      <p:sp>
        <p:nvSpPr>
          <p:cNvPr id="201" name="Google Shape;201;p16"/>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A state transition for process is defined as a change in its state. </a:t>
            </a:r>
            <a:endParaRPr/>
          </a:p>
          <a:p>
            <a:pPr indent="-285750" lvl="0" marL="285750" rtl="0" algn="l">
              <a:lnSpc>
                <a:spcPct val="90000"/>
              </a:lnSpc>
              <a:spcBef>
                <a:spcPts val="1000"/>
              </a:spcBef>
              <a:spcAft>
                <a:spcPts val="0"/>
              </a:spcAft>
              <a:buClr>
                <a:schemeClr val="dk1"/>
              </a:buClr>
              <a:buSzPts val="2800"/>
              <a:buFont typeface="Arial"/>
              <a:buChar char="•"/>
            </a:pPr>
            <a:r>
              <a:rPr lang="en-US"/>
              <a:t>The state transition occurs in response to some event in the computing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States in process state-transition diagram</a:t>
            </a:r>
            <a:endParaRPr/>
          </a:p>
        </p:txBody>
      </p:sp>
      <p:sp>
        <p:nvSpPr>
          <p:cNvPr id="207" name="Google Shape;207;p17"/>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lang="en-US"/>
              <a:t>New: The process is being created</a:t>
            </a:r>
            <a:endParaRPr/>
          </a:p>
          <a:p>
            <a:pPr indent="-285750" lvl="0" marL="285750" rtl="0" algn="l">
              <a:lnSpc>
                <a:spcPct val="90000"/>
              </a:lnSpc>
              <a:spcBef>
                <a:spcPts val="1000"/>
              </a:spcBef>
              <a:spcAft>
                <a:spcPts val="0"/>
              </a:spcAft>
              <a:buClr>
                <a:schemeClr val="dk1"/>
              </a:buClr>
              <a:buSzPts val="2800"/>
              <a:buChar char="•"/>
            </a:pPr>
            <a:r>
              <a:rPr lang="en-US"/>
              <a:t>Ready: the process is ready with all required resources and waiting to be assigned to a processor</a:t>
            </a:r>
            <a:endParaRPr/>
          </a:p>
          <a:p>
            <a:pPr indent="-285750" lvl="0" marL="285750" rtl="0" algn="l">
              <a:lnSpc>
                <a:spcPct val="90000"/>
              </a:lnSpc>
              <a:spcBef>
                <a:spcPts val="1000"/>
              </a:spcBef>
              <a:spcAft>
                <a:spcPts val="0"/>
              </a:spcAft>
              <a:buClr>
                <a:schemeClr val="dk1"/>
              </a:buClr>
              <a:buSzPts val="2800"/>
              <a:buChar char="•"/>
            </a:pPr>
            <a:r>
              <a:rPr lang="en-US"/>
              <a:t>Waiting/Blocked: the process is waiting for some event to occur</a:t>
            </a:r>
            <a:endParaRPr/>
          </a:p>
          <a:p>
            <a:pPr indent="-285750" lvl="0" marL="285750" rtl="0" algn="l">
              <a:lnSpc>
                <a:spcPct val="90000"/>
              </a:lnSpc>
              <a:spcBef>
                <a:spcPts val="1000"/>
              </a:spcBef>
              <a:spcAft>
                <a:spcPts val="0"/>
              </a:spcAft>
              <a:buClr>
                <a:schemeClr val="dk1"/>
              </a:buClr>
              <a:buSzPts val="2800"/>
              <a:buChar char="•"/>
            </a:pPr>
            <a:r>
              <a:rPr lang="en-US"/>
              <a:t>Suspended: the process was waiting for some event to occur, but then is swapped to secondary memory to make room for new processes getting ‘blocked’.</a:t>
            </a:r>
            <a:endParaRPr/>
          </a:p>
          <a:p>
            <a:pPr indent="-285750" lvl="0" marL="285750" rtl="0" algn="l">
              <a:lnSpc>
                <a:spcPct val="90000"/>
              </a:lnSpc>
              <a:spcBef>
                <a:spcPts val="1000"/>
              </a:spcBef>
              <a:spcAft>
                <a:spcPts val="0"/>
              </a:spcAft>
              <a:buClr>
                <a:schemeClr val="dk1"/>
              </a:buClr>
              <a:buSzPts val="2800"/>
              <a:buFont typeface="Arial"/>
              <a:buChar char="•"/>
            </a:pPr>
            <a:r>
              <a:rPr lang="en-US"/>
              <a:t>Terminated: the process has finished its execution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Two State Model</a:t>
            </a:r>
            <a:endParaRPr/>
          </a:p>
        </p:txBody>
      </p:sp>
      <p:pic>
        <p:nvPicPr>
          <p:cNvPr id="213" name="Google Shape;213;p18"/>
          <p:cNvPicPr preferRelativeResize="0"/>
          <p:nvPr/>
        </p:nvPicPr>
        <p:blipFill rotWithShape="1">
          <a:blip r:embed="rId3">
            <a:alphaModFix/>
          </a:blip>
          <a:srcRect b="-4867" l="-1474" r="-1473" t="-5548"/>
          <a:stretch/>
        </p:blipFill>
        <p:spPr>
          <a:xfrm>
            <a:off x="1012776" y="855585"/>
            <a:ext cx="6624736" cy="3096344"/>
          </a:xfrm>
          <a:prstGeom prst="rect">
            <a:avLst/>
          </a:prstGeom>
          <a:noFill/>
          <a:ln>
            <a:noFill/>
          </a:ln>
        </p:spPr>
      </p:pic>
      <p:pic>
        <p:nvPicPr>
          <p:cNvPr id="214" name="Google Shape;214;p18"/>
          <p:cNvPicPr preferRelativeResize="0"/>
          <p:nvPr>
            <p:ph idx="1" type="body"/>
          </p:nvPr>
        </p:nvPicPr>
        <p:blipFill rotWithShape="1">
          <a:blip r:embed="rId4">
            <a:alphaModFix/>
          </a:blip>
          <a:srcRect b="0" l="0" r="0" t="0"/>
          <a:stretch/>
        </p:blipFill>
        <p:spPr>
          <a:xfrm>
            <a:off x="988942" y="4017245"/>
            <a:ext cx="7827214" cy="219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pic>
        <p:nvPicPr>
          <p:cNvPr id="220" name="Google Shape;220;p19"/>
          <p:cNvPicPr preferRelativeResize="0"/>
          <p:nvPr>
            <p:ph idx="1" type="body"/>
          </p:nvPr>
        </p:nvPicPr>
        <p:blipFill rotWithShape="1">
          <a:blip r:embed="rId3">
            <a:alphaModFix/>
          </a:blip>
          <a:srcRect b="0" l="0" r="0" t="0"/>
          <a:stretch/>
        </p:blipFill>
        <p:spPr>
          <a:xfrm>
            <a:off x="827584" y="1556792"/>
            <a:ext cx="7519231" cy="4104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sp>
        <p:nvSpPr>
          <p:cNvPr id="116" name="Google Shape;116;p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107950" lvl="0" marL="285750" rtl="0" algn="l">
              <a:lnSpc>
                <a:spcPct val="90000"/>
              </a:lnSpc>
              <a:spcBef>
                <a:spcPts val="0"/>
              </a:spcBef>
              <a:spcAft>
                <a:spcPts val="0"/>
              </a:spcAft>
              <a:buClr>
                <a:schemeClr val="dk1"/>
              </a:buClr>
              <a:buSzPts val="2800"/>
              <a:buFont typeface="Arial"/>
              <a:buNone/>
            </a:pPr>
            <a:r>
              <a:t/>
            </a:r>
            <a:endParaRPr/>
          </a:p>
        </p:txBody>
      </p:sp>
      <p:pic>
        <p:nvPicPr>
          <p:cNvPr id="117" name="Google Shape;117;p2"/>
          <p:cNvPicPr preferRelativeResize="0"/>
          <p:nvPr/>
        </p:nvPicPr>
        <p:blipFill rotWithShape="1">
          <a:blip r:embed="rId3">
            <a:alphaModFix/>
          </a:blip>
          <a:srcRect b="0" l="0" r="0" t="0"/>
          <a:stretch/>
        </p:blipFill>
        <p:spPr>
          <a:xfrm>
            <a:off x="755576" y="1340768"/>
            <a:ext cx="8151220" cy="36724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graphicFrame>
        <p:nvGraphicFramePr>
          <p:cNvPr id="226" name="Google Shape;226;p20"/>
          <p:cNvGraphicFramePr/>
          <p:nvPr/>
        </p:nvGraphicFramePr>
        <p:xfrm>
          <a:off x="611560" y="260648"/>
          <a:ext cx="3000000" cy="3000000"/>
        </p:xfrm>
        <a:graphic>
          <a:graphicData uri="http://schemas.openxmlformats.org/drawingml/2006/table">
            <a:tbl>
              <a:tblPr bandRow="1" firstCol="1" firstRow="1">
                <a:noFill/>
                <a:tableStyleId>{3FE2BAD2-DE10-413C-A5B3-CB37DAE4142E}</a:tableStyleId>
              </a:tblPr>
              <a:tblGrid>
                <a:gridCol w="1536225"/>
                <a:gridCol w="6730075"/>
              </a:tblGrid>
              <a:tr h="241200">
                <a:tc>
                  <a:txBody>
                    <a:bodyPr/>
                    <a:lstStyle/>
                    <a:p>
                      <a:pPr indent="0" lvl="0" marL="0" marR="0" rtl="0" algn="just">
                        <a:lnSpc>
                          <a:spcPct val="115000"/>
                        </a:lnSpc>
                        <a:spcBef>
                          <a:spcPts val="0"/>
                        </a:spcBef>
                        <a:spcAft>
                          <a:spcPts val="0"/>
                        </a:spcAft>
                        <a:buNone/>
                      </a:pPr>
                      <a:r>
                        <a:rPr lang="en-US" sz="1400" u="none" cap="none" strike="noStrike"/>
                        <a:t>State transition</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Description</a:t>
                      </a:r>
                      <a:endParaRPr sz="1200" u="none" cap="none" strike="noStrike">
                        <a:latin typeface="Calibri"/>
                        <a:ea typeface="Calibri"/>
                        <a:cs typeface="Calibri"/>
                        <a:sym typeface="Calibri"/>
                      </a:endParaRPr>
                    </a:p>
                  </a:txBody>
                  <a:tcPr marT="0" marB="0" marR="56775" marL="56775"/>
                </a:tc>
              </a:tr>
              <a:tr h="475925">
                <a:tc>
                  <a:txBody>
                    <a:bodyPr/>
                    <a:lstStyle/>
                    <a:p>
                      <a:pPr indent="0" lvl="0" marL="0" marR="0" rtl="0" algn="just">
                        <a:lnSpc>
                          <a:spcPct val="115000"/>
                        </a:lnSpc>
                        <a:spcBef>
                          <a:spcPts val="0"/>
                        </a:spcBef>
                        <a:spcAft>
                          <a:spcPts val="0"/>
                        </a:spcAft>
                        <a:buNone/>
                      </a:pPr>
                      <a:r>
                        <a:rPr lang="en-US" sz="1400" u="none" cap="none" strike="noStrike"/>
                        <a:t>Null🡪 New</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A new process is created to execute a program.</a:t>
                      </a:r>
                      <a:endParaRPr sz="1200" u="none" cap="none" strike="noStrike">
                        <a:latin typeface="Calibri"/>
                        <a:ea typeface="Calibri"/>
                        <a:cs typeface="Calibri"/>
                        <a:sym typeface="Calibri"/>
                      </a:endParaRPr>
                    </a:p>
                  </a:txBody>
                  <a:tcPr marT="0" marB="0" marR="56775" marL="56775"/>
                </a:tc>
              </a:tr>
              <a:tr h="951850">
                <a:tc>
                  <a:txBody>
                    <a:bodyPr/>
                    <a:lstStyle/>
                    <a:p>
                      <a:pPr indent="0" lvl="0" marL="0" marR="0" rtl="0" algn="just">
                        <a:lnSpc>
                          <a:spcPct val="115000"/>
                        </a:lnSpc>
                        <a:spcBef>
                          <a:spcPts val="0"/>
                        </a:spcBef>
                        <a:spcAft>
                          <a:spcPts val="0"/>
                        </a:spcAft>
                        <a:buNone/>
                      </a:pPr>
                      <a:r>
                        <a:rPr lang="en-US" sz="1400" u="none" cap="none" strike="noStrike"/>
                        <a:t>New🡪 ready</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OS may move a process from New to Ready state depending on the predefined maximum number of processes allowed (Degree of multiprogramming).</a:t>
                      </a:r>
                      <a:endParaRPr sz="1200" u="none" cap="none" strike="noStrike">
                        <a:latin typeface="Calibri"/>
                        <a:ea typeface="Calibri"/>
                        <a:cs typeface="Calibri"/>
                        <a:sym typeface="Calibri"/>
                      </a:endParaRPr>
                    </a:p>
                  </a:txBody>
                  <a:tcPr marT="0" marB="0" marR="56775" marL="56775"/>
                </a:tc>
              </a:tr>
              <a:tr h="713875">
                <a:tc>
                  <a:txBody>
                    <a:bodyPr/>
                    <a:lstStyle/>
                    <a:p>
                      <a:pPr indent="0" lvl="0" marL="0" marR="0" rtl="0" algn="just">
                        <a:lnSpc>
                          <a:spcPct val="115000"/>
                        </a:lnSpc>
                        <a:spcBef>
                          <a:spcPts val="0"/>
                        </a:spcBef>
                        <a:spcAft>
                          <a:spcPts val="0"/>
                        </a:spcAft>
                        <a:buNone/>
                      </a:pPr>
                      <a:r>
                        <a:rPr lang="en-US" sz="1400" u="none" cap="none" strike="noStrike"/>
                        <a:t>Ready🡪 Running</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process is scheduled by dispatcher. The CPU starts or resumes execution of the instruction codes</a:t>
                      </a:r>
                      <a:endParaRPr sz="1200" u="none" cap="none" strike="noStrike">
                        <a:latin typeface="Calibri"/>
                        <a:ea typeface="Calibri"/>
                        <a:cs typeface="Calibri"/>
                        <a:sym typeface="Calibri"/>
                      </a:endParaRPr>
                    </a:p>
                  </a:txBody>
                  <a:tcPr marT="0" marB="0" marR="56775" marL="56775"/>
                </a:tc>
              </a:tr>
              <a:tr h="527925">
                <a:tc>
                  <a:txBody>
                    <a:bodyPr/>
                    <a:lstStyle/>
                    <a:p>
                      <a:pPr indent="0" lvl="0" marL="0" marR="0" rtl="0" algn="just">
                        <a:lnSpc>
                          <a:spcPct val="115000"/>
                        </a:lnSpc>
                        <a:spcBef>
                          <a:spcPts val="0"/>
                        </a:spcBef>
                        <a:spcAft>
                          <a:spcPts val="0"/>
                        </a:spcAft>
                        <a:buNone/>
                      </a:pPr>
                      <a:r>
                        <a:rPr lang="en-US" sz="1400" u="none" cap="none" strike="noStrike"/>
                        <a:t>Blocked 🡪 Ready</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request initiated by process is satisfied or the event on which it is waiting occurs.</a:t>
                      </a:r>
                      <a:endParaRPr sz="1200" u="none" cap="none" strike="noStrike">
                        <a:latin typeface="Calibri"/>
                        <a:ea typeface="Calibri"/>
                        <a:cs typeface="Calibri"/>
                        <a:sym typeface="Calibri"/>
                      </a:endParaRPr>
                    </a:p>
                  </a:txBody>
                  <a:tcPr marT="0" marB="0" marR="56775" marL="56775"/>
                </a:tc>
              </a:tr>
              <a:tr h="1189775">
                <a:tc>
                  <a:txBody>
                    <a:bodyPr/>
                    <a:lstStyle/>
                    <a:p>
                      <a:pPr indent="0" lvl="0" marL="0" marR="0" rtl="0" algn="just">
                        <a:lnSpc>
                          <a:spcPct val="115000"/>
                        </a:lnSpc>
                        <a:spcBef>
                          <a:spcPts val="0"/>
                        </a:spcBef>
                        <a:spcAft>
                          <a:spcPts val="0"/>
                        </a:spcAft>
                        <a:buNone/>
                      </a:pPr>
                      <a:r>
                        <a:rPr lang="en-US" sz="1400" u="none" cap="none" strike="noStrike"/>
                        <a:t>Running 🡪 Ready</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process is preempted by the OS decides to execute some other process. This transition takes place may be because of expiration of time quantum or arrival of high priority process.</a:t>
                      </a:r>
                      <a:endParaRPr sz="1200" u="none" cap="none" strike="noStrike">
                        <a:latin typeface="Calibri"/>
                        <a:ea typeface="Calibri"/>
                        <a:cs typeface="Calibri"/>
                        <a:sym typeface="Calibri"/>
                      </a:endParaRPr>
                    </a:p>
                  </a:txBody>
                  <a:tcPr marT="0" marB="0" marR="56775" marL="56775"/>
                </a:tc>
              </a:tr>
              <a:tr h="985050">
                <a:tc>
                  <a:txBody>
                    <a:bodyPr/>
                    <a:lstStyle/>
                    <a:p>
                      <a:pPr indent="0" lvl="0" marL="0" marR="0" rtl="0" algn="just">
                        <a:lnSpc>
                          <a:spcPct val="115000"/>
                        </a:lnSpc>
                        <a:spcBef>
                          <a:spcPts val="0"/>
                        </a:spcBef>
                        <a:spcAft>
                          <a:spcPts val="0"/>
                        </a:spcAft>
                        <a:buNone/>
                      </a:pPr>
                      <a:r>
                        <a:rPr lang="en-US" sz="1400" u="none" cap="none" strike="noStrike"/>
                        <a:t>Running 🡪 Blocked</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running process makes request for resource(s) or needs some event to occur to proceed further. The process then calls for a system call to indicate its wish to wait till the resource or the event becomes available.</a:t>
                      </a:r>
                      <a:endParaRPr sz="1200" u="none" cap="none" strike="noStrike">
                        <a:latin typeface="Calibri"/>
                        <a:ea typeface="Calibri"/>
                        <a:cs typeface="Calibri"/>
                        <a:sym typeface="Calibri"/>
                      </a:endParaRPr>
                    </a:p>
                  </a:txBody>
                  <a:tcPr marT="0" marB="0" marR="56775" marL="56775"/>
                </a:tc>
              </a:tr>
              <a:tr h="518575">
                <a:tc>
                  <a:txBody>
                    <a:bodyPr/>
                    <a:lstStyle/>
                    <a:p>
                      <a:pPr indent="0" lvl="0" marL="0" marR="0" rtl="0" algn="just">
                        <a:lnSpc>
                          <a:spcPct val="115000"/>
                        </a:lnSpc>
                        <a:spcBef>
                          <a:spcPts val="0"/>
                        </a:spcBef>
                        <a:spcAft>
                          <a:spcPts val="0"/>
                        </a:spcAft>
                        <a:buNone/>
                      </a:pPr>
                      <a:r>
                        <a:rPr lang="en-US" sz="1400" u="none" cap="none" strike="noStrike"/>
                        <a:t>Running 🡪 Termination</a:t>
                      </a:r>
                      <a:endParaRPr sz="1200" u="none" cap="none" strike="noStrike">
                        <a:latin typeface="Calibri"/>
                        <a:ea typeface="Calibri"/>
                        <a:cs typeface="Calibri"/>
                        <a:sym typeface="Calibri"/>
                      </a:endParaRPr>
                    </a:p>
                  </a:txBody>
                  <a:tcPr marT="0" marB="0" marR="56775" marL="56775"/>
                </a:tc>
                <a:tc>
                  <a:txBody>
                    <a:bodyPr/>
                    <a:lstStyle/>
                    <a:p>
                      <a:pPr indent="0" lvl="0" marL="0" marR="0" rtl="0" algn="just">
                        <a:lnSpc>
                          <a:spcPct val="115000"/>
                        </a:lnSpc>
                        <a:spcBef>
                          <a:spcPts val="0"/>
                        </a:spcBef>
                        <a:spcAft>
                          <a:spcPts val="0"/>
                        </a:spcAft>
                        <a:buNone/>
                      </a:pPr>
                      <a:r>
                        <a:rPr lang="en-US" sz="1400" u="none" cap="none" strike="noStrike"/>
                        <a:t>The program execution is completed or terminated.</a:t>
                      </a:r>
                      <a:endParaRPr sz="1200" u="none" cap="none" strike="noStrike">
                        <a:latin typeface="Calibri"/>
                        <a:ea typeface="Calibri"/>
                        <a:cs typeface="Calibri"/>
                        <a:sym typeface="Calibri"/>
                      </a:endParaRPr>
                    </a:p>
                  </a:txBody>
                  <a:tcPr marT="0" marB="0" marR="56775" marL="567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Causes of process initiation</a:t>
            </a:r>
            <a:endParaRPr/>
          </a:p>
        </p:txBody>
      </p:sp>
      <p:sp>
        <p:nvSpPr>
          <p:cNvPr id="232" name="Google Shape;232;p21"/>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92500"/>
          </a:bodyPr>
          <a:lstStyle/>
          <a:p>
            <a:pPr indent="-285750" lvl="0" marL="285750" rtl="0" algn="l">
              <a:lnSpc>
                <a:spcPct val="90000"/>
              </a:lnSpc>
              <a:spcBef>
                <a:spcPts val="0"/>
              </a:spcBef>
              <a:spcAft>
                <a:spcPts val="0"/>
              </a:spcAft>
              <a:buClr>
                <a:schemeClr val="dk1"/>
              </a:buClr>
              <a:buSzPct val="100000"/>
              <a:buFont typeface="Arial"/>
              <a:buChar char="•"/>
            </a:pPr>
            <a:r>
              <a:rPr b="1" lang="en-US"/>
              <a:t>New batch job: </a:t>
            </a:r>
            <a:r>
              <a:rPr lang="en-US"/>
              <a:t>while processing the new batch of jobs submitted, the OS creates  a process to execute the same.</a:t>
            </a:r>
            <a:endParaRPr/>
          </a:p>
          <a:p>
            <a:pPr indent="-285750" lvl="0" marL="285750" rtl="0" algn="l">
              <a:lnSpc>
                <a:spcPct val="90000"/>
              </a:lnSpc>
              <a:spcBef>
                <a:spcPts val="1000"/>
              </a:spcBef>
              <a:spcAft>
                <a:spcPts val="0"/>
              </a:spcAft>
              <a:buClr>
                <a:schemeClr val="dk1"/>
              </a:buClr>
              <a:buSzPct val="100000"/>
              <a:buFont typeface="Arial"/>
              <a:buChar char="•"/>
            </a:pPr>
            <a:r>
              <a:rPr b="1" lang="en-US"/>
              <a:t>Interactive logon:</a:t>
            </a:r>
            <a:r>
              <a:rPr lang="en-US"/>
              <a:t> when a user logs into the system, a new process is created.</a:t>
            </a:r>
            <a:endParaRPr/>
          </a:p>
          <a:p>
            <a:pPr indent="-285750" lvl="0" marL="285750" rtl="0" algn="l">
              <a:lnSpc>
                <a:spcPct val="90000"/>
              </a:lnSpc>
              <a:spcBef>
                <a:spcPts val="1000"/>
              </a:spcBef>
              <a:spcAft>
                <a:spcPts val="0"/>
              </a:spcAft>
              <a:buClr>
                <a:schemeClr val="dk1"/>
              </a:buClr>
              <a:buSzPct val="100000"/>
              <a:buFont typeface="Arial"/>
              <a:buChar char="•"/>
            </a:pPr>
            <a:r>
              <a:rPr b="1" lang="en-US"/>
              <a:t>Created by OS to provide some service:</a:t>
            </a:r>
            <a:r>
              <a:rPr lang="en-US"/>
              <a:t> The OS initiates a process to perform the service requested by user directly or indirectly, without making the user to wait.</a:t>
            </a:r>
            <a:endParaRPr/>
          </a:p>
          <a:p>
            <a:pPr indent="-285750" lvl="0" marL="285750" rtl="0" algn="l">
              <a:lnSpc>
                <a:spcPct val="90000"/>
              </a:lnSpc>
              <a:spcBef>
                <a:spcPts val="1000"/>
              </a:spcBef>
              <a:spcAft>
                <a:spcPts val="0"/>
              </a:spcAft>
              <a:buClr>
                <a:schemeClr val="dk1"/>
              </a:buClr>
              <a:buSzPct val="100000"/>
              <a:buFont typeface="Arial"/>
              <a:buChar char="•"/>
            </a:pPr>
            <a:r>
              <a:rPr b="1" lang="en-US"/>
              <a:t>Spawned by an existing process</a:t>
            </a:r>
            <a:r>
              <a:rPr lang="en-US"/>
              <a:t>: To support  Modularity and/or parallelism, a user program can create some number of new processes.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How the OS creates a process?</a:t>
            </a:r>
            <a:endParaRPr/>
          </a:p>
        </p:txBody>
      </p:sp>
      <p:sp>
        <p:nvSpPr>
          <p:cNvPr id="238" name="Google Shape;238;p2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Create a process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Assign a unique process ID to newly created process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Allocate the memory and create its process image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Initialize process control block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Set the appropriate linkages to the different data structures such as ready queue etc.</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Create or expand the other data structures if required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3"/>
          <p:cNvPicPr preferRelativeResize="0"/>
          <p:nvPr/>
        </p:nvPicPr>
        <p:blipFill rotWithShape="1">
          <a:blip r:embed="rId3">
            <a:alphaModFix/>
          </a:blip>
          <a:srcRect b="0" l="0" r="0" t="0"/>
          <a:stretch/>
        </p:blipFill>
        <p:spPr>
          <a:xfrm>
            <a:off x="683568" y="1825"/>
            <a:ext cx="7056784" cy="6516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Causes of process blocking</a:t>
            </a:r>
            <a:endParaRPr/>
          </a:p>
        </p:txBody>
      </p:sp>
      <p:sp>
        <p:nvSpPr>
          <p:cNvPr id="249" name="Google Shape;249;p2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lang="en-US"/>
              <a:t>Process requests an I/O operation</a:t>
            </a:r>
            <a:endParaRPr/>
          </a:p>
          <a:p>
            <a:pPr indent="-285750" lvl="0" marL="285750" rtl="0" algn="l">
              <a:lnSpc>
                <a:spcPct val="90000"/>
              </a:lnSpc>
              <a:spcBef>
                <a:spcPts val="1000"/>
              </a:spcBef>
              <a:spcAft>
                <a:spcPts val="0"/>
              </a:spcAft>
              <a:buClr>
                <a:schemeClr val="dk1"/>
              </a:buClr>
              <a:buSzPts val="2800"/>
              <a:buChar char="•"/>
            </a:pPr>
            <a:r>
              <a:rPr lang="en-US"/>
              <a:t>Process requests memory or some other resource</a:t>
            </a:r>
            <a:endParaRPr/>
          </a:p>
          <a:p>
            <a:pPr indent="-285750" lvl="0" marL="285750" rtl="0" algn="l">
              <a:lnSpc>
                <a:spcPct val="90000"/>
              </a:lnSpc>
              <a:spcBef>
                <a:spcPts val="1000"/>
              </a:spcBef>
              <a:spcAft>
                <a:spcPts val="0"/>
              </a:spcAft>
              <a:buClr>
                <a:schemeClr val="dk1"/>
              </a:buClr>
              <a:buSzPts val="2800"/>
              <a:buChar char="•"/>
            </a:pPr>
            <a:r>
              <a:rPr lang="en-US"/>
              <a:t>Process wishes to wait for a specific interval of time</a:t>
            </a:r>
            <a:endParaRPr/>
          </a:p>
          <a:p>
            <a:pPr indent="-285750" lvl="0" marL="285750" rtl="0" algn="l">
              <a:lnSpc>
                <a:spcPct val="90000"/>
              </a:lnSpc>
              <a:spcBef>
                <a:spcPts val="1000"/>
              </a:spcBef>
              <a:spcAft>
                <a:spcPts val="0"/>
              </a:spcAft>
              <a:buClr>
                <a:schemeClr val="dk1"/>
              </a:buClr>
              <a:buSzPts val="2800"/>
              <a:buChar char="•"/>
            </a:pPr>
            <a:r>
              <a:rPr lang="en-US"/>
              <a:t>Process waits for message from some other process</a:t>
            </a:r>
            <a:endParaRPr/>
          </a:p>
          <a:p>
            <a:pPr indent="-285750" lvl="0" marL="285750" rtl="0" algn="l">
              <a:lnSpc>
                <a:spcPct val="90000"/>
              </a:lnSpc>
              <a:spcBef>
                <a:spcPts val="1000"/>
              </a:spcBef>
              <a:spcAft>
                <a:spcPts val="0"/>
              </a:spcAft>
              <a:buClr>
                <a:schemeClr val="dk1"/>
              </a:buClr>
              <a:buSzPts val="2800"/>
              <a:buChar char="•"/>
            </a:pPr>
            <a:r>
              <a:rPr lang="en-US"/>
              <a:t>Process wishes to wait for some action to be performed by another process.</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Causes of process termination</a:t>
            </a:r>
            <a:endParaRPr/>
          </a:p>
        </p:txBody>
      </p:sp>
      <p:sp>
        <p:nvSpPr>
          <p:cNvPr id="255" name="Google Shape;255;p25"/>
          <p:cNvSpPr txBox="1"/>
          <p:nvPr>
            <p:ph idx="1" type="body"/>
          </p:nvPr>
        </p:nvSpPr>
        <p:spPr>
          <a:xfrm>
            <a:off x="700004" y="1324629"/>
            <a:ext cx="8229600" cy="4984691"/>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90000"/>
              </a:lnSpc>
              <a:spcBef>
                <a:spcPts val="0"/>
              </a:spcBef>
              <a:spcAft>
                <a:spcPts val="0"/>
              </a:spcAft>
              <a:buClr>
                <a:schemeClr val="dk1"/>
              </a:buClr>
              <a:buSzPct val="100000"/>
              <a:buChar char="•"/>
            </a:pPr>
            <a:r>
              <a:rPr b="1" lang="en-US"/>
              <a:t>Normal Completion:</a:t>
            </a:r>
            <a:r>
              <a:rPr lang="en-US"/>
              <a:t> The process executes an OS system call to intimate that it has completed its execution.</a:t>
            </a:r>
            <a:endParaRPr/>
          </a:p>
          <a:p>
            <a:pPr indent="-285750" lvl="0" marL="285750" rtl="0" algn="l">
              <a:lnSpc>
                <a:spcPct val="90000"/>
              </a:lnSpc>
              <a:spcBef>
                <a:spcPts val="1000"/>
              </a:spcBef>
              <a:spcAft>
                <a:spcPts val="0"/>
              </a:spcAft>
              <a:buClr>
                <a:schemeClr val="dk1"/>
              </a:buClr>
              <a:buSzPct val="100000"/>
              <a:buChar char="•"/>
            </a:pPr>
            <a:r>
              <a:rPr b="1" lang="en-US"/>
              <a:t>Self termination</a:t>
            </a:r>
            <a:r>
              <a:rPr lang="en-US"/>
              <a:t> (e.g. incorrect file access privileges, inconsistent data)</a:t>
            </a:r>
            <a:endParaRPr/>
          </a:p>
          <a:p>
            <a:pPr indent="-285750" lvl="0" marL="285750" rtl="0" algn="l">
              <a:lnSpc>
                <a:spcPct val="90000"/>
              </a:lnSpc>
              <a:spcBef>
                <a:spcPts val="1000"/>
              </a:spcBef>
              <a:spcAft>
                <a:spcPts val="0"/>
              </a:spcAft>
              <a:buClr>
                <a:schemeClr val="dk1"/>
              </a:buClr>
              <a:buSzPct val="100000"/>
              <a:buChar char="•"/>
            </a:pPr>
            <a:r>
              <a:rPr b="1" lang="en-US"/>
              <a:t>Termination by the parent process:</a:t>
            </a:r>
            <a:r>
              <a:rPr lang="en-US"/>
              <a:t> a parent process calls a system call to kill/terminate its child process when the execution of child process is no longer necessary. </a:t>
            </a:r>
            <a:endParaRPr/>
          </a:p>
          <a:p>
            <a:pPr indent="-285750" lvl="0" marL="285750" rtl="0" algn="l">
              <a:lnSpc>
                <a:spcPct val="90000"/>
              </a:lnSpc>
              <a:spcBef>
                <a:spcPts val="1000"/>
              </a:spcBef>
              <a:spcAft>
                <a:spcPts val="0"/>
              </a:spcAft>
              <a:buClr>
                <a:schemeClr val="dk1"/>
              </a:buClr>
              <a:buSzPct val="100000"/>
              <a:buChar char="•"/>
            </a:pPr>
            <a:r>
              <a:rPr b="1" lang="en-US"/>
              <a:t>Exceeding resource utilization:</a:t>
            </a:r>
            <a:r>
              <a:rPr lang="en-US"/>
              <a:t> An OS may terminate a process if it is holding resources more than it is allowed to. This step can also be taken as part of deadlock recovery procedure.</a:t>
            </a:r>
            <a:endParaRPr/>
          </a:p>
          <a:p>
            <a:pPr indent="-285750" lvl="0" marL="285750" rtl="0" algn="l">
              <a:lnSpc>
                <a:spcPct val="90000"/>
              </a:lnSpc>
              <a:spcBef>
                <a:spcPts val="1000"/>
              </a:spcBef>
              <a:spcAft>
                <a:spcPts val="0"/>
              </a:spcAft>
              <a:buClr>
                <a:schemeClr val="dk1"/>
              </a:buClr>
              <a:buSzPct val="100000"/>
              <a:buChar char="•"/>
            </a:pPr>
            <a:r>
              <a:rPr b="1" lang="en-US"/>
              <a:t>Abnormal conditions during execution:</a:t>
            </a:r>
            <a:r>
              <a:rPr lang="en-US"/>
              <a:t> the OS may terminate a process if an abnormal condition occurs during the program execution. (e.g. memory protection violation, arithmetic overflow etc)</a:t>
            </a:r>
            <a:endParaRPr/>
          </a:p>
          <a:p>
            <a:pPr indent="-285750" lvl="0" marL="285750" rtl="0" algn="l">
              <a:lnSpc>
                <a:spcPct val="90000"/>
              </a:lnSpc>
              <a:spcBef>
                <a:spcPts val="1000"/>
              </a:spcBef>
              <a:spcAft>
                <a:spcPts val="0"/>
              </a:spcAft>
              <a:buClr>
                <a:schemeClr val="dk1"/>
              </a:buClr>
              <a:buSzPct val="100000"/>
              <a:buFont typeface="Arial"/>
              <a:buChar char="•"/>
            </a:pPr>
            <a:r>
              <a:rPr b="1" lang="en-US"/>
              <a:t>Deadlock detection and recovery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Example Events</a:t>
            </a:r>
            <a:endParaRPr/>
          </a:p>
        </p:txBody>
      </p:sp>
      <p:sp>
        <p:nvSpPr>
          <p:cNvPr id="261" name="Google Shape;261;p26"/>
          <p:cNvSpPr txBox="1"/>
          <p:nvPr>
            <p:ph idx="1" type="body"/>
          </p:nvPr>
        </p:nvSpPr>
        <p:spPr>
          <a:xfrm>
            <a:off x="700004" y="836713"/>
            <a:ext cx="8229600" cy="5013880"/>
          </a:xfrm>
          <a:prstGeom prst="rect">
            <a:avLst/>
          </a:prstGeom>
          <a:noFill/>
          <a:ln>
            <a:noFill/>
          </a:ln>
        </p:spPr>
        <p:txBody>
          <a:bodyPr anchorCtr="0" anchor="t" bIns="45700" lIns="91425" spcFirstLastPara="1" rIns="91425" wrap="square" tIns="45700">
            <a:normAutofit fontScale="70000" lnSpcReduction="20000"/>
          </a:bodyPr>
          <a:lstStyle/>
          <a:p>
            <a:pPr indent="-285750" lvl="0" marL="285750" rtl="0" algn="l">
              <a:lnSpc>
                <a:spcPct val="90000"/>
              </a:lnSpc>
              <a:spcBef>
                <a:spcPts val="0"/>
              </a:spcBef>
              <a:spcAft>
                <a:spcPts val="0"/>
              </a:spcAft>
              <a:buClr>
                <a:schemeClr val="dk1"/>
              </a:buClr>
              <a:buSzPct val="100000"/>
              <a:buChar char="•"/>
            </a:pPr>
            <a:r>
              <a:rPr lang="en-US">
                <a:latin typeface="Fira Sans"/>
                <a:ea typeface="Fira Sans"/>
                <a:cs typeface="Fira Sans"/>
                <a:sym typeface="Fira Sans"/>
              </a:rPr>
              <a:t>Process creation event</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Process termination event</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Timer event: occurrence of timer interrupt</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Resource request event: a resource request is made by a process</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Resource release event: process releases a resource and notifies.</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I/O initiation request event: a process wishes to initiate I/O operation</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I/O completion event: a process finishes I/O operation</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Message send event: A message is sent by one process to an another one.</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Message receive event: a process receives a massage by another one.</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Signal send event: a signal is sent by a process to an another one</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Signal receive event: a process receives a signal</a:t>
            </a:r>
            <a:endParaRPr/>
          </a:p>
          <a:p>
            <a:pPr indent="-285750" lvl="0" marL="285750" rtl="0" algn="l">
              <a:lnSpc>
                <a:spcPct val="90000"/>
              </a:lnSpc>
              <a:spcBef>
                <a:spcPts val="1000"/>
              </a:spcBef>
              <a:spcAft>
                <a:spcPts val="0"/>
              </a:spcAft>
              <a:buClr>
                <a:schemeClr val="dk1"/>
              </a:buClr>
              <a:buSzPct val="100000"/>
              <a:buChar char="•"/>
            </a:pPr>
            <a:r>
              <a:rPr lang="en-US">
                <a:latin typeface="Fira Sans"/>
                <a:ea typeface="Fira Sans"/>
                <a:cs typeface="Fira Sans"/>
                <a:sym typeface="Fira Sans"/>
              </a:rPr>
              <a:t>A program interrupt: An instruction in currently executing process executes some illegal operation and malfunctions.</a:t>
            </a:r>
            <a:endParaRPr/>
          </a:p>
          <a:p>
            <a:pPr indent="-161290" lvl="0" marL="285750" rtl="0" algn="l">
              <a:lnSpc>
                <a:spcPct val="90000"/>
              </a:lnSpc>
              <a:spcBef>
                <a:spcPts val="1000"/>
              </a:spcBef>
              <a:spcAft>
                <a:spcPts val="0"/>
              </a:spcAft>
              <a:buClr>
                <a:schemeClr val="dk1"/>
              </a:buClr>
              <a:buSzPct val="100000"/>
              <a:buFont typeface="Arial"/>
              <a:buNone/>
            </a:pPr>
            <a:r>
              <a:t/>
            </a:r>
            <a:endParaRPr>
              <a:latin typeface="Fira Sans"/>
              <a:ea typeface="Fira Sans"/>
              <a:cs typeface="Fira Sans"/>
              <a:sym typeface="Fir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A process image</a:t>
            </a:r>
            <a:endParaRPr/>
          </a:p>
        </p:txBody>
      </p:sp>
      <p:sp>
        <p:nvSpPr>
          <p:cNvPr id="267" name="Google Shape;267;p27"/>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The collection of program, stack, data and process attributes are called process image. </a:t>
            </a:r>
            <a:endParaRPr/>
          </a:p>
          <a:p>
            <a:pPr indent="-285750" lvl="0" marL="285750" rtl="0" algn="l">
              <a:lnSpc>
                <a:spcPct val="90000"/>
              </a:lnSpc>
              <a:spcBef>
                <a:spcPts val="1000"/>
              </a:spcBef>
              <a:spcAft>
                <a:spcPts val="0"/>
              </a:spcAft>
              <a:buClr>
                <a:schemeClr val="dk1"/>
              </a:buClr>
              <a:buSzPts val="2800"/>
              <a:buFont typeface="Arial"/>
              <a:buChar char="•"/>
            </a:pPr>
            <a:r>
              <a:rPr lang="en-US"/>
              <a:t>The process image is generally maintained as a continuous or contiguous block of memory which resides in secondary memory. </a:t>
            </a:r>
            <a:endParaRPr/>
          </a:p>
          <a:p>
            <a:pPr indent="-285750" lvl="0" marL="285750" rtl="0" algn="l">
              <a:lnSpc>
                <a:spcPct val="90000"/>
              </a:lnSpc>
              <a:spcBef>
                <a:spcPts val="1000"/>
              </a:spcBef>
              <a:spcAft>
                <a:spcPts val="0"/>
              </a:spcAft>
              <a:buClr>
                <a:schemeClr val="dk1"/>
              </a:buClr>
              <a:buSzPts val="2800"/>
              <a:buFont typeface="Arial"/>
              <a:buChar char="•"/>
            </a:pPr>
            <a:r>
              <a:rPr lang="en-US"/>
              <a:t>To execute a process, its process image is loaded in main memory or virtual memory. </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Typical Elements of Process Image</a:t>
            </a:r>
            <a:endParaRPr/>
          </a:p>
        </p:txBody>
      </p:sp>
      <p:graphicFrame>
        <p:nvGraphicFramePr>
          <p:cNvPr id="273" name="Google Shape;273;p28"/>
          <p:cNvGraphicFramePr/>
          <p:nvPr/>
        </p:nvGraphicFramePr>
        <p:xfrm>
          <a:off x="755576" y="1052736"/>
          <a:ext cx="3000000" cy="3000000"/>
        </p:xfrm>
        <a:graphic>
          <a:graphicData uri="http://schemas.openxmlformats.org/drawingml/2006/table">
            <a:tbl>
              <a:tblPr bandRow="1" firstCol="1" firstRow="1">
                <a:noFill/>
                <a:tableStyleId>{3FE2BAD2-DE10-413C-A5B3-CB37DAE4142E}</a:tableStyleId>
              </a:tblPr>
              <a:tblGrid>
                <a:gridCol w="1898675"/>
                <a:gridCol w="6166200"/>
              </a:tblGrid>
              <a:tr h="878500">
                <a:tc>
                  <a:txBody>
                    <a:bodyPr/>
                    <a:lstStyle/>
                    <a:p>
                      <a:pPr indent="0" lvl="0" marL="0" marR="0" rtl="0" algn="ctr">
                        <a:lnSpc>
                          <a:spcPct val="115000"/>
                        </a:lnSpc>
                        <a:spcBef>
                          <a:spcPts val="0"/>
                        </a:spcBef>
                        <a:spcAft>
                          <a:spcPts val="0"/>
                        </a:spcAft>
                        <a:buNone/>
                      </a:pPr>
                      <a:r>
                        <a:rPr lang="en-US" sz="2400" u="none" cap="none" strike="noStrike"/>
                        <a:t>Process image element</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Description</a:t>
                      </a:r>
                      <a:endParaRPr sz="2000" u="none" cap="none" strike="noStrike">
                        <a:latin typeface="Calibri"/>
                        <a:ea typeface="Calibri"/>
                        <a:cs typeface="Calibri"/>
                        <a:sym typeface="Calibri"/>
                      </a:endParaRPr>
                    </a:p>
                  </a:txBody>
                  <a:tcPr marT="0" marB="0" marR="68575" marL="68575"/>
                </a:tc>
              </a:tr>
              <a:tr h="878500">
                <a:tc>
                  <a:txBody>
                    <a:bodyPr/>
                    <a:lstStyle/>
                    <a:p>
                      <a:pPr indent="0" lvl="0" marL="0" marR="0" rtl="0" algn="just">
                        <a:lnSpc>
                          <a:spcPct val="115000"/>
                        </a:lnSpc>
                        <a:spcBef>
                          <a:spcPts val="0"/>
                        </a:spcBef>
                        <a:spcAft>
                          <a:spcPts val="0"/>
                        </a:spcAft>
                        <a:buNone/>
                      </a:pPr>
                      <a:r>
                        <a:rPr lang="en-US" sz="2400" u="none" cap="none" strike="noStrike"/>
                        <a:t>User Stack</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Part of user space that contains program data, a user stack area, and modifiable/editable programs.</a:t>
                      </a:r>
                      <a:endParaRPr sz="2000" u="none" cap="none" strike="noStrike">
                        <a:latin typeface="Calibri"/>
                        <a:ea typeface="Calibri"/>
                        <a:cs typeface="Calibri"/>
                        <a:sym typeface="Calibri"/>
                      </a:endParaRPr>
                    </a:p>
                  </a:txBody>
                  <a:tcPr marT="0" marB="0" marR="68575" marL="68575"/>
                </a:tc>
              </a:tr>
              <a:tr h="426000">
                <a:tc>
                  <a:txBody>
                    <a:bodyPr/>
                    <a:lstStyle/>
                    <a:p>
                      <a:pPr indent="0" lvl="0" marL="0" marR="0" rtl="0" algn="just">
                        <a:lnSpc>
                          <a:spcPct val="115000"/>
                        </a:lnSpc>
                        <a:spcBef>
                          <a:spcPts val="0"/>
                        </a:spcBef>
                        <a:spcAft>
                          <a:spcPts val="0"/>
                        </a:spcAft>
                        <a:buNone/>
                      </a:pPr>
                      <a:r>
                        <a:rPr lang="en-US" sz="2400" u="none" cap="none" strike="noStrike"/>
                        <a:t>User Program</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The program under execution.</a:t>
                      </a:r>
                      <a:endParaRPr sz="2000" u="none" cap="none" strike="noStrike">
                        <a:latin typeface="Calibri"/>
                        <a:ea typeface="Calibri"/>
                        <a:cs typeface="Calibri"/>
                        <a:sym typeface="Calibri"/>
                      </a:endParaRPr>
                    </a:p>
                  </a:txBody>
                  <a:tcPr marT="0" marB="0" marR="68575" marL="68575"/>
                </a:tc>
              </a:tr>
              <a:tr h="1331000">
                <a:tc>
                  <a:txBody>
                    <a:bodyPr/>
                    <a:lstStyle/>
                    <a:p>
                      <a:pPr indent="0" lvl="0" marL="0" marR="0" rtl="0" algn="just">
                        <a:lnSpc>
                          <a:spcPct val="115000"/>
                        </a:lnSpc>
                        <a:spcBef>
                          <a:spcPts val="0"/>
                        </a:spcBef>
                        <a:spcAft>
                          <a:spcPts val="0"/>
                        </a:spcAft>
                        <a:buNone/>
                      </a:pPr>
                      <a:r>
                        <a:rPr lang="en-US" sz="2400" u="none" cap="none" strike="noStrike"/>
                        <a:t>Stack</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Each process needs one or more LIFO stacks to store parameters and return addresses in case of procedure or system calls. </a:t>
                      </a:r>
                      <a:endParaRPr sz="2000" u="none" cap="none" strike="noStrike">
                        <a:latin typeface="Calibri"/>
                        <a:ea typeface="Calibri"/>
                        <a:cs typeface="Calibri"/>
                        <a:sym typeface="Calibri"/>
                      </a:endParaRPr>
                    </a:p>
                  </a:txBody>
                  <a:tcPr marT="0" marB="0" marR="68575" marL="68575"/>
                </a:tc>
              </a:tr>
              <a:tr h="878500">
                <a:tc>
                  <a:txBody>
                    <a:bodyPr/>
                    <a:lstStyle/>
                    <a:p>
                      <a:pPr indent="0" lvl="0" marL="0" marR="0" rtl="0" algn="just">
                        <a:lnSpc>
                          <a:spcPct val="115000"/>
                        </a:lnSpc>
                        <a:spcBef>
                          <a:spcPts val="0"/>
                        </a:spcBef>
                        <a:spcAft>
                          <a:spcPts val="0"/>
                        </a:spcAft>
                        <a:buNone/>
                      </a:pPr>
                      <a:r>
                        <a:rPr lang="en-US" sz="2400" u="none" cap="none" strike="noStrike"/>
                        <a:t>Process Control Block</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Process control block(PCB)  contains the data which is used by OS to control and manage the process.</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Control Block</a:t>
            </a:r>
            <a:endParaRPr/>
          </a:p>
        </p:txBody>
      </p:sp>
      <p:sp>
        <p:nvSpPr>
          <p:cNvPr id="279" name="Google Shape;279;p29"/>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A PCB contains all information pertaining to a process that is used in controlling the process operation, resource information and information needed for inter-process communication.  </a:t>
            </a:r>
            <a:endParaRPr/>
          </a:p>
          <a:p>
            <a:pPr indent="-285750" lvl="0" marL="285750" rtl="0" algn="l">
              <a:lnSpc>
                <a:spcPct val="90000"/>
              </a:lnSpc>
              <a:spcBef>
                <a:spcPts val="1000"/>
              </a:spcBef>
              <a:spcAft>
                <a:spcPts val="0"/>
              </a:spcAft>
              <a:buClr>
                <a:schemeClr val="dk1"/>
              </a:buClr>
              <a:buSzPts val="2800"/>
              <a:buFont typeface="Arial"/>
              <a:buChar char="•"/>
            </a:pPr>
            <a:r>
              <a:rPr lang="en-US"/>
              <a:t>PCB components: </a:t>
            </a:r>
            <a:endParaRPr/>
          </a:p>
          <a:p>
            <a:pPr indent="-285750" lvl="1" marL="742950" rtl="0" algn="l">
              <a:lnSpc>
                <a:spcPct val="90000"/>
              </a:lnSpc>
              <a:spcBef>
                <a:spcPts val="500"/>
              </a:spcBef>
              <a:spcAft>
                <a:spcPts val="0"/>
              </a:spcAft>
              <a:buClr>
                <a:schemeClr val="dk1"/>
              </a:buClr>
              <a:buSzPts val="2400"/>
              <a:buChar char="o"/>
            </a:pPr>
            <a:r>
              <a:rPr lang="en-US"/>
              <a:t>Identifiers</a:t>
            </a:r>
            <a:endParaRPr/>
          </a:p>
          <a:p>
            <a:pPr indent="-285750" lvl="1" marL="742950" rtl="0" algn="l">
              <a:lnSpc>
                <a:spcPct val="90000"/>
              </a:lnSpc>
              <a:spcBef>
                <a:spcPts val="500"/>
              </a:spcBef>
              <a:spcAft>
                <a:spcPts val="0"/>
              </a:spcAft>
              <a:buClr>
                <a:schemeClr val="dk1"/>
              </a:buClr>
              <a:buSzPts val="2400"/>
              <a:buChar char="o"/>
            </a:pPr>
            <a:r>
              <a:rPr lang="en-US"/>
              <a:t>Processor State Information</a:t>
            </a:r>
            <a:endParaRPr/>
          </a:p>
          <a:p>
            <a:pPr indent="-285750" lvl="1" marL="742950" rtl="0" algn="l">
              <a:lnSpc>
                <a:spcPct val="90000"/>
              </a:lnSpc>
              <a:spcBef>
                <a:spcPts val="500"/>
              </a:spcBef>
              <a:spcAft>
                <a:spcPts val="0"/>
              </a:spcAft>
              <a:buClr>
                <a:schemeClr val="dk1"/>
              </a:buClr>
              <a:buSzPts val="2400"/>
              <a:buChar char="o"/>
            </a:pPr>
            <a:r>
              <a:rPr lang="en-US"/>
              <a:t>Process Control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C00000"/>
              </a:buClr>
              <a:buSzPts val="6000"/>
              <a:buFont typeface="Marcellus"/>
              <a:buNone/>
            </a:pPr>
            <a:r>
              <a:rPr lang="en-US">
                <a:solidFill>
                  <a:srgbClr val="C00000"/>
                </a:solidFill>
                <a:latin typeface="Marcellus"/>
                <a:ea typeface="Marcellus"/>
                <a:cs typeface="Marcellus"/>
                <a:sym typeface="Marcellus"/>
              </a:rPr>
              <a:t>Basic Terminologies &amp; Definitions</a:t>
            </a:r>
            <a:endParaRPr>
              <a:solidFill>
                <a:srgbClr val="C00000"/>
              </a:solidFill>
              <a:latin typeface="Marcellus"/>
              <a:ea typeface="Marcellus"/>
              <a:cs typeface="Marcellus"/>
              <a:sym typeface="Marcellus"/>
            </a:endParaRPr>
          </a:p>
        </p:txBody>
      </p:sp>
      <p:sp>
        <p:nvSpPr>
          <p:cNvPr id="123" name="Google Shape;123;p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PCB components: Identifiers</a:t>
            </a:r>
            <a:endParaRPr/>
          </a:p>
        </p:txBody>
      </p:sp>
      <p:graphicFrame>
        <p:nvGraphicFramePr>
          <p:cNvPr id="285" name="Google Shape;285;p30"/>
          <p:cNvGraphicFramePr/>
          <p:nvPr/>
        </p:nvGraphicFramePr>
        <p:xfrm>
          <a:off x="755576" y="1340768"/>
          <a:ext cx="3000000" cy="3000000"/>
        </p:xfrm>
        <a:graphic>
          <a:graphicData uri="http://schemas.openxmlformats.org/drawingml/2006/table">
            <a:tbl>
              <a:tblPr bandRow="1" firstCol="1" firstRow="1">
                <a:noFill/>
                <a:tableStyleId>{3FE2BAD2-DE10-413C-A5B3-CB37DAE4142E}</a:tableStyleId>
              </a:tblPr>
              <a:tblGrid>
                <a:gridCol w="2146000"/>
                <a:gridCol w="5990900"/>
              </a:tblGrid>
              <a:tr h="554125">
                <a:tc>
                  <a:txBody>
                    <a:bodyPr/>
                    <a:lstStyle/>
                    <a:p>
                      <a:pPr indent="0" lvl="0" marL="0" marR="0" rtl="0" algn="ctr">
                        <a:lnSpc>
                          <a:spcPct val="115000"/>
                        </a:lnSpc>
                        <a:spcBef>
                          <a:spcPts val="0"/>
                        </a:spcBef>
                        <a:spcAft>
                          <a:spcPts val="0"/>
                        </a:spcAft>
                        <a:buNone/>
                      </a:pPr>
                      <a:r>
                        <a:rPr lang="en-US" sz="2400" u="none" cap="none" strike="noStrike"/>
                        <a:t>PCB Field</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Contents</a:t>
                      </a:r>
                      <a:endParaRPr sz="2000" u="none" cap="none" strike="noStrike">
                        <a:latin typeface="Calibri"/>
                        <a:ea typeface="Calibri"/>
                        <a:cs typeface="Calibri"/>
                        <a:sym typeface="Calibri"/>
                      </a:endParaRPr>
                    </a:p>
                  </a:txBody>
                  <a:tcPr marT="0" marB="0" marR="68575" marL="68575"/>
                </a:tc>
              </a:tr>
              <a:tr h="554125">
                <a:tc gridSpan="2">
                  <a:txBody>
                    <a:bodyPr/>
                    <a:lstStyle/>
                    <a:p>
                      <a:pPr indent="0" lvl="0" marL="0" marR="0" rtl="0" algn="ctr">
                        <a:lnSpc>
                          <a:spcPct val="115000"/>
                        </a:lnSpc>
                        <a:spcBef>
                          <a:spcPts val="0"/>
                        </a:spcBef>
                        <a:spcAft>
                          <a:spcPts val="0"/>
                        </a:spcAft>
                        <a:buNone/>
                      </a:pPr>
                      <a:r>
                        <a:rPr lang="en-US" sz="2400" u="none" cap="none" strike="noStrike"/>
                        <a:t>Identifiers</a:t>
                      </a:r>
                      <a:endParaRPr sz="2000" u="none" cap="none" strike="noStrike">
                        <a:latin typeface="Calibri"/>
                        <a:ea typeface="Calibri"/>
                        <a:cs typeface="Calibri"/>
                        <a:sym typeface="Calibri"/>
                      </a:endParaRPr>
                    </a:p>
                  </a:txBody>
                  <a:tcPr marT="0" marB="0" marR="68575" marL="68575"/>
                </a:tc>
                <a:tc hMerge="1"/>
              </a:tr>
              <a:tr h="1142750">
                <a:tc>
                  <a:txBody>
                    <a:bodyPr/>
                    <a:lstStyle/>
                    <a:p>
                      <a:pPr indent="0" lvl="0" marL="0" marR="0" rtl="0" algn="just">
                        <a:lnSpc>
                          <a:spcPct val="115000"/>
                        </a:lnSpc>
                        <a:spcBef>
                          <a:spcPts val="0"/>
                        </a:spcBef>
                        <a:spcAft>
                          <a:spcPts val="0"/>
                        </a:spcAft>
                        <a:buNone/>
                      </a:pPr>
                      <a:r>
                        <a:rPr lang="en-US" sz="2400" u="none" cap="none" strike="noStrike"/>
                        <a:t>Process ID</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This is unique process ID assigned to it at the time of creation</a:t>
                      </a:r>
                      <a:endParaRPr sz="2000" u="none" cap="none" strike="noStrike">
                        <a:latin typeface="Calibri"/>
                        <a:ea typeface="Calibri"/>
                        <a:cs typeface="Calibri"/>
                        <a:sym typeface="Calibri"/>
                      </a:endParaRPr>
                    </a:p>
                  </a:txBody>
                  <a:tcPr marT="0" marB="0" marR="68575" marL="68575"/>
                </a:tc>
              </a:tr>
              <a:tr h="1142750">
                <a:tc>
                  <a:txBody>
                    <a:bodyPr/>
                    <a:lstStyle/>
                    <a:p>
                      <a:pPr indent="0" lvl="0" marL="0" marR="0" rtl="0" algn="just">
                        <a:lnSpc>
                          <a:spcPct val="115000"/>
                        </a:lnSpc>
                        <a:spcBef>
                          <a:spcPts val="0"/>
                        </a:spcBef>
                        <a:spcAft>
                          <a:spcPts val="0"/>
                        </a:spcAft>
                        <a:buNone/>
                      </a:pPr>
                      <a:r>
                        <a:rPr lang="en-US" sz="2400" u="none" cap="none" strike="noStrike"/>
                        <a:t>Child and Parent IDs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The child and parent process IDs are required for process synchronization</a:t>
                      </a:r>
                      <a:endParaRPr sz="2000" u="none" cap="none" strike="noStrike">
                        <a:latin typeface="Calibri"/>
                        <a:ea typeface="Calibri"/>
                        <a:cs typeface="Calibri"/>
                        <a:sym typeface="Calibri"/>
                      </a:endParaRPr>
                    </a:p>
                  </a:txBody>
                  <a:tcPr marT="0" marB="0" marR="68575" marL="68575"/>
                </a:tc>
              </a:tr>
              <a:tr h="1142750">
                <a:tc>
                  <a:txBody>
                    <a:bodyPr/>
                    <a:lstStyle/>
                    <a:p>
                      <a:pPr indent="0" lvl="0" marL="0" marR="0" rtl="0" algn="just">
                        <a:lnSpc>
                          <a:spcPct val="115000"/>
                        </a:lnSpc>
                        <a:spcBef>
                          <a:spcPts val="0"/>
                        </a:spcBef>
                        <a:spcAft>
                          <a:spcPts val="0"/>
                        </a:spcAft>
                        <a:buNone/>
                      </a:pPr>
                      <a:r>
                        <a:rPr lang="en-US" sz="2400" u="none" cap="none" strike="noStrike"/>
                        <a:t>User Identifier</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The unique identifier associated with the user in multiuser systems.</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graphicFrame>
        <p:nvGraphicFramePr>
          <p:cNvPr id="291" name="Google Shape;291;p31"/>
          <p:cNvGraphicFramePr/>
          <p:nvPr/>
        </p:nvGraphicFramePr>
        <p:xfrm>
          <a:off x="18964" y="0"/>
          <a:ext cx="3000000" cy="3000000"/>
        </p:xfrm>
        <a:graphic>
          <a:graphicData uri="http://schemas.openxmlformats.org/drawingml/2006/table">
            <a:tbl>
              <a:tblPr bandRow="1" firstCol="1" firstRow="1">
                <a:noFill/>
                <a:tableStyleId>{3FE2BAD2-DE10-413C-A5B3-CB37DAE4142E}</a:tableStyleId>
              </a:tblPr>
              <a:tblGrid>
                <a:gridCol w="2406600"/>
                <a:gridCol w="6718425"/>
              </a:tblGrid>
              <a:tr h="321575">
                <a:tc gridSpan="2">
                  <a:txBody>
                    <a:bodyPr/>
                    <a:lstStyle/>
                    <a:p>
                      <a:pPr indent="0" lvl="0" marL="0" marR="0" rtl="0" algn="ctr">
                        <a:lnSpc>
                          <a:spcPct val="115000"/>
                        </a:lnSpc>
                        <a:spcBef>
                          <a:spcPts val="0"/>
                        </a:spcBef>
                        <a:spcAft>
                          <a:spcPts val="0"/>
                        </a:spcAft>
                        <a:buNone/>
                      </a:pPr>
                      <a:r>
                        <a:rPr lang="en-US" sz="1200" u="none" cap="none" strike="noStrike"/>
                        <a:t>Process Control Information</a:t>
                      </a:r>
                      <a:endParaRPr sz="1100" u="none" cap="none" strike="noStrike">
                        <a:latin typeface="Calibri"/>
                        <a:ea typeface="Calibri"/>
                        <a:cs typeface="Calibri"/>
                        <a:sym typeface="Calibri"/>
                      </a:endParaRPr>
                    </a:p>
                  </a:txBody>
                  <a:tcPr marT="0" marB="0" marR="68575" marL="68575"/>
                </a:tc>
                <a:tc hMerge="1"/>
              </a:tr>
              <a:tr h="1004700">
                <a:tc>
                  <a:txBody>
                    <a:bodyPr/>
                    <a:lstStyle/>
                    <a:p>
                      <a:pPr indent="0" lvl="0" marL="0" marR="0" rtl="0" algn="just">
                        <a:lnSpc>
                          <a:spcPct val="115000"/>
                        </a:lnSpc>
                        <a:spcBef>
                          <a:spcPts val="0"/>
                        </a:spcBef>
                        <a:spcAft>
                          <a:spcPts val="0"/>
                        </a:spcAft>
                        <a:buNone/>
                      </a:pPr>
                      <a:r>
                        <a:rPr lang="en-US" sz="2000" u="none" cap="none" strike="noStrike"/>
                        <a:t>Scheduling and state information</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This is information about process state, priority, scheduling related information and event information in case the concerned process is waiting on that!</a:t>
                      </a:r>
                      <a:endParaRPr sz="1800" u="none" cap="none" strike="noStrike">
                        <a:latin typeface="Calibri"/>
                        <a:ea typeface="Calibri"/>
                        <a:cs typeface="Calibri"/>
                        <a:sym typeface="Calibri"/>
                      </a:endParaRPr>
                    </a:p>
                  </a:txBody>
                  <a:tcPr marT="0" marB="0" marR="68575" marL="68575"/>
                </a:tc>
              </a:tr>
              <a:tr h="1004700">
                <a:tc>
                  <a:txBody>
                    <a:bodyPr/>
                    <a:lstStyle/>
                    <a:p>
                      <a:pPr indent="0" lvl="0" marL="0" marR="0" rtl="0" algn="just">
                        <a:lnSpc>
                          <a:spcPct val="115000"/>
                        </a:lnSpc>
                        <a:spcBef>
                          <a:spcPts val="0"/>
                        </a:spcBef>
                        <a:spcAft>
                          <a:spcPts val="0"/>
                        </a:spcAft>
                        <a:buNone/>
                      </a:pPr>
                      <a:r>
                        <a:rPr lang="en-US" sz="2000" u="none" cap="none" strike="noStrike"/>
                        <a:t>Data Structuring</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A process may linked to other processes in queue, ring or some other structure. This information is stored in data structuring field.</a:t>
                      </a:r>
                      <a:endParaRPr sz="1800" u="none" cap="none" strike="noStrike">
                        <a:latin typeface="Calibri"/>
                        <a:ea typeface="Calibri"/>
                        <a:cs typeface="Calibri"/>
                        <a:sym typeface="Calibri"/>
                      </a:endParaRPr>
                    </a:p>
                  </a:txBody>
                  <a:tcPr marT="0" marB="0" marR="68575" marL="68575"/>
                </a:tc>
              </a:tr>
              <a:tr h="1004700">
                <a:tc>
                  <a:txBody>
                    <a:bodyPr/>
                    <a:lstStyle/>
                    <a:p>
                      <a:pPr indent="0" lvl="0" marL="0" marR="0" rtl="0" algn="just">
                        <a:lnSpc>
                          <a:spcPct val="115000"/>
                        </a:lnSpc>
                        <a:spcBef>
                          <a:spcPts val="0"/>
                        </a:spcBef>
                        <a:spcAft>
                          <a:spcPts val="0"/>
                        </a:spcAft>
                        <a:buNone/>
                      </a:pPr>
                      <a:r>
                        <a:rPr lang="en-US" sz="2000" u="none" cap="none" strike="noStrike"/>
                        <a:t>Interprocess communication</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The processes need various flags, messages and signals be exchanged to interact with each other. Some or all this information in stored in PCB.</a:t>
                      </a:r>
                      <a:endParaRPr sz="1800" u="none" cap="none" strike="noStrike">
                        <a:latin typeface="Calibri"/>
                        <a:ea typeface="Calibri"/>
                        <a:cs typeface="Calibri"/>
                        <a:sym typeface="Calibri"/>
                      </a:endParaRPr>
                    </a:p>
                  </a:txBody>
                  <a:tcPr marT="0" marB="0" marR="68575" marL="68575"/>
                </a:tc>
              </a:tr>
              <a:tr h="1004700">
                <a:tc>
                  <a:txBody>
                    <a:bodyPr/>
                    <a:lstStyle/>
                    <a:p>
                      <a:pPr indent="0" lvl="0" marL="0" marR="0" rtl="0" algn="just">
                        <a:lnSpc>
                          <a:spcPct val="115000"/>
                        </a:lnSpc>
                        <a:spcBef>
                          <a:spcPts val="0"/>
                        </a:spcBef>
                        <a:spcAft>
                          <a:spcPts val="0"/>
                        </a:spcAft>
                        <a:buNone/>
                      </a:pPr>
                      <a:r>
                        <a:rPr lang="en-US" sz="2000" u="none" cap="none" strike="noStrike"/>
                        <a:t>Process Priority</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The priority is a numeric value, which may be assigned to a process at the time of its creation. Some priorities can be altered by user and some change with process age, too.</a:t>
                      </a:r>
                      <a:endParaRPr sz="1800" u="none" cap="none" strike="noStrike">
                        <a:latin typeface="Calibri"/>
                        <a:ea typeface="Calibri"/>
                        <a:cs typeface="Calibri"/>
                        <a:sym typeface="Calibri"/>
                      </a:endParaRPr>
                    </a:p>
                  </a:txBody>
                  <a:tcPr marT="0" marB="0" marR="68575" marL="68575"/>
                </a:tc>
              </a:tr>
              <a:tr h="1004700">
                <a:tc>
                  <a:txBody>
                    <a:bodyPr/>
                    <a:lstStyle/>
                    <a:p>
                      <a:pPr indent="0" lvl="0" marL="0" marR="0" rtl="0" algn="just">
                        <a:lnSpc>
                          <a:spcPct val="115000"/>
                        </a:lnSpc>
                        <a:spcBef>
                          <a:spcPts val="0"/>
                        </a:spcBef>
                        <a:spcAft>
                          <a:spcPts val="0"/>
                        </a:spcAft>
                        <a:buNone/>
                      </a:pPr>
                      <a:r>
                        <a:rPr lang="en-US" sz="2000" u="none" cap="none" strike="noStrike"/>
                        <a:t>Memory Management</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This field  holds the pointer to segments or to the page tables which describe portions of memory assigned to the process.</a:t>
                      </a:r>
                      <a:endParaRPr sz="1800" u="none" cap="none" strike="noStrike">
                        <a:latin typeface="Calibri"/>
                        <a:ea typeface="Calibri"/>
                        <a:cs typeface="Calibri"/>
                        <a:sym typeface="Calibri"/>
                      </a:endParaRPr>
                    </a:p>
                  </a:txBody>
                  <a:tcPr marT="0" marB="0" marR="68575" marL="68575"/>
                </a:tc>
              </a:tr>
              <a:tr h="1004700">
                <a:tc>
                  <a:txBody>
                    <a:bodyPr/>
                    <a:lstStyle/>
                    <a:p>
                      <a:pPr indent="0" lvl="0" marL="0" marR="0" rtl="0" algn="just">
                        <a:lnSpc>
                          <a:spcPct val="115000"/>
                        </a:lnSpc>
                        <a:spcBef>
                          <a:spcPts val="0"/>
                        </a:spcBef>
                        <a:spcAft>
                          <a:spcPts val="0"/>
                        </a:spcAft>
                        <a:buNone/>
                      </a:pPr>
                      <a:r>
                        <a:rPr lang="en-US" sz="2000" u="none" cap="none" strike="noStrike"/>
                        <a:t>Resource ownership and Utilization</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All the resources or the number of instances of resources assigned to process are described in this field. </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899592" y="260648"/>
            <a:ext cx="7968686"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200"/>
              <a:buFont typeface="Times New Roman"/>
              <a:buNone/>
            </a:pPr>
            <a:r>
              <a:rPr lang="en-US" sz="3200"/>
              <a:t>PCB components: Process State Information</a:t>
            </a:r>
            <a:endParaRPr sz="3200"/>
          </a:p>
        </p:txBody>
      </p:sp>
      <p:graphicFrame>
        <p:nvGraphicFramePr>
          <p:cNvPr id="297" name="Google Shape;297;p32"/>
          <p:cNvGraphicFramePr/>
          <p:nvPr/>
        </p:nvGraphicFramePr>
        <p:xfrm>
          <a:off x="755576" y="1268760"/>
          <a:ext cx="3000000" cy="3000000"/>
        </p:xfrm>
        <a:graphic>
          <a:graphicData uri="http://schemas.openxmlformats.org/drawingml/2006/table">
            <a:tbl>
              <a:tblPr bandRow="1" firstCol="1" firstRow="1">
                <a:noFill/>
                <a:tableStyleId>{3FE2BAD2-DE10-413C-A5B3-CB37DAE4142E}</a:tableStyleId>
              </a:tblPr>
              <a:tblGrid>
                <a:gridCol w="2165000"/>
                <a:gridCol w="6043925"/>
              </a:tblGrid>
              <a:tr h="334875">
                <a:tc gridSpan="2">
                  <a:txBody>
                    <a:bodyPr/>
                    <a:lstStyle/>
                    <a:p>
                      <a:pPr indent="0" lvl="0" marL="0" marR="0" rtl="0" algn="ctr">
                        <a:lnSpc>
                          <a:spcPct val="115000"/>
                        </a:lnSpc>
                        <a:spcBef>
                          <a:spcPts val="0"/>
                        </a:spcBef>
                        <a:spcAft>
                          <a:spcPts val="0"/>
                        </a:spcAft>
                        <a:buNone/>
                      </a:pPr>
                      <a:r>
                        <a:rPr lang="en-US" sz="2000" u="none" cap="none" strike="noStrike"/>
                        <a:t>Processor State Information</a:t>
                      </a:r>
                      <a:endParaRPr sz="1800" u="none" cap="none" strike="noStrike">
                        <a:latin typeface="Calibri"/>
                        <a:ea typeface="Calibri"/>
                        <a:cs typeface="Calibri"/>
                        <a:sym typeface="Calibri"/>
                      </a:endParaRPr>
                    </a:p>
                  </a:txBody>
                  <a:tcPr marT="0" marB="0" marR="68575" marL="68575"/>
                </a:tc>
                <a:tc hMerge="1"/>
              </a:tr>
              <a:tr h="1046275">
                <a:tc>
                  <a:txBody>
                    <a:bodyPr/>
                    <a:lstStyle/>
                    <a:p>
                      <a:pPr indent="0" lvl="0" marL="0" marR="0" rtl="0" algn="just">
                        <a:lnSpc>
                          <a:spcPct val="115000"/>
                        </a:lnSpc>
                        <a:spcBef>
                          <a:spcPts val="0"/>
                        </a:spcBef>
                        <a:spcAft>
                          <a:spcPts val="0"/>
                        </a:spcAft>
                        <a:buNone/>
                      </a:pPr>
                      <a:r>
                        <a:rPr lang="en-US" sz="2000" u="none" cap="none" strike="noStrike"/>
                        <a:t>User Accessible Registers</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Every processor offers some general purpose registers those are accessible to user. The number of available registers differs with every processor type.</a:t>
                      </a:r>
                      <a:endParaRPr sz="1800" u="none" cap="none" strike="noStrike">
                        <a:latin typeface="Calibri"/>
                        <a:ea typeface="Calibri"/>
                        <a:cs typeface="Calibri"/>
                        <a:sym typeface="Calibri"/>
                      </a:endParaRPr>
                    </a:p>
                  </a:txBody>
                  <a:tcPr marT="0" marB="0" marR="68575" marL="68575"/>
                </a:tc>
              </a:tr>
              <a:tr h="2469100">
                <a:tc>
                  <a:txBody>
                    <a:bodyPr/>
                    <a:lstStyle/>
                    <a:p>
                      <a:pPr indent="0" lvl="0" marL="0" marR="0" rtl="0" algn="just">
                        <a:lnSpc>
                          <a:spcPct val="115000"/>
                        </a:lnSpc>
                        <a:spcBef>
                          <a:spcPts val="0"/>
                        </a:spcBef>
                        <a:spcAft>
                          <a:spcPts val="0"/>
                        </a:spcAft>
                        <a:buNone/>
                      </a:pPr>
                      <a:r>
                        <a:rPr lang="en-US" sz="2000" u="none" cap="none" strike="noStrike"/>
                        <a:t>Control and Status registers</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000" u="none" cap="none" strike="noStrike"/>
                        <a:t>This field is also called PSW(Program Status Word) which typically contains </a:t>
                      </a:r>
                      <a:endParaRPr sz="1800" u="none" cap="none" strike="noStrike"/>
                    </a:p>
                    <a:p>
                      <a:pPr indent="0" lvl="0" marL="0" marR="0" rtl="0" algn="l">
                        <a:lnSpc>
                          <a:spcPct val="115000"/>
                        </a:lnSpc>
                        <a:spcBef>
                          <a:spcPts val="0"/>
                        </a:spcBef>
                        <a:spcAft>
                          <a:spcPts val="0"/>
                        </a:spcAft>
                        <a:buNone/>
                      </a:pPr>
                      <a:r>
                        <a:rPr lang="en-US" sz="2000" u="none" cap="none" strike="noStrike"/>
                        <a:t>Program counter (Contains the address of the next instruction to be fetched), </a:t>
                      </a:r>
                      <a:endParaRPr/>
                    </a:p>
                    <a:p>
                      <a:pPr indent="0" lvl="0" marL="0" marR="0" rtl="0" algn="l">
                        <a:lnSpc>
                          <a:spcPct val="115000"/>
                        </a:lnSpc>
                        <a:spcBef>
                          <a:spcPts val="0"/>
                        </a:spcBef>
                        <a:spcAft>
                          <a:spcPts val="0"/>
                        </a:spcAft>
                        <a:buNone/>
                      </a:pPr>
                      <a:r>
                        <a:rPr lang="en-US" sz="2000" u="none" cap="none" strike="noStrike"/>
                        <a:t>Condition codes (Result of the most recent arithmetic or logical operation), </a:t>
                      </a:r>
                      <a:endParaRPr/>
                    </a:p>
                    <a:p>
                      <a:pPr indent="0" lvl="0" marL="0" marR="0" rtl="0" algn="l">
                        <a:lnSpc>
                          <a:spcPct val="115000"/>
                        </a:lnSpc>
                        <a:spcBef>
                          <a:spcPts val="0"/>
                        </a:spcBef>
                        <a:spcAft>
                          <a:spcPts val="0"/>
                        </a:spcAft>
                        <a:buNone/>
                      </a:pPr>
                      <a:r>
                        <a:rPr lang="en-US" sz="2000" u="none" cap="none" strike="noStrike"/>
                        <a:t>Status information(Includes interrupt enabled/disabled flags, execution mode)</a:t>
                      </a:r>
                      <a:endParaRPr sz="1800" u="none" cap="none" strike="noStrike">
                        <a:latin typeface="Calibri"/>
                        <a:ea typeface="Calibri"/>
                        <a:cs typeface="Calibri"/>
                        <a:sym typeface="Calibri"/>
                      </a:endParaRPr>
                    </a:p>
                  </a:txBody>
                  <a:tcPr marT="0" marB="0" marR="68575" marL="68575"/>
                </a:tc>
              </a:tr>
              <a:tr h="1046275">
                <a:tc>
                  <a:txBody>
                    <a:bodyPr/>
                    <a:lstStyle/>
                    <a:p>
                      <a:pPr indent="0" lvl="0" marL="0" marR="0" rtl="0" algn="just">
                        <a:lnSpc>
                          <a:spcPct val="115000"/>
                        </a:lnSpc>
                        <a:spcBef>
                          <a:spcPts val="0"/>
                        </a:spcBef>
                        <a:spcAft>
                          <a:spcPts val="0"/>
                        </a:spcAft>
                        <a:buNone/>
                      </a:pPr>
                      <a:r>
                        <a:rPr lang="en-US" sz="2000" u="none" cap="none" strike="noStrike"/>
                        <a:t>Stack Pointers</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Each process needs one or more LIFO stacks to store parameters and return addresses in case of procedure or system calls. The stack pointer points to stack top.</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7- state process model</a:t>
            </a:r>
            <a:endParaRPr/>
          </a:p>
        </p:txBody>
      </p:sp>
      <p:sp>
        <p:nvSpPr>
          <p:cNvPr id="303" name="Google Shape;303;p33"/>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107950" lvl="0" marL="285750" rtl="0" algn="l">
              <a:lnSpc>
                <a:spcPct val="90000"/>
              </a:lnSpc>
              <a:spcBef>
                <a:spcPts val="0"/>
              </a:spcBef>
              <a:spcAft>
                <a:spcPts val="0"/>
              </a:spcAft>
              <a:buClr>
                <a:schemeClr val="dk1"/>
              </a:buClr>
              <a:buSzPts val="2800"/>
              <a:buFont typeface="Arial"/>
              <a:buNone/>
            </a:pPr>
            <a:r>
              <a:t/>
            </a:r>
            <a:endParaRPr/>
          </a:p>
        </p:txBody>
      </p:sp>
      <p:sp>
        <p:nvSpPr>
          <p:cNvPr descr="A Seven State Process Model | Download Scientific Diagram" id="304" name="Google Shape;304;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5" name="Google Shape;305;p33"/>
          <p:cNvPicPr preferRelativeResize="0"/>
          <p:nvPr/>
        </p:nvPicPr>
        <p:blipFill rotWithShape="1">
          <a:blip r:embed="rId3">
            <a:alphaModFix/>
          </a:blip>
          <a:srcRect b="0" l="0" r="0" t="0"/>
          <a:stretch/>
        </p:blipFill>
        <p:spPr>
          <a:xfrm>
            <a:off x="313655" y="1268760"/>
            <a:ext cx="8693366" cy="47525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9-state process model</a:t>
            </a:r>
            <a:endParaRPr/>
          </a:p>
        </p:txBody>
      </p:sp>
      <p:sp>
        <p:nvSpPr>
          <p:cNvPr id="311" name="Google Shape;311;p3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107950" lvl="0" marL="285750" rtl="0" algn="l">
              <a:lnSpc>
                <a:spcPct val="90000"/>
              </a:lnSpc>
              <a:spcBef>
                <a:spcPts val="0"/>
              </a:spcBef>
              <a:spcAft>
                <a:spcPts val="0"/>
              </a:spcAft>
              <a:buClr>
                <a:schemeClr val="dk1"/>
              </a:buClr>
              <a:buSzPts val="2800"/>
              <a:buFont typeface="Arial"/>
              <a:buNone/>
            </a:pPr>
            <a:r>
              <a:t/>
            </a:r>
            <a:endParaRPr/>
          </a:p>
        </p:txBody>
      </p:sp>
      <p:sp>
        <p:nvSpPr>
          <p:cNvPr id="312" name="Google Shape;312;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13" name="Google Shape;313;p34"/>
          <p:cNvGraphicFramePr/>
          <p:nvPr/>
        </p:nvGraphicFramePr>
        <p:xfrm>
          <a:off x="539552" y="763146"/>
          <a:ext cx="8064896" cy="6065474"/>
        </p:xfrm>
        <a:graphic>
          <a:graphicData uri="http://schemas.openxmlformats.org/presentationml/2006/ole">
            <mc:AlternateContent>
              <mc:Choice Requires="v">
                <p:oleObj r:id="rId4" imgH="6065474" imgW="8064896" progId="PowerPoint.Slide.12" spid="_x0000_s1">
                  <p:embed/>
                </p:oleObj>
              </mc:Choice>
              <mc:Fallback>
                <p:oleObj r:id="rId5" imgH="6065474" imgW="8064896" progId="PowerPoint.Slide.12">
                  <p:embed/>
                  <p:pic>
                    <p:nvPicPr>
                      <p:cNvPr id="313" name="Google Shape;313;p34"/>
                      <p:cNvPicPr preferRelativeResize="0"/>
                      <p:nvPr/>
                    </p:nvPicPr>
                    <p:blipFill rotWithShape="1">
                      <a:blip r:embed="rId6">
                        <a:alphaModFix/>
                      </a:blip>
                      <a:srcRect b="0" l="0" r="0" t="0"/>
                      <a:stretch/>
                    </p:blipFill>
                    <p:spPr>
                      <a:xfrm>
                        <a:off x="539552" y="763146"/>
                        <a:ext cx="8064896" cy="6065474"/>
                      </a:xfrm>
                      <a:prstGeom prst="rect">
                        <a:avLst/>
                      </a:prstGeom>
                      <a:noFill/>
                      <a:ln>
                        <a:noFill/>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graphicFrame>
        <p:nvGraphicFramePr>
          <p:cNvPr id="319" name="Google Shape;319;p35"/>
          <p:cNvGraphicFramePr/>
          <p:nvPr/>
        </p:nvGraphicFramePr>
        <p:xfrm>
          <a:off x="611560" y="116632"/>
          <a:ext cx="3000000" cy="3000000"/>
        </p:xfrm>
        <a:graphic>
          <a:graphicData uri="http://schemas.openxmlformats.org/drawingml/2006/table">
            <a:tbl>
              <a:tblPr bandRow="1" firstCol="1" firstRow="1">
                <a:noFill/>
                <a:tableStyleId>{3FE2BAD2-DE10-413C-A5B3-CB37DAE4142E}</a:tableStyleId>
              </a:tblPr>
              <a:tblGrid>
                <a:gridCol w="1800200"/>
                <a:gridCol w="6552725"/>
              </a:tblGrid>
              <a:tr h="296800">
                <a:tc>
                  <a:txBody>
                    <a:bodyPr/>
                    <a:lstStyle/>
                    <a:p>
                      <a:pPr indent="0" lvl="0" marL="0" marR="0" rtl="0" algn="ctr">
                        <a:lnSpc>
                          <a:spcPct val="115000"/>
                        </a:lnSpc>
                        <a:spcBef>
                          <a:spcPts val="0"/>
                        </a:spcBef>
                        <a:spcAft>
                          <a:spcPts val="0"/>
                        </a:spcAft>
                        <a:buNone/>
                      </a:pPr>
                      <a:r>
                        <a:rPr lang="en-US" sz="1200" u="none" cap="none" strike="noStrike"/>
                        <a:t>Process State</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200" u="none" cap="none" strike="noStrike"/>
                        <a:t>Description</a:t>
                      </a:r>
                      <a:endParaRPr sz="1100" u="none" cap="none" strike="noStrike">
                        <a:latin typeface="Calibri"/>
                        <a:ea typeface="Calibri"/>
                        <a:cs typeface="Calibri"/>
                        <a:sym typeface="Calibri"/>
                      </a:endParaRPr>
                    </a:p>
                  </a:txBody>
                  <a:tcPr marT="0" marB="0" marR="68575" marL="68575"/>
                </a:tc>
              </a:tr>
              <a:tr h="296800">
                <a:tc>
                  <a:txBody>
                    <a:bodyPr/>
                    <a:lstStyle/>
                    <a:p>
                      <a:pPr indent="0" lvl="0" marL="0" marR="0" rtl="0" algn="just">
                        <a:lnSpc>
                          <a:spcPct val="115000"/>
                        </a:lnSpc>
                        <a:spcBef>
                          <a:spcPts val="0"/>
                        </a:spcBef>
                        <a:spcAft>
                          <a:spcPts val="0"/>
                        </a:spcAft>
                        <a:buNone/>
                      </a:pPr>
                      <a:r>
                        <a:rPr lang="en-US" sz="1800" u="none" cap="none" strike="noStrike"/>
                        <a:t>User Running</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running in user mode</a:t>
                      </a:r>
                      <a:endParaRPr sz="1600" u="none" cap="none" strike="noStrike">
                        <a:latin typeface="Calibri"/>
                        <a:ea typeface="Calibri"/>
                        <a:cs typeface="Calibri"/>
                        <a:sym typeface="Calibri"/>
                      </a:endParaRPr>
                    </a:p>
                  </a:txBody>
                  <a:tcPr marT="0" marB="0" marR="68575" marL="68575"/>
                </a:tc>
              </a:tr>
              <a:tr h="296800">
                <a:tc>
                  <a:txBody>
                    <a:bodyPr/>
                    <a:lstStyle/>
                    <a:p>
                      <a:pPr indent="0" lvl="0" marL="0" marR="0" rtl="0" algn="just">
                        <a:lnSpc>
                          <a:spcPct val="115000"/>
                        </a:lnSpc>
                        <a:spcBef>
                          <a:spcPts val="0"/>
                        </a:spcBef>
                        <a:spcAft>
                          <a:spcPts val="0"/>
                        </a:spcAft>
                        <a:buNone/>
                      </a:pPr>
                      <a:r>
                        <a:rPr lang="en-US" sz="1800" u="none" cap="none" strike="noStrike"/>
                        <a:t>Kernel Running</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running in Kernel mode</a:t>
                      </a:r>
                      <a:endParaRPr sz="1600" u="none" cap="none" strike="noStrike">
                        <a:latin typeface="Calibri"/>
                        <a:ea typeface="Calibri"/>
                        <a:cs typeface="Calibri"/>
                        <a:sym typeface="Calibri"/>
                      </a:endParaRPr>
                    </a:p>
                  </a:txBody>
                  <a:tcPr marT="0" marB="0" marR="68575" marL="68575"/>
                </a:tc>
              </a:tr>
              <a:tr h="612075">
                <a:tc>
                  <a:txBody>
                    <a:bodyPr/>
                    <a:lstStyle/>
                    <a:p>
                      <a:pPr indent="0" lvl="0" marL="0" marR="0" rtl="0" algn="just">
                        <a:lnSpc>
                          <a:spcPct val="115000"/>
                        </a:lnSpc>
                        <a:spcBef>
                          <a:spcPts val="0"/>
                        </a:spcBef>
                        <a:spcAft>
                          <a:spcPts val="0"/>
                        </a:spcAft>
                        <a:buNone/>
                      </a:pPr>
                      <a:r>
                        <a:rPr lang="en-US" sz="1800" u="none" cap="none" strike="noStrike"/>
                        <a:t>Ready to Run, in Memory</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ready to run as soon as the kernel dispatches it.</a:t>
                      </a:r>
                      <a:endParaRPr sz="1600" u="none" cap="none" strike="noStrike">
                        <a:latin typeface="Calibri"/>
                        <a:ea typeface="Calibri"/>
                        <a:cs typeface="Calibri"/>
                        <a:sym typeface="Calibri"/>
                      </a:endParaRPr>
                    </a:p>
                  </a:txBody>
                  <a:tcPr marT="0" marB="0" marR="68575" marL="68575"/>
                </a:tc>
              </a:tr>
              <a:tr h="612075">
                <a:tc>
                  <a:txBody>
                    <a:bodyPr/>
                    <a:lstStyle/>
                    <a:p>
                      <a:pPr indent="0" lvl="0" marL="0" marR="0" rtl="0" algn="just">
                        <a:lnSpc>
                          <a:spcPct val="115000"/>
                        </a:lnSpc>
                        <a:spcBef>
                          <a:spcPts val="0"/>
                        </a:spcBef>
                        <a:spcAft>
                          <a:spcPts val="0"/>
                        </a:spcAft>
                        <a:buNone/>
                      </a:pPr>
                      <a:r>
                        <a:rPr lang="en-US" sz="1800" u="none" cap="none" strike="noStrike"/>
                        <a:t>Asleep in Memory</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blocked on some event, process is in main memory.</a:t>
                      </a:r>
                      <a:endParaRPr sz="1600" u="none" cap="none" strike="noStrike">
                        <a:latin typeface="Calibri"/>
                        <a:ea typeface="Calibri"/>
                        <a:cs typeface="Calibri"/>
                        <a:sym typeface="Calibri"/>
                      </a:endParaRPr>
                    </a:p>
                  </a:txBody>
                  <a:tcPr marT="0" marB="0" marR="68575" marL="68575"/>
                </a:tc>
              </a:tr>
              <a:tr h="612075">
                <a:tc>
                  <a:txBody>
                    <a:bodyPr/>
                    <a:lstStyle/>
                    <a:p>
                      <a:pPr indent="0" lvl="0" marL="0" marR="0" rtl="0" algn="just">
                        <a:lnSpc>
                          <a:spcPct val="115000"/>
                        </a:lnSpc>
                        <a:spcBef>
                          <a:spcPts val="0"/>
                        </a:spcBef>
                        <a:spcAft>
                          <a:spcPts val="0"/>
                        </a:spcAft>
                        <a:buNone/>
                      </a:pPr>
                      <a:r>
                        <a:rPr lang="en-US" sz="1800" u="none" cap="none" strike="noStrike"/>
                        <a:t>Ready to Run, Swapped</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ready to run, but the swapping module must swap it in the main memory, so that kernel can schedule it.</a:t>
                      </a:r>
                      <a:endParaRPr sz="1600" u="none" cap="none" strike="noStrike">
                        <a:latin typeface="Calibri"/>
                        <a:ea typeface="Calibri"/>
                        <a:cs typeface="Calibri"/>
                        <a:sym typeface="Calibri"/>
                      </a:endParaRPr>
                    </a:p>
                  </a:txBody>
                  <a:tcPr marT="0" marB="0" marR="68575" marL="68575"/>
                </a:tc>
              </a:tr>
              <a:tr h="612075">
                <a:tc>
                  <a:txBody>
                    <a:bodyPr/>
                    <a:lstStyle/>
                    <a:p>
                      <a:pPr indent="0" lvl="0" marL="0" marR="0" rtl="0" algn="just">
                        <a:lnSpc>
                          <a:spcPct val="115000"/>
                        </a:lnSpc>
                        <a:spcBef>
                          <a:spcPts val="0"/>
                        </a:spcBef>
                        <a:spcAft>
                          <a:spcPts val="0"/>
                        </a:spcAft>
                        <a:buNone/>
                      </a:pPr>
                      <a:r>
                        <a:rPr lang="en-US" sz="1800" u="none" cap="none" strike="noStrike"/>
                        <a:t>Sleeping, swapped</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blocked on some event  and it is in secondary memory.</a:t>
                      </a:r>
                      <a:endParaRPr sz="1600" u="none" cap="none" strike="noStrike">
                        <a:latin typeface="Calibri"/>
                        <a:ea typeface="Calibri"/>
                        <a:cs typeface="Calibri"/>
                        <a:sym typeface="Calibri"/>
                      </a:endParaRPr>
                    </a:p>
                  </a:txBody>
                  <a:tcPr marT="0" marB="0" marR="68575" marL="68575"/>
                </a:tc>
              </a:tr>
              <a:tr h="927325">
                <a:tc>
                  <a:txBody>
                    <a:bodyPr/>
                    <a:lstStyle/>
                    <a:p>
                      <a:pPr indent="0" lvl="0" marL="0" marR="0" rtl="0" algn="just">
                        <a:lnSpc>
                          <a:spcPct val="115000"/>
                        </a:lnSpc>
                        <a:spcBef>
                          <a:spcPts val="0"/>
                        </a:spcBef>
                        <a:spcAft>
                          <a:spcPts val="0"/>
                        </a:spcAft>
                        <a:buNone/>
                      </a:pPr>
                      <a:r>
                        <a:rPr lang="en-US" sz="1800" u="none" cap="none" strike="noStrike"/>
                        <a:t>Preempted</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was returning from kernel mode to user mode, but the kernel preempts it and performs a process switch to dispatch another process.</a:t>
                      </a:r>
                      <a:endParaRPr sz="1600" u="none" cap="none" strike="noStrike">
                        <a:latin typeface="Calibri"/>
                        <a:ea typeface="Calibri"/>
                        <a:cs typeface="Calibri"/>
                        <a:sym typeface="Calibri"/>
                      </a:endParaRPr>
                    </a:p>
                  </a:txBody>
                  <a:tcPr marT="0" marB="0" marR="68575" marL="68575"/>
                </a:tc>
              </a:tr>
              <a:tr h="927325">
                <a:tc>
                  <a:txBody>
                    <a:bodyPr/>
                    <a:lstStyle/>
                    <a:p>
                      <a:pPr indent="0" lvl="0" marL="0" marR="0" rtl="0" algn="just">
                        <a:lnSpc>
                          <a:spcPct val="115000"/>
                        </a:lnSpc>
                        <a:spcBef>
                          <a:spcPts val="0"/>
                        </a:spcBef>
                        <a:spcAft>
                          <a:spcPts val="0"/>
                        </a:spcAft>
                        <a:buNone/>
                      </a:pPr>
                      <a:r>
                        <a:rPr lang="en-US" sz="1800" u="none" cap="none" strike="noStrike"/>
                        <a:t>Created </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is just created and is not yet ready to run. (may not have all the resources, including memory, which are required to run)</a:t>
                      </a:r>
                      <a:endParaRPr sz="1600" u="none" cap="none" strike="noStrike">
                        <a:latin typeface="Calibri"/>
                        <a:ea typeface="Calibri"/>
                        <a:cs typeface="Calibri"/>
                        <a:sym typeface="Calibri"/>
                      </a:endParaRPr>
                    </a:p>
                  </a:txBody>
                  <a:tcPr marT="0" marB="0" marR="68575" marL="68575"/>
                </a:tc>
              </a:tr>
              <a:tr h="927325">
                <a:tc>
                  <a:txBody>
                    <a:bodyPr/>
                    <a:lstStyle/>
                    <a:p>
                      <a:pPr indent="0" lvl="0" marL="0" marR="0" rtl="0" algn="just">
                        <a:lnSpc>
                          <a:spcPct val="115000"/>
                        </a:lnSpc>
                        <a:spcBef>
                          <a:spcPts val="0"/>
                        </a:spcBef>
                        <a:spcAft>
                          <a:spcPts val="0"/>
                        </a:spcAft>
                        <a:buNone/>
                      </a:pPr>
                      <a:r>
                        <a:rPr lang="en-US" sz="1800" u="none" cap="none" strike="noStrike"/>
                        <a:t>Zombie</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The process no longer exists, but it leaves some information (probably accounting information) to its parent process to collect.</a:t>
                      </a:r>
                      <a:endParaRPr sz="16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Reasons of process suspension</a:t>
            </a:r>
            <a:endParaRPr/>
          </a:p>
        </p:txBody>
      </p:sp>
      <p:sp>
        <p:nvSpPr>
          <p:cNvPr id="325" name="Google Shape;325;p36"/>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90000"/>
              </a:lnSpc>
              <a:spcBef>
                <a:spcPts val="0"/>
              </a:spcBef>
              <a:spcAft>
                <a:spcPts val="0"/>
              </a:spcAft>
              <a:buClr>
                <a:schemeClr val="dk1"/>
              </a:buClr>
              <a:buSzPct val="100000"/>
              <a:buFont typeface="Arial"/>
              <a:buChar char="•"/>
            </a:pPr>
            <a:r>
              <a:rPr b="1" lang="en-US"/>
              <a:t>Swapping:</a:t>
            </a:r>
            <a:r>
              <a:rPr lang="en-US"/>
              <a:t> The main memory may not be enough to accommodate some ready process. So a currently not running process is shifted from main memory to secondary memory. </a:t>
            </a:r>
            <a:endParaRPr/>
          </a:p>
          <a:p>
            <a:pPr indent="-285750" lvl="0" marL="285750" rtl="0" algn="l">
              <a:lnSpc>
                <a:spcPct val="90000"/>
              </a:lnSpc>
              <a:spcBef>
                <a:spcPts val="1000"/>
              </a:spcBef>
              <a:spcAft>
                <a:spcPts val="0"/>
              </a:spcAft>
              <a:buClr>
                <a:schemeClr val="dk1"/>
              </a:buClr>
              <a:buSzPct val="100000"/>
              <a:buFont typeface="Arial"/>
              <a:buChar char="•"/>
            </a:pPr>
            <a:r>
              <a:rPr b="1" lang="en-US"/>
              <a:t>Interactive User request:</a:t>
            </a:r>
            <a:r>
              <a:rPr lang="en-US"/>
              <a:t> a user may wish to suspend a currently running process for debugging or to manage the use of resources</a:t>
            </a:r>
            <a:endParaRPr/>
          </a:p>
          <a:p>
            <a:pPr indent="-285750" lvl="0" marL="285750" rtl="0" algn="l">
              <a:lnSpc>
                <a:spcPct val="90000"/>
              </a:lnSpc>
              <a:spcBef>
                <a:spcPts val="1000"/>
              </a:spcBef>
              <a:spcAft>
                <a:spcPts val="0"/>
              </a:spcAft>
              <a:buClr>
                <a:schemeClr val="dk1"/>
              </a:buClr>
              <a:buSzPct val="100000"/>
              <a:buFont typeface="Arial"/>
              <a:buChar char="•"/>
            </a:pPr>
            <a:r>
              <a:rPr b="1" lang="en-US"/>
              <a:t>Timing:</a:t>
            </a:r>
            <a:r>
              <a:rPr lang="en-US"/>
              <a:t> A process may be executed on periodic basis and may be suspended while waiting for its next turn of execution.</a:t>
            </a:r>
            <a:endParaRPr/>
          </a:p>
          <a:p>
            <a:pPr indent="-285750" lvl="0" marL="285750" rtl="0" algn="l">
              <a:lnSpc>
                <a:spcPct val="90000"/>
              </a:lnSpc>
              <a:spcBef>
                <a:spcPts val="1000"/>
              </a:spcBef>
              <a:spcAft>
                <a:spcPts val="0"/>
              </a:spcAft>
              <a:buClr>
                <a:schemeClr val="dk1"/>
              </a:buClr>
              <a:buSzPct val="100000"/>
              <a:buFont typeface="Arial"/>
              <a:buChar char="•"/>
            </a:pPr>
            <a:r>
              <a:rPr b="1" lang="en-US"/>
              <a:t>Parent process request:</a:t>
            </a:r>
            <a:r>
              <a:rPr lang="en-US"/>
              <a:t> A parent process may wish to suspend its child process to examine or modify the suspended process or to coordinate the child processes.</a:t>
            </a:r>
            <a:endParaRPr/>
          </a:p>
          <a:p>
            <a:pPr indent="-285750" lvl="0" marL="285750" rtl="0" algn="l">
              <a:lnSpc>
                <a:spcPct val="90000"/>
              </a:lnSpc>
              <a:spcBef>
                <a:spcPts val="1000"/>
              </a:spcBef>
              <a:spcAft>
                <a:spcPts val="0"/>
              </a:spcAft>
              <a:buClr>
                <a:schemeClr val="dk1"/>
              </a:buClr>
              <a:buSzPct val="100000"/>
              <a:buFont typeface="Arial"/>
              <a:buChar char="•"/>
            </a:pPr>
            <a:r>
              <a:rPr b="1" lang="en-US"/>
              <a:t>Other OS reasons of suspension:</a:t>
            </a:r>
            <a:r>
              <a:rPr lang="en-US"/>
              <a:t> The OS may suspend a background or utility process or a process that is causing some problem in normal activities.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The process switching operation</a:t>
            </a:r>
            <a:endParaRPr/>
          </a:p>
        </p:txBody>
      </p:sp>
      <p:sp>
        <p:nvSpPr>
          <p:cNvPr id="331" name="Google Shape;331;p37"/>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90000"/>
              </a:lnSpc>
              <a:spcBef>
                <a:spcPts val="0"/>
              </a:spcBef>
              <a:spcAft>
                <a:spcPts val="0"/>
              </a:spcAft>
              <a:buClr>
                <a:schemeClr val="dk1"/>
              </a:buClr>
              <a:buSzPct val="100000"/>
              <a:buChar char="•"/>
            </a:pPr>
            <a:r>
              <a:rPr lang="en-US"/>
              <a:t>Process context, including program counter and other registers is saved.</a:t>
            </a:r>
            <a:endParaRPr/>
          </a:p>
          <a:p>
            <a:pPr indent="-285750" lvl="0" marL="285750" rtl="0" algn="l">
              <a:lnSpc>
                <a:spcPct val="90000"/>
              </a:lnSpc>
              <a:spcBef>
                <a:spcPts val="1000"/>
              </a:spcBef>
              <a:spcAft>
                <a:spcPts val="0"/>
              </a:spcAft>
              <a:buClr>
                <a:schemeClr val="dk1"/>
              </a:buClr>
              <a:buSzPct val="100000"/>
              <a:buChar char="•"/>
            </a:pPr>
            <a:r>
              <a:rPr lang="en-US"/>
              <a:t>Update the PCB of the process that was currently running state. The new state assigned may be one of the other states (Ready, Blocked, Ready/Suspend or Exit).</a:t>
            </a:r>
            <a:endParaRPr/>
          </a:p>
          <a:p>
            <a:pPr indent="-285750" lvl="0" marL="285750" rtl="0" algn="l">
              <a:lnSpc>
                <a:spcPct val="90000"/>
              </a:lnSpc>
              <a:spcBef>
                <a:spcPts val="1000"/>
              </a:spcBef>
              <a:spcAft>
                <a:spcPts val="0"/>
              </a:spcAft>
              <a:buClr>
                <a:schemeClr val="dk1"/>
              </a:buClr>
              <a:buSzPct val="100000"/>
              <a:buChar char="•"/>
            </a:pPr>
            <a:r>
              <a:rPr lang="en-US"/>
              <a:t>Move this updated PCB to appropriate queue (Ready; Blocked on Event i; Ready/Suspend).</a:t>
            </a:r>
            <a:endParaRPr/>
          </a:p>
          <a:p>
            <a:pPr indent="-285750" lvl="0" marL="285750" rtl="0" algn="l">
              <a:lnSpc>
                <a:spcPct val="90000"/>
              </a:lnSpc>
              <a:spcBef>
                <a:spcPts val="1000"/>
              </a:spcBef>
              <a:spcAft>
                <a:spcPts val="0"/>
              </a:spcAft>
              <a:buClr>
                <a:schemeClr val="dk1"/>
              </a:buClr>
              <a:buSzPct val="100000"/>
              <a:buChar char="•"/>
            </a:pPr>
            <a:r>
              <a:rPr lang="en-US"/>
              <a:t>Select another deserving process for execution.</a:t>
            </a:r>
            <a:endParaRPr/>
          </a:p>
          <a:p>
            <a:pPr indent="-285750" lvl="0" marL="285750" rtl="0" algn="l">
              <a:lnSpc>
                <a:spcPct val="90000"/>
              </a:lnSpc>
              <a:spcBef>
                <a:spcPts val="1000"/>
              </a:spcBef>
              <a:spcAft>
                <a:spcPts val="0"/>
              </a:spcAft>
              <a:buClr>
                <a:schemeClr val="dk1"/>
              </a:buClr>
              <a:buSzPct val="100000"/>
              <a:buChar char="•"/>
            </a:pPr>
            <a:r>
              <a:rPr lang="en-US"/>
              <a:t>Update the PCB of chosen process and change the process state as Running.</a:t>
            </a:r>
            <a:endParaRPr/>
          </a:p>
          <a:p>
            <a:pPr indent="-285750" lvl="0" marL="285750" rtl="0" algn="l">
              <a:lnSpc>
                <a:spcPct val="90000"/>
              </a:lnSpc>
              <a:spcBef>
                <a:spcPts val="1000"/>
              </a:spcBef>
              <a:spcAft>
                <a:spcPts val="0"/>
              </a:spcAft>
              <a:buClr>
                <a:schemeClr val="dk1"/>
              </a:buClr>
              <a:buSzPct val="100000"/>
              <a:buChar char="•"/>
            </a:pPr>
            <a:r>
              <a:rPr lang="en-US"/>
              <a:t>Update the memory management data structures.</a:t>
            </a:r>
            <a:endParaRPr/>
          </a:p>
          <a:p>
            <a:pPr indent="-285750" lvl="0" marL="285750" rtl="0" algn="l">
              <a:lnSpc>
                <a:spcPct val="90000"/>
              </a:lnSpc>
              <a:spcBef>
                <a:spcPts val="1000"/>
              </a:spcBef>
              <a:spcAft>
                <a:spcPts val="0"/>
              </a:spcAft>
              <a:buClr>
                <a:schemeClr val="dk1"/>
              </a:buClr>
              <a:buSzPct val="100000"/>
              <a:buChar char="•"/>
            </a:pPr>
            <a:r>
              <a:rPr lang="en-US"/>
              <a:t>Restore the context of the chosen process so that it can resume from the point if it was interrupted last time, or can start its execution if it was loaded for the first time.</a:t>
            </a:r>
            <a:endParaRPr/>
          </a:p>
          <a:p>
            <a:pPr indent="-134620" lvl="0" marL="285750" rtl="0" algn="l">
              <a:lnSpc>
                <a:spcPct val="90000"/>
              </a:lnSpc>
              <a:spcBef>
                <a:spcPts val="1000"/>
              </a:spcBef>
              <a:spcAft>
                <a:spcPts val="0"/>
              </a:spcAft>
              <a:buClr>
                <a:schemeClr val="dk1"/>
              </a:buClr>
              <a:buSzPct val="10000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Process context switch Vs mode switch</a:t>
            </a:r>
            <a:endParaRPr/>
          </a:p>
        </p:txBody>
      </p:sp>
      <p:sp>
        <p:nvSpPr>
          <p:cNvPr id="337" name="Google Shape;337;p38"/>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Context Switch: </a:t>
            </a:r>
            <a:endParaRPr/>
          </a:p>
          <a:p>
            <a:pPr indent="-285750" lvl="1" marL="742950" rtl="0" algn="l">
              <a:lnSpc>
                <a:spcPct val="90000"/>
              </a:lnSpc>
              <a:spcBef>
                <a:spcPts val="500"/>
              </a:spcBef>
              <a:spcAft>
                <a:spcPts val="0"/>
              </a:spcAft>
              <a:buClr>
                <a:schemeClr val="dk1"/>
              </a:buClr>
              <a:buSzPts val="2400"/>
              <a:buChar char="o"/>
            </a:pPr>
            <a:r>
              <a:rPr lang="en-US"/>
              <a:t>Execution of a process is stopped to respond an interrupt.</a:t>
            </a:r>
            <a:endParaRPr/>
          </a:p>
          <a:p>
            <a:pPr indent="-285750" lvl="1" marL="742950" rtl="0" algn="l">
              <a:lnSpc>
                <a:spcPct val="90000"/>
              </a:lnSpc>
              <a:spcBef>
                <a:spcPts val="500"/>
              </a:spcBef>
              <a:spcAft>
                <a:spcPts val="0"/>
              </a:spcAft>
              <a:buClr>
                <a:schemeClr val="dk1"/>
              </a:buClr>
              <a:buSzPts val="2400"/>
              <a:buChar char="o"/>
            </a:pPr>
            <a:r>
              <a:rPr lang="en-US"/>
              <a:t>Needs to save Process Image be saved of one process and load process image of the new process loaded. </a:t>
            </a:r>
            <a:endParaRPr/>
          </a:p>
          <a:p>
            <a:pPr indent="-285750" lvl="1" marL="742950" rtl="0" algn="l">
              <a:lnSpc>
                <a:spcPct val="90000"/>
              </a:lnSpc>
              <a:spcBef>
                <a:spcPts val="500"/>
              </a:spcBef>
              <a:spcAft>
                <a:spcPts val="0"/>
              </a:spcAft>
              <a:buClr>
                <a:schemeClr val="dk1"/>
              </a:buClr>
              <a:buSzPts val="2400"/>
              <a:buChar char="o"/>
            </a:pPr>
            <a:r>
              <a:rPr lang="en-US"/>
              <a:t>The processes are switched and processes keep on changing their status as Running and Not running.</a:t>
            </a:r>
            <a:endParaRPr/>
          </a:p>
          <a:p>
            <a:pPr indent="-285750" lvl="0" marL="285750" rtl="0" algn="l">
              <a:lnSpc>
                <a:spcPct val="90000"/>
              </a:lnSpc>
              <a:spcBef>
                <a:spcPts val="1000"/>
              </a:spcBef>
              <a:spcAft>
                <a:spcPts val="0"/>
              </a:spcAft>
              <a:buClr>
                <a:schemeClr val="dk1"/>
              </a:buClr>
              <a:buSzPts val="2800"/>
              <a:buFont typeface="Arial"/>
              <a:buChar char="•"/>
            </a:pPr>
            <a:r>
              <a:rPr lang="en-US"/>
              <a:t> Mode switch: </a:t>
            </a:r>
            <a:endParaRPr/>
          </a:p>
          <a:p>
            <a:pPr indent="-285750" lvl="1" marL="742950" rtl="0" algn="l">
              <a:lnSpc>
                <a:spcPct val="90000"/>
              </a:lnSpc>
              <a:spcBef>
                <a:spcPts val="500"/>
              </a:spcBef>
              <a:spcAft>
                <a:spcPts val="0"/>
              </a:spcAft>
              <a:buClr>
                <a:schemeClr val="dk1"/>
              </a:buClr>
              <a:buSzPts val="2400"/>
              <a:buChar char="o"/>
            </a:pPr>
            <a:r>
              <a:rPr lang="en-US"/>
              <a:t>Every process may switch in between a low privileged user mode and high privileged kernel mode in its lifetime.</a:t>
            </a:r>
            <a:endParaRPr/>
          </a:p>
          <a:p>
            <a:pPr indent="-285750" lvl="1" marL="742950" rtl="0" algn="l">
              <a:lnSpc>
                <a:spcPct val="90000"/>
              </a:lnSpc>
              <a:spcBef>
                <a:spcPts val="500"/>
              </a:spcBef>
              <a:spcAft>
                <a:spcPts val="0"/>
              </a:spcAft>
              <a:buClr>
                <a:schemeClr val="dk1"/>
              </a:buClr>
              <a:buSzPts val="2400"/>
              <a:buChar char="o"/>
            </a:pPr>
            <a:r>
              <a:rPr lang="en-US"/>
              <a:t>Process continues to execute even after mode switches</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Fundamental kernel functions of process control</a:t>
            </a:r>
            <a:endParaRPr/>
          </a:p>
        </p:txBody>
      </p:sp>
      <p:sp>
        <p:nvSpPr>
          <p:cNvPr id="343" name="Google Shape;343;p39"/>
          <p:cNvSpPr txBox="1"/>
          <p:nvPr>
            <p:ph idx="1" type="body"/>
          </p:nvPr>
        </p:nvSpPr>
        <p:spPr>
          <a:xfrm>
            <a:off x="700004" y="1324629"/>
            <a:ext cx="4304044" cy="452596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Clr>
                <a:schemeClr val="dk1"/>
              </a:buClr>
              <a:buSzPts val="2800"/>
              <a:buChar char="•"/>
            </a:pPr>
            <a:r>
              <a:rPr lang="en-US"/>
              <a:t>Scheduling: Choose the process as per the scheduling policy to be executed next on the CPU.</a:t>
            </a:r>
            <a:endParaRPr/>
          </a:p>
          <a:p>
            <a:pPr indent="-285750" lvl="0" marL="285750" rtl="0" algn="l">
              <a:lnSpc>
                <a:spcPct val="90000"/>
              </a:lnSpc>
              <a:spcBef>
                <a:spcPts val="1000"/>
              </a:spcBef>
              <a:spcAft>
                <a:spcPts val="0"/>
              </a:spcAft>
              <a:buClr>
                <a:schemeClr val="dk1"/>
              </a:buClr>
              <a:buSzPts val="2800"/>
              <a:buChar char="•"/>
            </a:pPr>
            <a:r>
              <a:rPr lang="en-US"/>
              <a:t>Dispatching: Set up execution of the chosen process on the CPU.</a:t>
            </a:r>
            <a:endParaRPr/>
          </a:p>
          <a:p>
            <a:pPr indent="-285750" lvl="0" marL="285750" rtl="0" algn="l">
              <a:lnSpc>
                <a:spcPct val="90000"/>
              </a:lnSpc>
              <a:spcBef>
                <a:spcPts val="1000"/>
              </a:spcBef>
              <a:spcAft>
                <a:spcPts val="0"/>
              </a:spcAft>
              <a:buClr>
                <a:schemeClr val="dk1"/>
              </a:buClr>
              <a:buSzPts val="2800"/>
              <a:buFont typeface="Arial"/>
              <a:buChar char="•"/>
            </a:pPr>
            <a:r>
              <a:rPr lang="en-US"/>
              <a:t>Context save: Save information concerning an executing process when its execution gets suspended</a:t>
            </a:r>
            <a:endParaRPr/>
          </a:p>
        </p:txBody>
      </p:sp>
      <p:pic>
        <p:nvPicPr>
          <p:cNvPr id="344" name="Google Shape;344;p39"/>
          <p:cNvPicPr preferRelativeResize="0"/>
          <p:nvPr/>
        </p:nvPicPr>
        <p:blipFill rotWithShape="1">
          <a:blip r:embed="rId3">
            <a:alphaModFix/>
          </a:blip>
          <a:srcRect b="0" l="0" r="0" t="0"/>
          <a:stretch/>
        </p:blipFill>
        <p:spPr>
          <a:xfrm>
            <a:off x="5580112" y="1340768"/>
            <a:ext cx="3240360" cy="43339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Task and Program</a:t>
            </a:r>
            <a:endParaRPr/>
          </a:p>
        </p:txBody>
      </p:sp>
      <p:sp>
        <p:nvSpPr>
          <p:cNvPr id="129" name="Google Shape;129;p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90000"/>
              </a:lnSpc>
              <a:spcBef>
                <a:spcPts val="0"/>
              </a:spcBef>
              <a:spcAft>
                <a:spcPts val="0"/>
              </a:spcAft>
              <a:buClr>
                <a:schemeClr val="dk1"/>
              </a:buClr>
              <a:buSzPct val="100000"/>
              <a:buChar char="•"/>
            </a:pPr>
            <a:r>
              <a:rPr b="1" lang="en-US"/>
              <a:t>Task: </a:t>
            </a:r>
            <a:endParaRPr b="1"/>
          </a:p>
          <a:p>
            <a:pPr indent="-285750" lvl="1" marL="742950" rtl="0" algn="l">
              <a:lnSpc>
                <a:spcPct val="90000"/>
              </a:lnSpc>
              <a:spcBef>
                <a:spcPts val="500"/>
              </a:spcBef>
              <a:spcAft>
                <a:spcPts val="0"/>
              </a:spcAft>
              <a:buClr>
                <a:schemeClr val="dk1"/>
              </a:buClr>
              <a:buSzPct val="100000"/>
              <a:buChar char="o"/>
            </a:pPr>
            <a:r>
              <a:rPr lang="en-US"/>
              <a:t>Task is a unit of assigned work.</a:t>
            </a:r>
            <a:r>
              <a:rPr b="1" lang="en-US"/>
              <a:t> </a:t>
            </a:r>
            <a:endParaRPr/>
          </a:p>
          <a:p>
            <a:pPr indent="-285750" lvl="1" marL="742950" rtl="0" algn="l">
              <a:lnSpc>
                <a:spcPct val="90000"/>
              </a:lnSpc>
              <a:spcBef>
                <a:spcPts val="500"/>
              </a:spcBef>
              <a:spcAft>
                <a:spcPts val="0"/>
              </a:spcAft>
              <a:buClr>
                <a:schemeClr val="dk1"/>
              </a:buClr>
              <a:buSzPct val="100000"/>
              <a:buChar char="o"/>
            </a:pPr>
            <a:r>
              <a:rPr lang="en-US"/>
              <a:t>Can also be defined as the unit of programming controlled by OS. </a:t>
            </a:r>
            <a:endParaRPr/>
          </a:p>
          <a:p>
            <a:pPr indent="-285750" lvl="1" marL="742950" rtl="0" algn="l">
              <a:lnSpc>
                <a:spcPct val="90000"/>
              </a:lnSpc>
              <a:spcBef>
                <a:spcPts val="500"/>
              </a:spcBef>
              <a:spcAft>
                <a:spcPts val="0"/>
              </a:spcAft>
              <a:buClr>
                <a:schemeClr val="dk1"/>
              </a:buClr>
              <a:buSzPct val="100000"/>
              <a:buChar char="o"/>
            </a:pPr>
            <a:r>
              <a:rPr lang="en-US"/>
              <a:t>Depending on the OS design the task may involve one or more processes.</a:t>
            </a:r>
            <a:endParaRPr/>
          </a:p>
          <a:p>
            <a:pPr indent="-285750" lvl="1" marL="742950" rtl="0" algn="l">
              <a:lnSpc>
                <a:spcPct val="90000"/>
              </a:lnSpc>
              <a:spcBef>
                <a:spcPts val="500"/>
              </a:spcBef>
              <a:spcAft>
                <a:spcPts val="0"/>
              </a:spcAft>
              <a:buClr>
                <a:schemeClr val="dk1"/>
              </a:buClr>
              <a:buSzPct val="100000"/>
              <a:buChar char="o"/>
            </a:pPr>
            <a:r>
              <a:rPr lang="en-US"/>
              <a:t>Example: Bake a cake</a:t>
            </a:r>
            <a:endParaRPr/>
          </a:p>
          <a:p>
            <a:pPr indent="-285750" lvl="0" marL="285750" rtl="0" algn="l">
              <a:lnSpc>
                <a:spcPct val="90000"/>
              </a:lnSpc>
              <a:spcBef>
                <a:spcPts val="1000"/>
              </a:spcBef>
              <a:spcAft>
                <a:spcPts val="0"/>
              </a:spcAft>
              <a:buClr>
                <a:schemeClr val="dk1"/>
              </a:buClr>
              <a:buSzPct val="100000"/>
              <a:buFont typeface="Arial"/>
              <a:buChar char="•"/>
            </a:pPr>
            <a:r>
              <a:rPr lang="en-US"/>
              <a:t> </a:t>
            </a:r>
            <a:r>
              <a:rPr b="1" lang="en-US"/>
              <a:t>Program</a:t>
            </a:r>
            <a:r>
              <a:rPr lang="en-US"/>
              <a:t>: </a:t>
            </a:r>
            <a:endParaRPr/>
          </a:p>
          <a:p>
            <a:pPr indent="-285750" lvl="1" marL="742950" rtl="0" algn="l">
              <a:lnSpc>
                <a:spcPct val="90000"/>
              </a:lnSpc>
              <a:spcBef>
                <a:spcPts val="500"/>
              </a:spcBef>
              <a:spcAft>
                <a:spcPts val="0"/>
              </a:spcAft>
              <a:buClr>
                <a:schemeClr val="dk1"/>
              </a:buClr>
              <a:buSzPct val="100000"/>
              <a:buChar char="o"/>
            </a:pPr>
            <a:r>
              <a:rPr lang="en-US"/>
              <a:t>A program is defined as sequence of instruction written to accomplish a task. </a:t>
            </a:r>
            <a:endParaRPr/>
          </a:p>
          <a:p>
            <a:pPr indent="-285750" lvl="1" marL="742950" rtl="0" algn="l">
              <a:lnSpc>
                <a:spcPct val="90000"/>
              </a:lnSpc>
              <a:spcBef>
                <a:spcPts val="500"/>
              </a:spcBef>
              <a:spcAft>
                <a:spcPts val="0"/>
              </a:spcAft>
              <a:buClr>
                <a:schemeClr val="dk1"/>
              </a:buClr>
              <a:buSzPct val="100000"/>
              <a:buChar char="o"/>
            </a:pPr>
            <a:r>
              <a:rPr lang="en-US"/>
              <a:t>A program may comprise of one or more processes depending on the statement being executed. </a:t>
            </a:r>
            <a:endParaRPr/>
          </a:p>
          <a:p>
            <a:pPr indent="-285750" lvl="1" marL="742950" rtl="0" algn="l">
              <a:lnSpc>
                <a:spcPct val="90000"/>
              </a:lnSpc>
              <a:spcBef>
                <a:spcPts val="500"/>
              </a:spcBef>
              <a:spcAft>
                <a:spcPts val="0"/>
              </a:spcAft>
              <a:buClr>
                <a:schemeClr val="dk1"/>
              </a:buClr>
              <a:buSzPct val="100000"/>
              <a:buChar char="o"/>
            </a:pPr>
            <a:r>
              <a:rPr lang="en-US"/>
              <a:t>Generally referred as a passive entity that does not perform any action. </a:t>
            </a:r>
            <a:endParaRPr/>
          </a:p>
          <a:p>
            <a:pPr indent="-285750" lvl="1" marL="742950" rtl="0" algn="l">
              <a:lnSpc>
                <a:spcPct val="90000"/>
              </a:lnSpc>
              <a:spcBef>
                <a:spcPts val="500"/>
              </a:spcBef>
              <a:spcAft>
                <a:spcPts val="0"/>
              </a:spcAft>
              <a:buClr>
                <a:schemeClr val="dk1"/>
              </a:buClr>
              <a:buSzPct val="100000"/>
              <a:buChar char="o"/>
            </a:pPr>
            <a:r>
              <a:rPr lang="en-US"/>
              <a:t>Example: A particular recipe given in book.</a:t>
            </a:r>
            <a:endParaRPr/>
          </a:p>
          <a:p>
            <a:pPr indent="-121285" lvl="0" marL="285750" rtl="0" algn="l">
              <a:lnSpc>
                <a:spcPct val="90000"/>
              </a:lnSpc>
              <a:spcBef>
                <a:spcPts val="1000"/>
              </a:spcBef>
              <a:spcAft>
                <a:spcPts val="0"/>
              </a:spcAft>
              <a:buClr>
                <a:schemeClr val="dk1"/>
              </a:buClr>
              <a:buSzPct val="100000"/>
              <a:buFont typeface="Arial"/>
              <a:buNone/>
            </a:pPr>
            <a:r>
              <a:t/>
            </a:r>
            <a:endParaRPr/>
          </a:p>
          <a:p>
            <a:pPr indent="-121285" lvl="0" marL="285750" rtl="0" algn="l">
              <a:lnSpc>
                <a:spcPct val="90000"/>
              </a:lnSpc>
              <a:spcBef>
                <a:spcPts val="1000"/>
              </a:spcBef>
              <a:spcAft>
                <a:spcPts val="0"/>
              </a:spcAft>
              <a:buClr>
                <a:schemeClr val="dk1"/>
              </a:buClr>
              <a:buSzPct val="1000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Fundamental kernel functions of process control</a:t>
            </a:r>
            <a:endParaRPr/>
          </a:p>
        </p:txBody>
      </p:sp>
      <p:sp>
        <p:nvSpPr>
          <p:cNvPr id="350" name="Google Shape;350;p40"/>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Occurrence of the event calls the context save functionality and an appropriate event handling procedure. </a:t>
            </a:r>
            <a:endParaRPr/>
          </a:p>
          <a:p>
            <a:pPr indent="-285750" lvl="0" marL="285750" rtl="0" algn="l">
              <a:lnSpc>
                <a:spcPct val="90000"/>
              </a:lnSpc>
              <a:spcBef>
                <a:spcPts val="1000"/>
              </a:spcBef>
              <a:spcAft>
                <a:spcPts val="0"/>
              </a:spcAft>
              <a:buClr>
                <a:schemeClr val="dk1"/>
              </a:buClr>
              <a:buSzPts val="2800"/>
              <a:buFont typeface="Arial"/>
              <a:buChar char="•"/>
            </a:pPr>
            <a:r>
              <a:rPr lang="en-US"/>
              <a:t>Event handling may initiate some processes, hence the scheduling function gets invoked to choose the process and in turn, </a:t>
            </a:r>
            <a:endParaRPr/>
          </a:p>
          <a:p>
            <a:pPr indent="-285750" lvl="0" marL="285750" rtl="0" algn="l">
              <a:lnSpc>
                <a:spcPct val="90000"/>
              </a:lnSpc>
              <a:spcBef>
                <a:spcPts val="1000"/>
              </a:spcBef>
              <a:spcAft>
                <a:spcPts val="0"/>
              </a:spcAft>
              <a:buClr>
                <a:schemeClr val="dk1"/>
              </a:buClr>
              <a:buSzPts val="2800"/>
              <a:buFont typeface="Arial"/>
              <a:buChar char="•"/>
            </a:pPr>
            <a:r>
              <a:rPr lang="en-US"/>
              <a:t>The dispatching function transfers control to the new process.</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Control/Data structures maintained by OS to manage processes</a:t>
            </a:r>
            <a:endParaRPr/>
          </a:p>
        </p:txBody>
      </p:sp>
      <p:sp>
        <p:nvSpPr>
          <p:cNvPr id="356" name="Google Shape;356;p41"/>
          <p:cNvSpPr txBox="1"/>
          <p:nvPr>
            <p:ph idx="1" type="body"/>
          </p:nvPr>
        </p:nvSpPr>
        <p:spPr>
          <a:xfrm>
            <a:off x="700004" y="1324629"/>
            <a:ext cx="8229600" cy="5056699"/>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900"/>
              <a:buFont typeface="Arial"/>
              <a:buChar char="•"/>
            </a:pPr>
            <a:r>
              <a:rPr b="1" lang="en-US" sz="2900">
                <a:latin typeface="Fira Sans"/>
                <a:ea typeface="Fira Sans"/>
                <a:cs typeface="Fira Sans"/>
                <a:sym typeface="Fira Sans"/>
              </a:rPr>
              <a:t>Memory Tables</a:t>
            </a:r>
            <a:endParaRPr/>
          </a:p>
          <a:p>
            <a:pPr indent="-285750" lvl="0" marL="285750" rtl="0" algn="l">
              <a:lnSpc>
                <a:spcPct val="90000"/>
              </a:lnSpc>
              <a:spcBef>
                <a:spcPts val="1000"/>
              </a:spcBef>
              <a:spcAft>
                <a:spcPts val="0"/>
              </a:spcAft>
              <a:buClr>
                <a:schemeClr val="dk1"/>
              </a:buClr>
              <a:buSzPts val="2900"/>
              <a:buFont typeface="Arial"/>
              <a:buChar char="•"/>
            </a:pPr>
            <a:r>
              <a:rPr b="1" lang="en-US" sz="2900">
                <a:latin typeface="Fira Sans"/>
                <a:ea typeface="Fira Sans"/>
                <a:cs typeface="Fira Sans"/>
                <a:sym typeface="Fira Sans"/>
              </a:rPr>
              <a:t>I/O Tables</a:t>
            </a:r>
            <a:endParaRPr sz="2900">
              <a:latin typeface="Fira Sans"/>
              <a:ea typeface="Fira Sans"/>
              <a:cs typeface="Fira Sans"/>
              <a:sym typeface="Fira Sans"/>
            </a:endParaRPr>
          </a:p>
          <a:p>
            <a:pPr indent="-285750" lvl="0" marL="285750" rtl="0" algn="l">
              <a:lnSpc>
                <a:spcPct val="90000"/>
              </a:lnSpc>
              <a:spcBef>
                <a:spcPts val="1000"/>
              </a:spcBef>
              <a:spcAft>
                <a:spcPts val="0"/>
              </a:spcAft>
              <a:buClr>
                <a:schemeClr val="dk1"/>
              </a:buClr>
              <a:buSzPts val="2900"/>
              <a:buFont typeface="Arial"/>
              <a:buChar char="•"/>
            </a:pPr>
            <a:r>
              <a:rPr b="1" lang="en-US" sz="2900">
                <a:latin typeface="Fira Sans"/>
                <a:ea typeface="Fira Sans"/>
                <a:cs typeface="Fira Sans"/>
                <a:sym typeface="Fira Sans"/>
              </a:rPr>
              <a:t>File Tables</a:t>
            </a:r>
            <a:endParaRPr/>
          </a:p>
          <a:p>
            <a:pPr indent="-285750" lvl="0" marL="285750" rtl="0" algn="l">
              <a:lnSpc>
                <a:spcPct val="90000"/>
              </a:lnSpc>
              <a:spcBef>
                <a:spcPts val="1000"/>
              </a:spcBef>
              <a:spcAft>
                <a:spcPts val="0"/>
              </a:spcAft>
              <a:buClr>
                <a:schemeClr val="dk1"/>
              </a:buClr>
              <a:buSzPts val="2900"/>
              <a:buFont typeface="Arial"/>
              <a:buChar char="•"/>
            </a:pPr>
            <a:r>
              <a:rPr b="1" lang="en-US" sz="2900">
                <a:latin typeface="Fira Sans"/>
                <a:ea typeface="Fira Sans"/>
                <a:cs typeface="Fira Sans"/>
                <a:sym typeface="Fira Sans"/>
              </a:rPr>
              <a:t>Process table</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Control structures maintained by OS to manage processes</a:t>
            </a:r>
            <a:endParaRPr/>
          </a:p>
        </p:txBody>
      </p:sp>
      <p:sp>
        <p:nvSpPr>
          <p:cNvPr id="362" name="Google Shape;362;p42"/>
          <p:cNvSpPr txBox="1"/>
          <p:nvPr>
            <p:ph idx="1" type="body"/>
          </p:nvPr>
        </p:nvSpPr>
        <p:spPr>
          <a:xfrm>
            <a:off x="700004" y="1324629"/>
            <a:ext cx="8229600" cy="5056699"/>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Clr>
                <a:schemeClr val="dk1"/>
              </a:buClr>
              <a:buSzPts val="2900"/>
              <a:buFont typeface="Arial"/>
              <a:buChar char="•"/>
            </a:pPr>
            <a:r>
              <a:rPr b="1" lang="en-US" sz="2900">
                <a:latin typeface="Fira Sans"/>
                <a:ea typeface="Fira Sans"/>
                <a:cs typeface="Fira Sans"/>
                <a:sym typeface="Fira Sans"/>
              </a:rPr>
              <a:t>Memory Tables: </a:t>
            </a:r>
            <a:endParaRPr b="1" sz="29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Memory tables keep track of both main and secondary memory. </a:t>
            </a:r>
            <a:endParaRPr sz="25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Active processes are stored in main memory and when required, they are moved to secondary memory through the mechanism called ‘swapping’. </a:t>
            </a:r>
            <a:endParaRPr sz="25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The memory tables maintain the following information:</a:t>
            </a:r>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The main memory allocation to all processes in system</a:t>
            </a:r>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The secondary memory allocation to all processes in system</a:t>
            </a:r>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Shared memory regions in main and virtual memory and their attributes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Miscellaneous information required to manage virtual memory.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Control structures maintained by OS to manage processes</a:t>
            </a:r>
            <a:endParaRPr/>
          </a:p>
        </p:txBody>
      </p:sp>
      <p:sp>
        <p:nvSpPr>
          <p:cNvPr id="368" name="Google Shape;368;p43"/>
          <p:cNvSpPr txBox="1"/>
          <p:nvPr>
            <p:ph idx="1" type="body"/>
          </p:nvPr>
        </p:nvSpPr>
        <p:spPr>
          <a:xfrm>
            <a:off x="700004" y="1324629"/>
            <a:ext cx="8229600" cy="5056699"/>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900"/>
              <a:buFont typeface="Arial"/>
              <a:buChar char="•"/>
            </a:pPr>
            <a:r>
              <a:rPr b="1" lang="en-US" sz="2900">
                <a:latin typeface="Fira Sans"/>
                <a:ea typeface="Fira Sans"/>
                <a:cs typeface="Fira Sans"/>
                <a:sym typeface="Fira Sans"/>
              </a:rPr>
              <a:t>I/O Tables:</a:t>
            </a:r>
            <a:r>
              <a:rPr lang="en-US" sz="2900">
                <a:latin typeface="Fira Sans"/>
                <a:ea typeface="Fira Sans"/>
                <a:cs typeface="Fira Sans"/>
                <a:sym typeface="Fira Sans"/>
              </a:rPr>
              <a:t> </a:t>
            </a:r>
            <a:endParaRPr sz="29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I/O tables keep track of I/O devices and channels in the computing system. </a:t>
            </a:r>
            <a:endParaRPr sz="25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The I/O devices are also resources required by processes. </a:t>
            </a:r>
            <a:endParaRPr sz="25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So at any given instance, I/O devices may be available or allocated to a particular process.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Control structures maintained by OS to manage processes</a:t>
            </a:r>
            <a:endParaRPr/>
          </a:p>
        </p:txBody>
      </p:sp>
      <p:sp>
        <p:nvSpPr>
          <p:cNvPr id="374" name="Google Shape;374;p44"/>
          <p:cNvSpPr txBox="1"/>
          <p:nvPr>
            <p:ph idx="1" type="body"/>
          </p:nvPr>
        </p:nvSpPr>
        <p:spPr>
          <a:xfrm>
            <a:off x="700004" y="1324629"/>
            <a:ext cx="8229600" cy="5056699"/>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900"/>
              <a:buFont typeface="Arial"/>
              <a:buChar char="•"/>
            </a:pPr>
            <a:r>
              <a:rPr b="1" lang="en-US" sz="2900">
                <a:latin typeface="Fira Sans"/>
                <a:ea typeface="Fira Sans"/>
                <a:cs typeface="Fira Sans"/>
                <a:sym typeface="Fira Sans"/>
              </a:rPr>
              <a:t> File Tables: </a:t>
            </a:r>
            <a:endParaRPr b="1" sz="29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File tables keeps track of;</a:t>
            </a:r>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 all files,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their locations on secondary memory,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their current statuses and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other attributes such security, sharing, etc. </a:t>
            </a:r>
            <a:endParaRPr sz="21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Most of the operating systems, this information is maintained by  a module called File Management System.</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Control structures maintained by OS to manage processes</a:t>
            </a:r>
            <a:endParaRPr/>
          </a:p>
        </p:txBody>
      </p:sp>
      <p:sp>
        <p:nvSpPr>
          <p:cNvPr id="380" name="Google Shape;380;p45"/>
          <p:cNvSpPr txBox="1"/>
          <p:nvPr>
            <p:ph idx="1" type="body"/>
          </p:nvPr>
        </p:nvSpPr>
        <p:spPr>
          <a:xfrm>
            <a:off x="700004" y="1324629"/>
            <a:ext cx="8229600" cy="5056699"/>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900"/>
              <a:buFont typeface="Arial"/>
              <a:buChar char="•"/>
            </a:pPr>
            <a:r>
              <a:rPr lang="en-US" sz="2900">
                <a:latin typeface="Fira Sans"/>
                <a:ea typeface="Fira Sans"/>
                <a:cs typeface="Fira Sans"/>
                <a:sym typeface="Fira Sans"/>
              </a:rPr>
              <a:t> </a:t>
            </a:r>
            <a:r>
              <a:rPr b="1" lang="en-US" sz="2900">
                <a:latin typeface="Fira Sans"/>
                <a:ea typeface="Fira Sans"/>
                <a:cs typeface="Fira Sans"/>
                <a:sym typeface="Fira Sans"/>
              </a:rPr>
              <a:t>Process table:</a:t>
            </a:r>
            <a:r>
              <a:rPr lang="en-US" sz="2900">
                <a:latin typeface="Fira Sans"/>
                <a:ea typeface="Fira Sans"/>
                <a:cs typeface="Fira Sans"/>
                <a:sym typeface="Fira Sans"/>
              </a:rPr>
              <a:t> </a:t>
            </a:r>
            <a:endParaRPr sz="29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Process tables manage processes. </a:t>
            </a:r>
            <a:endParaRPr sz="25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They maintain information of:</a:t>
            </a:r>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 processes,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their child process references,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statuses,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allocated resources,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process contexts, </a:t>
            </a:r>
            <a:endParaRPr sz="2100">
              <a:latin typeface="Fira Sans"/>
              <a:ea typeface="Fira Sans"/>
              <a:cs typeface="Fira Sans"/>
              <a:sym typeface="Fira Sans"/>
            </a:endParaRPr>
          </a:p>
          <a:p>
            <a:pPr indent="-133350" lvl="2" marL="1200150" rtl="0" algn="l">
              <a:lnSpc>
                <a:spcPct val="90000"/>
              </a:lnSpc>
              <a:spcBef>
                <a:spcPts val="500"/>
              </a:spcBef>
              <a:spcAft>
                <a:spcPts val="0"/>
              </a:spcAft>
              <a:buClr>
                <a:schemeClr val="dk1"/>
              </a:buClr>
              <a:buSzPts val="2100"/>
              <a:buChar char="−"/>
            </a:pPr>
            <a:r>
              <a:rPr lang="en-US" sz="2100">
                <a:latin typeface="Fira Sans"/>
                <a:ea typeface="Fira Sans"/>
                <a:cs typeface="Fira Sans"/>
                <a:sym typeface="Fira Sans"/>
              </a:rPr>
              <a:t>information required for process synchronization and so on. </a:t>
            </a:r>
            <a:endParaRPr sz="2100">
              <a:latin typeface="Fira Sans"/>
              <a:ea typeface="Fira Sans"/>
              <a:cs typeface="Fira Sans"/>
              <a:sym typeface="Fira Sans"/>
            </a:endParaRPr>
          </a:p>
          <a:p>
            <a:pPr indent="-285750" lvl="1" marL="742950" rtl="0" algn="l">
              <a:lnSpc>
                <a:spcPct val="90000"/>
              </a:lnSpc>
              <a:spcBef>
                <a:spcPts val="500"/>
              </a:spcBef>
              <a:spcAft>
                <a:spcPts val="0"/>
              </a:spcAft>
              <a:buClr>
                <a:schemeClr val="dk1"/>
              </a:buClr>
              <a:buSzPts val="2500"/>
              <a:buChar char="o"/>
            </a:pPr>
            <a:r>
              <a:rPr lang="en-US" sz="2500">
                <a:latin typeface="Fira Sans"/>
                <a:ea typeface="Fira Sans"/>
                <a:cs typeface="Fira Sans"/>
                <a:sym typeface="Fira Sans"/>
              </a:rPr>
              <a:t>These pieces of information are stored in process images</a:t>
            </a:r>
            <a:r>
              <a:rPr lang="en-US"/>
              <a:t>.</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pic>
        <p:nvPicPr>
          <p:cNvPr id="386" name="Google Shape;386;p46"/>
          <p:cNvPicPr preferRelativeResize="0"/>
          <p:nvPr>
            <p:ph idx="1" type="body"/>
          </p:nvPr>
        </p:nvPicPr>
        <p:blipFill rotWithShape="1">
          <a:blip r:embed="rId3">
            <a:alphaModFix/>
          </a:blip>
          <a:srcRect b="0" l="0" r="0" t="0"/>
          <a:stretch/>
        </p:blipFill>
        <p:spPr>
          <a:xfrm>
            <a:off x="467544" y="1"/>
            <a:ext cx="8208912" cy="616530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817323" y="51527"/>
            <a:ext cx="7402883" cy="62189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Different interaction mechanisms used by processes</a:t>
            </a:r>
            <a:endParaRPr/>
          </a:p>
        </p:txBody>
      </p:sp>
      <p:graphicFrame>
        <p:nvGraphicFramePr>
          <p:cNvPr id="392" name="Google Shape;392;p47"/>
          <p:cNvGraphicFramePr/>
          <p:nvPr/>
        </p:nvGraphicFramePr>
        <p:xfrm>
          <a:off x="323528" y="1064872"/>
          <a:ext cx="3000000" cy="3000000"/>
        </p:xfrm>
        <a:graphic>
          <a:graphicData uri="http://schemas.openxmlformats.org/drawingml/2006/table">
            <a:tbl>
              <a:tblPr bandRow="1" firstCol="1" firstRow="1">
                <a:noFill/>
                <a:tableStyleId>{3FE2BAD2-DE10-413C-A5B3-CB37DAE4142E}</a:tableStyleId>
              </a:tblPr>
              <a:tblGrid>
                <a:gridCol w="1944225"/>
                <a:gridCol w="6660225"/>
              </a:tblGrid>
              <a:tr h="54875">
                <a:tc>
                  <a:txBody>
                    <a:bodyPr/>
                    <a:lstStyle/>
                    <a:p>
                      <a:pPr indent="0" lvl="0" marL="0" marR="0" rtl="0" algn="just">
                        <a:lnSpc>
                          <a:spcPct val="115000"/>
                        </a:lnSpc>
                        <a:spcBef>
                          <a:spcPts val="0"/>
                        </a:spcBef>
                        <a:spcAft>
                          <a:spcPts val="0"/>
                        </a:spcAft>
                        <a:buNone/>
                      </a:pPr>
                      <a:r>
                        <a:rPr lang="en-US" sz="1800" u="none" cap="none" strike="noStrike"/>
                        <a:t>Interaction Mechanism</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800" u="none" cap="none" strike="noStrike"/>
                        <a:t>Description</a:t>
                      </a:r>
                      <a:endParaRPr sz="1600" u="none" cap="none" strike="noStrike">
                        <a:latin typeface="Calibri"/>
                        <a:ea typeface="Calibri"/>
                        <a:cs typeface="Calibri"/>
                        <a:sym typeface="Calibri"/>
                      </a:endParaRPr>
                    </a:p>
                  </a:txBody>
                  <a:tcPr marT="0" marB="0" marR="68575" marL="68575"/>
                </a:tc>
              </a:tr>
              <a:tr h="1631050">
                <a:tc>
                  <a:txBody>
                    <a:bodyPr/>
                    <a:lstStyle/>
                    <a:p>
                      <a:pPr indent="0" lvl="0" marL="0" marR="0" rtl="0" algn="just">
                        <a:lnSpc>
                          <a:spcPct val="115000"/>
                        </a:lnSpc>
                        <a:spcBef>
                          <a:spcPts val="0"/>
                        </a:spcBef>
                        <a:spcAft>
                          <a:spcPts val="0"/>
                        </a:spcAft>
                        <a:buNone/>
                      </a:pPr>
                      <a:r>
                        <a:rPr lang="en-US" sz="1800" u="none" cap="none" strike="noStrike"/>
                        <a:t>Data Sharing</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The processes interact with each other by altering data values. If more than one processes update the data the same time, they may leave the shared in inconsistent state. So, shared data items are protected against simultaneous access to avoid such situation.</a:t>
                      </a:r>
                      <a:endParaRPr sz="1800" u="none" cap="none" strike="noStrike">
                        <a:latin typeface="Calibri"/>
                        <a:ea typeface="Calibri"/>
                        <a:cs typeface="Calibri"/>
                        <a:sym typeface="Calibri"/>
                      </a:endParaRPr>
                    </a:p>
                  </a:txBody>
                  <a:tcPr marT="0" marB="0" marR="68575" marL="68575"/>
                </a:tc>
              </a:tr>
              <a:tr h="640825">
                <a:tc>
                  <a:txBody>
                    <a:bodyPr/>
                    <a:lstStyle/>
                    <a:p>
                      <a:pPr indent="0" lvl="0" marL="0" marR="0" rtl="0" algn="just">
                        <a:lnSpc>
                          <a:spcPct val="115000"/>
                        </a:lnSpc>
                        <a:spcBef>
                          <a:spcPts val="0"/>
                        </a:spcBef>
                        <a:spcAft>
                          <a:spcPts val="0"/>
                        </a:spcAft>
                        <a:buNone/>
                      </a:pPr>
                      <a:r>
                        <a:rPr lang="en-US" sz="1800" u="none" cap="none" strike="noStrike"/>
                        <a:t>Message Passing</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In this mechanism, the processes exchange information by sending messages to each other.</a:t>
                      </a:r>
                      <a:endParaRPr sz="1800" u="none" cap="none" strike="noStrike">
                        <a:latin typeface="Calibri"/>
                        <a:ea typeface="Calibri"/>
                        <a:cs typeface="Calibri"/>
                        <a:sym typeface="Calibri"/>
                      </a:endParaRPr>
                    </a:p>
                  </a:txBody>
                  <a:tcPr marT="0" marB="0" marR="68575" marL="68575"/>
                </a:tc>
              </a:tr>
              <a:tr h="1631050">
                <a:tc>
                  <a:txBody>
                    <a:bodyPr/>
                    <a:lstStyle/>
                    <a:p>
                      <a:pPr indent="0" lvl="0" marL="0" marR="0" rtl="0" algn="just">
                        <a:lnSpc>
                          <a:spcPct val="115000"/>
                        </a:lnSpc>
                        <a:spcBef>
                          <a:spcPts val="0"/>
                        </a:spcBef>
                        <a:spcAft>
                          <a:spcPts val="0"/>
                        </a:spcAft>
                        <a:buNone/>
                      </a:pPr>
                      <a:r>
                        <a:rPr lang="en-US" sz="1800" u="none" cap="none" strike="noStrike"/>
                        <a:t>Synchronization</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In certain computing environments, the processes are required to execute their actions in some particular order. To help this happen, the processes synchronize with each other to maintain their relative timings and execute in the desired sequence.</a:t>
                      </a:r>
                      <a:endParaRPr sz="1800" u="none" cap="none" strike="noStrike">
                        <a:latin typeface="Calibri"/>
                        <a:ea typeface="Calibri"/>
                        <a:cs typeface="Calibri"/>
                        <a:sym typeface="Calibri"/>
                      </a:endParaRPr>
                    </a:p>
                  </a:txBody>
                  <a:tcPr marT="0" marB="0" marR="68575" marL="68575"/>
                </a:tc>
              </a:tr>
              <a:tr h="970900">
                <a:tc>
                  <a:txBody>
                    <a:bodyPr/>
                    <a:lstStyle/>
                    <a:p>
                      <a:pPr indent="0" lvl="0" marL="0" marR="0" rtl="0" algn="just">
                        <a:lnSpc>
                          <a:spcPct val="115000"/>
                        </a:lnSpc>
                        <a:spcBef>
                          <a:spcPts val="0"/>
                        </a:spcBef>
                        <a:spcAft>
                          <a:spcPts val="0"/>
                        </a:spcAft>
                        <a:buNone/>
                      </a:pPr>
                      <a:r>
                        <a:rPr lang="en-US" sz="1800" u="none" cap="none" strike="noStrike"/>
                        <a:t>Signals</a:t>
                      </a:r>
                      <a:endParaRPr sz="1600" u="none" cap="none" strike="noStrike">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000" u="none" cap="none" strike="noStrike"/>
                        <a:t>The processes may wait for events to occur. It can be intimated to processes through the signaling mechanism.</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and thread</a:t>
            </a:r>
            <a:endParaRPr/>
          </a:p>
        </p:txBody>
      </p:sp>
      <p:sp>
        <p:nvSpPr>
          <p:cNvPr id="398" name="Google Shape;398;p48"/>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Process: an instance of program in execution</a:t>
            </a:r>
            <a:endParaRPr/>
          </a:p>
          <a:p>
            <a:pPr indent="-285750" lvl="0" marL="285750" rtl="0" algn="l">
              <a:lnSpc>
                <a:spcPct val="90000"/>
              </a:lnSpc>
              <a:spcBef>
                <a:spcPts val="1000"/>
              </a:spcBef>
              <a:spcAft>
                <a:spcPts val="0"/>
              </a:spcAft>
              <a:buClr>
                <a:schemeClr val="dk1"/>
              </a:buClr>
              <a:buSzPts val="2800"/>
              <a:buFont typeface="Arial"/>
              <a:buChar char="•"/>
            </a:pPr>
            <a:r>
              <a:rPr lang="en-US"/>
              <a:t>Thread : a dispatchable unit of work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Traditional process</a:t>
            </a:r>
            <a:endParaRPr/>
          </a:p>
        </p:txBody>
      </p:sp>
      <p:sp>
        <p:nvSpPr>
          <p:cNvPr id="404" name="Google Shape;404;p49"/>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Single thread of execution</a:t>
            </a:r>
            <a:endParaRPr/>
          </a:p>
          <a:p>
            <a:pPr indent="-285750" lvl="0" marL="285750" rtl="0" algn="l">
              <a:lnSpc>
                <a:spcPct val="90000"/>
              </a:lnSpc>
              <a:spcBef>
                <a:spcPts val="1000"/>
              </a:spcBef>
              <a:spcAft>
                <a:spcPts val="0"/>
              </a:spcAft>
              <a:buClr>
                <a:schemeClr val="dk1"/>
              </a:buClr>
              <a:buSzPts val="2800"/>
              <a:buFont typeface="Arial"/>
              <a:buChar char="•"/>
            </a:pPr>
            <a:r>
              <a:rPr lang="en-US"/>
              <a:t>Needs entire process context to execute so considered as heavyweight</a:t>
            </a:r>
            <a:endParaRPr/>
          </a:p>
          <a:p>
            <a:pPr indent="-285750" lvl="0" marL="285750" rtl="0" algn="l">
              <a:lnSpc>
                <a:spcPct val="90000"/>
              </a:lnSpc>
              <a:spcBef>
                <a:spcPts val="1000"/>
              </a:spcBef>
              <a:spcAft>
                <a:spcPts val="0"/>
              </a:spcAft>
              <a:buClr>
                <a:schemeClr val="dk1"/>
              </a:buClr>
              <a:buSzPts val="2800"/>
              <a:buFont typeface="Arial"/>
              <a:buChar char="•"/>
            </a:pPr>
            <a:r>
              <a:rPr lang="en-US"/>
              <a:t>Doesn’t support multiple parallel executions</a:t>
            </a:r>
            <a:endParaRPr/>
          </a:p>
          <a:p>
            <a:pPr indent="0" lvl="0" marL="0" rtl="0" algn="l">
              <a:lnSpc>
                <a:spcPct val="90000"/>
              </a:lnSpc>
              <a:spcBef>
                <a:spcPts val="1000"/>
              </a:spcBef>
              <a:spcAft>
                <a:spcPts val="0"/>
              </a:spcAft>
              <a:buClr>
                <a:schemeClr val="dk1"/>
              </a:buClr>
              <a:buSzPts val="2800"/>
              <a:buNone/>
            </a:pPr>
            <a:r>
              <a:rPr lang="en-US"/>
              <a:t>E.g. you wouldn’t get notifications in background if you are using the app</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a:t>
            </a:r>
            <a:endParaRPr/>
          </a:p>
        </p:txBody>
      </p:sp>
      <p:sp>
        <p:nvSpPr>
          <p:cNvPr id="135" name="Google Shape;135;p5"/>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Clr>
                <a:schemeClr val="dk1"/>
              </a:buClr>
              <a:buSzPts val="2800"/>
              <a:buFont typeface="Arial"/>
              <a:buChar char="•"/>
            </a:pPr>
            <a:r>
              <a:rPr lang="en-US"/>
              <a:t>This is an instance of program in execution. </a:t>
            </a:r>
            <a:endParaRPr/>
          </a:p>
          <a:p>
            <a:pPr indent="-285750" lvl="0" marL="285750" rtl="0" algn="l">
              <a:lnSpc>
                <a:spcPct val="90000"/>
              </a:lnSpc>
              <a:spcBef>
                <a:spcPts val="1000"/>
              </a:spcBef>
              <a:spcAft>
                <a:spcPts val="0"/>
              </a:spcAft>
              <a:buClr>
                <a:schemeClr val="dk1"/>
              </a:buClr>
              <a:buSzPts val="2800"/>
              <a:buFont typeface="Arial"/>
              <a:buChar char="•"/>
            </a:pPr>
            <a:r>
              <a:rPr lang="en-US"/>
              <a:t>The static statements in the program when executed, take the process form. </a:t>
            </a:r>
            <a:endParaRPr/>
          </a:p>
          <a:p>
            <a:pPr indent="-285750" lvl="0" marL="285750" rtl="0" algn="l">
              <a:lnSpc>
                <a:spcPct val="90000"/>
              </a:lnSpc>
              <a:spcBef>
                <a:spcPts val="1000"/>
              </a:spcBef>
              <a:spcAft>
                <a:spcPts val="0"/>
              </a:spcAft>
              <a:buClr>
                <a:schemeClr val="dk1"/>
              </a:buClr>
              <a:buSzPts val="2800"/>
              <a:buFont typeface="Arial"/>
              <a:buChar char="•"/>
            </a:pPr>
            <a:r>
              <a:rPr lang="en-US"/>
              <a:t>In contrast to the program, a process is an active entity which needs a set of resources to perform its function. </a:t>
            </a:r>
            <a:endParaRPr/>
          </a:p>
          <a:p>
            <a:pPr indent="-285750" lvl="0" marL="285750" rtl="0" algn="l">
              <a:lnSpc>
                <a:spcPct val="90000"/>
              </a:lnSpc>
              <a:spcBef>
                <a:spcPts val="1000"/>
              </a:spcBef>
              <a:spcAft>
                <a:spcPts val="0"/>
              </a:spcAft>
              <a:buClr>
                <a:schemeClr val="dk1"/>
              </a:buClr>
              <a:buSzPts val="2800"/>
              <a:buFont typeface="Arial"/>
              <a:buChar char="•"/>
            </a:pPr>
            <a:r>
              <a:rPr lang="en-US"/>
              <a:t>The Linux kernel internally represents processes as tasks.</a:t>
            </a:r>
            <a:endParaRPr/>
          </a:p>
          <a:p>
            <a:pPr indent="-285750" lvl="0" marL="285750" rtl="0" algn="l">
              <a:lnSpc>
                <a:spcPct val="90000"/>
              </a:lnSpc>
              <a:spcBef>
                <a:spcPts val="1000"/>
              </a:spcBef>
              <a:spcAft>
                <a:spcPts val="0"/>
              </a:spcAft>
              <a:buClr>
                <a:schemeClr val="dk1"/>
              </a:buClr>
              <a:buSzPts val="2800"/>
              <a:buFont typeface="Arial"/>
              <a:buChar char="•"/>
            </a:pPr>
            <a:r>
              <a:rPr lang="en-US"/>
              <a:t>A process elements are: a program, data and process state. </a:t>
            </a:r>
            <a:endParaRPr/>
          </a:p>
          <a:p>
            <a:pPr indent="-285750" lvl="0" marL="285750" rtl="0" algn="l">
              <a:lnSpc>
                <a:spcPct val="90000"/>
              </a:lnSpc>
              <a:spcBef>
                <a:spcPts val="1000"/>
              </a:spcBef>
              <a:spcAft>
                <a:spcPts val="0"/>
              </a:spcAft>
              <a:buClr>
                <a:schemeClr val="dk1"/>
              </a:buClr>
              <a:buSzPts val="2800"/>
              <a:buFont typeface="Arial"/>
              <a:buChar char="•"/>
            </a:pPr>
            <a:r>
              <a:rPr lang="en-US"/>
              <a:t>Example: actually following the steps given the book.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Thread </a:t>
            </a:r>
            <a:endParaRPr/>
          </a:p>
        </p:txBody>
      </p:sp>
      <p:sp>
        <p:nvSpPr>
          <p:cNvPr id="410" name="Google Shape;410;p50"/>
          <p:cNvSpPr txBox="1"/>
          <p:nvPr>
            <p:ph idx="1" type="body"/>
          </p:nvPr>
        </p:nvSpPr>
        <p:spPr>
          <a:xfrm>
            <a:off x="806896" y="1324629"/>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90000"/>
              </a:lnSpc>
              <a:spcBef>
                <a:spcPts val="0"/>
              </a:spcBef>
              <a:spcAft>
                <a:spcPts val="0"/>
              </a:spcAft>
              <a:buClr>
                <a:schemeClr val="dk1"/>
              </a:buClr>
              <a:buSzPct val="100000"/>
              <a:buFont typeface="Arial"/>
              <a:buChar char="•"/>
            </a:pPr>
            <a:r>
              <a:rPr lang="en-US"/>
              <a:t>Supports Parnellism with multiple threads of execution at a time</a:t>
            </a:r>
            <a:endParaRPr/>
          </a:p>
          <a:p>
            <a:pPr indent="-285750" lvl="0" marL="285750" rtl="0" algn="l">
              <a:lnSpc>
                <a:spcPct val="90000"/>
              </a:lnSpc>
              <a:spcBef>
                <a:spcPts val="1000"/>
              </a:spcBef>
              <a:spcAft>
                <a:spcPts val="0"/>
              </a:spcAft>
              <a:buClr>
                <a:schemeClr val="dk1"/>
              </a:buClr>
              <a:buSzPct val="100000"/>
              <a:buFont typeface="Arial"/>
              <a:buChar char="•"/>
            </a:pPr>
            <a:r>
              <a:rPr lang="en-US"/>
              <a:t>A thread executes sequentially and is interruptable so that the processor can turn to another thread</a:t>
            </a:r>
            <a:endParaRPr/>
          </a:p>
          <a:p>
            <a:pPr indent="-285750" lvl="0" marL="285750" rtl="0" algn="l">
              <a:lnSpc>
                <a:spcPct val="90000"/>
              </a:lnSpc>
              <a:spcBef>
                <a:spcPts val="1000"/>
              </a:spcBef>
              <a:spcAft>
                <a:spcPts val="0"/>
              </a:spcAft>
              <a:buClr>
                <a:schemeClr val="dk1"/>
              </a:buClr>
              <a:buSzPct val="100000"/>
              <a:buFont typeface="Arial"/>
              <a:buChar char="•"/>
            </a:pPr>
            <a:r>
              <a:rPr lang="en-US"/>
              <a:t>Does not need entire process context to execute so considered as lightweight</a:t>
            </a:r>
            <a:endParaRPr/>
          </a:p>
          <a:p>
            <a:pPr indent="-285750" lvl="0" marL="285750" rtl="0" algn="l">
              <a:lnSpc>
                <a:spcPct val="90000"/>
              </a:lnSpc>
              <a:spcBef>
                <a:spcPts val="1000"/>
              </a:spcBef>
              <a:spcAft>
                <a:spcPts val="0"/>
              </a:spcAft>
              <a:buClr>
                <a:schemeClr val="dk1"/>
              </a:buClr>
              <a:buSzPct val="100000"/>
              <a:buFont typeface="Arial"/>
              <a:buChar char="•"/>
            </a:pPr>
            <a:r>
              <a:rPr lang="en-US"/>
              <a:t>Includes the program counter and stack pointer) and its own data area for a stack</a:t>
            </a:r>
            <a:endParaRPr/>
          </a:p>
          <a:p>
            <a:pPr indent="-285750" lvl="0" marL="285750" rtl="0" algn="l">
              <a:lnSpc>
                <a:spcPct val="90000"/>
              </a:lnSpc>
              <a:spcBef>
                <a:spcPts val="1000"/>
              </a:spcBef>
              <a:spcAft>
                <a:spcPts val="0"/>
              </a:spcAft>
              <a:buClr>
                <a:schemeClr val="dk1"/>
              </a:buClr>
              <a:buSzPct val="100000"/>
              <a:buFont typeface="Arial"/>
              <a:buChar char="•"/>
            </a:pPr>
            <a:r>
              <a:rPr lang="en-US"/>
              <a:t>Supports  multiple parallel executions</a:t>
            </a:r>
            <a:endParaRPr/>
          </a:p>
          <a:p>
            <a:pPr indent="0" lvl="0" marL="0" rtl="0" algn="l">
              <a:lnSpc>
                <a:spcPct val="90000"/>
              </a:lnSpc>
              <a:spcBef>
                <a:spcPts val="1000"/>
              </a:spcBef>
              <a:spcAft>
                <a:spcPts val="0"/>
              </a:spcAft>
              <a:buClr>
                <a:schemeClr val="dk1"/>
              </a:buClr>
              <a:buSzPct val="100000"/>
              <a:buNone/>
            </a:pPr>
            <a:r>
              <a:rPr lang="en-US"/>
              <a:t>e.g. Notifications in background while you are using the app</a:t>
            </a:r>
            <a:endParaRPr/>
          </a:p>
          <a:p>
            <a:pPr indent="-285750" lvl="0" marL="285750" rtl="0" algn="l">
              <a:lnSpc>
                <a:spcPct val="90000"/>
              </a:lnSpc>
              <a:spcBef>
                <a:spcPts val="1000"/>
              </a:spcBef>
              <a:spcAft>
                <a:spcPts val="0"/>
              </a:spcAft>
              <a:buClr>
                <a:schemeClr val="dk1"/>
              </a:buClr>
              <a:buSzPct val="100000"/>
              <a:buFont typeface="Arial"/>
              <a:buChar char="•"/>
            </a:pPr>
            <a:r>
              <a:rPr lang="en-US"/>
              <a:t>The idea is to </a:t>
            </a:r>
            <a:r>
              <a:rPr b="1" lang="en-US"/>
              <a:t>achieve parallelism by dividing a</a:t>
            </a:r>
            <a:endParaRPr/>
          </a:p>
          <a:p>
            <a:pPr indent="0" lvl="0" marL="0" rtl="0" algn="l">
              <a:lnSpc>
                <a:spcPct val="90000"/>
              </a:lnSpc>
              <a:spcBef>
                <a:spcPts val="1000"/>
              </a:spcBef>
              <a:spcAft>
                <a:spcPts val="0"/>
              </a:spcAft>
              <a:buClr>
                <a:schemeClr val="dk1"/>
              </a:buClr>
              <a:buSzPct val="100000"/>
              <a:buNone/>
            </a:pPr>
            <a:r>
              <a:rPr b="1" lang="en-US"/>
              <a:t>process into multiple threads.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sp>
        <p:nvSpPr>
          <p:cNvPr id="416" name="Google Shape;416;p51"/>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i="1" lang="en-US"/>
              <a:t>Multithreading </a:t>
            </a:r>
            <a:r>
              <a:rPr lang="en-US"/>
              <a:t>refers to the ability of an OS to support multiple, concurrent paths of execution within a single process.</a:t>
            </a:r>
            <a:endParaRPr/>
          </a:p>
        </p:txBody>
      </p:sp>
      <p:pic>
        <p:nvPicPr>
          <p:cNvPr id="417" name="Google Shape;417;p51"/>
          <p:cNvPicPr preferRelativeResize="0"/>
          <p:nvPr/>
        </p:nvPicPr>
        <p:blipFill rotWithShape="1">
          <a:blip r:embed="rId3">
            <a:alphaModFix/>
          </a:blip>
          <a:srcRect b="0" l="0" r="0" t="0"/>
          <a:stretch/>
        </p:blipFill>
        <p:spPr>
          <a:xfrm>
            <a:off x="1619672" y="2636912"/>
            <a:ext cx="6283995" cy="366625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sp>
        <p:nvSpPr>
          <p:cNvPr id="423" name="Google Shape;423;p5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107950" lvl="0" marL="285750" rtl="0" algn="l">
              <a:lnSpc>
                <a:spcPct val="90000"/>
              </a:lnSpc>
              <a:spcBef>
                <a:spcPts val="0"/>
              </a:spcBef>
              <a:spcAft>
                <a:spcPts val="0"/>
              </a:spcAft>
              <a:buClr>
                <a:schemeClr val="dk1"/>
              </a:buClr>
              <a:buSzPts val="2800"/>
              <a:buFont typeface="Arial"/>
              <a:buNone/>
            </a:pPr>
            <a:r>
              <a:t/>
            </a:r>
            <a:endParaRPr/>
          </a:p>
        </p:txBody>
      </p:sp>
      <p:pic>
        <p:nvPicPr>
          <p:cNvPr id="424" name="Google Shape;424;p52"/>
          <p:cNvPicPr preferRelativeResize="0"/>
          <p:nvPr/>
        </p:nvPicPr>
        <p:blipFill rotWithShape="1">
          <a:blip r:embed="rId3">
            <a:alphaModFix/>
          </a:blip>
          <a:srcRect b="0" l="0" r="0" t="0"/>
          <a:stretch/>
        </p:blipFill>
        <p:spPr>
          <a:xfrm>
            <a:off x="704850" y="971550"/>
            <a:ext cx="7734300" cy="4914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pic>
        <p:nvPicPr>
          <p:cNvPr id="430" name="Google Shape;430;p53"/>
          <p:cNvPicPr preferRelativeResize="0"/>
          <p:nvPr/>
        </p:nvPicPr>
        <p:blipFill rotWithShape="1">
          <a:blip r:embed="rId3">
            <a:alphaModFix/>
          </a:blip>
          <a:srcRect b="0" l="0" r="0" t="0"/>
          <a:stretch/>
        </p:blipFill>
        <p:spPr>
          <a:xfrm>
            <a:off x="1000125" y="1412776"/>
            <a:ext cx="7920880" cy="3960440"/>
          </a:xfrm>
          <a:prstGeom prst="rect">
            <a:avLst/>
          </a:prstGeom>
          <a:noFill/>
          <a:ln>
            <a:noFill/>
          </a:ln>
        </p:spPr>
      </p:pic>
      <p:sp>
        <p:nvSpPr>
          <p:cNvPr id="431" name="Google Shape;431;p53"/>
          <p:cNvSpPr txBox="1"/>
          <p:nvPr/>
        </p:nvSpPr>
        <p:spPr>
          <a:xfrm>
            <a:off x="1619672" y="5733256"/>
            <a:ext cx="61206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Image courtesy : https://www.javatpoint.com/process-vs-thread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The key benefits of threads</a:t>
            </a:r>
            <a:endParaRPr/>
          </a:p>
        </p:txBody>
      </p:sp>
      <p:sp>
        <p:nvSpPr>
          <p:cNvPr id="437" name="Google Shape;437;p5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It takes far less time to create a new thread in an existing process than to create a brand-new process. </a:t>
            </a:r>
            <a:endParaRPr/>
          </a:p>
          <a:p>
            <a:pPr indent="-285750" lvl="0" marL="285750" rtl="0" algn="l">
              <a:lnSpc>
                <a:spcPct val="90000"/>
              </a:lnSpc>
              <a:spcBef>
                <a:spcPts val="1000"/>
              </a:spcBef>
              <a:spcAft>
                <a:spcPts val="0"/>
              </a:spcAft>
              <a:buClr>
                <a:schemeClr val="dk1"/>
              </a:buClr>
              <a:buSzPts val="2800"/>
              <a:buFont typeface="Arial"/>
              <a:buChar char="•"/>
            </a:pPr>
            <a:r>
              <a:rPr lang="en-US"/>
              <a:t>It takes less time to terminate a thread than a process.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Types of threads</a:t>
            </a:r>
            <a:endParaRPr/>
          </a:p>
        </p:txBody>
      </p:sp>
      <p:sp>
        <p:nvSpPr>
          <p:cNvPr id="443" name="Google Shape;443;p55"/>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Kernel level threads : managed by kernel</a:t>
            </a:r>
            <a:endParaRPr/>
          </a:p>
          <a:p>
            <a:pPr indent="-285750" lvl="0" marL="285750" rtl="0" algn="l">
              <a:lnSpc>
                <a:spcPct val="90000"/>
              </a:lnSpc>
              <a:spcBef>
                <a:spcPts val="1000"/>
              </a:spcBef>
              <a:spcAft>
                <a:spcPts val="0"/>
              </a:spcAft>
              <a:buClr>
                <a:schemeClr val="dk1"/>
              </a:buClr>
              <a:buSzPts val="2800"/>
              <a:buFont typeface="Arial"/>
              <a:buChar char="•"/>
            </a:pPr>
            <a:r>
              <a:rPr lang="en-US"/>
              <a:t>User level threads : managed by user with support from programming languages and libraries</a:t>
            </a:r>
            <a:endParaRPr/>
          </a:p>
          <a:p>
            <a:pPr indent="-285750" lvl="0" marL="285750" rtl="0" algn="l">
              <a:lnSpc>
                <a:spcPct val="90000"/>
              </a:lnSpc>
              <a:spcBef>
                <a:spcPts val="1000"/>
              </a:spcBef>
              <a:spcAft>
                <a:spcPts val="0"/>
              </a:spcAft>
              <a:buClr>
                <a:schemeClr val="dk1"/>
              </a:buClr>
              <a:buSzPts val="2800"/>
              <a:buFont typeface="Arial"/>
              <a:buChar char="•"/>
            </a:pPr>
            <a:r>
              <a:rPr lang="en-US"/>
              <a:t>Hybrid threads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Thread </a:t>
            </a:r>
            <a:endParaRPr/>
          </a:p>
        </p:txBody>
      </p:sp>
      <p:sp>
        <p:nvSpPr>
          <p:cNvPr id="449" name="Google Shape;449;p56"/>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Create</a:t>
            </a:r>
            <a:endParaRPr/>
          </a:p>
          <a:p>
            <a:pPr indent="-285750" lvl="0" marL="285750" rtl="0" algn="l">
              <a:lnSpc>
                <a:spcPct val="90000"/>
              </a:lnSpc>
              <a:spcBef>
                <a:spcPts val="1000"/>
              </a:spcBef>
              <a:spcAft>
                <a:spcPts val="0"/>
              </a:spcAft>
              <a:buClr>
                <a:schemeClr val="dk1"/>
              </a:buClr>
              <a:buSzPts val="2800"/>
              <a:buFont typeface="Arial"/>
              <a:buChar char="•"/>
            </a:pPr>
            <a:r>
              <a:rPr lang="en-US"/>
              <a:t>Join</a:t>
            </a:r>
            <a:endParaRPr/>
          </a:p>
          <a:p>
            <a:pPr indent="-285750" lvl="0" marL="285750" rtl="0" algn="l">
              <a:lnSpc>
                <a:spcPct val="90000"/>
              </a:lnSpc>
              <a:spcBef>
                <a:spcPts val="1000"/>
              </a:spcBef>
              <a:spcAft>
                <a:spcPts val="0"/>
              </a:spcAft>
              <a:buClr>
                <a:schemeClr val="dk1"/>
              </a:buClr>
              <a:buSzPts val="2800"/>
              <a:buFont typeface="Arial"/>
              <a:buChar char="•"/>
            </a:pPr>
            <a:r>
              <a:rPr lang="en-US"/>
              <a:t>Terminate</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Threads</a:t>
            </a:r>
            <a:endParaRPr/>
          </a:p>
        </p:txBody>
      </p:sp>
      <p:sp>
        <p:nvSpPr>
          <p:cNvPr id="455" name="Google Shape;455;p57"/>
          <p:cNvSpPr txBox="1"/>
          <p:nvPr>
            <p:ph idx="1" type="body"/>
          </p:nvPr>
        </p:nvSpPr>
        <p:spPr>
          <a:xfrm>
            <a:off x="611560" y="1052736"/>
            <a:ext cx="8229600" cy="5056699"/>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import threading</a:t>
            </a:r>
            <a:endParaRPr/>
          </a:p>
          <a:p>
            <a:pPr indent="0" lvl="0" marL="0" rtl="0" algn="l">
              <a:lnSpc>
                <a:spcPct val="90000"/>
              </a:lnSpc>
              <a:spcBef>
                <a:spcPts val="0"/>
              </a:spcBef>
              <a:spcAft>
                <a:spcPts val="0"/>
              </a:spcAft>
              <a:buClr>
                <a:schemeClr val="dk1"/>
              </a:buClr>
              <a:buSzPct val="100000"/>
              <a:buNone/>
            </a:pPr>
            <a:r>
              <a:rPr lang="en-US"/>
              <a:t>import time</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 Define a function for the thread to execute</a:t>
            </a:r>
            <a:endParaRPr/>
          </a:p>
          <a:p>
            <a:pPr indent="0" lvl="0" marL="0" rtl="0" algn="l">
              <a:lnSpc>
                <a:spcPct val="90000"/>
              </a:lnSpc>
              <a:spcBef>
                <a:spcPts val="0"/>
              </a:spcBef>
              <a:spcAft>
                <a:spcPts val="0"/>
              </a:spcAft>
              <a:buClr>
                <a:schemeClr val="dk1"/>
              </a:buClr>
              <a:buSzPct val="100000"/>
              <a:buNone/>
            </a:pPr>
            <a:r>
              <a:rPr lang="en-US"/>
              <a:t>def count_numbers(thread_name, count_to):</a:t>
            </a:r>
            <a:endParaRPr/>
          </a:p>
          <a:p>
            <a:pPr indent="0" lvl="0" marL="0" rtl="0" algn="l">
              <a:lnSpc>
                <a:spcPct val="90000"/>
              </a:lnSpc>
              <a:spcBef>
                <a:spcPts val="0"/>
              </a:spcBef>
              <a:spcAft>
                <a:spcPts val="0"/>
              </a:spcAft>
              <a:buClr>
                <a:schemeClr val="dk1"/>
              </a:buClr>
              <a:buSzPct val="100000"/>
              <a:buNone/>
            </a:pPr>
            <a:r>
              <a:rPr lang="en-US"/>
              <a:t>    for i in range(1, count_to + 1):</a:t>
            </a:r>
            <a:endParaRPr/>
          </a:p>
          <a:p>
            <a:pPr indent="0" lvl="0" marL="0" rtl="0" algn="l">
              <a:lnSpc>
                <a:spcPct val="90000"/>
              </a:lnSpc>
              <a:spcBef>
                <a:spcPts val="0"/>
              </a:spcBef>
              <a:spcAft>
                <a:spcPts val="0"/>
              </a:spcAft>
              <a:buClr>
                <a:schemeClr val="dk1"/>
              </a:buClr>
              <a:buSzPct val="100000"/>
              <a:buNone/>
            </a:pPr>
            <a:r>
              <a:rPr lang="en-US"/>
              <a:t>        print(f"{thread_name} counting: {i}")</a:t>
            </a:r>
            <a:endParaRPr/>
          </a:p>
          <a:p>
            <a:pPr indent="0" lvl="0" marL="0" rtl="0" algn="l">
              <a:lnSpc>
                <a:spcPct val="90000"/>
              </a:lnSpc>
              <a:spcBef>
                <a:spcPts val="0"/>
              </a:spcBef>
              <a:spcAft>
                <a:spcPts val="0"/>
              </a:spcAft>
              <a:buClr>
                <a:schemeClr val="dk1"/>
              </a:buClr>
              <a:buSzPct val="100000"/>
              <a:buNone/>
            </a:pPr>
            <a:r>
              <a:rPr lang="en-US"/>
              <a:t>        time.sleep(0.5)  # Sleep for half a second</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 Create threads</a:t>
            </a:r>
            <a:endParaRPr/>
          </a:p>
          <a:p>
            <a:pPr indent="0" lvl="0" marL="0" rtl="0" algn="l">
              <a:lnSpc>
                <a:spcPct val="90000"/>
              </a:lnSpc>
              <a:spcBef>
                <a:spcPts val="0"/>
              </a:spcBef>
              <a:spcAft>
                <a:spcPts val="0"/>
              </a:spcAft>
              <a:buClr>
                <a:schemeClr val="dk1"/>
              </a:buClr>
              <a:buSzPct val="100000"/>
              <a:buNone/>
            </a:pPr>
            <a:r>
              <a:rPr lang="en-US"/>
              <a:t>thread1 = threading.Thread(target=count_numbers, args=("Thread 1", 5))</a:t>
            </a:r>
            <a:endParaRPr/>
          </a:p>
          <a:p>
            <a:pPr indent="0" lvl="0" marL="0" rtl="0" algn="l">
              <a:lnSpc>
                <a:spcPct val="90000"/>
              </a:lnSpc>
              <a:spcBef>
                <a:spcPts val="0"/>
              </a:spcBef>
              <a:spcAft>
                <a:spcPts val="0"/>
              </a:spcAft>
              <a:buClr>
                <a:schemeClr val="dk1"/>
              </a:buClr>
              <a:buSzPct val="100000"/>
              <a:buNone/>
            </a:pPr>
            <a:r>
              <a:rPr lang="en-US"/>
              <a:t>thread2 = threading.Thread(target=count_numbers, args=("Thread 2", 5))</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 Start threads</a:t>
            </a:r>
            <a:endParaRPr/>
          </a:p>
          <a:p>
            <a:pPr indent="0" lvl="0" marL="0" rtl="0" algn="l">
              <a:lnSpc>
                <a:spcPct val="90000"/>
              </a:lnSpc>
              <a:spcBef>
                <a:spcPts val="0"/>
              </a:spcBef>
              <a:spcAft>
                <a:spcPts val="0"/>
              </a:spcAft>
              <a:buClr>
                <a:schemeClr val="dk1"/>
              </a:buClr>
              <a:buSzPct val="100000"/>
              <a:buNone/>
            </a:pPr>
            <a:r>
              <a:rPr lang="en-US"/>
              <a:t>print("Starting threads")</a:t>
            </a:r>
            <a:endParaRPr/>
          </a:p>
          <a:p>
            <a:pPr indent="0" lvl="0" marL="0" rtl="0" algn="l">
              <a:lnSpc>
                <a:spcPct val="90000"/>
              </a:lnSpc>
              <a:spcBef>
                <a:spcPts val="0"/>
              </a:spcBef>
              <a:spcAft>
                <a:spcPts val="0"/>
              </a:spcAft>
              <a:buClr>
                <a:schemeClr val="dk1"/>
              </a:buClr>
              <a:buSzPct val="100000"/>
              <a:buNone/>
            </a:pPr>
            <a:r>
              <a:rPr lang="en-US"/>
              <a:t>thread1.start()</a:t>
            </a:r>
            <a:endParaRPr/>
          </a:p>
          <a:p>
            <a:pPr indent="0" lvl="0" marL="0" rtl="0" algn="l">
              <a:lnSpc>
                <a:spcPct val="90000"/>
              </a:lnSpc>
              <a:spcBef>
                <a:spcPts val="0"/>
              </a:spcBef>
              <a:spcAft>
                <a:spcPts val="0"/>
              </a:spcAft>
              <a:buClr>
                <a:schemeClr val="dk1"/>
              </a:buClr>
              <a:buSzPct val="100000"/>
              <a:buNone/>
            </a:pPr>
            <a:r>
              <a:rPr lang="en-US"/>
              <a:t>thread2.start()</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 Join threads (wait for them to complete)</a:t>
            </a:r>
            <a:endParaRPr/>
          </a:p>
          <a:p>
            <a:pPr indent="0" lvl="0" marL="0" rtl="0" algn="l">
              <a:lnSpc>
                <a:spcPct val="90000"/>
              </a:lnSpc>
              <a:spcBef>
                <a:spcPts val="0"/>
              </a:spcBef>
              <a:spcAft>
                <a:spcPts val="0"/>
              </a:spcAft>
              <a:buClr>
                <a:schemeClr val="dk1"/>
              </a:buClr>
              <a:buSzPct val="100000"/>
              <a:buNone/>
            </a:pPr>
            <a:r>
              <a:rPr lang="en-US"/>
              <a:t>thread1.join()</a:t>
            </a:r>
            <a:endParaRPr/>
          </a:p>
          <a:p>
            <a:pPr indent="0" lvl="0" marL="0" rtl="0" algn="l">
              <a:lnSpc>
                <a:spcPct val="90000"/>
              </a:lnSpc>
              <a:spcBef>
                <a:spcPts val="0"/>
              </a:spcBef>
              <a:spcAft>
                <a:spcPts val="0"/>
              </a:spcAft>
              <a:buClr>
                <a:schemeClr val="dk1"/>
              </a:buClr>
              <a:buSzPct val="100000"/>
              <a:buNone/>
            </a:pPr>
            <a:r>
              <a:rPr lang="en-US"/>
              <a:t>thread2.join()</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print("Threads have completed their tasks")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f09095e252_0_6"/>
          <p:cNvSpPr txBox="1"/>
          <p:nvPr>
            <p:ph type="title"/>
          </p:nvPr>
        </p:nvSpPr>
        <p:spPr>
          <a:xfrm>
            <a:off x="817323" y="214817"/>
            <a:ext cx="7402800" cy="875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sp>
        <p:nvSpPr>
          <p:cNvPr id="462" name="Google Shape;462;g2f09095e252_0_6"/>
          <p:cNvSpPr txBox="1"/>
          <p:nvPr/>
        </p:nvSpPr>
        <p:spPr>
          <a:xfrm>
            <a:off x="773525" y="1089925"/>
            <a:ext cx="7490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PS C:\Users\Swati&gt; python -u "c:\Users\Swati\Downloads\import threading.py"</a:t>
            </a:r>
            <a:endParaRPr sz="1800"/>
          </a:p>
          <a:p>
            <a:pPr indent="0" lvl="0" marL="0" rtl="0" algn="l">
              <a:spcBef>
                <a:spcPts val="0"/>
              </a:spcBef>
              <a:spcAft>
                <a:spcPts val="0"/>
              </a:spcAft>
              <a:buNone/>
            </a:pPr>
            <a:r>
              <a:rPr lang="en-US" sz="1800"/>
              <a:t>Starting threads</a:t>
            </a:r>
            <a:endParaRPr sz="1800"/>
          </a:p>
          <a:p>
            <a:pPr indent="0" lvl="0" marL="0" rtl="0" algn="l">
              <a:spcBef>
                <a:spcPts val="0"/>
              </a:spcBef>
              <a:spcAft>
                <a:spcPts val="0"/>
              </a:spcAft>
              <a:buNone/>
            </a:pPr>
            <a:r>
              <a:rPr lang="en-US" sz="1800"/>
              <a:t>Thread 1 counting: 1</a:t>
            </a:r>
            <a:endParaRPr sz="1800"/>
          </a:p>
          <a:p>
            <a:pPr indent="0" lvl="0" marL="0" rtl="0" algn="l">
              <a:spcBef>
                <a:spcPts val="0"/>
              </a:spcBef>
              <a:spcAft>
                <a:spcPts val="0"/>
              </a:spcAft>
              <a:buNone/>
            </a:pPr>
            <a:r>
              <a:rPr lang="en-US" sz="1800"/>
              <a:t>Thread 2 counting: 1</a:t>
            </a:r>
            <a:endParaRPr sz="1800"/>
          </a:p>
          <a:p>
            <a:pPr indent="0" lvl="0" marL="0" rtl="0" algn="l">
              <a:spcBef>
                <a:spcPts val="0"/>
              </a:spcBef>
              <a:spcAft>
                <a:spcPts val="0"/>
              </a:spcAft>
              <a:buNone/>
            </a:pPr>
            <a:r>
              <a:rPr lang="en-US" sz="1800"/>
              <a:t>Thread 2 counting: 2</a:t>
            </a:r>
            <a:endParaRPr sz="1800"/>
          </a:p>
          <a:p>
            <a:pPr indent="0" lvl="0" marL="0" rtl="0" algn="l">
              <a:spcBef>
                <a:spcPts val="0"/>
              </a:spcBef>
              <a:spcAft>
                <a:spcPts val="0"/>
              </a:spcAft>
              <a:buNone/>
            </a:pPr>
            <a:r>
              <a:rPr lang="en-US" sz="1800"/>
              <a:t>Thread 1 counting: 2</a:t>
            </a:r>
            <a:endParaRPr sz="1800"/>
          </a:p>
          <a:p>
            <a:pPr indent="0" lvl="0" marL="0" rtl="0" algn="l">
              <a:spcBef>
                <a:spcPts val="0"/>
              </a:spcBef>
              <a:spcAft>
                <a:spcPts val="0"/>
              </a:spcAft>
              <a:buNone/>
            </a:pPr>
            <a:r>
              <a:rPr lang="en-US" sz="1800"/>
              <a:t>Thread 1 counting: 3</a:t>
            </a:r>
            <a:endParaRPr sz="1800"/>
          </a:p>
          <a:p>
            <a:pPr indent="0" lvl="0" marL="0" rtl="0" algn="l">
              <a:spcBef>
                <a:spcPts val="0"/>
              </a:spcBef>
              <a:spcAft>
                <a:spcPts val="0"/>
              </a:spcAft>
              <a:buNone/>
            </a:pPr>
            <a:r>
              <a:rPr lang="en-US" sz="1800"/>
              <a:t>Thread 2 counting: 3</a:t>
            </a:r>
            <a:endParaRPr sz="1800"/>
          </a:p>
          <a:p>
            <a:pPr indent="0" lvl="0" marL="0" rtl="0" algn="l">
              <a:spcBef>
                <a:spcPts val="0"/>
              </a:spcBef>
              <a:spcAft>
                <a:spcPts val="0"/>
              </a:spcAft>
              <a:buNone/>
            </a:pPr>
            <a:r>
              <a:rPr lang="en-US" sz="1800"/>
              <a:t>Thread 2 counting: 4</a:t>
            </a:r>
            <a:endParaRPr sz="1800"/>
          </a:p>
          <a:p>
            <a:pPr indent="0" lvl="0" marL="0" rtl="0" algn="l">
              <a:spcBef>
                <a:spcPts val="0"/>
              </a:spcBef>
              <a:spcAft>
                <a:spcPts val="0"/>
              </a:spcAft>
              <a:buNone/>
            </a:pPr>
            <a:r>
              <a:rPr lang="en-US" sz="1800"/>
              <a:t>Thread 1 counting: 4</a:t>
            </a:r>
            <a:endParaRPr sz="1800"/>
          </a:p>
          <a:p>
            <a:pPr indent="0" lvl="0" marL="0" rtl="0" algn="l">
              <a:spcBef>
                <a:spcPts val="0"/>
              </a:spcBef>
              <a:spcAft>
                <a:spcPts val="0"/>
              </a:spcAft>
              <a:buNone/>
            </a:pPr>
            <a:r>
              <a:rPr lang="en-US" sz="1800"/>
              <a:t>Thread 2 counting: 5</a:t>
            </a:r>
            <a:endParaRPr sz="1800"/>
          </a:p>
          <a:p>
            <a:pPr indent="0" lvl="0" marL="0" rtl="0" algn="l">
              <a:spcBef>
                <a:spcPts val="0"/>
              </a:spcBef>
              <a:spcAft>
                <a:spcPts val="0"/>
              </a:spcAft>
              <a:buNone/>
            </a:pPr>
            <a:r>
              <a:rPr lang="en-US" sz="1800"/>
              <a:t>Thread 1 counting: 5</a:t>
            </a:r>
            <a:endParaRPr sz="1800"/>
          </a:p>
          <a:p>
            <a:pPr indent="0" lvl="0" marL="0" rtl="0" algn="l">
              <a:spcBef>
                <a:spcPts val="0"/>
              </a:spcBef>
              <a:spcAft>
                <a:spcPts val="0"/>
              </a:spcAft>
              <a:buNone/>
            </a:pPr>
            <a:r>
              <a:rPr lang="en-US" sz="1800"/>
              <a:t>Threads have completed their tasks</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f09095e252_0_0"/>
          <p:cNvSpPr txBox="1"/>
          <p:nvPr>
            <p:ph type="title"/>
          </p:nvPr>
        </p:nvSpPr>
        <p:spPr>
          <a:xfrm>
            <a:off x="817323" y="214817"/>
            <a:ext cx="7402800" cy="875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ULT Vs  KLT</a:t>
            </a:r>
            <a:endParaRPr/>
          </a:p>
        </p:txBody>
      </p:sp>
      <p:sp>
        <p:nvSpPr>
          <p:cNvPr id="469" name="Google Shape;469;g2f09095e252_0_0"/>
          <p:cNvSpPr txBox="1"/>
          <p:nvPr>
            <p:ph idx="1" type="body"/>
          </p:nvPr>
        </p:nvSpPr>
        <p:spPr>
          <a:xfrm>
            <a:off x="700004" y="1324629"/>
            <a:ext cx="8229600" cy="452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Thread</a:t>
            </a:r>
            <a:endParaRPr/>
          </a:p>
        </p:txBody>
      </p:sp>
      <p:sp>
        <p:nvSpPr>
          <p:cNvPr id="141" name="Google Shape;141;p6"/>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A thread is a lightweight process. </a:t>
            </a:r>
            <a:endParaRPr/>
          </a:p>
          <a:p>
            <a:pPr indent="-285750" lvl="0" marL="285750" rtl="0" algn="l">
              <a:lnSpc>
                <a:spcPct val="90000"/>
              </a:lnSpc>
              <a:spcBef>
                <a:spcPts val="1000"/>
              </a:spcBef>
              <a:spcAft>
                <a:spcPts val="0"/>
              </a:spcAft>
              <a:buClr>
                <a:schemeClr val="dk1"/>
              </a:buClr>
              <a:buSzPts val="2800"/>
              <a:buFont typeface="Arial"/>
              <a:buChar char="•"/>
            </a:pPr>
            <a:r>
              <a:rPr lang="en-US"/>
              <a:t>Also defined as the smallest processing unit that is scheduled by an operating system. </a:t>
            </a:r>
            <a:endParaRPr/>
          </a:p>
          <a:p>
            <a:pPr indent="-285750" lvl="0" marL="285750" rtl="0" algn="l">
              <a:lnSpc>
                <a:spcPct val="90000"/>
              </a:lnSpc>
              <a:spcBef>
                <a:spcPts val="1000"/>
              </a:spcBef>
              <a:spcAft>
                <a:spcPts val="0"/>
              </a:spcAft>
              <a:buClr>
                <a:schemeClr val="dk1"/>
              </a:buClr>
              <a:buSzPts val="2800"/>
              <a:buFont typeface="Arial"/>
              <a:buChar char="•"/>
            </a:pPr>
            <a:r>
              <a:rPr lang="en-US"/>
              <a:t>A thread must be part of a process as it shares the process environment viz, code, data and resources with other threads. </a:t>
            </a:r>
            <a:endParaRPr/>
          </a:p>
          <a:p>
            <a:pPr indent="-285750" lvl="0" marL="285750" rtl="0" algn="l">
              <a:lnSpc>
                <a:spcPct val="90000"/>
              </a:lnSpc>
              <a:spcBef>
                <a:spcPts val="1000"/>
              </a:spcBef>
              <a:spcAft>
                <a:spcPts val="0"/>
              </a:spcAft>
              <a:buClr>
                <a:schemeClr val="dk1"/>
              </a:buClr>
              <a:buSzPts val="2800"/>
              <a:buFont typeface="Arial"/>
              <a:buChar char="•"/>
            </a:pPr>
            <a:r>
              <a:rPr lang="en-US"/>
              <a:t>Threading has increased the computing efficiency to significant extent.</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f09095e252_0_25"/>
          <p:cNvSpPr txBox="1"/>
          <p:nvPr>
            <p:ph type="title"/>
          </p:nvPr>
        </p:nvSpPr>
        <p:spPr>
          <a:xfrm>
            <a:off x="817323" y="214817"/>
            <a:ext cx="74028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graphicFrame>
        <p:nvGraphicFramePr>
          <p:cNvPr id="475" name="Google Shape;475;g2f09095e252_0_25"/>
          <p:cNvGraphicFramePr/>
          <p:nvPr/>
        </p:nvGraphicFramePr>
        <p:xfrm>
          <a:off x="683568" y="188640"/>
          <a:ext cx="3000000" cy="3000000"/>
        </p:xfrm>
        <a:graphic>
          <a:graphicData uri="http://schemas.openxmlformats.org/drawingml/2006/table">
            <a:tbl>
              <a:tblPr bandRow="1" firstCol="1" firstRow="1">
                <a:noFill/>
                <a:tableStyleId>{3FE2BAD2-DE10-413C-A5B3-CB37DAE4142E}</a:tableStyleId>
              </a:tblPr>
              <a:tblGrid>
                <a:gridCol w="850925"/>
                <a:gridCol w="1237300"/>
                <a:gridCol w="6120675"/>
              </a:tblGrid>
              <a:tr h="330750">
                <a:tc>
                  <a:txBody>
                    <a:bodyPr/>
                    <a:lstStyle/>
                    <a:p>
                      <a:pPr indent="0" lvl="0" marL="0" marR="0" rtl="0" algn="l">
                        <a:lnSpc>
                          <a:spcPct val="115000"/>
                        </a:lnSpc>
                        <a:spcBef>
                          <a:spcPts val="0"/>
                        </a:spcBef>
                        <a:spcAft>
                          <a:spcPts val="0"/>
                        </a:spcAft>
                        <a:buNone/>
                      </a:pPr>
                      <a:r>
                        <a:rPr lang="en-US" sz="1800" u="none" cap="none" strike="noStrike"/>
                        <a:t>Sr No</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System Call</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Description</a:t>
                      </a:r>
                      <a:endParaRPr sz="1600" u="none" cap="none" strike="noStrike">
                        <a:latin typeface="Calibri"/>
                        <a:ea typeface="Calibri"/>
                        <a:cs typeface="Calibri"/>
                        <a:sym typeface="Calibri"/>
                      </a:endParaRPr>
                    </a:p>
                  </a:txBody>
                  <a:tcPr marT="0" marB="0" marR="68575" marL="68575"/>
                </a:tc>
              </a:tr>
              <a:tr h="330750">
                <a:tc>
                  <a:txBody>
                    <a:bodyPr/>
                    <a:lstStyle/>
                    <a:p>
                      <a:pPr indent="0" lvl="0" marL="0" marR="0" rtl="0" algn="l">
                        <a:lnSpc>
                          <a:spcPct val="115000"/>
                        </a:lnSpc>
                        <a:spcBef>
                          <a:spcPts val="0"/>
                        </a:spcBef>
                        <a:spcAft>
                          <a:spcPts val="0"/>
                        </a:spcAft>
                        <a:buNone/>
                      </a:pPr>
                      <a:r>
                        <a:rPr lang="en-US" sz="1800" u="none" cap="none" strike="noStrike"/>
                        <a:t>1</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fork()</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system calls creates a new process.</a:t>
                      </a:r>
                      <a:endParaRPr sz="1600" u="none" cap="none" strike="noStrike">
                        <a:latin typeface="Calibri"/>
                        <a:ea typeface="Calibri"/>
                        <a:cs typeface="Calibri"/>
                        <a:sym typeface="Calibri"/>
                      </a:endParaRPr>
                    </a:p>
                  </a:txBody>
                  <a:tcPr marT="0" marB="0" marR="68575" marL="68575"/>
                </a:tc>
              </a:tr>
              <a:tr h="330750">
                <a:tc>
                  <a:txBody>
                    <a:bodyPr/>
                    <a:lstStyle/>
                    <a:p>
                      <a:pPr indent="0" lvl="0" marL="0" marR="0" rtl="0" algn="l">
                        <a:lnSpc>
                          <a:spcPct val="115000"/>
                        </a:lnSpc>
                        <a:spcBef>
                          <a:spcPts val="0"/>
                        </a:spcBef>
                        <a:spcAft>
                          <a:spcPts val="0"/>
                        </a:spcAft>
                        <a:buNone/>
                      </a:pPr>
                      <a:r>
                        <a:rPr lang="en-US" sz="1800" u="none" cap="none" strike="noStrike"/>
                        <a:t>2</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exec()</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call is used to execute a new program on a process.</a:t>
                      </a:r>
                      <a:endParaRPr sz="1600" u="none" cap="none" strike="noStrike">
                        <a:latin typeface="Calibri"/>
                        <a:ea typeface="Calibri"/>
                        <a:cs typeface="Calibri"/>
                        <a:sym typeface="Calibri"/>
                      </a:endParaRPr>
                    </a:p>
                  </a:txBody>
                  <a:tcPr marT="0" marB="0" marR="68575" marL="68575"/>
                </a:tc>
              </a:tr>
              <a:tr h="705400">
                <a:tc>
                  <a:txBody>
                    <a:bodyPr/>
                    <a:lstStyle/>
                    <a:p>
                      <a:pPr indent="0" lvl="0" marL="0" marR="0" rtl="0" algn="l">
                        <a:lnSpc>
                          <a:spcPct val="115000"/>
                        </a:lnSpc>
                        <a:spcBef>
                          <a:spcPts val="0"/>
                        </a:spcBef>
                        <a:spcAft>
                          <a:spcPts val="0"/>
                        </a:spcAft>
                        <a:buNone/>
                      </a:pPr>
                      <a:r>
                        <a:rPr lang="en-US" sz="1800" u="none" cap="none" strike="noStrike"/>
                        <a:t>3</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wait()</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call makes a process wait until some event occurs. </a:t>
                      </a:r>
                      <a:endParaRPr sz="1600" u="none" cap="none" strike="noStrike">
                        <a:latin typeface="Calibri"/>
                        <a:ea typeface="Calibri"/>
                        <a:cs typeface="Calibri"/>
                        <a:sym typeface="Calibri"/>
                      </a:endParaRPr>
                    </a:p>
                  </a:txBody>
                  <a:tcPr marT="0" marB="0" marR="68575" marL="68575"/>
                </a:tc>
              </a:tr>
              <a:tr h="330750">
                <a:tc>
                  <a:txBody>
                    <a:bodyPr/>
                    <a:lstStyle/>
                    <a:p>
                      <a:pPr indent="0" lvl="0" marL="0" marR="0" rtl="0" algn="l">
                        <a:lnSpc>
                          <a:spcPct val="115000"/>
                        </a:lnSpc>
                        <a:spcBef>
                          <a:spcPts val="0"/>
                        </a:spcBef>
                        <a:spcAft>
                          <a:spcPts val="0"/>
                        </a:spcAft>
                        <a:buNone/>
                      </a:pPr>
                      <a:r>
                        <a:rPr lang="en-US" sz="1800" u="none" cap="none" strike="noStrike"/>
                        <a:t>4</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exit()</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call makes a process to terminate</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5</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getpid()</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system call helps to get the identifier associated with the process.</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6</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getppid()</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system call helps to get the identifier associated with the parent process.</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7</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nice()</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The current process priority can be changed with execution of this system call.</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8</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brk()</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call helps to increase or decrease the data segment size of the process.</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9</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Kill()</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The forced termination of any process can be executed with this system call. </a:t>
                      </a:r>
                      <a:endParaRPr sz="1600" u="none" cap="none" strike="noStrike">
                        <a:latin typeface="Calibri"/>
                        <a:ea typeface="Calibri"/>
                        <a:cs typeface="Calibri"/>
                        <a:sym typeface="Calibri"/>
                      </a:endParaRPr>
                    </a:p>
                  </a:txBody>
                  <a:tcPr marT="0" marB="0" marR="68575" marL="68575"/>
                </a:tc>
              </a:tr>
              <a:tr h="682050">
                <a:tc>
                  <a:txBody>
                    <a:bodyPr/>
                    <a:lstStyle/>
                    <a:p>
                      <a:pPr indent="0" lvl="0" marL="0" marR="0" rtl="0" algn="l">
                        <a:lnSpc>
                          <a:spcPct val="115000"/>
                        </a:lnSpc>
                        <a:spcBef>
                          <a:spcPts val="0"/>
                        </a:spcBef>
                        <a:spcAft>
                          <a:spcPts val="0"/>
                        </a:spcAft>
                        <a:buNone/>
                      </a:pPr>
                      <a:r>
                        <a:rPr lang="en-US" sz="1800" u="none" cap="none" strike="noStrike"/>
                        <a:t>10</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Signal()</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800" u="none" cap="none" strike="noStrike"/>
                        <a:t>This system call is invoked for sending and receiving software interrupts</a:t>
                      </a:r>
                      <a:endParaRPr sz="16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f09095e252_0_30"/>
          <p:cNvSpPr txBox="1"/>
          <p:nvPr>
            <p:ph type="title"/>
          </p:nvPr>
        </p:nvSpPr>
        <p:spPr>
          <a:xfrm>
            <a:off x="817323" y="214817"/>
            <a:ext cx="74028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fork system call</a:t>
            </a:r>
            <a:endParaRPr/>
          </a:p>
        </p:txBody>
      </p:sp>
      <p:sp>
        <p:nvSpPr>
          <p:cNvPr id="481" name="Google Shape;481;g2f09095e252_0_30"/>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fontScale="62500"/>
          </a:bodyPr>
          <a:lstStyle/>
          <a:p>
            <a:pPr indent="-272415" lvl="0" marL="285750" rtl="0" algn="l">
              <a:lnSpc>
                <a:spcPct val="90000"/>
              </a:lnSpc>
              <a:spcBef>
                <a:spcPts val="0"/>
              </a:spcBef>
              <a:spcAft>
                <a:spcPts val="0"/>
              </a:spcAft>
              <a:buClr>
                <a:schemeClr val="dk1"/>
              </a:buClr>
              <a:buSzPct val="100000"/>
              <a:buFont typeface="Arial"/>
              <a:buChar char="•"/>
            </a:pPr>
            <a:r>
              <a:rPr lang="en-US"/>
              <a:t>The </a:t>
            </a:r>
            <a:r>
              <a:rPr b="1" lang="en-US"/>
              <a:t>fork()</a:t>
            </a:r>
            <a:r>
              <a:rPr lang="en-US"/>
              <a:t> system call is used to create a new process. When the system executes this system call in response to process creation request, following steps are carried out.</a:t>
            </a:r>
            <a:endParaRPr/>
          </a:p>
          <a:p>
            <a:pPr indent="-272415" lvl="0" marL="285750" rtl="0" algn="l">
              <a:lnSpc>
                <a:spcPct val="90000"/>
              </a:lnSpc>
              <a:spcBef>
                <a:spcPts val="1000"/>
              </a:spcBef>
              <a:spcAft>
                <a:spcPts val="0"/>
              </a:spcAft>
              <a:buClr>
                <a:schemeClr val="dk1"/>
              </a:buClr>
              <a:buSzPct val="100000"/>
              <a:buChar char="•"/>
            </a:pPr>
            <a:r>
              <a:rPr lang="en-US"/>
              <a:t>The operating system allocates a slot in the process table for the newly created process.</a:t>
            </a:r>
            <a:endParaRPr/>
          </a:p>
          <a:p>
            <a:pPr indent="-272415" lvl="0" marL="285750" rtl="0" algn="l">
              <a:lnSpc>
                <a:spcPct val="90000"/>
              </a:lnSpc>
              <a:spcBef>
                <a:spcPts val="1000"/>
              </a:spcBef>
              <a:spcAft>
                <a:spcPts val="0"/>
              </a:spcAft>
              <a:buClr>
                <a:schemeClr val="dk1"/>
              </a:buClr>
              <a:buSzPct val="100000"/>
              <a:buChar char="•"/>
            </a:pPr>
            <a:r>
              <a:rPr lang="en-US"/>
              <a:t>This new process, i.e. child process is then assigned a unique ID.</a:t>
            </a:r>
            <a:endParaRPr/>
          </a:p>
          <a:p>
            <a:pPr indent="-272415" lvl="0" marL="285750" rtl="0" algn="l">
              <a:lnSpc>
                <a:spcPct val="90000"/>
              </a:lnSpc>
              <a:spcBef>
                <a:spcPts val="1000"/>
              </a:spcBef>
              <a:spcAft>
                <a:spcPts val="0"/>
              </a:spcAft>
              <a:buClr>
                <a:schemeClr val="dk1"/>
              </a:buClr>
              <a:buSzPct val="100000"/>
              <a:buChar char="•"/>
            </a:pPr>
            <a:r>
              <a:rPr lang="en-US"/>
              <a:t>System then creates a logical copy of the parent process context.</a:t>
            </a:r>
            <a:endParaRPr/>
          </a:p>
          <a:p>
            <a:pPr indent="-272415" lvl="0" marL="285750" rtl="0" algn="l">
              <a:lnSpc>
                <a:spcPct val="90000"/>
              </a:lnSpc>
              <a:spcBef>
                <a:spcPts val="1000"/>
              </a:spcBef>
              <a:spcAft>
                <a:spcPts val="0"/>
              </a:spcAft>
              <a:buClr>
                <a:schemeClr val="dk1"/>
              </a:buClr>
              <a:buSzPct val="100000"/>
              <a:buChar char="•"/>
            </a:pPr>
            <a:r>
              <a:rPr lang="en-US"/>
              <a:t>The file and inode table counters associated with parent process are incremented as this area may be shared between parent process and the child process.</a:t>
            </a:r>
            <a:endParaRPr/>
          </a:p>
          <a:p>
            <a:pPr indent="-272415" lvl="0" marL="285750" rtl="0" algn="l">
              <a:lnSpc>
                <a:spcPct val="90000"/>
              </a:lnSpc>
              <a:spcBef>
                <a:spcPts val="1000"/>
              </a:spcBef>
              <a:spcAft>
                <a:spcPts val="0"/>
              </a:spcAft>
              <a:buClr>
                <a:schemeClr val="dk1"/>
              </a:buClr>
              <a:buSzPct val="100000"/>
              <a:buChar char="•"/>
            </a:pPr>
            <a:r>
              <a:rPr lang="en-US"/>
              <a:t>The child process ID is returned to the process and ‘0’ value is assigned to the child process.</a:t>
            </a:r>
            <a:endParaRPr/>
          </a:p>
          <a:p>
            <a:pPr indent="-272415" lvl="0" marL="285750" rtl="0" algn="l">
              <a:lnSpc>
                <a:spcPct val="90000"/>
              </a:lnSpc>
              <a:spcBef>
                <a:spcPts val="1000"/>
              </a:spcBef>
              <a:spcAft>
                <a:spcPts val="0"/>
              </a:spcAft>
              <a:buClr>
                <a:schemeClr val="dk1"/>
              </a:buClr>
              <a:buSzPct val="100000"/>
              <a:buChar char="•"/>
            </a:pPr>
            <a:r>
              <a:rPr lang="en-US"/>
              <a:t>All the above steps are carried out in kernel of the parent process.</a:t>
            </a:r>
            <a:endParaRPr/>
          </a:p>
          <a:p>
            <a:pPr indent="-272415" lvl="0" marL="285750" rtl="0" algn="l">
              <a:lnSpc>
                <a:spcPct val="90000"/>
              </a:lnSpc>
              <a:spcBef>
                <a:spcPts val="1000"/>
              </a:spcBef>
              <a:spcAft>
                <a:spcPts val="0"/>
              </a:spcAft>
              <a:buClr>
                <a:schemeClr val="dk1"/>
              </a:buClr>
              <a:buSzPct val="100000"/>
              <a:buChar char="•"/>
            </a:pPr>
            <a:r>
              <a:rPr lang="en-US"/>
              <a:t>The control of execution may remain with the parent process, may be transferred to child process or handed over to a third process leaving the parent and child processes in ‘Ready-to-Run’ state.</a:t>
            </a:r>
            <a:endParaRPr/>
          </a:p>
          <a:p>
            <a:pPr indent="-161290" lvl="0" marL="285750" rtl="0" algn="l">
              <a:lnSpc>
                <a:spcPct val="90000"/>
              </a:lnSpc>
              <a:spcBef>
                <a:spcPts val="1000"/>
              </a:spcBef>
              <a:spcAft>
                <a:spcPts val="0"/>
              </a:spcAft>
              <a:buClr>
                <a:schemeClr val="dk1"/>
              </a:buClr>
              <a:buSzPct val="100000"/>
              <a:buFont typeface="Arial"/>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C00000"/>
              </a:buClr>
              <a:buSzPts val="6000"/>
              <a:buFont typeface="Marcellus"/>
              <a:buNone/>
            </a:pPr>
            <a:r>
              <a:rPr lang="en-US">
                <a:solidFill>
                  <a:srgbClr val="C00000"/>
                </a:solidFill>
                <a:latin typeface="Marcellus"/>
                <a:ea typeface="Marcellus"/>
                <a:cs typeface="Marcellus"/>
                <a:sym typeface="Marcellus"/>
              </a:rPr>
              <a:t>Processor Scheduling</a:t>
            </a:r>
            <a:endParaRPr>
              <a:solidFill>
                <a:srgbClr val="C00000"/>
              </a:solidFill>
              <a:latin typeface="Marcellus"/>
              <a:ea typeface="Marcellus"/>
              <a:cs typeface="Marcellus"/>
              <a:sym typeface="Marcellus"/>
            </a:endParaRPr>
          </a:p>
        </p:txBody>
      </p:sp>
      <p:sp>
        <p:nvSpPr>
          <p:cNvPr id="487" name="Google Shape;487;p5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539552" y="260648"/>
            <a:ext cx="8220206"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I/O scheduling Vs Processor Scheduling</a:t>
            </a:r>
            <a:endParaRPr/>
          </a:p>
        </p:txBody>
      </p:sp>
      <p:sp>
        <p:nvSpPr>
          <p:cNvPr id="493" name="Google Shape;493;p59"/>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b="1" lang="en-US"/>
              <a:t>I/O Scheduling: </a:t>
            </a:r>
            <a:r>
              <a:rPr lang="en-US"/>
              <a:t>I/O scheduling is a process that is involved in making the decision as to which process’s pending I/O request should be handled by an available I/O device.</a:t>
            </a:r>
            <a:endParaRPr/>
          </a:p>
          <a:p>
            <a:pPr indent="-107950" lvl="0" marL="285750" rtl="0" algn="l">
              <a:lnSpc>
                <a:spcPct val="90000"/>
              </a:lnSpc>
              <a:spcBef>
                <a:spcPts val="1000"/>
              </a:spcBef>
              <a:spcAft>
                <a:spcPts val="0"/>
              </a:spcAft>
              <a:buClr>
                <a:schemeClr val="dk1"/>
              </a:buClr>
              <a:buSzPts val="2800"/>
              <a:buFont typeface="Arial"/>
              <a:buNone/>
            </a:pPr>
            <a:r>
              <a:t/>
            </a:r>
            <a:endParaRPr/>
          </a:p>
          <a:p>
            <a:pPr indent="-285750" lvl="0" marL="285750" rtl="0" algn="l">
              <a:lnSpc>
                <a:spcPct val="90000"/>
              </a:lnSpc>
              <a:spcBef>
                <a:spcPts val="1000"/>
              </a:spcBef>
              <a:spcAft>
                <a:spcPts val="0"/>
              </a:spcAft>
              <a:buClr>
                <a:schemeClr val="dk1"/>
              </a:buClr>
              <a:buSzPts val="2800"/>
              <a:buFont typeface="Arial"/>
              <a:buChar char="•"/>
            </a:pPr>
            <a:r>
              <a:rPr b="1" lang="en-US"/>
              <a:t>Processor Scheduling:</a:t>
            </a:r>
            <a:r>
              <a:rPr lang="en-US"/>
              <a:t> Processor scheduling is a process that makes a decision of which process should get hold of processor next. This process needs the ‘dispatcher’ – a software module of short term scheduler to make this decision.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0"/>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t/>
            </a:r>
            <a:endParaRPr/>
          </a:p>
        </p:txBody>
      </p:sp>
      <p:sp>
        <p:nvSpPr>
          <p:cNvPr id="499" name="Google Shape;499;p60"/>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b="1" lang="en-US"/>
              <a:t>I/O bound process: </a:t>
            </a:r>
            <a:r>
              <a:rPr lang="en-US"/>
              <a:t>I/O bound processes are the ones those spend more time doing I/O operations than computation, though it may have many short CPU bursts.</a:t>
            </a:r>
            <a:endParaRPr/>
          </a:p>
          <a:p>
            <a:pPr indent="-285750" lvl="0" marL="285750" rtl="0" algn="l">
              <a:lnSpc>
                <a:spcPct val="90000"/>
              </a:lnSpc>
              <a:spcBef>
                <a:spcPts val="1000"/>
              </a:spcBef>
              <a:spcAft>
                <a:spcPts val="0"/>
              </a:spcAft>
              <a:buClr>
                <a:schemeClr val="dk1"/>
              </a:buClr>
              <a:buSzPts val="2800"/>
              <a:buFont typeface="Arial"/>
              <a:buChar char="•"/>
            </a:pPr>
            <a:r>
              <a:rPr lang="en-US"/>
              <a:t> </a:t>
            </a:r>
            <a:endParaRPr/>
          </a:p>
          <a:p>
            <a:pPr indent="-285750" lvl="0" marL="285750" rtl="0" algn="l">
              <a:lnSpc>
                <a:spcPct val="90000"/>
              </a:lnSpc>
              <a:spcBef>
                <a:spcPts val="1000"/>
              </a:spcBef>
              <a:spcAft>
                <a:spcPts val="0"/>
              </a:spcAft>
              <a:buClr>
                <a:schemeClr val="dk1"/>
              </a:buClr>
              <a:buSzPts val="2800"/>
              <a:buFont typeface="Arial"/>
              <a:buChar char="•"/>
            </a:pPr>
            <a:r>
              <a:rPr b="1" lang="en-US"/>
              <a:t>CPU bound processes:</a:t>
            </a:r>
            <a:r>
              <a:rPr lang="en-US"/>
              <a:t> CPU bound processes spend more time in computations and so they have long CPU bursts. Although they may also involve in very short durations of I/O operations.</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1"/>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800">
                <a:solidFill>
                  <a:srgbClr val="930B0B"/>
                </a:solidFill>
              </a:rPr>
              <a:t>Parallelism and Concurrency</a:t>
            </a:r>
            <a:endParaRPr>
              <a:solidFill>
                <a:srgbClr val="930B0B"/>
              </a:solidFill>
            </a:endParaRPr>
          </a:p>
        </p:txBody>
      </p:sp>
      <p:sp>
        <p:nvSpPr>
          <p:cNvPr id="505" name="Google Shape;505;p61"/>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lnSpcReduction="20000"/>
          </a:bodyPr>
          <a:lstStyle/>
          <a:p>
            <a:pPr indent="-325755" lvl="0" marL="285750" rtl="0" algn="l">
              <a:lnSpc>
                <a:spcPct val="90000"/>
              </a:lnSpc>
              <a:spcBef>
                <a:spcPts val="0"/>
              </a:spcBef>
              <a:spcAft>
                <a:spcPts val="0"/>
              </a:spcAft>
              <a:buClr>
                <a:schemeClr val="dk1"/>
              </a:buClr>
              <a:buSzPts val="2800"/>
              <a:buFont typeface="Arial"/>
              <a:buChar char="•"/>
            </a:pPr>
            <a:r>
              <a:rPr b="1" lang="en-US"/>
              <a:t>Parallelism:</a:t>
            </a:r>
            <a:r>
              <a:rPr lang="en-US"/>
              <a:t> </a:t>
            </a:r>
            <a:endParaRPr/>
          </a:p>
          <a:p>
            <a:pPr indent="-311150" lvl="1" marL="742950" rtl="0" algn="l">
              <a:lnSpc>
                <a:spcPct val="90000"/>
              </a:lnSpc>
              <a:spcBef>
                <a:spcPts val="0"/>
              </a:spcBef>
              <a:spcAft>
                <a:spcPts val="0"/>
              </a:spcAft>
              <a:buClr>
                <a:schemeClr val="dk1"/>
              </a:buClr>
              <a:buSzPts val="2800"/>
              <a:buFont typeface="Arial"/>
              <a:buChar char="o"/>
            </a:pPr>
            <a:r>
              <a:rPr lang="en-US"/>
              <a:t>Parallelism is the quality of the processes to execute at the same time. </a:t>
            </a:r>
            <a:endParaRPr/>
          </a:p>
          <a:p>
            <a:pPr indent="-311150" lvl="1" marL="742950" rtl="0" algn="l">
              <a:lnSpc>
                <a:spcPct val="90000"/>
              </a:lnSpc>
              <a:spcBef>
                <a:spcPts val="0"/>
              </a:spcBef>
              <a:spcAft>
                <a:spcPts val="0"/>
              </a:spcAft>
              <a:buClr>
                <a:schemeClr val="dk1"/>
              </a:buClr>
              <a:buSzPts val="2800"/>
              <a:buFont typeface="Arial"/>
              <a:buChar char="o"/>
            </a:pPr>
            <a:r>
              <a:rPr lang="en-US"/>
              <a:t>Two processes or events are said to be parallel if they occur at the same time. In parallelism, multiple processes can be active at a time.</a:t>
            </a:r>
            <a:endParaRPr/>
          </a:p>
          <a:p>
            <a:pPr indent="-325755" lvl="0" marL="285750" rtl="0" algn="l">
              <a:lnSpc>
                <a:spcPct val="90000"/>
              </a:lnSpc>
              <a:spcBef>
                <a:spcPts val="1000"/>
              </a:spcBef>
              <a:spcAft>
                <a:spcPts val="0"/>
              </a:spcAft>
              <a:buClr>
                <a:schemeClr val="dk1"/>
              </a:buClr>
              <a:buSzPts val="2800"/>
              <a:buFont typeface="Arial"/>
              <a:buChar char="•"/>
            </a:pPr>
            <a:r>
              <a:rPr b="1" lang="en-US"/>
              <a:t>Concurrency:</a:t>
            </a:r>
            <a:r>
              <a:rPr lang="en-US"/>
              <a:t> </a:t>
            </a:r>
            <a:endParaRPr/>
          </a:p>
          <a:p>
            <a:pPr indent="-311150" lvl="1" marL="742950" rtl="0" algn="l">
              <a:lnSpc>
                <a:spcPct val="90000"/>
              </a:lnSpc>
              <a:spcBef>
                <a:spcPts val="1000"/>
              </a:spcBef>
              <a:spcAft>
                <a:spcPts val="0"/>
              </a:spcAft>
              <a:buClr>
                <a:schemeClr val="dk1"/>
              </a:buClr>
              <a:buSzPts val="2800"/>
              <a:buFont typeface="Arial"/>
              <a:buChar char="o"/>
            </a:pPr>
            <a:r>
              <a:rPr lang="en-US"/>
              <a:t>Concurrency does not mean parallel. </a:t>
            </a:r>
            <a:endParaRPr/>
          </a:p>
          <a:p>
            <a:pPr indent="-311150" lvl="1" marL="742950" rtl="0" algn="l">
              <a:lnSpc>
                <a:spcPct val="90000"/>
              </a:lnSpc>
              <a:spcBef>
                <a:spcPts val="1000"/>
              </a:spcBef>
              <a:spcAft>
                <a:spcPts val="0"/>
              </a:spcAft>
              <a:buClr>
                <a:schemeClr val="dk1"/>
              </a:buClr>
              <a:buSzPts val="2800"/>
              <a:buFont typeface="Arial"/>
              <a:buChar char="o"/>
            </a:pPr>
            <a:r>
              <a:rPr lang="en-US"/>
              <a:t>With concurrency, multiple processes are executed one after another by interleaving their execution in such a way that it creates an illusion of parallelism. </a:t>
            </a:r>
            <a:endParaRPr/>
          </a:p>
          <a:p>
            <a:pPr indent="-311150" lvl="1" marL="742950" rtl="0" algn="l">
              <a:lnSpc>
                <a:spcPct val="90000"/>
              </a:lnSpc>
              <a:spcBef>
                <a:spcPts val="1000"/>
              </a:spcBef>
              <a:spcAft>
                <a:spcPts val="0"/>
              </a:spcAft>
              <a:buClr>
                <a:schemeClr val="dk1"/>
              </a:buClr>
              <a:buSzPts val="2800"/>
              <a:buFont typeface="Arial"/>
              <a:buChar char="o"/>
            </a:pPr>
            <a:r>
              <a:rPr lang="en-US"/>
              <a:t>In concurrency only one process can be active at a time.</a:t>
            </a:r>
            <a:endParaRPr/>
          </a:p>
          <a:p>
            <a:pPr indent="0" lvl="0" marL="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f09095e252_0_15"/>
          <p:cNvSpPr txBox="1"/>
          <p:nvPr>
            <p:ph type="title"/>
          </p:nvPr>
        </p:nvSpPr>
        <p:spPr>
          <a:xfrm>
            <a:off x="817323" y="214817"/>
            <a:ext cx="7402800" cy="87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800">
                <a:solidFill>
                  <a:srgbClr val="930B0B"/>
                </a:solidFill>
              </a:rPr>
              <a:t>Parallelism and Concurrency</a:t>
            </a:r>
            <a:endParaRPr>
              <a:solidFill>
                <a:srgbClr val="930B0B"/>
              </a:solidFill>
            </a:endParaRPr>
          </a:p>
        </p:txBody>
      </p:sp>
      <p:sp>
        <p:nvSpPr>
          <p:cNvPr id="511" name="Google Shape;511;g2f09095e252_0_15"/>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25755" lvl="0" marL="285750" rtl="0" algn="l">
              <a:lnSpc>
                <a:spcPct val="90000"/>
              </a:lnSpc>
              <a:spcBef>
                <a:spcPts val="1000"/>
              </a:spcBef>
              <a:spcAft>
                <a:spcPts val="0"/>
              </a:spcAft>
              <a:buClr>
                <a:schemeClr val="dk1"/>
              </a:buClr>
              <a:buSzPts val="2800"/>
              <a:buFont typeface="Arial"/>
              <a:buChar char="•"/>
            </a:pPr>
            <a:r>
              <a:rPr lang="en-US"/>
              <a:t>Concurrency is achieved by interleaving process execution on (may be single) CPU which creates an illusion that processes run in parallel,</a:t>
            </a:r>
            <a:endParaRPr/>
          </a:p>
          <a:p>
            <a:pPr indent="-325755" lvl="0" marL="285750" rtl="0" algn="l">
              <a:lnSpc>
                <a:spcPct val="90000"/>
              </a:lnSpc>
              <a:spcBef>
                <a:spcPts val="1000"/>
              </a:spcBef>
              <a:spcAft>
                <a:spcPts val="0"/>
              </a:spcAft>
              <a:buClr>
                <a:schemeClr val="dk1"/>
              </a:buClr>
              <a:buSzPts val="2800"/>
              <a:buFont typeface="Arial"/>
              <a:buChar char="•"/>
            </a:pPr>
            <a:r>
              <a:rPr lang="en-US"/>
              <a:t>While parallelism is obtained by multiple processors operating in parallel at a time. </a:t>
            </a:r>
            <a:endParaRPr/>
          </a:p>
          <a:p>
            <a:pPr indent="-325755" lvl="0" marL="285750" rtl="0" algn="l">
              <a:lnSpc>
                <a:spcPct val="90000"/>
              </a:lnSpc>
              <a:spcBef>
                <a:spcPts val="1000"/>
              </a:spcBef>
              <a:spcAft>
                <a:spcPts val="0"/>
              </a:spcAft>
              <a:buClr>
                <a:schemeClr val="dk1"/>
              </a:buClr>
              <a:buSzPts val="2800"/>
              <a:buFont typeface="Arial"/>
              <a:buChar char="•"/>
            </a:pPr>
            <a:r>
              <a:rPr lang="en-US"/>
              <a:t>Both the techniques achieve computation speedup, though the inherent mechanism used by both concepts is different.</a:t>
            </a:r>
            <a:endParaRPr/>
          </a:p>
          <a:p>
            <a:pPr indent="-147955"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f09095e252_0_20"/>
          <p:cNvSpPr txBox="1"/>
          <p:nvPr>
            <p:ph type="title"/>
          </p:nvPr>
        </p:nvSpPr>
        <p:spPr>
          <a:xfrm>
            <a:off x="817323" y="214817"/>
            <a:ext cx="74028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b="1" lang="en-US"/>
              <a:t>Advantages of process concurrency.</a:t>
            </a:r>
            <a:endParaRPr/>
          </a:p>
        </p:txBody>
      </p:sp>
      <p:sp>
        <p:nvSpPr>
          <p:cNvPr id="517" name="Google Shape;517;g2f09095e252_0_20"/>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The processes in a multiprogramming environment are a blend of I/O bound and CPU bound processes.</a:t>
            </a:r>
            <a:endParaRPr/>
          </a:p>
          <a:p>
            <a:pPr indent="-285750" lvl="0" marL="285750" rtl="0" algn="l">
              <a:lnSpc>
                <a:spcPct val="90000"/>
              </a:lnSpc>
              <a:spcBef>
                <a:spcPts val="1000"/>
              </a:spcBef>
              <a:spcAft>
                <a:spcPts val="0"/>
              </a:spcAft>
              <a:buClr>
                <a:schemeClr val="dk1"/>
              </a:buClr>
              <a:buSzPts val="2800"/>
              <a:buFont typeface="Arial"/>
              <a:buChar char="•"/>
            </a:pPr>
            <a:r>
              <a:rPr lang="en-US"/>
              <a:t> If these processes are executed sequentially, they underutilize the CPU and I/O devices both. </a:t>
            </a:r>
            <a:endParaRPr/>
          </a:p>
          <a:p>
            <a:pPr indent="-285750" lvl="0" marL="285750" rtl="0" algn="l">
              <a:lnSpc>
                <a:spcPct val="90000"/>
              </a:lnSpc>
              <a:spcBef>
                <a:spcPts val="1000"/>
              </a:spcBef>
              <a:spcAft>
                <a:spcPts val="0"/>
              </a:spcAft>
              <a:buClr>
                <a:schemeClr val="dk1"/>
              </a:buClr>
              <a:buSzPts val="2800"/>
              <a:buFont typeface="Arial"/>
              <a:buChar char="•"/>
            </a:pPr>
            <a:r>
              <a:rPr lang="en-US"/>
              <a:t>If executed in interleaved fashion, the system gives better efficiency, relatively lower response, turn around and waiting times.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2"/>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t>Process Scheduler</a:t>
            </a:r>
            <a:endParaRPr/>
          </a:p>
        </p:txBody>
      </p:sp>
      <p:sp>
        <p:nvSpPr>
          <p:cNvPr id="523" name="Google Shape;523;p62"/>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lang="en-US"/>
              <a:t>Process scheduler or the Dispatcher is a software module that works for CPU(processor)  scheduling and chooses the next process to run. </a:t>
            </a:r>
            <a:endParaRPr/>
          </a:p>
          <a:p>
            <a:pPr indent="-285750" lvl="0" marL="285750" rtl="0" algn="l">
              <a:lnSpc>
                <a:spcPct val="90000"/>
              </a:lnSpc>
              <a:spcBef>
                <a:spcPts val="0"/>
              </a:spcBef>
              <a:spcAft>
                <a:spcPts val="0"/>
              </a:spcAft>
              <a:buClr>
                <a:schemeClr val="dk1"/>
              </a:buClr>
              <a:buSzPts val="2800"/>
              <a:buChar char="•"/>
            </a:pPr>
            <a:r>
              <a:rPr lang="en-US"/>
              <a:t>Its main activities involve switching the process context, switching the execution mode to user. </a:t>
            </a:r>
            <a:endParaRPr/>
          </a:p>
          <a:p>
            <a:pPr indent="-285750" lvl="0" marL="285750" rtl="0" algn="l">
              <a:lnSpc>
                <a:spcPct val="90000"/>
              </a:lnSpc>
              <a:spcBef>
                <a:spcPts val="0"/>
              </a:spcBef>
              <a:spcAft>
                <a:spcPts val="0"/>
              </a:spcAft>
              <a:buClr>
                <a:schemeClr val="dk1"/>
              </a:buClr>
              <a:buSzPts val="2800"/>
              <a:buChar char="•"/>
            </a:pPr>
            <a:r>
              <a:rPr lang="en-US"/>
              <a:t>The dispatcher is required to work very fast to improve the efficiency of execution.</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4"/>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Processor schedulers</a:t>
            </a:r>
            <a:endParaRPr/>
          </a:p>
        </p:txBody>
      </p:sp>
      <p:sp>
        <p:nvSpPr>
          <p:cNvPr id="529" name="Google Shape;529;p6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Long term scheduler</a:t>
            </a:r>
            <a:endParaRPr/>
          </a:p>
          <a:p>
            <a:pPr indent="-285750" lvl="0" marL="285750" rtl="0" algn="l">
              <a:lnSpc>
                <a:spcPct val="90000"/>
              </a:lnSpc>
              <a:spcBef>
                <a:spcPts val="1000"/>
              </a:spcBef>
              <a:spcAft>
                <a:spcPts val="0"/>
              </a:spcAft>
              <a:buClr>
                <a:schemeClr val="dk1"/>
              </a:buClr>
              <a:buSzPts val="2800"/>
              <a:buFont typeface="Arial"/>
              <a:buChar char="•"/>
            </a:pPr>
            <a:r>
              <a:rPr lang="en-US"/>
              <a:t>Mid term scheduler</a:t>
            </a:r>
            <a:endParaRPr/>
          </a:p>
          <a:p>
            <a:pPr indent="-285750" lvl="0" marL="285750" rtl="0" algn="l">
              <a:lnSpc>
                <a:spcPct val="90000"/>
              </a:lnSpc>
              <a:spcBef>
                <a:spcPts val="1000"/>
              </a:spcBef>
              <a:spcAft>
                <a:spcPts val="0"/>
              </a:spcAft>
              <a:buClr>
                <a:schemeClr val="dk1"/>
              </a:buClr>
              <a:buSzPts val="2800"/>
              <a:buFont typeface="Arial"/>
              <a:buChar char="•"/>
            </a:pPr>
            <a:r>
              <a:rPr lang="en-US"/>
              <a:t>Short term scheduler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Job</a:t>
            </a:r>
            <a:endParaRPr/>
          </a:p>
        </p:txBody>
      </p:sp>
      <p:sp>
        <p:nvSpPr>
          <p:cNvPr id="147" name="Google Shape;147;p7"/>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Font typeface="Arial"/>
              <a:buChar char="•"/>
            </a:pPr>
            <a:r>
              <a:rPr lang="en-US"/>
              <a:t> </a:t>
            </a:r>
            <a:r>
              <a:rPr b="1" lang="en-US"/>
              <a:t>Job</a:t>
            </a:r>
            <a:r>
              <a:rPr lang="en-US"/>
              <a:t>: </a:t>
            </a:r>
            <a:endParaRPr/>
          </a:p>
          <a:p>
            <a:pPr indent="-285750" lvl="1" marL="742950" rtl="0" algn="l">
              <a:lnSpc>
                <a:spcPct val="90000"/>
              </a:lnSpc>
              <a:spcBef>
                <a:spcPts val="500"/>
              </a:spcBef>
              <a:spcAft>
                <a:spcPts val="0"/>
              </a:spcAft>
              <a:buClr>
                <a:schemeClr val="dk1"/>
              </a:buClr>
              <a:buSzPts val="2400"/>
              <a:buChar char="o"/>
            </a:pPr>
            <a:r>
              <a:rPr lang="en-US"/>
              <a:t>A job is unit of work submitted by user to the system. </a:t>
            </a:r>
            <a:endParaRPr/>
          </a:p>
          <a:p>
            <a:pPr indent="-285750" lvl="1" marL="742950" rtl="0" algn="l">
              <a:lnSpc>
                <a:spcPct val="90000"/>
              </a:lnSpc>
              <a:spcBef>
                <a:spcPts val="500"/>
              </a:spcBef>
              <a:spcAft>
                <a:spcPts val="0"/>
              </a:spcAft>
              <a:buClr>
                <a:schemeClr val="dk1"/>
              </a:buClr>
              <a:buSzPts val="2400"/>
              <a:buChar char="o"/>
            </a:pPr>
            <a:r>
              <a:rPr lang="en-US"/>
              <a:t>A job may be interactive or a batch job which may in turn consist of one or more processes. </a:t>
            </a:r>
            <a:endParaRPr/>
          </a:p>
          <a:p>
            <a:pPr indent="-107950" lvl="0" marL="285750" rtl="0" algn="l">
              <a:lnSpc>
                <a:spcPct val="90000"/>
              </a:lnSpc>
              <a:spcBef>
                <a:spcPts val="1000"/>
              </a:spcBef>
              <a:spcAft>
                <a:spcPts val="0"/>
              </a:spcAft>
              <a:buClr>
                <a:schemeClr val="dk1"/>
              </a:buClr>
              <a:buSzPts val="2800"/>
              <a:buFont typeface="Arial"/>
              <a:buNone/>
            </a:pPr>
            <a:r>
              <a:t/>
            </a:r>
            <a:endParaRPr/>
          </a:p>
          <a:p>
            <a:pPr indent="-107950" lvl="0" marL="28575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C00000"/>
              </a:buClr>
              <a:buSzPts val="6000"/>
              <a:buFont typeface="Marcellus"/>
              <a:buNone/>
            </a:pPr>
            <a:r>
              <a:rPr lang="en-US">
                <a:solidFill>
                  <a:srgbClr val="C00000"/>
                </a:solidFill>
                <a:latin typeface="Marcellus"/>
                <a:ea typeface="Marcellus"/>
                <a:cs typeface="Marcellus"/>
                <a:sym typeface="Marcellus"/>
              </a:rPr>
              <a:t>System Calls for Process Management</a:t>
            </a:r>
            <a:endParaRPr>
              <a:solidFill>
                <a:srgbClr val="C00000"/>
              </a:solidFill>
              <a:latin typeface="Marcellus"/>
              <a:ea typeface="Marcellus"/>
              <a:cs typeface="Marcellus"/>
              <a:sym typeface="Marcellus"/>
            </a:endParaRPr>
          </a:p>
        </p:txBody>
      </p:sp>
      <p:sp>
        <p:nvSpPr>
          <p:cNvPr id="535" name="Google Shape;535;p6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9"/>
          <p:cNvSpPr/>
          <p:nvPr/>
        </p:nvSpPr>
        <p:spPr>
          <a:xfrm>
            <a:off x="3033631" y="2967335"/>
            <a:ext cx="3076741"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FF9356"/>
                </a:solidFill>
                <a:latin typeface="Calibri"/>
                <a:ea typeface="Calibri"/>
                <a:cs typeface="Calibri"/>
                <a:sym typeface="Calibri"/>
              </a:rPr>
              <a:t>Questions</a:t>
            </a:r>
            <a:endParaRPr b="1" sz="5400">
              <a:solidFill>
                <a:srgbClr val="FF9356"/>
              </a:solidFill>
              <a:latin typeface="Calibri"/>
              <a:ea typeface="Calibri"/>
              <a:cs typeface="Calibri"/>
              <a:sym typeface="Calibri"/>
            </a:endParaRPr>
          </a:p>
          <a:p>
            <a:pPr indent="0" lvl="0" marL="0" marR="0" rtl="0" algn="ctr">
              <a:spcBef>
                <a:spcPts val="0"/>
              </a:spcBef>
              <a:spcAft>
                <a:spcPts val="0"/>
              </a:spcAft>
              <a:buNone/>
            </a:pPr>
            <a:r>
              <a:rPr b="1" lang="en-US" sz="5400">
                <a:solidFill>
                  <a:srgbClr val="FF9356"/>
                </a:solidFill>
                <a:latin typeface="Calibri"/>
                <a:ea typeface="Calibri"/>
                <a:cs typeface="Calibri"/>
                <a:sym typeface="Calibri"/>
              </a:rPr>
              <a:t>? </a:t>
            </a:r>
            <a:endParaRPr b="1" sz="5400">
              <a:solidFill>
                <a:srgbClr val="FF935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States</a:t>
            </a:r>
            <a:endParaRPr/>
          </a:p>
        </p:txBody>
      </p:sp>
      <p:sp>
        <p:nvSpPr>
          <p:cNvPr id="153" name="Google Shape;153;p8"/>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Clr>
                <a:schemeClr val="dk1"/>
              </a:buClr>
              <a:buSzPts val="2800"/>
              <a:buChar char="•"/>
            </a:pPr>
            <a:r>
              <a:rPr b="1" lang="en-US"/>
              <a:t>Process State:</a:t>
            </a:r>
            <a:r>
              <a:rPr lang="en-US"/>
              <a:t> </a:t>
            </a:r>
            <a:endParaRPr/>
          </a:p>
          <a:p>
            <a:pPr indent="-285750" lvl="1" marL="742950" rtl="0" algn="l">
              <a:lnSpc>
                <a:spcPct val="90000"/>
              </a:lnSpc>
              <a:spcBef>
                <a:spcPts val="500"/>
              </a:spcBef>
              <a:spcAft>
                <a:spcPts val="0"/>
              </a:spcAft>
              <a:buClr>
                <a:schemeClr val="dk1"/>
              </a:buClr>
              <a:buSzPts val="2400"/>
              <a:buChar char="o"/>
            </a:pPr>
            <a:r>
              <a:rPr lang="en-US"/>
              <a:t>A process state is a process’ internal data maintained by OS for the purpose of supervision and control of the process. </a:t>
            </a:r>
            <a:endParaRPr/>
          </a:p>
          <a:p>
            <a:pPr indent="-285750" lvl="1" marL="742950" rtl="0" algn="l">
              <a:lnSpc>
                <a:spcPct val="90000"/>
              </a:lnSpc>
              <a:spcBef>
                <a:spcPts val="500"/>
              </a:spcBef>
              <a:spcAft>
                <a:spcPts val="0"/>
              </a:spcAft>
              <a:buClr>
                <a:schemeClr val="dk1"/>
              </a:buClr>
              <a:buSzPts val="2400"/>
              <a:buChar char="o"/>
            </a:pPr>
            <a:r>
              <a:rPr lang="en-US"/>
              <a:t>Also called as executional context of the process. </a:t>
            </a:r>
            <a:endParaRPr/>
          </a:p>
          <a:p>
            <a:pPr indent="-285750" lvl="0" marL="285750" rtl="0" algn="l">
              <a:lnSpc>
                <a:spcPct val="90000"/>
              </a:lnSpc>
              <a:spcBef>
                <a:spcPts val="1000"/>
              </a:spcBef>
              <a:spcAft>
                <a:spcPts val="0"/>
              </a:spcAft>
              <a:buClr>
                <a:schemeClr val="dk1"/>
              </a:buClr>
              <a:buSzPts val="2800"/>
              <a:buFont typeface="Arial"/>
              <a:buChar char="•"/>
            </a:pPr>
            <a:r>
              <a:rPr lang="en-US"/>
              <a:t>Process States: (more states, trasitions and reasons for transitions will be discussed later..)</a:t>
            </a:r>
            <a:endParaRPr/>
          </a:p>
          <a:p>
            <a:pPr indent="-285750" lvl="1" marL="742950" rtl="0" algn="l">
              <a:lnSpc>
                <a:spcPct val="90000"/>
              </a:lnSpc>
              <a:spcBef>
                <a:spcPts val="500"/>
              </a:spcBef>
              <a:spcAft>
                <a:spcPts val="0"/>
              </a:spcAft>
              <a:buClr>
                <a:schemeClr val="dk1"/>
              </a:buClr>
              <a:buSzPts val="2400"/>
              <a:buChar char="o"/>
            </a:pPr>
            <a:r>
              <a:rPr lang="en-US"/>
              <a:t>New</a:t>
            </a:r>
            <a:endParaRPr/>
          </a:p>
          <a:p>
            <a:pPr indent="-285750" lvl="1" marL="742950" rtl="0" algn="l">
              <a:lnSpc>
                <a:spcPct val="90000"/>
              </a:lnSpc>
              <a:spcBef>
                <a:spcPts val="500"/>
              </a:spcBef>
              <a:spcAft>
                <a:spcPts val="0"/>
              </a:spcAft>
              <a:buClr>
                <a:schemeClr val="dk1"/>
              </a:buClr>
              <a:buSzPts val="2400"/>
              <a:buChar char="o"/>
            </a:pPr>
            <a:r>
              <a:rPr lang="en-US"/>
              <a:t>Ready</a:t>
            </a:r>
            <a:endParaRPr/>
          </a:p>
          <a:p>
            <a:pPr indent="-285750" lvl="1" marL="742950" rtl="0" algn="l">
              <a:lnSpc>
                <a:spcPct val="90000"/>
              </a:lnSpc>
              <a:spcBef>
                <a:spcPts val="500"/>
              </a:spcBef>
              <a:spcAft>
                <a:spcPts val="0"/>
              </a:spcAft>
              <a:buClr>
                <a:schemeClr val="dk1"/>
              </a:buClr>
              <a:buSzPts val="2400"/>
              <a:buChar char="o"/>
            </a:pPr>
            <a:r>
              <a:rPr lang="en-US"/>
              <a:t>Running</a:t>
            </a:r>
            <a:endParaRPr/>
          </a:p>
          <a:p>
            <a:pPr indent="-285750" lvl="1" marL="742950" rtl="0" algn="l">
              <a:lnSpc>
                <a:spcPct val="90000"/>
              </a:lnSpc>
              <a:spcBef>
                <a:spcPts val="500"/>
              </a:spcBef>
              <a:spcAft>
                <a:spcPts val="0"/>
              </a:spcAft>
              <a:buClr>
                <a:schemeClr val="dk1"/>
              </a:buClr>
              <a:buSzPts val="2400"/>
              <a:buChar char="o"/>
            </a:pPr>
            <a:r>
              <a:rPr lang="en-US"/>
              <a:t>Swapped</a:t>
            </a:r>
            <a:endParaRPr/>
          </a:p>
          <a:p>
            <a:pPr indent="-285750" lvl="1" marL="742950" rtl="0" algn="l">
              <a:lnSpc>
                <a:spcPct val="90000"/>
              </a:lnSpc>
              <a:spcBef>
                <a:spcPts val="500"/>
              </a:spcBef>
              <a:spcAft>
                <a:spcPts val="0"/>
              </a:spcAft>
              <a:buClr>
                <a:schemeClr val="dk1"/>
              </a:buClr>
              <a:buSzPts val="2400"/>
              <a:buChar char="o"/>
            </a:pPr>
            <a:r>
              <a:rPr lang="en-US"/>
              <a:t>Waiting/blocked</a:t>
            </a:r>
            <a:endParaRPr/>
          </a:p>
          <a:p>
            <a:pPr indent="-285750" lvl="1" marL="742950" rtl="0" algn="l">
              <a:lnSpc>
                <a:spcPct val="90000"/>
              </a:lnSpc>
              <a:spcBef>
                <a:spcPts val="500"/>
              </a:spcBef>
              <a:spcAft>
                <a:spcPts val="0"/>
              </a:spcAft>
              <a:buClr>
                <a:schemeClr val="dk1"/>
              </a:buClr>
              <a:buSzPts val="2400"/>
              <a:buChar char="o"/>
            </a:pPr>
            <a:r>
              <a:rPr lang="en-US"/>
              <a:t>Suspended,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US"/>
              <a:t>Process Context</a:t>
            </a:r>
            <a:endParaRPr/>
          </a:p>
        </p:txBody>
      </p:sp>
      <p:sp>
        <p:nvSpPr>
          <p:cNvPr id="159" name="Google Shape;159;p9"/>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90000"/>
              </a:lnSpc>
              <a:spcBef>
                <a:spcPts val="0"/>
              </a:spcBef>
              <a:spcAft>
                <a:spcPts val="0"/>
              </a:spcAft>
              <a:buClr>
                <a:schemeClr val="dk1"/>
              </a:buClr>
              <a:buSzPct val="100000"/>
              <a:buChar char="•"/>
            </a:pPr>
            <a:r>
              <a:rPr b="1" lang="en-US"/>
              <a:t>Process Context:</a:t>
            </a:r>
            <a:r>
              <a:rPr lang="en-US"/>
              <a:t> </a:t>
            </a:r>
            <a:endParaRPr/>
          </a:p>
          <a:p>
            <a:pPr indent="-285750" lvl="1" marL="742950" rtl="0" algn="l">
              <a:lnSpc>
                <a:spcPct val="90000"/>
              </a:lnSpc>
              <a:spcBef>
                <a:spcPts val="500"/>
              </a:spcBef>
              <a:spcAft>
                <a:spcPts val="0"/>
              </a:spcAft>
              <a:buClr>
                <a:schemeClr val="dk1"/>
              </a:buClr>
              <a:buSzPct val="100000"/>
              <a:buChar char="o"/>
            </a:pPr>
            <a:r>
              <a:rPr lang="en-US"/>
              <a:t>Whenever a running process is taken away from processor, some of the process state’s information needs to be retained.</a:t>
            </a:r>
            <a:endParaRPr/>
          </a:p>
          <a:p>
            <a:pPr indent="-285750" lvl="1" marL="742950" rtl="0" algn="l">
              <a:lnSpc>
                <a:spcPct val="90000"/>
              </a:lnSpc>
              <a:spcBef>
                <a:spcPts val="500"/>
              </a:spcBef>
              <a:spcAft>
                <a:spcPts val="0"/>
              </a:spcAft>
              <a:buClr>
                <a:schemeClr val="dk1"/>
              </a:buClr>
              <a:buSzPct val="100000"/>
              <a:buChar char="o"/>
            </a:pPr>
            <a:r>
              <a:rPr lang="en-US"/>
              <a:t>This information called as process context helps the process to resume from the point where it was stopped last time. </a:t>
            </a:r>
            <a:endParaRPr/>
          </a:p>
          <a:p>
            <a:pPr indent="-285750" lvl="0" marL="285750" rtl="0" algn="l">
              <a:lnSpc>
                <a:spcPct val="90000"/>
              </a:lnSpc>
              <a:spcBef>
                <a:spcPts val="1000"/>
              </a:spcBef>
              <a:spcAft>
                <a:spcPts val="0"/>
              </a:spcAft>
              <a:buClr>
                <a:schemeClr val="dk1"/>
              </a:buClr>
              <a:buSzPct val="100000"/>
              <a:buFont typeface="Arial"/>
              <a:buChar char="•"/>
            </a:pPr>
            <a:r>
              <a:rPr lang="en-US"/>
              <a:t>The context of a process includes:</a:t>
            </a:r>
            <a:endParaRPr/>
          </a:p>
          <a:p>
            <a:pPr indent="-285750" lvl="1" marL="742950" rtl="0" algn="l">
              <a:lnSpc>
                <a:spcPct val="90000"/>
              </a:lnSpc>
              <a:spcBef>
                <a:spcPts val="500"/>
              </a:spcBef>
              <a:spcAft>
                <a:spcPts val="0"/>
              </a:spcAft>
              <a:buClr>
                <a:schemeClr val="dk1"/>
              </a:buClr>
              <a:buSzPct val="100000"/>
              <a:buChar char="o"/>
            </a:pPr>
            <a:r>
              <a:rPr lang="en-US"/>
              <a:t> its address space, </a:t>
            </a:r>
            <a:endParaRPr/>
          </a:p>
          <a:p>
            <a:pPr indent="-285750" lvl="1" marL="742950" rtl="0" algn="l">
              <a:lnSpc>
                <a:spcPct val="90000"/>
              </a:lnSpc>
              <a:spcBef>
                <a:spcPts val="500"/>
              </a:spcBef>
              <a:spcAft>
                <a:spcPts val="0"/>
              </a:spcAft>
              <a:buClr>
                <a:schemeClr val="dk1"/>
              </a:buClr>
              <a:buSzPct val="100000"/>
              <a:buChar char="o"/>
            </a:pPr>
            <a:r>
              <a:rPr lang="en-US"/>
              <a:t>stack space, </a:t>
            </a:r>
            <a:endParaRPr/>
          </a:p>
          <a:p>
            <a:pPr indent="-285750" lvl="1" marL="742950" rtl="0" algn="l">
              <a:lnSpc>
                <a:spcPct val="90000"/>
              </a:lnSpc>
              <a:spcBef>
                <a:spcPts val="500"/>
              </a:spcBef>
              <a:spcAft>
                <a:spcPts val="0"/>
              </a:spcAft>
              <a:buClr>
                <a:schemeClr val="dk1"/>
              </a:buClr>
              <a:buSzPct val="100000"/>
              <a:buChar char="o"/>
            </a:pPr>
            <a:r>
              <a:rPr lang="en-US"/>
              <a:t>virtual address space, </a:t>
            </a:r>
            <a:endParaRPr/>
          </a:p>
          <a:p>
            <a:pPr indent="-285750" lvl="1" marL="742950" rtl="0" algn="l">
              <a:lnSpc>
                <a:spcPct val="90000"/>
              </a:lnSpc>
              <a:spcBef>
                <a:spcPts val="500"/>
              </a:spcBef>
              <a:spcAft>
                <a:spcPts val="0"/>
              </a:spcAft>
              <a:buClr>
                <a:schemeClr val="dk1"/>
              </a:buClr>
              <a:buSzPct val="100000"/>
              <a:buChar char="o"/>
            </a:pPr>
            <a:r>
              <a:rPr lang="en-US"/>
              <a:t>register set image i.e. Program Counter, Stack Pointer, Program Status Word, Instruction Register and other general processor registers,   </a:t>
            </a:r>
            <a:endParaRPr/>
          </a:p>
          <a:p>
            <a:pPr indent="-285750" lvl="1" marL="742950" rtl="0" algn="l">
              <a:lnSpc>
                <a:spcPct val="90000"/>
              </a:lnSpc>
              <a:spcBef>
                <a:spcPts val="500"/>
              </a:spcBef>
              <a:spcAft>
                <a:spcPts val="0"/>
              </a:spcAft>
              <a:buClr>
                <a:schemeClr val="dk1"/>
              </a:buClr>
              <a:buSzPct val="100000"/>
              <a:buChar char="o"/>
            </a:pPr>
            <a:r>
              <a:rPr lang="en-US"/>
              <a:t>accounting information,  </a:t>
            </a:r>
            <a:endParaRPr/>
          </a:p>
          <a:p>
            <a:pPr indent="-285750" lvl="1" marL="742950" rtl="0" algn="l">
              <a:lnSpc>
                <a:spcPct val="90000"/>
              </a:lnSpc>
              <a:spcBef>
                <a:spcPts val="500"/>
              </a:spcBef>
              <a:spcAft>
                <a:spcPts val="0"/>
              </a:spcAft>
              <a:buClr>
                <a:schemeClr val="dk1"/>
              </a:buClr>
              <a:buSzPct val="100000"/>
              <a:buChar char="o"/>
            </a:pPr>
            <a:r>
              <a:rPr lang="en-US"/>
              <a:t>associated kernel data structures and   </a:t>
            </a:r>
            <a:endParaRPr/>
          </a:p>
          <a:p>
            <a:pPr indent="-285750" lvl="1" marL="742950" rtl="0" algn="l">
              <a:lnSpc>
                <a:spcPct val="90000"/>
              </a:lnSpc>
              <a:spcBef>
                <a:spcPts val="500"/>
              </a:spcBef>
              <a:spcAft>
                <a:spcPts val="0"/>
              </a:spcAft>
              <a:buClr>
                <a:schemeClr val="dk1"/>
              </a:buClr>
              <a:buSzPct val="100000"/>
              <a:buChar char="o"/>
            </a:pPr>
            <a:r>
              <a:rPr lang="en-US"/>
              <a:t>current state of the process (waiting, ready, etc).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2021-02-11T03:47:51Z</dcterms:created>
  <dc:creator>Vaibhav Vasani</dc:creator>
</cp:coreProperties>
</file>