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sldIdLst>
    <p:sldId id="256" r:id="rId2"/>
    <p:sldId id="257" r:id="rId3"/>
    <p:sldId id="310" r:id="rId4"/>
    <p:sldId id="311" r:id="rId5"/>
    <p:sldId id="263" r:id="rId6"/>
    <p:sldId id="268" r:id="rId7"/>
    <p:sldId id="312" r:id="rId8"/>
    <p:sldId id="269" r:id="rId9"/>
    <p:sldId id="313" r:id="rId10"/>
    <p:sldId id="270"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5" r:id="rId41"/>
    <p:sldId id="316" r:id="rId42"/>
    <p:sldId id="317" r:id="rId43"/>
    <p:sldId id="318" r:id="rId44"/>
    <p:sldId id="319" r:id="rId45"/>
    <p:sldId id="320" r:id="rId46"/>
    <p:sldId id="321" r:id="rId47"/>
    <p:sldId id="322" r:id="rId48"/>
    <p:sldId id="323" r:id="rId49"/>
    <p:sldId id="324" r:id="rId50"/>
    <p:sldId id="325" r:id="rId51"/>
    <p:sldId id="347" r:id="rId52"/>
    <p:sldId id="328" r:id="rId53"/>
    <p:sldId id="329"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80B85-74C8-478E-91DB-CA5D5A0703BC}" type="datetimeFigureOut">
              <a:rPr lang="en-IN" smtClean="0"/>
              <a:t>19-09-2024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09CAA4-3EA8-4D07-B02B-BDE0AE409A05}" type="slidenum">
              <a:rPr lang="en-IN" smtClean="0"/>
              <a:t>‹#›</a:t>
            </a:fld>
            <a:endParaRPr lang="en-IN"/>
          </a:p>
        </p:txBody>
      </p:sp>
    </p:spTree>
    <p:extLst>
      <p:ext uri="{BB962C8B-B14F-4D97-AF65-F5344CB8AC3E}">
        <p14:creationId xmlns:p14="http://schemas.microsoft.com/office/powerpoint/2010/main" val="117203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EFCECF9-7BCC-49FD-A17C-796ECE8CFDAD}" type="slidenum">
              <a:rPr lang="en-IN" smtClean="0"/>
              <a:pPr/>
              <a:t>35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6C3F631-8E37-446C-9547-4DD47A2B4AAA}" type="datetime1">
              <a:rPr lang="en-US" smtClean="0"/>
              <a:t>9/19/2024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FED422-7691-4ACE-A8D0-1567360E6A38}" type="datetime1">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3E8A13-B6A0-4A38-8FFA-584969C54E6D}" type="datetime1">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FA84EE9-2670-40AA-BA66-D7AEE018C2EC}" type="datetime1">
              <a:rPr lang="en-US" smtClean="0"/>
              <a:t>9/19/2024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4C93FA8-10FE-43DA-A5C3-9C9646299BFF}" type="datetime1">
              <a:rPr lang="en-US" smtClean="0"/>
              <a:t>9/19/2024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BD85039-E50C-4FCF-956E-129B443C6677}" type="datetime1">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3CA81EE-4C33-4896-B145-59DAE6DC6FC4}" type="datetime1">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6A2F78C-B98D-494A-8744-D8FE29B9027D}" type="datetime1">
              <a:rPr lang="en-US" smtClean="0"/>
              <a:t>9/19/2024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E5371-5861-44F3-9A35-9AECB293E423}" type="datetime1">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4A6DBB6-1610-4162-A5FB-3FD18B78416C}" type="datetime1">
              <a:rPr lang="en-US" smtClean="0"/>
              <a:t>9/19/2024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0AAD595-E641-4F82-9238-3AB1B8A40C30}" type="datetime1">
              <a:rPr lang="en-US" smtClean="0"/>
              <a:t>9/19/2024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70A42B6-57D9-40BE-919E-3FE1F82773D1}" type="datetime1">
              <a:rPr lang="en-US" smtClean="0"/>
              <a:t>9/19/2024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28.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7.bin"/><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wmf"/><Relationship Id="rId11" Type="http://schemas.openxmlformats.org/officeDocument/2006/relationships/image" Target="../media/image38.wmf"/><Relationship Id="rId5" Type="http://schemas.openxmlformats.org/officeDocument/2006/relationships/oleObject" Target="../embeddings/oleObject10.bin"/><Relationship Id="rId10" Type="http://schemas.openxmlformats.org/officeDocument/2006/relationships/oleObject" Target="../embeddings/oleObject13.bin"/><Relationship Id="rId4" Type="http://schemas.openxmlformats.org/officeDocument/2006/relationships/image" Target="../media/image35.wmf"/><Relationship Id="rId9"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1.wmf"/><Relationship Id="rId12" Type="http://schemas.openxmlformats.org/officeDocument/2006/relationships/oleObject" Target="../embeddings/oleObject19.bin"/><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46.wmf"/><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5.wmf"/><Relationship Id="rId18" Type="http://schemas.openxmlformats.org/officeDocument/2006/relationships/oleObject" Target="../embeddings/oleObject31.bin"/><Relationship Id="rId3" Type="http://schemas.openxmlformats.org/officeDocument/2006/relationships/image" Target="../media/image50.wmf"/><Relationship Id="rId21" Type="http://schemas.openxmlformats.org/officeDocument/2006/relationships/image" Target="../media/image59.wmf"/><Relationship Id="rId7" Type="http://schemas.openxmlformats.org/officeDocument/2006/relationships/image" Target="../media/image52.wmf"/><Relationship Id="rId12" Type="http://schemas.openxmlformats.org/officeDocument/2006/relationships/oleObject" Target="../embeddings/oleObject28.bin"/><Relationship Id="rId17" Type="http://schemas.openxmlformats.org/officeDocument/2006/relationships/image" Target="../media/image57.wmf"/><Relationship Id="rId2" Type="http://schemas.openxmlformats.org/officeDocument/2006/relationships/oleObject" Target="../embeddings/oleObject23.bin"/><Relationship Id="rId16" Type="http://schemas.openxmlformats.org/officeDocument/2006/relationships/oleObject" Target="../embeddings/oleObject30.bin"/><Relationship Id="rId20"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25.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wmf"/><Relationship Id="rId10" Type="http://schemas.openxmlformats.org/officeDocument/2006/relationships/oleObject" Target="../embeddings/oleObject27.bin"/><Relationship Id="rId19" Type="http://schemas.openxmlformats.org/officeDocument/2006/relationships/image" Target="../media/image58.wmf"/><Relationship Id="rId4" Type="http://schemas.openxmlformats.org/officeDocument/2006/relationships/oleObject" Target="../embeddings/oleObject24.bin"/><Relationship Id="rId9" Type="http://schemas.openxmlformats.org/officeDocument/2006/relationships/image" Target="../media/image53.wmf"/><Relationship Id="rId14" Type="http://schemas.openxmlformats.org/officeDocument/2006/relationships/oleObject" Target="../embeddings/oleObject2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Module 3 (</a:t>
            </a:r>
            <a:r>
              <a:rPr lang="en-IN" dirty="0" err="1"/>
              <a:t>upto</a:t>
            </a:r>
            <a:r>
              <a:rPr lang="en-IN" dirty="0"/>
              <a:t> ISE)</a:t>
            </a:r>
          </a:p>
        </p:txBody>
      </p:sp>
      <p:sp>
        <p:nvSpPr>
          <p:cNvPr id="3" name="Subtitle 2"/>
          <p:cNvSpPr>
            <a:spLocks noGrp="1"/>
          </p:cNvSpPr>
          <p:nvPr>
            <p:ph type="subTitle" idx="1"/>
          </p:nvPr>
        </p:nvSpPr>
        <p:spPr/>
        <p:txBody>
          <a:bodyPr/>
          <a:lstStyle/>
          <a:p>
            <a:r>
              <a:rPr lang="en-US" dirty="0"/>
              <a:t>Different Neural Networks</a:t>
            </a:r>
            <a:endParaRPr lang="en-IN" dirty="0"/>
          </a:p>
        </p:txBody>
      </p:sp>
    </p:spTree>
    <p:extLst>
      <p:ext uri="{BB962C8B-B14F-4D97-AF65-F5344CB8AC3E}">
        <p14:creationId xmlns:p14="http://schemas.microsoft.com/office/powerpoint/2010/main" val="3867145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dirty="0"/>
              <a:t>Auto associative memory network Architecture</a:t>
            </a:r>
          </a:p>
        </p:txBody>
      </p:sp>
      <p:sp>
        <p:nvSpPr>
          <p:cNvPr id="2" name="Content Placeholder 1"/>
          <p:cNvSpPr>
            <a:spLocks noGrp="1"/>
          </p:cNvSpPr>
          <p:nvPr>
            <p:ph sz="quarter" idx="1"/>
          </p:nvPr>
        </p:nvSpPr>
        <p:spPr/>
        <p:txBody>
          <a:bodyPr/>
          <a:lstStyle/>
          <a:p>
            <a:endParaRPr lang="en-IN"/>
          </a:p>
        </p:txBody>
      </p:sp>
      <p:sp>
        <p:nvSpPr>
          <p:cNvPr id="5" name="Slide Number Placeholder 4"/>
          <p:cNvSpPr>
            <a:spLocks noGrp="1"/>
          </p:cNvSpPr>
          <p:nvPr>
            <p:ph type="sldNum" sz="quarter" idx="15"/>
          </p:nvPr>
        </p:nvSpPr>
        <p:spPr/>
        <p:txBody>
          <a:bodyPr/>
          <a:lstStyle/>
          <a:p>
            <a:fld id="{B6F15528-21DE-4FAA-801E-634DDDAF4B2B}" type="slidenum">
              <a:rPr lang="en-US" smtClean="0"/>
              <a:pPr/>
              <a:t>10</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1610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38200" y="5486400"/>
            <a:ext cx="7086600" cy="923330"/>
          </a:xfrm>
          <a:prstGeom prst="rect">
            <a:avLst/>
          </a:prstGeom>
        </p:spPr>
        <p:txBody>
          <a:bodyPr wrap="square">
            <a:spAutoFit/>
          </a:bodyPr>
          <a:lstStyle/>
          <a:p>
            <a:pPr algn="just"/>
            <a:r>
              <a:rPr lang="en-US" altLang="en-US" dirty="0">
                <a:cs typeface="Times New Roman" pitchFamily="18" charset="0"/>
              </a:rPr>
              <a:t>The input vector has n inputs and output vector has n outputs.</a:t>
            </a:r>
          </a:p>
          <a:p>
            <a:pPr algn="just"/>
            <a:r>
              <a:rPr lang="en-US" altLang="en-US" dirty="0">
                <a:cs typeface="Times New Roman" pitchFamily="18" charset="0"/>
              </a:rPr>
              <a:t>The input and output are connected through weighted connections.</a:t>
            </a:r>
          </a:p>
        </p:txBody>
      </p:sp>
    </p:spTree>
    <p:extLst>
      <p:ext uri="{BB962C8B-B14F-4D97-AF65-F5344CB8AC3E}">
        <p14:creationId xmlns:p14="http://schemas.microsoft.com/office/powerpoint/2010/main" val="268514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sz="quarter" idx="1"/>
          </p:nvPr>
        </p:nvSpPr>
        <p:spPr>
          <a:xfrm>
            <a:off x="457200" y="476672"/>
            <a:ext cx="8229600" cy="6090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defRPr/>
            </a:pPr>
            <a:r>
              <a:rPr lang="en-US" i="1" dirty="0">
                <a:solidFill>
                  <a:srgbClr val="0070C0"/>
                </a:solidFill>
                <a:cs typeface="Times New Roman" pitchFamily="18" charset="0"/>
              </a:rPr>
              <a:t>Training Algorithm</a:t>
            </a:r>
          </a:p>
          <a:p>
            <a:pPr lvl="1" algn="just">
              <a:defRPr/>
            </a:pPr>
            <a:r>
              <a:rPr lang="en-US" sz="2400" dirty="0">
                <a:cs typeface="Times New Roman" pitchFamily="18" charset="0"/>
              </a:rPr>
              <a:t>Initialize weights to 0</a:t>
            </a:r>
          </a:p>
          <a:p>
            <a:pPr lvl="2" algn="just">
              <a:defRPr/>
            </a:pPr>
            <a:r>
              <a:rPr lang="en-US" i="1" dirty="0"/>
              <a:t>w</a:t>
            </a:r>
            <a:r>
              <a:rPr lang="en-US" i="1" baseline="-25000" dirty="0"/>
              <a:t>ij</a:t>
            </a:r>
            <a:r>
              <a:rPr lang="en-US" dirty="0"/>
              <a:t>=0 (</a:t>
            </a:r>
            <a:r>
              <a:rPr lang="en-US" i="1" dirty="0" err="1"/>
              <a:t>i</a:t>
            </a:r>
            <a:r>
              <a:rPr lang="en-US" i="1" dirty="0"/>
              <a:t>= 1 to n, j=1 </a:t>
            </a:r>
            <a:r>
              <a:rPr lang="en-US" i="1"/>
              <a:t>to n)</a:t>
            </a:r>
            <a:endParaRPr lang="en-US" dirty="0">
              <a:cs typeface="Times New Roman" pitchFamily="18" charset="0"/>
            </a:endParaRPr>
          </a:p>
          <a:p>
            <a:pPr lvl="1" algn="just">
              <a:defRPr/>
            </a:pPr>
            <a:r>
              <a:rPr lang="en-US" sz="2400" dirty="0">
                <a:cs typeface="Times New Roman" pitchFamily="18" charset="0"/>
              </a:rPr>
              <a:t>For each of the vector that has to be stored</a:t>
            </a:r>
          </a:p>
          <a:p>
            <a:pPr lvl="1" algn="just">
              <a:defRPr/>
            </a:pPr>
            <a:r>
              <a:rPr lang="en-US" sz="2400" dirty="0">
                <a:cs typeface="Times New Roman" pitchFamily="18" charset="0"/>
              </a:rPr>
              <a:t>Activate the input layers for training input.</a:t>
            </a:r>
          </a:p>
          <a:p>
            <a:pPr lvl="2" algn="just">
              <a:defRPr/>
            </a:pPr>
            <a:r>
              <a:rPr lang="en-US" i="1" dirty="0">
                <a:cs typeface="Times New Roman" pitchFamily="18" charset="0"/>
              </a:rPr>
              <a:t>x</a:t>
            </a:r>
            <a:r>
              <a:rPr lang="en-US" i="1" baseline="-25000" dirty="0">
                <a:cs typeface="Times New Roman" pitchFamily="18" charset="0"/>
              </a:rPr>
              <a:t>i</a:t>
            </a:r>
            <a:r>
              <a:rPr lang="en-US" i="1" dirty="0">
                <a:cs typeface="Times New Roman" pitchFamily="18" charset="0"/>
              </a:rPr>
              <a:t>=</a:t>
            </a:r>
            <a:r>
              <a:rPr lang="en-US" i="1" dirty="0" err="1">
                <a:cs typeface="Times New Roman" pitchFamily="18" charset="0"/>
              </a:rPr>
              <a:t>s</a:t>
            </a:r>
            <a:r>
              <a:rPr lang="en-US" i="1" baseline="-25000" dirty="0" err="1">
                <a:cs typeface="Times New Roman" pitchFamily="18" charset="0"/>
              </a:rPr>
              <a:t>i</a:t>
            </a:r>
            <a:r>
              <a:rPr lang="en-US" i="1" dirty="0">
                <a:cs typeface="Times New Roman" pitchFamily="18" charset="0"/>
              </a:rPr>
              <a:t>(for </a:t>
            </a:r>
            <a:r>
              <a:rPr lang="en-US" i="1" dirty="0" err="1">
                <a:cs typeface="Times New Roman" pitchFamily="18" charset="0"/>
              </a:rPr>
              <a:t>i</a:t>
            </a:r>
            <a:r>
              <a:rPr lang="en-US" i="1" dirty="0">
                <a:cs typeface="Times New Roman" pitchFamily="18" charset="0"/>
              </a:rPr>
              <a:t>=1 to n)</a:t>
            </a:r>
            <a:endParaRPr lang="en-US" dirty="0">
              <a:cs typeface="Times New Roman" pitchFamily="18" charset="0"/>
            </a:endParaRPr>
          </a:p>
          <a:p>
            <a:pPr lvl="1" algn="just">
              <a:defRPr/>
            </a:pPr>
            <a:r>
              <a:rPr lang="en-US" sz="2400" dirty="0">
                <a:cs typeface="Times New Roman" pitchFamily="18" charset="0"/>
              </a:rPr>
              <a:t>Activate the output layers for target output.</a:t>
            </a:r>
            <a:r>
              <a:rPr lang="en-US" sz="2400" i="1" dirty="0"/>
              <a:t> </a:t>
            </a:r>
            <a:endParaRPr lang="en-US" sz="2400" dirty="0"/>
          </a:p>
          <a:p>
            <a:pPr lvl="2">
              <a:defRPr/>
            </a:pPr>
            <a:r>
              <a:rPr lang="en-US" i="1" dirty="0">
                <a:cs typeface="Times New Roman" pitchFamily="18" charset="0"/>
              </a:rPr>
              <a:t>y</a:t>
            </a:r>
            <a:r>
              <a:rPr lang="en-US" i="1" baseline="-25000" dirty="0">
                <a:cs typeface="Times New Roman" pitchFamily="18" charset="0"/>
              </a:rPr>
              <a:t>i</a:t>
            </a:r>
            <a:r>
              <a:rPr lang="en-US" i="1" dirty="0">
                <a:cs typeface="Times New Roman" pitchFamily="18" charset="0"/>
              </a:rPr>
              <a:t>=</a:t>
            </a:r>
            <a:r>
              <a:rPr lang="en-US" i="1" dirty="0" err="1">
                <a:cs typeface="Times New Roman" pitchFamily="18" charset="0"/>
              </a:rPr>
              <a:t>s</a:t>
            </a:r>
            <a:r>
              <a:rPr lang="en-US" i="1" baseline="-25000" dirty="0" err="1">
                <a:cs typeface="Times New Roman" pitchFamily="18" charset="0"/>
              </a:rPr>
              <a:t>i</a:t>
            </a:r>
            <a:r>
              <a:rPr lang="en-US" i="1" dirty="0">
                <a:cs typeface="Times New Roman" pitchFamily="18" charset="0"/>
              </a:rPr>
              <a:t>(for j=1 to n)</a:t>
            </a:r>
            <a:endParaRPr lang="en-US" dirty="0">
              <a:cs typeface="Times New Roman" pitchFamily="18" charset="0"/>
            </a:endParaRPr>
          </a:p>
          <a:p>
            <a:pPr lvl="1" algn="just">
              <a:defRPr/>
            </a:pPr>
            <a:r>
              <a:rPr lang="en-US" sz="2400" dirty="0">
                <a:cs typeface="Times New Roman" pitchFamily="18" charset="0"/>
              </a:rPr>
              <a:t>Adjust  weight .</a:t>
            </a:r>
          </a:p>
          <a:p>
            <a:pPr lvl="2" algn="just">
              <a:buFont typeface="Arial" panose="020B0604020202020204" pitchFamily="34" charset="0"/>
              <a:buChar char="–"/>
              <a:defRPr/>
            </a:pPr>
            <a:r>
              <a:rPr lang="en-US" i="1" dirty="0">
                <a:cs typeface="Times New Roman" pitchFamily="18" charset="0"/>
              </a:rPr>
              <a:t>w</a:t>
            </a:r>
            <a:r>
              <a:rPr lang="en-US" i="1" baseline="-25000" dirty="0">
                <a:cs typeface="Times New Roman" pitchFamily="18" charset="0"/>
              </a:rPr>
              <a:t>ij</a:t>
            </a:r>
            <a:r>
              <a:rPr lang="en-US" i="1" dirty="0">
                <a:cs typeface="Times New Roman" pitchFamily="18" charset="0"/>
              </a:rPr>
              <a:t>(new)=w</a:t>
            </a:r>
            <a:r>
              <a:rPr lang="en-US" i="1" baseline="-25000" dirty="0">
                <a:cs typeface="Times New Roman" pitchFamily="18" charset="0"/>
              </a:rPr>
              <a:t>ij</a:t>
            </a:r>
            <a:r>
              <a:rPr lang="en-US" i="1" dirty="0">
                <a:cs typeface="Times New Roman" pitchFamily="18" charset="0"/>
              </a:rPr>
              <a:t>(old)+x </a:t>
            </a:r>
            <a:r>
              <a:rPr lang="en-US" i="1" baseline="-25000" dirty="0">
                <a:cs typeface="Times New Roman" pitchFamily="18" charset="0"/>
              </a:rPr>
              <a:t>i</a:t>
            </a:r>
            <a:r>
              <a:rPr lang="en-US" i="1" dirty="0">
                <a:cs typeface="Times New Roman" pitchFamily="18" charset="0"/>
              </a:rPr>
              <a:t>y</a:t>
            </a:r>
            <a:r>
              <a:rPr lang="en-US" i="1" baseline="-25000" dirty="0">
                <a:cs typeface="Times New Roman" pitchFamily="18" charset="0"/>
              </a:rPr>
              <a:t>j</a:t>
            </a:r>
          </a:p>
          <a:p>
            <a:pPr lvl="2" algn="just">
              <a:buFont typeface="Arial" panose="020B0604020202020204" pitchFamily="34" charset="0"/>
              <a:buChar char="–"/>
              <a:defRPr/>
            </a:pPr>
            <a:r>
              <a:rPr lang="en-US" dirty="0">
                <a:latin typeface="Times New Roman" pitchFamily="18" charset="0"/>
                <a:cs typeface="Times New Roman" pitchFamily="18" charset="0"/>
              </a:rPr>
              <a:t>Weight can also be found by</a:t>
            </a:r>
          </a:p>
          <a:p>
            <a:pPr marL="914400" lvl="2" indent="0" algn="just">
              <a:buNone/>
              <a:defRPr/>
            </a:pPr>
            <a:endParaRPr lang="en-US" i="1" dirty="0">
              <a:cs typeface="Times New Roman" pitchFamily="18" charset="0"/>
            </a:endParaRPr>
          </a:p>
          <a:p>
            <a:pPr lvl="2" algn="just">
              <a:buFont typeface="Arial" panose="020B0604020202020204" pitchFamily="34" charset="0"/>
              <a:buChar char="–"/>
              <a:defRPr/>
            </a:pPr>
            <a:endParaRPr lang="en-US" dirty="0">
              <a:cs typeface="Times New Roman" pitchFamily="18" charset="0"/>
            </a:endParaRPr>
          </a:p>
          <a:p>
            <a:pPr algn="just">
              <a:defRPr/>
            </a:pPr>
            <a:endParaRPr lang="en-US" dirty="0">
              <a:cs typeface="Times New Roman" pitchFamily="18" charset="0"/>
            </a:endParaRPr>
          </a:p>
          <a:p>
            <a:pPr algn="just">
              <a:defRPr/>
            </a:pPr>
            <a:endParaRPr lang="en-US" dirty="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11</a:t>
            </a:fld>
            <a:endParaRPr lang="en-US"/>
          </a:p>
        </p:txBody>
      </p:sp>
      <p:pic>
        <p:nvPicPr>
          <p:cNvPr id="5"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5816" y="5661248"/>
            <a:ext cx="2010544" cy="9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26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sz="quarter" idx="1"/>
          </p:nvPr>
        </p:nvSpPr>
        <p:spPr>
          <a:xfrm>
            <a:off x="457200" y="333374"/>
            <a:ext cx="8229600" cy="6119961"/>
          </a:xfrm>
        </p:spPr>
        <p:txBody>
          <a:bodyPr>
            <a:normAutofit/>
          </a:bodyPr>
          <a:lstStyle/>
          <a:p>
            <a:pPr marL="0" indent="0">
              <a:buNone/>
              <a:defRPr/>
            </a:pPr>
            <a:r>
              <a:rPr lang="en-US" i="1" dirty="0">
                <a:solidFill>
                  <a:srgbClr val="0070C0"/>
                </a:solidFill>
                <a:cs typeface="Times New Roman" pitchFamily="18" charset="0"/>
              </a:rPr>
              <a:t>Testing Algorithm</a:t>
            </a:r>
          </a:p>
          <a:p>
            <a:pPr algn="just">
              <a:defRPr/>
            </a:pPr>
            <a:r>
              <a:rPr lang="en-US" sz="2000" dirty="0">
                <a:cs typeface="Times New Roman" pitchFamily="18" charset="0"/>
              </a:rPr>
              <a:t>An auto associative network can be used to determine whether the given vector is a ‘known’ or ‘unknown vector’.</a:t>
            </a:r>
          </a:p>
          <a:p>
            <a:pPr algn="just">
              <a:defRPr/>
            </a:pPr>
            <a:r>
              <a:rPr lang="en-US" sz="2000" dirty="0">
                <a:cs typeface="Times New Roman" pitchFamily="18" charset="0"/>
              </a:rPr>
              <a:t>A net is said to recognize a “known” vector if the net produces a pattern of activation on the output which is same as one stored.</a:t>
            </a:r>
          </a:p>
          <a:p>
            <a:pPr marL="0" indent="0" algn="just">
              <a:buNone/>
              <a:defRPr/>
            </a:pPr>
            <a:r>
              <a:rPr lang="en-US" sz="2000" i="1" dirty="0">
                <a:solidFill>
                  <a:srgbClr val="C00000"/>
                </a:solidFill>
                <a:cs typeface="Times New Roman" pitchFamily="18" charset="0"/>
              </a:rPr>
              <a:t>Testing procedure is as follows:</a:t>
            </a:r>
          </a:p>
          <a:p>
            <a:pPr algn="just">
              <a:defRPr/>
            </a:pPr>
            <a:r>
              <a:rPr lang="en-US" sz="2000" dirty="0">
                <a:cs typeface="Times New Roman" pitchFamily="18" charset="0"/>
              </a:rPr>
              <a:t>Step 0: Set weights obtained from Hebb’s rule</a:t>
            </a:r>
          </a:p>
          <a:p>
            <a:pPr algn="just">
              <a:defRPr/>
            </a:pPr>
            <a:r>
              <a:rPr lang="en-US" sz="2000" dirty="0">
                <a:cs typeface="Times New Roman" pitchFamily="18" charset="0"/>
              </a:rPr>
              <a:t>Step 1: For each testing input vector perform steps 2 to 4</a:t>
            </a:r>
          </a:p>
          <a:p>
            <a:pPr algn="just">
              <a:defRPr/>
            </a:pPr>
            <a:r>
              <a:rPr lang="en-US" sz="2000" dirty="0">
                <a:cs typeface="Times New Roman" pitchFamily="18" charset="0"/>
              </a:rPr>
              <a:t>Step 2: Activation of inputs is equal to input vector.</a:t>
            </a:r>
          </a:p>
          <a:p>
            <a:pPr algn="just">
              <a:defRPr/>
            </a:pPr>
            <a:r>
              <a:rPr lang="en-US" sz="2000" dirty="0">
                <a:cs typeface="Times New Roman" pitchFamily="18" charset="0"/>
              </a:rPr>
              <a:t>Step 3: calculate the net input for each output unit j=1 to n:</a:t>
            </a:r>
          </a:p>
          <a:p>
            <a:pPr algn="just">
              <a:defRPr/>
            </a:pPr>
            <a:endParaRPr lang="en-US" sz="2400" dirty="0">
              <a:cs typeface="Times New Roman" pitchFamily="18" charset="0"/>
            </a:endParaRPr>
          </a:p>
          <a:p>
            <a:pPr algn="just">
              <a:defRPr/>
            </a:pPr>
            <a:endParaRPr lang="en-US" sz="2000" dirty="0">
              <a:cs typeface="Times New Roman" pitchFamily="18" charset="0"/>
            </a:endParaRPr>
          </a:p>
          <a:p>
            <a:pPr algn="just">
              <a:defRPr/>
            </a:pPr>
            <a:r>
              <a:rPr lang="en-US" sz="2000" dirty="0">
                <a:cs typeface="Times New Roman" pitchFamily="18" charset="0"/>
              </a:rPr>
              <a:t>Step 4: Calculate the output by applying the activation vector over the net input</a:t>
            </a:r>
          </a:p>
          <a:p>
            <a:pPr marL="0" indent="0" algn="just">
              <a:buNone/>
              <a:defRPr/>
            </a:pPr>
            <a:endParaRPr lang="en-US" dirty="0">
              <a:latin typeface="Times New Roman" pitchFamily="18" charset="0"/>
              <a:cs typeface="Times New Roman" pitchFamily="18" charset="0"/>
            </a:endParaRPr>
          </a:p>
          <a:p>
            <a:pPr marL="0" indent="0" algn="just">
              <a:buNone/>
              <a:defRPr/>
            </a:pP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12</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1840" y="4149080"/>
            <a:ext cx="1816899"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5373216"/>
            <a:ext cx="266429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7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en-US" dirty="0"/>
              <a:t>Hetero associative memory network</a:t>
            </a:r>
            <a:endParaRPr lang="en-IN" dirty="0"/>
          </a:p>
        </p:txBody>
      </p:sp>
      <p:pic>
        <p:nvPicPr>
          <p:cNvPr id="4" name="Content Placeholder 3"/>
          <p:cNvPicPr>
            <a:picLocks noGrp="1"/>
          </p:cNvPicPr>
          <p:nvPr>
            <p:ph sz="quarter" idx="1"/>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bwMode="auto">
          <a:xfrm>
            <a:off x="2909103" y="1600200"/>
            <a:ext cx="2563793"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7110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pPr algn="l"/>
            <a:r>
              <a:rPr lang="en-US" altLang="en-US" dirty="0"/>
              <a:t>Hetero associative memory network</a:t>
            </a:r>
            <a:endParaRPr lang="en-IN" dirty="0"/>
          </a:p>
        </p:txBody>
      </p:sp>
      <p:sp>
        <p:nvSpPr>
          <p:cNvPr id="3" name="Content Placeholder 2"/>
          <p:cNvSpPr>
            <a:spLocks noGrp="1"/>
          </p:cNvSpPr>
          <p:nvPr>
            <p:ph sz="quarter" idx="1"/>
          </p:nvPr>
        </p:nvSpPr>
        <p:spPr>
          <a:xfrm>
            <a:off x="457200" y="1447800"/>
            <a:ext cx="8229600" cy="4678363"/>
          </a:xfrm>
        </p:spPr>
        <p:txBody>
          <a:bodyPr/>
          <a:lstStyle/>
          <a:p>
            <a:pPr algn="just">
              <a:defRPr/>
            </a:pPr>
            <a:r>
              <a:rPr lang="en-US" sz="2000" dirty="0">
                <a:cs typeface="Times New Roman" pitchFamily="18" charset="0"/>
              </a:rPr>
              <a:t>The training input and target output vectors are different.</a:t>
            </a:r>
          </a:p>
          <a:p>
            <a:pPr algn="just">
              <a:defRPr/>
            </a:pPr>
            <a:r>
              <a:rPr lang="en-US" sz="2000" dirty="0">
                <a:cs typeface="Times New Roman" pitchFamily="18" charset="0"/>
              </a:rPr>
              <a:t>Input has ‘n’ units and output has ‘m’ units and there is a weighted interconnection between input and output.</a:t>
            </a:r>
          </a:p>
          <a:p>
            <a:pPr marL="0" indent="0">
              <a:buNone/>
              <a:defRPr/>
            </a:pPr>
            <a:r>
              <a:rPr lang="en-US" sz="2400" i="1" dirty="0">
                <a:solidFill>
                  <a:srgbClr val="0070C0"/>
                </a:solidFill>
                <a:cs typeface="Times New Roman" pitchFamily="18" charset="0"/>
              </a:rPr>
              <a:t>Testing Algorithm</a:t>
            </a:r>
          </a:p>
          <a:p>
            <a:pPr algn="just">
              <a:defRPr/>
            </a:pPr>
            <a:r>
              <a:rPr lang="en-US" sz="2000" dirty="0">
                <a:cs typeface="Times New Roman" pitchFamily="18" charset="0"/>
              </a:rPr>
              <a:t>Initialize the weights from the training algorithm.</a:t>
            </a:r>
          </a:p>
          <a:p>
            <a:pPr algn="just">
              <a:defRPr/>
            </a:pPr>
            <a:r>
              <a:rPr lang="en-US" sz="2000" dirty="0">
                <a:cs typeface="Times New Roman" pitchFamily="18" charset="0"/>
              </a:rPr>
              <a:t>for each input vector presented.</a:t>
            </a:r>
          </a:p>
          <a:p>
            <a:pPr algn="just">
              <a:defRPr/>
            </a:pPr>
            <a:r>
              <a:rPr lang="en-US" sz="2000" dirty="0">
                <a:cs typeface="Times New Roman" pitchFamily="18" charset="0"/>
              </a:rPr>
              <a:t>Set the activation inputs equal to current input vector</a:t>
            </a:r>
          </a:p>
          <a:p>
            <a:pPr marL="0" indent="0">
              <a:buNone/>
            </a:pPr>
            <a:endParaRPr lang="en-IN" dirty="0"/>
          </a:p>
          <a:p>
            <a:endParaRPr lang="en-US" sz="2000" dirty="0">
              <a:cs typeface="Times New Roman" pitchFamily="18" charset="0"/>
            </a:endParaRPr>
          </a:p>
          <a:p>
            <a:r>
              <a:rPr lang="en-US" sz="2000" dirty="0">
                <a:cs typeface="Times New Roman" pitchFamily="18" charset="0"/>
              </a:rPr>
              <a:t>Determine the activation of the output units </a:t>
            </a:r>
          </a:p>
          <a:p>
            <a:pPr marL="0" indent="0">
              <a:buNone/>
            </a:pPr>
            <a:endParaRPr lang="en-IN"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14</a:t>
            </a:fld>
            <a:endParaRPr lang="en-US"/>
          </a:p>
        </p:txBody>
      </p:sp>
      <p:pic>
        <p:nvPicPr>
          <p:cNvPr id="4"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4114800"/>
            <a:ext cx="1552575" cy="63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8400" y="5486400"/>
            <a:ext cx="2088232"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362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l"/>
            <a:r>
              <a:rPr lang="en-US" altLang="en-US" dirty="0"/>
              <a:t>Hetero associative memory network</a:t>
            </a:r>
            <a:endParaRPr lang="en-IN" dirty="0"/>
          </a:p>
        </p:txBody>
      </p:sp>
      <p:sp>
        <p:nvSpPr>
          <p:cNvPr id="3" name="Content Placeholder 2"/>
          <p:cNvSpPr>
            <a:spLocks noGrp="1"/>
          </p:cNvSpPr>
          <p:nvPr>
            <p:ph sz="quarter" idx="1"/>
          </p:nvPr>
        </p:nvSpPr>
        <p:spPr>
          <a:xfrm>
            <a:off x="457200" y="1905000"/>
            <a:ext cx="8229600" cy="4221163"/>
          </a:xfrm>
        </p:spPr>
        <p:txBody>
          <a:bodyPr>
            <a:normAutofit/>
          </a:bodyPr>
          <a:lstStyle/>
          <a:p>
            <a:pPr algn="just">
              <a:defRPr/>
            </a:pPr>
            <a:r>
              <a:rPr lang="en-US" sz="2400" dirty="0">
                <a:cs typeface="Times New Roman" pitchFamily="18" charset="0"/>
              </a:rPr>
              <a:t>The output vector y is obtained gives the pattern associated with the input vector x. </a:t>
            </a:r>
          </a:p>
          <a:p>
            <a:pPr algn="just">
              <a:defRPr/>
            </a:pPr>
            <a:r>
              <a:rPr lang="en-US" sz="2400" dirty="0">
                <a:cs typeface="Times New Roman" pitchFamily="18" charset="0"/>
              </a:rPr>
              <a:t>If the responses are binary then the activation function will be as </a:t>
            </a:r>
          </a:p>
          <a:p>
            <a:pPr marL="0" indent="0">
              <a:buNone/>
            </a:pPr>
            <a:endParaRPr lang="en-IN" sz="2400"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15</a:t>
            </a:fld>
            <a:endParaRPr lang="en-US"/>
          </a:p>
        </p:txBody>
      </p:sp>
      <p:pic>
        <p:nvPicPr>
          <p:cNvPr id="4"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4351" y="3962400"/>
            <a:ext cx="2088232" cy="7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15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altLang="en-US" dirty="0"/>
              <a:t>Bidirectional associative memory(BAM)</a:t>
            </a:r>
            <a:endParaRPr lang="en-IN" dirty="0"/>
          </a:p>
        </p:txBody>
      </p:sp>
      <p:pic>
        <p:nvPicPr>
          <p:cNvPr id="4"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747837"/>
            <a:ext cx="5263608" cy="3581400"/>
          </a:xfrm>
          <a:noFill/>
        </p:spPr>
      </p:pic>
      <p:sp>
        <p:nvSpPr>
          <p:cNvPr id="3" name="Slide Number Placeholder 2"/>
          <p:cNvSpPr>
            <a:spLocks noGrp="1"/>
          </p:cNvSpPr>
          <p:nvPr>
            <p:ph type="sldNum" sz="quarter" idx="15"/>
          </p:nvPr>
        </p:nvSpPr>
        <p:spPr/>
        <p:txBody>
          <a:bodyPr/>
          <a:lstStyle/>
          <a:p>
            <a:fld id="{B6F15528-21DE-4FAA-801E-634DDDAF4B2B}" type="slidenum">
              <a:rPr lang="en-US" smtClean="0"/>
              <a:pPr/>
              <a:t>16</a:t>
            </a:fld>
            <a:endParaRPr lang="en-US"/>
          </a:p>
        </p:txBody>
      </p:sp>
      <p:sp>
        <p:nvSpPr>
          <p:cNvPr id="5" name="Rectangle 4"/>
          <p:cNvSpPr/>
          <p:nvPr/>
        </p:nvSpPr>
        <p:spPr>
          <a:xfrm>
            <a:off x="5867400" y="1752600"/>
            <a:ext cx="2667000" cy="2585323"/>
          </a:xfrm>
          <a:prstGeom prst="rect">
            <a:avLst/>
          </a:prstGeom>
        </p:spPr>
        <p:txBody>
          <a:bodyPr wrap="square">
            <a:spAutoFit/>
          </a:bodyPr>
          <a:lstStyle/>
          <a:p>
            <a:pPr algn="just">
              <a:defRPr/>
            </a:pPr>
            <a:r>
              <a:rPr lang="en-US" dirty="0">
                <a:cs typeface="Times New Roman" pitchFamily="18" charset="0"/>
              </a:rPr>
              <a:t>Weights are bidirectional</a:t>
            </a:r>
          </a:p>
          <a:p>
            <a:pPr algn="just">
              <a:defRPr/>
            </a:pPr>
            <a:r>
              <a:rPr lang="en-US" dirty="0">
                <a:cs typeface="Times New Roman" pitchFamily="18" charset="0"/>
              </a:rPr>
              <a:t>X layer has ‘n’ input units</a:t>
            </a:r>
          </a:p>
          <a:p>
            <a:pPr algn="just">
              <a:defRPr/>
            </a:pPr>
            <a:r>
              <a:rPr lang="en-US" dirty="0">
                <a:cs typeface="Times New Roman" pitchFamily="18" charset="0"/>
              </a:rPr>
              <a:t>Y layer has ‘m’ output units.</a:t>
            </a:r>
          </a:p>
          <a:p>
            <a:pPr algn="just">
              <a:defRPr/>
            </a:pPr>
            <a:r>
              <a:rPr lang="en-US" dirty="0">
                <a:cs typeface="Times New Roman" pitchFamily="18" charset="0"/>
              </a:rPr>
              <a:t>Weight matrix from X to Y is W and from Y to X is </a:t>
            </a:r>
            <a:r>
              <a:rPr lang="en-US" dirty="0"/>
              <a:t>W</a:t>
            </a:r>
            <a:r>
              <a:rPr lang="en-US" baseline="30000" dirty="0"/>
              <a:t>T.</a:t>
            </a:r>
            <a:endParaRPr lang="en-IN" dirty="0"/>
          </a:p>
        </p:txBody>
      </p:sp>
    </p:spTree>
    <p:extLst>
      <p:ext uri="{BB962C8B-B14F-4D97-AF65-F5344CB8AC3E}">
        <p14:creationId xmlns:p14="http://schemas.microsoft.com/office/powerpoint/2010/main" val="116115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altLang="en-US" dirty="0"/>
              <a:t>Bidirectional associative memory(BAM)</a:t>
            </a:r>
            <a:endParaRPr lang="en-IN" dirty="0"/>
          </a:p>
        </p:txBody>
      </p:sp>
      <p:sp>
        <p:nvSpPr>
          <p:cNvPr id="4" name="Content Placeholder 2"/>
          <p:cNvSpPr>
            <a:spLocks noGrp="1"/>
          </p:cNvSpPr>
          <p:nvPr>
            <p:ph sz="quarter" idx="1"/>
          </p:nvPr>
        </p:nvSpPr>
        <p:spPr/>
        <p:txBody>
          <a:bodyPr>
            <a:normAutofit lnSpcReduction="10000"/>
          </a:bodyPr>
          <a:lstStyle/>
          <a:p>
            <a:pPr algn="just"/>
            <a:r>
              <a:rPr lang="en-US" dirty="0"/>
              <a:t>The BAM was developed by </a:t>
            </a:r>
            <a:r>
              <a:rPr lang="en-US" dirty="0" err="1"/>
              <a:t>Kosko</a:t>
            </a:r>
            <a:r>
              <a:rPr lang="en-US" dirty="0"/>
              <a:t> in the ear 1988. </a:t>
            </a:r>
          </a:p>
          <a:p>
            <a:pPr algn="just"/>
            <a:r>
              <a:rPr lang="en-US" dirty="0"/>
              <a:t>The BAM network performs forward and backward </a:t>
            </a:r>
            <a:r>
              <a:rPr lang="en-IN" dirty="0"/>
              <a:t>associative searches for stored responses .</a:t>
            </a:r>
          </a:p>
          <a:p>
            <a:pPr algn="just"/>
            <a:r>
              <a:rPr lang="en-IN" dirty="0"/>
              <a:t>The BAM is a recurrent hetero-</a:t>
            </a:r>
            <a:r>
              <a:rPr lang="en-IN" dirty="0" err="1"/>
              <a:t>associativve</a:t>
            </a:r>
            <a:r>
              <a:rPr lang="en-IN" dirty="0"/>
              <a:t> pattern-marching </a:t>
            </a:r>
            <a:r>
              <a:rPr lang="en-US" dirty="0"/>
              <a:t>network that encodes binary or bipolar patterns using </a:t>
            </a:r>
            <a:r>
              <a:rPr lang="en-US" dirty="0" err="1"/>
              <a:t>Hebbian</a:t>
            </a:r>
            <a:r>
              <a:rPr lang="en-US" dirty="0"/>
              <a:t>  learning  rule. </a:t>
            </a:r>
          </a:p>
          <a:p>
            <a:pPr algn="just"/>
            <a:r>
              <a:rPr lang="en-US" dirty="0"/>
              <a:t>It associates patterns, say from set A to patterns from set B and vice versa is also performed. </a:t>
            </a:r>
          </a:p>
          <a:p>
            <a:pPr algn="just"/>
            <a:r>
              <a:rPr lang="en-US" dirty="0"/>
              <a:t>BAM neural nets can respond to input from either layers ( input layer and output layer). </a:t>
            </a:r>
          </a:p>
          <a:p>
            <a:pPr algn="just"/>
            <a:r>
              <a:rPr lang="en-US" sz="2400" dirty="0">
                <a:cs typeface="Times New Roman" pitchFamily="18" charset="0"/>
              </a:rPr>
              <a:t>Two types : </a:t>
            </a:r>
            <a:r>
              <a:rPr lang="en-US" sz="2000" dirty="0">
                <a:solidFill>
                  <a:srgbClr val="C00000"/>
                </a:solidFill>
                <a:cs typeface="Times New Roman" pitchFamily="18" charset="0"/>
              </a:rPr>
              <a:t>Discrete BAM, Continuous BAM</a:t>
            </a:r>
          </a:p>
          <a:p>
            <a:pPr algn="just">
              <a:defRPr/>
            </a:pPr>
            <a:endParaRPr lang="en-US" sz="2400" dirty="0"/>
          </a:p>
          <a:p>
            <a:pPr algn="just">
              <a:defRPr/>
            </a:pPr>
            <a:endParaRPr lang="en-US" sz="2400" dirty="0">
              <a:cs typeface="Times New Roman" pitchFamily="18" charset="0"/>
            </a:endParaRPr>
          </a:p>
          <a:p>
            <a:pPr algn="just">
              <a:defRPr/>
            </a:pPr>
            <a:endParaRPr lang="en-US" sz="2400" dirty="0">
              <a:cs typeface="Times New Roman" pitchFamily="18" charset="0"/>
            </a:endParaRPr>
          </a:p>
          <a:p>
            <a:pPr lvl="1" algn="just">
              <a:defRPr/>
            </a:pPr>
            <a:endParaRPr lang="en-US" sz="2000" dirty="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26438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Discrete BAM</a:t>
            </a:r>
          </a:p>
        </p:txBody>
      </p:sp>
      <p:sp>
        <p:nvSpPr>
          <p:cNvPr id="4" name="Content Placeholder 4"/>
          <p:cNvSpPr>
            <a:spLocks noGrp="1"/>
          </p:cNvSpPr>
          <p:nvPr>
            <p:ph sz="quarter" idx="1"/>
          </p:nvPr>
        </p:nvSpPr>
        <p:spPr/>
        <p:txBody>
          <a:bodyPr>
            <a:normAutofit lnSpcReduction="10000"/>
          </a:bodyPr>
          <a:lstStyle/>
          <a:p>
            <a:pPr algn="just">
              <a:defRPr/>
            </a:pPr>
            <a:r>
              <a:rPr lang="en-US" sz="2000" dirty="0">
                <a:cs typeface="Times New Roman" pitchFamily="18" charset="0"/>
              </a:rPr>
              <a:t>Here weight is found to be the sum of outer product of bipolar form.</a:t>
            </a:r>
          </a:p>
          <a:p>
            <a:pPr algn="just">
              <a:defRPr/>
            </a:pPr>
            <a:r>
              <a:rPr lang="en-US" sz="2000" dirty="0">
                <a:cs typeface="Times New Roman" pitchFamily="18" charset="0"/>
              </a:rPr>
              <a:t>Activation function is defined with nonzero threshold.</a:t>
            </a:r>
          </a:p>
          <a:p>
            <a:pPr algn="just">
              <a:defRPr/>
            </a:pPr>
            <a:r>
              <a:rPr lang="en-US" sz="2000" b="1" i="1" dirty="0">
                <a:cs typeface="Times New Roman" pitchFamily="18" charset="0"/>
              </a:rPr>
              <a:t>Determination of weights</a:t>
            </a:r>
          </a:p>
          <a:p>
            <a:pPr algn="just">
              <a:defRPr/>
            </a:pPr>
            <a:r>
              <a:rPr lang="en-US" sz="2000" dirty="0">
                <a:cs typeface="Times New Roman" pitchFamily="18" charset="0"/>
              </a:rPr>
              <a:t>Input vectors is denoted by s(</a:t>
            </a:r>
            <a:r>
              <a:rPr lang="el-GR" sz="2000" dirty="0">
                <a:cs typeface="Times New Roman" pitchFamily="18" charset="0"/>
              </a:rPr>
              <a:t>ρ</a:t>
            </a:r>
            <a:r>
              <a:rPr lang="en-US" sz="2000" dirty="0">
                <a:cs typeface="Times New Roman" pitchFamily="18" charset="0"/>
              </a:rPr>
              <a:t>) and output vector as t(</a:t>
            </a:r>
            <a:r>
              <a:rPr lang="el-GR" sz="2000" dirty="0">
                <a:cs typeface="Times New Roman" pitchFamily="18" charset="0"/>
              </a:rPr>
              <a:t>ρ</a:t>
            </a:r>
            <a:r>
              <a:rPr lang="en-US" sz="2000" dirty="0">
                <a:cs typeface="Times New Roman" pitchFamily="18" charset="0"/>
              </a:rPr>
              <a:t>).Then the weight matrix is denoted by </a:t>
            </a:r>
          </a:p>
          <a:p>
            <a:pPr algn="just" eaLnBrk="1" hangingPunct="1">
              <a:defRPr/>
            </a:pPr>
            <a:r>
              <a:rPr lang="en-US" sz="2000" dirty="0">
                <a:cs typeface="Times New Roman" pitchFamily="18" charset="0"/>
              </a:rPr>
              <a:t>s(</a:t>
            </a:r>
            <a:r>
              <a:rPr lang="el-GR" sz="2000" dirty="0">
                <a:cs typeface="Times New Roman" pitchFamily="18" charset="0"/>
              </a:rPr>
              <a:t>ρ</a:t>
            </a:r>
            <a:r>
              <a:rPr lang="en-US" sz="2000" dirty="0">
                <a:cs typeface="Times New Roman" pitchFamily="18" charset="0"/>
              </a:rPr>
              <a:t>)=(S</a:t>
            </a:r>
            <a:r>
              <a:rPr lang="en-US" sz="2000" baseline="-25000" dirty="0">
                <a:cs typeface="Times New Roman" pitchFamily="18" charset="0"/>
              </a:rPr>
              <a:t>1</a:t>
            </a:r>
            <a:r>
              <a:rPr lang="en-US" sz="2000" dirty="0">
                <a:cs typeface="Times New Roman" pitchFamily="18" charset="0"/>
              </a:rPr>
              <a:t> (</a:t>
            </a:r>
            <a:r>
              <a:rPr lang="el-GR" sz="2000" dirty="0">
                <a:cs typeface="Times New Roman" pitchFamily="18" charset="0"/>
              </a:rPr>
              <a:t>ρ</a:t>
            </a:r>
            <a:r>
              <a:rPr lang="en-US" sz="2000" dirty="0">
                <a:cs typeface="Times New Roman" pitchFamily="18" charset="0"/>
              </a:rPr>
              <a:t>),...S</a:t>
            </a:r>
            <a:r>
              <a:rPr lang="en-US" sz="2000" baseline="-25000" dirty="0">
                <a:cs typeface="Times New Roman" pitchFamily="18" charset="0"/>
              </a:rPr>
              <a:t>i </a:t>
            </a:r>
            <a:r>
              <a:rPr lang="en-US" sz="2000" dirty="0">
                <a:cs typeface="Times New Roman" pitchFamily="18" charset="0"/>
              </a:rPr>
              <a:t> (</a:t>
            </a:r>
            <a:r>
              <a:rPr lang="el-GR" sz="2000" dirty="0">
                <a:cs typeface="Times New Roman" pitchFamily="18" charset="0"/>
              </a:rPr>
              <a:t>ρ</a:t>
            </a:r>
            <a:r>
              <a:rPr lang="en-US" sz="2000" dirty="0">
                <a:cs typeface="Times New Roman" pitchFamily="18" charset="0"/>
              </a:rPr>
              <a:t>),.,</a:t>
            </a:r>
            <a:r>
              <a:rPr lang="en-US" sz="2000" dirty="0" err="1">
                <a:cs typeface="Times New Roman" pitchFamily="18" charset="0"/>
              </a:rPr>
              <a:t>S</a:t>
            </a:r>
            <a:r>
              <a:rPr lang="en-US" sz="2000" baseline="-25000" dirty="0" err="1">
                <a:cs typeface="Times New Roman" pitchFamily="18" charset="0"/>
              </a:rPr>
              <a:t>n</a:t>
            </a:r>
            <a:r>
              <a:rPr lang="en-US" sz="2000" baseline="-25000" dirty="0">
                <a:cs typeface="Times New Roman" pitchFamily="18" charset="0"/>
              </a:rPr>
              <a:t>  </a:t>
            </a:r>
            <a:r>
              <a:rPr lang="en-US" sz="2000" dirty="0">
                <a:cs typeface="Times New Roman" pitchFamily="18" charset="0"/>
              </a:rPr>
              <a:t> (</a:t>
            </a:r>
            <a:r>
              <a:rPr lang="el-GR" sz="2000" dirty="0">
                <a:cs typeface="Times New Roman" pitchFamily="18" charset="0"/>
              </a:rPr>
              <a:t>ρ</a:t>
            </a:r>
            <a:r>
              <a:rPr lang="en-US" sz="2000" dirty="0">
                <a:cs typeface="Times New Roman" pitchFamily="18" charset="0"/>
              </a:rPr>
              <a:t>))</a:t>
            </a:r>
          </a:p>
          <a:p>
            <a:pPr algn="just" eaLnBrk="1" hangingPunct="1">
              <a:defRPr/>
            </a:pPr>
            <a:r>
              <a:rPr lang="en-US" sz="2000" dirty="0">
                <a:cs typeface="Times New Roman" pitchFamily="18" charset="0"/>
              </a:rPr>
              <a:t>Output = t(</a:t>
            </a:r>
            <a:r>
              <a:rPr lang="el-GR" sz="2000" dirty="0">
                <a:cs typeface="Times New Roman" pitchFamily="18" charset="0"/>
              </a:rPr>
              <a:t>ρ</a:t>
            </a:r>
            <a:r>
              <a:rPr lang="en-US" sz="2000" dirty="0">
                <a:cs typeface="Times New Roman" pitchFamily="18" charset="0"/>
              </a:rPr>
              <a:t>)</a:t>
            </a:r>
            <a:r>
              <a:rPr lang="en-US" sz="2000" baseline="-25000" dirty="0">
                <a:cs typeface="Times New Roman" pitchFamily="18" charset="0"/>
              </a:rPr>
              <a:t> </a:t>
            </a:r>
            <a:r>
              <a:rPr lang="en-US" sz="2000" dirty="0">
                <a:cs typeface="Times New Roman" pitchFamily="18" charset="0"/>
              </a:rPr>
              <a:t> =</a:t>
            </a:r>
            <a:r>
              <a:rPr lang="en-US" sz="2000" baseline="-25000" dirty="0">
                <a:cs typeface="Times New Roman" pitchFamily="18" charset="0"/>
              </a:rPr>
              <a:t> </a:t>
            </a:r>
            <a:r>
              <a:rPr lang="en-US" sz="2000" dirty="0">
                <a:cs typeface="Times New Roman" pitchFamily="18" charset="0"/>
              </a:rPr>
              <a:t>(t</a:t>
            </a:r>
            <a:r>
              <a:rPr lang="en-US" sz="2000" baseline="-25000" dirty="0">
                <a:cs typeface="Times New Roman" pitchFamily="18" charset="0"/>
              </a:rPr>
              <a:t>1 </a:t>
            </a:r>
            <a:r>
              <a:rPr lang="en-US" sz="2000" dirty="0">
                <a:cs typeface="Times New Roman" pitchFamily="18" charset="0"/>
              </a:rPr>
              <a:t> (</a:t>
            </a:r>
            <a:r>
              <a:rPr lang="el-GR" sz="2000" dirty="0">
                <a:cs typeface="Times New Roman" pitchFamily="18" charset="0"/>
              </a:rPr>
              <a:t>ρ</a:t>
            </a:r>
            <a:r>
              <a:rPr lang="en-US" sz="2000" dirty="0">
                <a:cs typeface="Times New Roman" pitchFamily="18" charset="0"/>
              </a:rPr>
              <a:t>),...</a:t>
            </a:r>
            <a:r>
              <a:rPr lang="en-US" sz="2000" dirty="0" err="1">
                <a:cs typeface="Times New Roman" pitchFamily="18" charset="0"/>
              </a:rPr>
              <a:t>t</a:t>
            </a:r>
            <a:r>
              <a:rPr lang="en-US" sz="2000" baseline="-25000" dirty="0" err="1">
                <a:cs typeface="Times New Roman" pitchFamily="18" charset="0"/>
              </a:rPr>
              <a:t>j</a:t>
            </a:r>
            <a:r>
              <a:rPr lang="en-US" sz="2000" baseline="-25000" dirty="0">
                <a:cs typeface="Times New Roman" pitchFamily="18" charset="0"/>
              </a:rPr>
              <a:t> </a:t>
            </a:r>
            <a:r>
              <a:rPr lang="en-US" sz="2000" dirty="0">
                <a:cs typeface="Times New Roman" pitchFamily="18" charset="0"/>
              </a:rPr>
              <a:t> (</a:t>
            </a:r>
            <a:r>
              <a:rPr lang="el-GR" sz="2000" dirty="0">
                <a:cs typeface="Times New Roman" pitchFamily="18" charset="0"/>
              </a:rPr>
              <a:t>ρ</a:t>
            </a:r>
            <a:r>
              <a:rPr lang="en-US" sz="2000" dirty="0">
                <a:cs typeface="Times New Roman" pitchFamily="18" charset="0"/>
              </a:rPr>
              <a:t>),.,t</a:t>
            </a:r>
            <a:r>
              <a:rPr lang="en-US" sz="2000" baseline="-25000" dirty="0">
                <a:cs typeface="Times New Roman" pitchFamily="18" charset="0"/>
              </a:rPr>
              <a:t>m </a:t>
            </a:r>
            <a:r>
              <a:rPr lang="en-US" sz="2000" dirty="0">
                <a:cs typeface="Times New Roman" pitchFamily="18" charset="0"/>
              </a:rPr>
              <a:t> (</a:t>
            </a:r>
            <a:r>
              <a:rPr lang="el-GR" sz="2000" dirty="0">
                <a:cs typeface="Times New Roman" pitchFamily="18" charset="0"/>
              </a:rPr>
              <a:t>ρ</a:t>
            </a:r>
            <a:r>
              <a:rPr lang="en-US" sz="2000" dirty="0">
                <a:cs typeface="Times New Roman" pitchFamily="18" charset="0"/>
              </a:rPr>
              <a:t>))</a:t>
            </a:r>
          </a:p>
          <a:p>
            <a:pPr algn="just" eaLnBrk="1" hangingPunct="1">
              <a:defRPr/>
            </a:pPr>
            <a:r>
              <a:rPr lang="en-US" sz="2000" dirty="0">
                <a:cs typeface="Times New Roman" pitchFamily="18" charset="0"/>
              </a:rPr>
              <a:t>Weight matrix is determined using the </a:t>
            </a:r>
            <a:r>
              <a:rPr lang="en-US" sz="2000" dirty="0" err="1">
                <a:cs typeface="Times New Roman" pitchFamily="18" charset="0"/>
              </a:rPr>
              <a:t>Hebb</a:t>
            </a:r>
            <a:r>
              <a:rPr lang="en-US" sz="2000" dirty="0">
                <a:cs typeface="Times New Roman" pitchFamily="18" charset="0"/>
              </a:rPr>
              <a:t> Rule.</a:t>
            </a:r>
          </a:p>
          <a:p>
            <a:pPr algn="just" eaLnBrk="1" hangingPunct="1">
              <a:defRPr/>
            </a:pPr>
            <a:r>
              <a:rPr lang="en-US" sz="2000" dirty="0">
                <a:cs typeface="Times New Roman" pitchFamily="18" charset="0"/>
              </a:rPr>
              <a:t>If the input vectors is binary, then weight matrix </a:t>
            </a:r>
          </a:p>
          <a:p>
            <a:pPr marL="0" indent="0" algn="just" eaLnBrk="1" hangingPunct="1">
              <a:buNone/>
              <a:defRPr/>
            </a:pPr>
            <a:r>
              <a:rPr lang="en-US" sz="2000" dirty="0">
                <a:cs typeface="Times New Roman" pitchFamily="18" charset="0"/>
              </a:rPr>
              <a:t>                 W={</a:t>
            </a:r>
            <a:r>
              <a:rPr lang="en-US" sz="2000" dirty="0"/>
              <a:t>w</a:t>
            </a:r>
            <a:r>
              <a:rPr lang="en-US" sz="2000" baseline="-25000" dirty="0"/>
              <a:t>ij</a:t>
            </a:r>
            <a:r>
              <a:rPr lang="en-US" sz="2000" dirty="0">
                <a:cs typeface="Times New Roman" pitchFamily="18" charset="0"/>
              </a:rPr>
              <a:t>}= </a:t>
            </a:r>
          </a:p>
          <a:p>
            <a:pPr marL="457200" lvl="1" indent="0" algn="just">
              <a:buNone/>
              <a:defRPr/>
            </a:pPr>
            <a:endParaRPr lang="en-US" sz="2000" dirty="0">
              <a:cs typeface="Times New Roman" pitchFamily="18" charset="0"/>
            </a:endParaRPr>
          </a:p>
          <a:p>
            <a:pPr algn="just">
              <a:defRPr/>
            </a:pPr>
            <a:r>
              <a:rPr lang="en-US" sz="2000" dirty="0">
                <a:cs typeface="Times New Roman" pitchFamily="18" charset="0"/>
              </a:rPr>
              <a:t>If the input vectors are bipolar, the weight matrix </a:t>
            </a:r>
          </a:p>
          <a:p>
            <a:pPr marL="0" indent="0" algn="just">
              <a:buNone/>
              <a:defRPr/>
            </a:pPr>
            <a:r>
              <a:rPr lang="en-US" sz="2000" dirty="0">
                <a:cs typeface="Times New Roman" pitchFamily="18" charset="0"/>
              </a:rPr>
              <a:t>                     W={</a:t>
            </a:r>
            <a:r>
              <a:rPr lang="en-US" sz="2000" dirty="0" err="1"/>
              <a:t>w</a:t>
            </a:r>
            <a:r>
              <a:rPr lang="en-US" sz="2000" baseline="-25000" dirty="0" err="1"/>
              <a:t>ij</a:t>
            </a:r>
            <a:r>
              <a:rPr lang="en-US" sz="2000" dirty="0">
                <a:cs typeface="Times New Roman" pitchFamily="18" charset="0"/>
              </a:rPr>
              <a:t>}=</a:t>
            </a:r>
          </a:p>
          <a:p>
            <a:pPr marL="457200" lvl="1" indent="0" algn="just">
              <a:buNone/>
              <a:defRPr/>
            </a:pPr>
            <a:endParaRPr lang="en-US" sz="2000" dirty="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18</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6444" y="4953000"/>
            <a:ext cx="20162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86112" y="6019800"/>
            <a:ext cx="14968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3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457200" y="260648"/>
            <a:ext cx="8229600" cy="6264696"/>
          </a:xfrm>
        </p:spPr>
        <p:txBody>
          <a:bodyPr>
            <a:normAutofit fontScale="92500" lnSpcReduction="10000"/>
          </a:bodyPr>
          <a:lstStyle/>
          <a:p>
            <a:pPr marL="0" indent="0">
              <a:buNone/>
            </a:pPr>
            <a:r>
              <a:rPr lang="en-US" altLang="en-US" sz="2400" i="1" dirty="0">
                <a:solidFill>
                  <a:srgbClr val="0070C0"/>
                </a:solidFill>
                <a:cs typeface="Times New Roman" pitchFamily="18" charset="0"/>
              </a:rPr>
              <a:t>Activation Function for BAM</a:t>
            </a:r>
          </a:p>
          <a:p>
            <a:pPr algn="just"/>
            <a:r>
              <a:rPr lang="en-US" altLang="en-US" sz="2000" dirty="0">
                <a:cs typeface="Times New Roman" pitchFamily="18" charset="0"/>
              </a:rPr>
              <a:t>The Activation Function is based on whether the input target vector pairs used are binary or bipolar.</a:t>
            </a:r>
          </a:p>
          <a:p>
            <a:pPr algn="just"/>
            <a:r>
              <a:rPr lang="en-US" altLang="en-US" sz="2000" dirty="0">
                <a:cs typeface="Times New Roman" pitchFamily="18" charset="0"/>
              </a:rPr>
              <a:t>The Activation function for Y layer with binary input vectors is </a:t>
            </a:r>
          </a:p>
          <a:p>
            <a:pPr algn="just"/>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 </a:t>
            </a:r>
          </a:p>
          <a:p>
            <a:pPr algn="just"/>
            <a:r>
              <a:rPr lang="en-US" altLang="en-US" sz="2000" dirty="0">
                <a:cs typeface="Times New Roman" pitchFamily="18" charset="0"/>
              </a:rPr>
              <a:t>with bipolar input vector is </a:t>
            </a:r>
          </a:p>
          <a:p>
            <a:pPr algn="just"/>
            <a:endParaRPr lang="en-US" altLang="en-US" sz="2000" dirty="0">
              <a:latin typeface="Times New Roman" pitchFamily="18" charset="0"/>
              <a:cs typeface="Times New Roman" pitchFamily="18" charset="0"/>
            </a:endParaRPr>
          </a:p>
          <a:p>
            <a:pPr algn="just"/>
            <a:endParaRPr lang="en-US" altLang="en-US" sz="2000" dirty="0">
              <a:cs typeface="Times New Roman" pitchFamily="18" charset="0"/>
            </a:endParaRPr>
          </a:p>
          <a:p>
            <a:pPr algn="just"/>
            <a:r>
              <a:rPr lang="en-US" altLang="en-US" sz="2000" dirty="0">
                <a:cs typeface="Times New Roman" pitchFamily="18" charset="0"/>
              </a:rPr>
              <a:t>The activation function for the X layer with binary input vector is </a:t>
            </a:r>
            <a:r>
              <a:rPr lang="en-US" altLang="en-US" sz="2000" dirty="0">
                <a:latin typeface="Times New Roman" pitchFamily="18" charset="0"/>
                <a:cs typeface="Times New Roman" pitchFamily="18" charset="0"/>
              </a:rPr>
              <a:t> </a:t>
            </a:r>
          </a:p>
          <a:p>
            <a:pPr marL="0" indent="0" algn="just">
              <a:buNone/>
            </a:pPr>
            <a:endParaRPr lang="en-US" altLang="en-US" sz="2000" dirty="0">
              <a:latin typeface="Times New Roman" pitchFamily="18" charset="0"/>
              <a:cs typeface="Times New Roman" pitchFamily="18" charset="0"/>
            </a:endParaRPr>
          </a:p>
          <a:p>
            <a:pPr algn="just"/>
            <a:endParaRPr lang="en-US" altLang="en-US" sz="2000" dirty="0">
              <a:latin typeface="Times New Roman" pitchFamily="18" charset="0"/>
              <a:cs typeface="Times New Roman" pitchFamily="18" charset="0"/>
            </a:endParaRPr>
          </a:p>
          <a:p>
            <a:pPr algn="just"/>
            <a:r>
              <a:rPr lang="en-US" altLang="en-US" sz="2000" dirty="0">
                <a:cs typeface="Times New Roman" pitchFamily="18" charset="0"/>
              </a:rPr>
              <a:t>With bipolar input vector is </a:t>
            </a:r>
          </a:p>
          <a:p>
            <a:pPr marL="0" indent="0" algn="just">
              <a:buNone/>
            </a:pPr>
            <a:endParaRPr lang="en-US" altLang="en-US" sz="2000" dirty="0">
              <a:cs typeface="Times New Roman" pitchFamily="18" charset="0"/>
            </a:endParaRPr>
          </a:p>
          <a:p>
            <a:pPr algn="just"/>
            <a:endParaRPr lang="en-US" altLang="en-US" sz="2000" dirty="0">
              <a:cs typeface="Times New Roman" pitchFamily="18" charset="0"/>
            </a:endParaRPr>
          </a:p>
          <a:p>
            <a:pPr algn="just"/>
            <a:endParaRPr lang="en-US" altLang="en-US" sz="2000" dirty="0">
              <a:cs typeface="Times New Roman" pitchFamily="18" charset="0"/>
            </a:endParaRPr>
          </a:p>
          <a:p>
            <a:pPr algn="just"/>
            <a:r>
              <a:rPr lang="en-US" altLang="en-US" sz="2000" dirty="0">
                <a:cs typeface="Times New Roman" pitchFamily="18" charset="0"/>
              </a:rPr>
              <a:t>If threshold value is equal to the net input, then the previous output value is calculated is left as the activation of that unit. Signals are sent only from one layer to the other and not in both directions.</a:t>
            </a:r>
          </a:p>
          <a:p>
            <a:pPr algn="just"/>
            <a:endParaRPr lang="en-US" altLang="en-US" sz="20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19</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5249" y="1628800"/>
            <a:ext cx="1728192"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6880" y="2492896"/>
            <a:ext cx="1728192"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8037" y="3501008"/>
            <a:ext cx="1728192" cy="72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8037" y="4483422"/>
            <a:ext cx="1760587" cy="74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21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endParaRPr lang="en-IN" dirty="0"/>
          </a:p>
        </p:txBody>
      </p:sp>
      <p:sp>
        <p:nvSpPr>
          <p:cNvPr id="3" name="Content Placeholder 2"/>
          <p:cNvSpPr>
            <a:spLocks noGrp="1"/>
          </p:cNvSpPr>
          <p:nvPr>
            <p:ph sz="quarter" idx="1"/>
          </p:nvPr>
        </p:nvSpPr>
        <p:spPr/>
        <p:txBody>
          <a:bodyPr/>
          <a:lstStyle/>
          <a:p>
            <a:r>
              <a:rPr lang="en-US" b="1" dirty="0"/>
              <a:t>Different Neural Networks </a:t>
            </a:r>
            <a:r>
              <a:rPr lang="en-US" dirty="0"/>
              <a:t>	</a:t>
            </a:r>
            <a:r>
              <a:rPr lang="en-US" b="1" dirty="0"/>
              <a:t>10 </a:t>
            </a:r>
            <a:r>
              <a:rPr lang="en-US" dirty="0"/>
              <a:t>	</a:t>
            </a:r>
            <a:r>
              <a:rPr lang="en-US" b="1" dirty="0"/>
              <a:t>CO2, CO3 </a:t>
            </a:r>
            <a:r>
              <a:rPr lang="en-US" dirty="0"/>
              <a:t>	</a:t>
            </a:r>
          </a:p>
          <a:p>
            <a:r>
              <a:rPr lang="en-US" b="1" dirty="0"/>
              <a:t>3.1 </a:t>
            </a:r>
            <a:r>
              <a:rPr lang="en-US" dirty="0"/>
              <a:t>	Associative memory network – Basic Concepts, Types- Auto, </a:t>
            </a:r>
            <a:r>
              <a:rPr lang="en-US" dirty="0" err="1"/>
              <a:t>Hetro</a:t>
            </a:r>
            <a:r>
              <a:rPr lang="en-US" dirty="0"/>
              <a:t>, Bidirectional (Discrete and continuous), Testing 	</a:t>
            </a:r>
          </a:p>
          <a:p>
            <a:r>
              <a:rPr lang="en-US" b="1" dirty="0"/>
              <a:t>3.2 </a:t>
            </a:r>
            <a:r>
              <a:rPr lang="en-US" dirty="0"/>
              <a:t>	Hopfield – Discrete, continuous, Counter propagation network, ART, SOFM, Recurrent Network 	</a:t>
            </a:r>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5910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562074"/>
          </a:xfrm>
        </p:spPr>
        <p:txBody>
          <a:bodyPr>
            <a:normAutofit/>
          </a:bodyPr>
          <a:lstStyle/>
          <a:p>
            <a:pPr algn="l"/>
            <a:r>
              <a:rPr lang="en-US" altLang="en-US" sz="2800" i="1" dirty="0">
                <a:solidFill>
                  <a:srgbClr val="0070C0"/>
                </a:solidFill>
                <a:latin typeface="+mn-lt"/>
              </a:rPr>
              <a:t>Testing algorithm for discrete BAM</a:t>
            </a:r>
            <a:endParaRPr lang="en-IN" sz="2800" i="1" dirty="0">
              <a:solidFill>
                <a:srgbClr val="0070C0"/>
              </a:solidFill>
              <a:latin typeface="+mn-lt"/>
            </a:endParaRPr>
          </a:p>
        </p:txBody>
      </p:sp>
      <p:sp>
        <p:nvSpPr>
          <p:cNvPr id="4" name="Content Placeholder 2"/>
          <p:cNvSpPr>
            <a:spLocks noGrp="1"/>
          </p:cNvSpPr>
          <p:nvPr>
            <p:ph sz="quarter" idx="1"/>
          </p:nvPr>
        </p:nvSpPr>
        <p:spPr>
          <a:xfrm>
            <a:off x="457200" y="908050"/>
            <a:ext cx="8229600" cy="5761310"/>
          </a:xfrm>
        </p:spPr>
        <p:txBody>
          <a:bodyPr>
            <a:noAutofit/>
          </a:bodyPr>
          <a:lstStyle/>
          <a:p>
            <a:pPr algn="just">
              <a:defRPr/>
            </a:pPr>
            <a:endParaRPr lang="en-US" sz="2000" dirty="0">
              <a:cs typeface="Times New Roman" pitchFamily="18" charset="0"/>
            </a:endParaRPr>
          </a:p>
          <a:p>
            <a:pPr algn="just">
              <a:defRPr/>
            </a:pPr>
            <a:r>
              <a:rPr lang="en-US" sz="2000" dirty="0">
                <a:cs typeface="Times New Roman" pitchFamily="18" charset="0"/>
              </a:rPr>
              <a:t>Test the noisy patterns entering into the network.</a:t>
            </a:r>
          </a:p>
          <a:p>
            <a:pPr algn="just">
              <a:defRPr/>
            </a:pPr>
            <a:r>
              <a:rPr lang="en-US" sz="2000" dirty="0">
                <a:cs typeface="Times New Roman" pitchFamily="18" charset="0"/>
              </a:rPr>
              <a:t>Testing algorithm for the net is as follows:</a:t>
            </a:r>
          </a:p>
          <a:p>
            <a:pPr algn="just">
              <a:defRPr/>
            </a:pPr>
            <a:r>
              <a:rPr lang="en-US" sz="2000" dirty="0">
                <a:cs typeface="Times New Roman" pitchFamily="18" charset="0"/>
              </a:rPr>
              <a:t>Step 0: Initialize the weights to store </a:t>
            </a:r>
            <a:r>
              <a:rPr lang="el-GR" sz="2000" dirty="0">
                <a:cs typeface="Times New Roman" pitchFamily="18" charset="0"/>
              </a:rPr>
              <a:t>ρ</a:t>
            </a:r>
            <a:r>
              <a:rPr lang="en-US" sz="2000" dirty="0">
                <a:cs typeface="Times New Roman" pitchFamily="18" charset="0"/>
              </a:rPr>
              <a:t> vectors. Also initialize all the activations to zero.</a:t>
            </a:r>
          </a:p>
          <a:p>
            <a:pPr algn="just">
              <a:defRPr/>
            </a:pPr>
            <a:r>
              <a:rPr lang="en-US" sz="2000" dirty="0">
                <a:cs typeface="Times New Roman" pitchFamily="18" charset="0"/>
              </a:rPr>
              <a:t>Step 1:Perform steps 2-6 for each testing input.</a:t>
            </a:r>
          </a:p>
          <a:p>
            <a:pPr algn="just">
              <a:defRPr/>
            </a:pPr>
            <a:r>
              <a:rPr lang="en-US" sz="2000" dirty="0">
                <a:cs typeface="Times New Roman" pitchFamily="18" charset="0"/>
              </a:rPr>
              <a:t>Step 2: Set the Activation of X layer to current input patterns, presenting the input </a:t>
            </a:r>
            <a:r>
              <a:rPr lang="en-US" sz="2000" i="1" dirty="0">
                <a:cs typeface="Times New Roman" pitchFamily="18" charset="0"/>
              </a:rPr>
              <a:t>x </a:t>
            </a:r>
            <a:r>
              <a:rPr lang="en-US" sz="2000" dirty="0">
                <a:cs typeface="Times New Roman" pitchFamily="18" charset="0"/>
              </a:rPr>
              <a:t>to X layer and presenting the input pattern </a:t>
            </a:r>
            <a:r>
              <a:rPr lang="en-US" sz="2000" i="1" dirty="0">
                <a:cs typeface="Times New Roman" pitchFamily="18" charset="0"/>
              </a:rPr>
              <a:t>y </a:t>
            </a:r>
            <a:r>
              <a:rPr lang="en-US" sz="2000" dirty="0">
                <a:cs typeface="Times New Roman" pitchFamily="18" charset="0"/>
              </a:rPr>
              <a:t>to Y layer. It is bidirectional memory.</a:t>
            </a:r>
          </a:p>
          <a:p>
            <a:pPr algn="just">
              <a:defRPr/>
            </a:pPr>
            <a:r>
              <a:rPr lang="en-US" sz="2000" dirty="0">
                <a:cs typeface="Times New Roman" pitchFamily="18" charset="0"/>
              </a:rPr>
              <a:t>Step 3: Perform steps 4-6 when the activations are not converged.</a:t>
            </a:r>
          </a:p>
          <a:p>
            <a:pPr algn="just">
              <a:defRPr/>
            </a:pPr>
            <a:r>
              <a:rPr lang="en-US" sz="2000" dirty="0">
                <a:cs typeface="Times New Roman" pitchFamily="18" charset="0"/>
              </a:rPr>
              <a:t>Step 4: Update the activation of units in Y layer. Calculate the net input.</a:t>
            </a:r>
          </a:p>
          <a:p>
            <a:pPr algn="just">
              <a:defRPr/>
            </a:pPr>
            <a:endParaRPr lang="en-US" sz="2000" dirty="0">
              <a:cs typeface="Times New Roman" pitchFamily="18" charset="0"/>
            </a:endParaRPr>
          </a:p>
          <a:p>
            <a:pPr marL="457200" lvl="1" indent="0" algn="just">
              <a:buNone/>
              <a:defRPr/>
            </a:pPr>
            <a:endParaRPr lang="en-US" sz="2000" dirty="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20</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5013176"/>
            <a:ext cx="1584176" cy="69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124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08720"/>
            <a:ext cx="8229600" cy="5217443"/>
          </a:xfrm>
        </p:spPr>
        <p:txBody>
          <a:bodyPr/>
          <a:lstStyle/>
          <a:p>
            <a:pPr lvl="1" algn="just">
              <a:defRPr/>
            </a:pPr>
            <a:r>
              <a:rPr lang="en-US" sz="2000" dirty="0">
                <a:cs typeface="Times New Roman" pitchFamily="18" charset="0"/>
              </a:rPr>
              <a:t>Applying the Activation, we get </a:t>
            </a:r>
            <a:r>
              <a:rPr lang="en-US" sz="2000" dirty="0" err="1">
                <a:cs typeface="Times New Roman" pitchFamily="18" charset="0"/>
              </a:rPr>
              <a:t>yj</a:t>
            </a:r>
            <a:r>
              <a:rPr lang="en-US" sz="2000" dirty="0">
                <a:cs typeface="Times New Roman" pitchFamily="18" charset="0"/>
              </a:rPr>
              <a:t>=f(</a:t>
            </a:r>
            <a:r>
              <a:rPr lang="en-US" sz="2000" dirty="0" err="1">
                <a:cs typeface="Times New Roman" pitchFamily="18" charset="0"/>
              </a:rPr>
              <a:t>yinj</a:t>
            </a:r>
            <a:r>
              <a:rPr lang="en-US" sz="2000" dirty="0">
                <a:cs typeface="Times New Roman" pitchFamily="18" charset="0"/>
              </a:rPr>
              <a:t>).</a:t>
            </a:r>
          </a:p>
          <a:p>
            <a:pPr lvl="1" algn="just">
              <a:defRPr/>
            </a:pPr>
            <a:r>
              <a:rPr lang="en-US" sz="2000" dirty="0">
                <a:cs typeface="Times New Roman" pitchFamily="18" charset="0"/>
              </a:rPr>
              <a:t>Send this signal to X layer.</a:t>
            </a:r>
          </a:p>
          <a:p>
            <a:pPr algn="just">
              <a:defRPr/>
            </a:pPr>
            <a:r>
              <a:rPr lang="en-US" sz="2000" dirty="0">
                <a:cs typeface="Times New Roman" pitchFamily="18" charset="0"/>
              </a:rPr>
              <a:t>Step 5: Update the activation of units in X layer.</a:t>
            </a:r>
          </a:p>
          <a:p>
            <a:pPr lvl="1" algn="just">
              <a:defRPr/>
            </a:pPr>
            <a:r>
              <a:rPr lang="en-US" sz="2000" dirty="0">
                <a:cs typeface="Times New Roman" pitchFamily="18" charset="0"/>
              </a:rPr>
              <a:t>Calculate the net input </a:t>
            </a:r>
          </a:p>
          <a:p>
            <a:pPr marL="457200" lvl="1" indent="0" algn="just">
              <a:buNone/>
              <a:defRPr/>
            </a:pPr>
            <a:endParaRPr lang="en-US" sz="2000" dirty="0">
              <a:cs typeface="Times New Roman" pitchFamily="18" charset="0"/>
            </a:endParaRPr>
          </a:p>
          <a:p>
            <a:pPr lvl="1" algn="just">
              <a:defRPr/>
            </a:pPr>
            <a:endParaRPr lang="en-US" sz="2000" dirty="0">
              <a:cs typeface="Times New Roman" pitchFamily="18" charset="0"/>
            </a:endParaRPr>
          </a:p>
          <a:p>
            <a:pPr lvl="1" algn="just">
              <a:defRPr/>
            </a:pPr>
            <a:endParaRPr lang="en-US" sz="2000" dirty="0">
              <a:cs typeface="Times New Roman" pitchFamily="18" charset="0"/>
            </a:endParaRPr>
          </a:p>
          <a:p>
            <a:pPr lvl="1" algn="just">
              <a:defRPr/>
            </a:pPr>
            <a:r>
              <a:rPr lang="en-US" sz="2000" dirty="0">
                <a:cs typeface="Times New Roman" pitchFamily="18" charset="0"/>
              </a:rPr>
              <a:t>Applying the activation over the net input</a:t>
            </a:r>
          </a:p>
          <a:p>
            <a:pPr lvl="2" algn="just">
              <a:defRPr/>
            </a:pPr>
            <a:r>
              <a:rPr lang="en-US" sz="2000" dirty="0">
                <a:cs typeface="Times New Roman" pitchFamily="18" charset="0"/>
              </a:rPr>
              <a:t>xi=f(</a:t>
            </a:r>
            <a:r>
              <a:rPr lang="en-US" sz="2000" dirty="0" err="1">
                <a:cs typeface="Times New Roman" pitchFamily="18" charset="0"/>
              </a:rPr>
              <a:t>xini</a:t>
            </a:r>
            <a:r>
              <a:rPr lang="en-US" sz="2000" dirty="0">
                <a:cs typeface="Times New Roman" pitchFamily="18" charset="0"/>
              </a:rPr>
              <a:t>)</a:t>
            </a:r>
          </a:p>
          <a:p>
            <a:pPr lvl="2" algn="just">
              <a:defRPr/>
            </a:pPr>
            <a:r>
              <a:rPr lang="en-US" sz="2000" dirty="0">
                <a:cs typeface="Times New Roman" pitchFamily="18" charset="0"/>
              </a:rPr>
              <a:t>Send this signal to Y layer.</a:t>
            </a:r>
          </a:p>
          <a:p>
            <a:pPr algn="just">
              <a:defRPr/>
            </a:pPr>
            <a:r>
              <a:rPr lang="en-US" sz="2000" dirty="0">
                <a:cs typeface="Times New Roman" pitchFamily="18" charset="0"/>
              </a:rPr>
              <a:t>Step 6: Test for convergence of the net. The convergence occurs if the activation vectors </a:t>
            </a:r>
            <a:r>
              <a:rPr lang="en-US" sz="2000" i="1" dirty="0">
                <a:cs typeface="Times New Roman" pitchFamily="18" charset="0"/>
              </a:rPr>
              <a:t>x </a:t>
            </a:r>
            <a:r>
              <a:rPr lang="en-US" sz="2000" dirty="0">
                <a:cs typeface="Times New Roman" pitchFamily="18" charset="0"/>
              </a:rPr>
              <a:t>and </a:t>
            </a:r>
            <a:r>
              <a:rPr lang="en-US" sz="2000" i="1" dirty="0">
                <a:cs typeface="Times New Roman" pitchFamily="18" charset="0"/>
              </a:rPr>
              <a:t>y </a:t>
            </a:r>
            <a:r>
              <a:rPr lang="en-US" sz="2000" dirty="0">
                <a:cs typeface="Times New Roman" pitchFamily="18" charset="0"/>
              </a:rPr>
              <a:t>reach equilibrium. If this occurs, then stop, else continue.</a:t>
            </a:r>
          </a:p>
          <a:p>
            <a:pPr marL="0" indent="0" algn="just">
              <a:buNone/>
              <a:defRPr/>
            </a:pPr>
            <a:endParaRPr lang="en-US" sz="2000" dirty="0">
              <a:cs typeface="Times New Roman" pitchFamily="18" charset="0"/>
            </a:endParaRPr>
          </a:p>
          <a:p>
            <a:endParaRPr lang="en-IN"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21</a:t>
            </a:fld>
            <a:endParaRPr lang="en-US"/>
          </a:p>
        </p:txBody>
      </p:sp>
      <p:pic>
        <p:nvPicPr>
          <p:cNvPr id="4"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52265" y="2564904"/>
            <a:ext cx="1584175" cy="72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96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altLang="en-US" sz="3200" i="1" dirty="0">
                <a:solidFill>
                  <a:srgbClr val="0070C0"/>
                </a:solidFill>
                <a:latin typeface="+mn-lt"/>
                <a:cs typeface="Times New Roman" pitchFamily="18" charset="0"/>
              </a:rPr>
              <a:t>Continuous BAM</a:t>
            </a:r>
            <a:endParaRPr lang="en-IN" sz="3200" i="1" dirty="0">
              <a:solidFill>
                <a:srgbClr val="0070C0"/>
              </a:solidFill>
              <a:latin typeface="+mn-lt"/>
            </a:endParaRPr>
          </a:p>
        </p:txBody>
      </p:sp>
      <p:sp>
        <p:nvSpPr>
          <p:cNvPr id="4" name="Content Placeholder 2"/>
          <p:cNvSpPr>
            <a:spLocks noGrp="1"/>
          </p:cNvSpPr>
          <p:nvPr>
            <p:ph sz="quarter" idx="1"/>
          </p:nvPr>
        </p:nvSpPr>
        <p:spPr>
          <a:xfrm>
            <a:off x="457200" y="908720"/>
            <a:ext cx="8229600" cy="5616623"/>
          </a:xfrm>
        </p:spPr>
        <p:txBody>
          <a:bodyPr>
            <a:normAutofit/>
          </a:bodyPr>
          <a:lstStyle/>
          <a:p>
            <a:pPr algn="just">
              <a:defRPr/>
            </a:pPr>
            <a:r>
              <a:rPr lang="en-US" sz="2000" dirty="0">
                <a:cs typeface="Times New Roman" pitchFamily="18" charset="0"/>
              </a:rPr>
              <a:t>It uses logistic Sigmoid function as the activation functions for all units.</a:t>
            </a:r>
          </a:p>
          <a:p>
            <a:pPr algn="just">
              <a:defRPr/>
            </a:pPr>
            <a:r>
              <a:rPr lang="en-US" sz="2000" dirty="0">
                <a:cs typeface="Times New Roman" pitchFamily="18" charset="0"/>
              </a:rPr>
              <a:t>It may be binary sigmoid or bipolar sigmoid.</a:t>
            </a:r>
          </a:p>
          <a:p>
            <a:pPr algn="just">
              <a:defRPr/>
            </a:pPr>
            <a:r>
              <a:rPr lang="en-US" sz="2000" dirty="0">
                <a:cs typeface="Times New Roman" pitchFamily="18" charset="0"/>
              </a:rPr>
              <a:t>Bipolar sigmoid function with high gain, converge to vector state and acts like DBAM.</a:t>
            </a:r>
          </a:p>
          <a:p>
            <a:pPr algn="just">
              <a:defRPr/>
            </a:pPr>
            <a:r>
              <a:rPr lang="en-US" sz="2000" dirty="0">
                <a:cs typeface="Times New Roman" pitchFamily="18" charset="0"/>
              </a:rPr>
              <a:t>If the input vectors are binary, s(</a:t>
            </a:r>
            <a:r>
              <a:rPr lang="el-GR" sz="2000" dirty="0">
                <a:cs typeface="Times New Roman" pitchFamily="18" charset="0"/>
              </a:rPr>
              <a:t>ρ</a:t>
            </a:r>
            <a:r>
              <a:rPr lang="en-US" sz="2000" dirty="0">
                <a:cs typeface="Times New Roman" pitchFamily="18" charset="0"/>
              </a:rPr>
              <a:t>), t(</a:t>
            </a:r>
            <a:r>
              <a:rPr lang="el-GR" sz="2000" dirty="0">
                <a:cs typeface="Times New Roman" pitchFamily="18" charset="0"/>
              </a:rPr>
              <a:t>ρ</a:t>
            </a:r>
            <a:r>
              <a:rPr lang="en-US" sz="2000" dirty="0">
                <a:cs typeface="Times New Roman" pitchFamily="18" charset="0"/>
              </a:rPr>
              <a:t>), the weights are determined using the formula                                </a:t>
            </a:r>
          </a:p>
          <a:p>
            <a:pPr marL="0" indent="0" algn="just">
              <a:buNone/>
              <a:defRPr/>
            </a:pPr>
            <a:r>
              <a:rPr lang="en-US" sz="2000" dirty="0">
                <a:cs typeface="Times New Roman" pitchFamily="18" charset="0"/>
              </a:rPr>
              <a:t>       		w</a:t>
            </a:r>
            <a:r>
              <a:rPr lang="en-US" sz="2000" baseline="-25000" dirty="0">
                <a:cs typeface="Times New Roman" pitchFamily="18" charset="0"/>
              </a:rPr>
              <a:t>ij</a:t>
            </a:r>
            <a:r>
              <a:rPr lang="en-US" sz="2000" dirty="0">
                <a:cs typeface="Times New Roman" pitchFamily="18" charset="0"/>
              </a:rPr>
              <a:t>= </a:t>
            </a:r>
          </a:p>
          <a:p>
            <a:pPr algn="just">
              <a:defRPr/>
            </a:pPr>
            <a:r>
              <a:rPr lang="en-US" sz="2000" dirty="0">
                <a:cs typeface="Times New Roman" pitchFamily="18" charset="0"/>
              </a:rPr>
              <a:t>If a binary logistic function is used, then the activation function is </a:t>
            </a:r>
          </a:p>
          <a:p>
            <a:pPr algn="just">
              <a:defRPr/>
            </a:pPr>
            <a:endParaRPr lang="en-US" sz="2000" dirty="0">
              <a:cs typeface="Times New Roman" pitchFamily="18" charset="0"/>
            </a:endParaRPr>
          </a:p>
          <a:p>
            <a:pPr algn="just">
              <a:defRPr/>
            </a:pPr>
            <a:endParaRPr lang="en-US" sz="2000" dirty="0">
              <a:cs typeface="Times New Roman" pitchFamily="18" charset="0"/>
            </a:endParaRPr>
          </a:p>
          <a:p>
            <a:pPr algn="just">
              <a:defRPr/>
            </a:pPr>
            <a:r>
              <a:rPr lang="en-US" sz="2000" dirty="0">
                <a:cs typeface="Times New Roman" pitchFamily="18" charset="0"/>
              </a:rPr>
              <a:t>If the activation function is bipolar logistic function then,</a:t>
            </a:r>
          </a:p>
          <a:p>
            <a:pPr algn="just">
              <a:defRPr/>
            </a:pPr>
            <a:endParaRPr lang="en-US" sz="2000" dirty="0">
              <a:cs typeface="Times New Roman" pitchFamily="18" charset="0"/>
            </a:endParaRPr>
          </a:p>
          <a:p>
            <a:pPr marL="0" indent="0" algn="just">
              <a:buNone/>
              <a:defRPr/>
            </a:pPr>
            <a:endParaRPr lang="en-US" sz="2000" dirty="0">
              <a:cs typeface="Times New Roman" pitchFamily="18" charset="0"/>
            </a:endParaRPr>
          </a:p>
          <a:p>
            <a:pPr algn="just">
              <a:defRPr/>
            </a:pPr>
            <a:r>
              <a:rPr lang="en-US" sz="2000" dirty="0">
                <a:cs typeface="Times New Roman" pitchFamily="18" charset="0"/>
              </a:rPr>
              <a:t>Net input calculated with bias is included</a:t>
            </a:r>
          </a:p>
          <a:p>
            <a:pPr algn="just">
              <a:defRPr/>
            </a:pPr>
            <a:endParaRPr lang="en-US" sz="2000" dirty="0">
              <a:cs typeface="Times New Roman" pitchFamily="18" charset="0"/>
            </a:endParaRPr>
          </a:p>
          <a:p>
            <a:pPr algn="just">
              <a:defRPr/>
            </a:pPr>
            <a:endParaRPr lang="en-US" sz="2000" dirty="0">
              <a:cs typeface="Times New Roman" pitchFamily="18" charset="0"/>
            </a:endParaRPr>
          </a:p>
          <a:p>
            <a:pPr lvl="4" algn="just">
              <a:buFont typeface="Arial" charset="0"/>
              <a:buNone/>
              <a:defRPr/>
            </a:pPr>
            <a:endParaRPr lang="en-US" dirty="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22</a:t>
            </a:fld>
            <a:endParaRPr lang="en-US"/>
          </a:p>
        </p:txBody>
      </p:sp>
      <p:pic>
        <p:nvPicPr>
          <p:cNvPr id="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04418" y="3279452"/>
            <a:ext cx="2232248" cy="62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54908" y="4221088"/>
            <a:ext cx="1944216"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1840" y="5232228"/>
            <a:ext cx="2612132" cy="7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5958365"/>
            <a:ext cx="1944216" cy="64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41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3200" i="1" dirty="0">
                <a:solidFill>
                  <a:srgbClr val="0070C0"/>
                </a:solidFill>
                <a:latin typeface="+mn-lt"/>
              </a:rPr>
              <a:t>Analysis of hamming distance, energy function and storage capacity</a:t>
            </a:r>
            <a:endParaRPr lang="en-IN" sz="3200" i="1" dirty="0">
              <a:solidFill>
                <a:srgbClr val="0070C0"/>
              </a:solidFill>
              <a:latin typeface="+mn-lt"/>
            </a:endParaRPr>
          </a:p>
        </p:txBody>
      </p:sp>
      <p:sp>
        <p:nvSpPr>
          <p:cNvPr id="3" name="Content Placeholder 2"/>
          <p:cNvSpPr>
            <a:spLocks noGrp="1"/>
          </p:cNvSpPr>
          <p:nvPr>
            <p:ph sz="quarter" idx="1"/>
          </p:nvPr>
        </p:nvSpPr>
        <p:spPr/>
        <p:txBody>
          <a:bodyPr>
            <a:normAutofit/>
          </a:bodyPr>
          <a:lstStyle/>
          <a:p>
            <a:r>
              <a:rPr lang="en-IN" sz="2400" dirty="0"/>
              <a:t>The hamming distance is defined as the number of mismatched components of two given bipolar or binary vectors.</a:t>
            </a:r>
          </a:p>
          <a:p>
            <a:r>
              <a:rPr lang="en-IN" sz="2400" dirty="0"/>
              <a:t>It is denoted as H[x , x’].</a:t>
            </a:r>
          </a:p>
          <a:p>
            <a:r>
              <a:rPr lang="en-IN" sz="2400" dirty="0"/>
              <a:t>The average hamming distance between the vectors is (1/n)H[x , x’], where ‘n’ is the number of components in each vector.</a:t>
            </a:r>
          </a:p>
          <a:p>
            <a:r>
              <a:rPr lang="en-IN" sz="2400" dirty="0"/>
              <a:t>Consider the vectors, x = [1 0 1 0 1 1 0], x’ = [1 1 1 1 0 0 1]</a:t>
            </a:r>
          </a:p>
          <a:p>
            <a:r>
              <a:rPr lang="en-IN" sz="2400" dirty="0"/>
              <a:t>Hamming distance between these two given vectors is equal to 5. the average hamming distance is 5/7</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549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476672"/>
                <a:ext cx="8229600" cy="5649491"/>
              </a:xfrm>
            </p:spPr>
            <p:txBody>
              <a:bodyPr>
                <a:normAutofit/>
              </a:bodyPr>
              <a:lstStyle/>
              <a:p>
                <a:r>
                  <a:rPr lang="en-IN" sz="2000" dirty="0"/>
                  <a:t>Stability analysis of BAM is based on the definition of Lyapunov function (energy function).</a:t>
                </a:r>
              </a:p>
              <a:p>
                <a:r>
                  <a:rPr lang="en-IN" sz="2000" dirty="0"/>
                  <a:t>Consider that there are p vectors association pairs to be stored in a BAM; {(</a:t>
                </a:r>
                <a:r>
                  <a:rPr lang="en-IN" sz="2000" i="1" dirty="0"/>
                  <a:t>x</a:t>
                </a:r>
                <a:r>
                  <a:rPr lang="en-IN" sz="2000" i="1" baseline="30000" dirty="0"/>
                  <a:t>1</a:t>
                </a:r>
                <a:r>
                  <a:rPr lang="en-IN" sz="2000" i="1" dirty="0"/>
                  <a:t> , y</a:t>
                </a:r>
                <a:r>
                  <a:rPr lang="en-IN" sz="2000" i="1" baseline="30000" dirty="0"/>
                  <a:t>1</a:t>
                </a:r>
                <a:r>
                  <a:rPr lang="en-IN" sz="2000" i="1" dirty="0"/>
                  <a:t>), (x</a:t>
                </a:r>
                <a:r>
                  <a:rPr lang="en-IN" sz="2000" i="1" baseline="30000" dirty="0"/>
                  <a:t>2</a:t>
                </a:r>
                <a:r>
                  <a:rPr lang="en-IN" sz="2000" i="1" dirty="0"/>
                  <a:t> , y</a:t>
                </a:r>
                <a:r>
                  <a:rPr lang="en-IN" sz="2000" i="1" baseline="30000" dirty="0"/>
                  <a:t>2</a:t>
                </a:r>
                <a:r>
                  <a:rPr lang="en-IN" sz="2000" i="1" dirty="0"/>
                  <a:t>)………. (</a:t>
                </a:r>
                <a:r>
                  <a:rPr lang="en-IN" sz="2000" i="1" dirty="0" err="1"/>
                  <a:t>x</a:t>
                </a:r>
                <a:r>
                  <a:rPr lang="en-IN" sz="2000" i="1" baseline="30000" dirty="0" err="1"/>
                  <a:t>p</a:t>
                </a:r>
                <a:r>
                  <a:rPr lang="en-IN" sz="2000" i="1" dirty="0"/>
                  <a:t> , </a:t>
                </a:r>
                <a:r>
                  <a:rPr lang="en-IN" sz="2000" i="1" dirty="0" err="1"/>
                  <a:t>y</a:t>
                </a:r>
                <a:r>
                  <a:rPr lang="en-IN" sz="2000" i="1" baseline="30000" dirty="0" err="1"/>
                  <a:t>p</a:t>
                </a:r>
                <a:r>
                  <a:rPr lang="en-IN" sz="2000" dirty="0"/>
                  <a:t>)} .</a:t>
                </a:r>
              </a:p>
              <a:p>
                <a:r>
                  <a:rPr lang="en-IN" sz="2000" dirty="0"/>
                  <a:t>A Lyapunov  function must be always bounded and decreasing.</a:t>
                </a:r>
              </a:p>
              <a:p>
                <a:r>
                  <a:rPr lang="en-IN" sz="2000" dirty="0"/>
                  <a:t>A BAM can be said to bidirectionally stable if the state converges to a stable point, i.e. </a:t>
                </a:r>
                <a:r>
                  <a:rPr lang="en-IN" sz="2000" i="1" dirty="0" err="1"/>
                  <a:t>y</a:t>
                </a:r>
                <a:r>
                  <a:rPr lang="en-IN" sz="2000" i="1" baseline="30000" dirty="0" err="1"/>
                  <a:t>k</a:t>
                </a:r>
                <a:r>
                  <a:rPr lang="en-IN" sz="2000" i="1" dirty="0"/>
                  <a:t> </a:t>
                </a:r>
                <a:r>
                  <a:rPr lang="en-IN" sz="2000" dirty="0">
                    <a:sym typeface="Wingdings" panose="05000000000000000000" pitchFamily="2" charset="2"/>
                  </a:rPr>
                  <a:t></a:t>
                </a:r>
                <a:r>
                  <a:rPr lang="en-IN" sz="2000" dirty="0"/>
                  <a:t> </a:t>
                </a:r>
                <a:r>
                  <a:rPr lang="en-IN" sz="2000" i="1" dirty="0"/>
                  <a:t>y</a:t>
                </a:r>
                <a:r>
                  <a:rPr lang="en-IN" sz="2000" i="1" baseline="30000" dirty="0"/>
                  <a:t>k+1</a:t>
                </a:r>
                <a:r>
                  <a:rPr lang="en-IN" sz="2000" i="1" dirty="0"/>
                  <a:t> </a:t>
                </a:r>
                <a:r>
                  <a:rPr lang="en-IN" sz="2000" dirty="0">
                    <a:sym typeface="Wingdings" panose="05000000000000000000" pitchFamily="2" charset="2"/>
                  </a:rPr>
                  <a:t></a:t>
                </a:r>
                <a:r>
                  <a:rPr lang="en-IN" sz="2000" dirty="0"/>
                  <a:t> </a:t>
                </a:r>
                <a:r>
                  <a:rPr lang="en-IN" sz="2000" i="1" dirty="0"/>
                  <a:t>y</a:t>
                </a:r>
                <a:r>
                  <a:rPr lang="en-IN" sz="2000" i="1" baseline="30000" dirty="0"/>
                  <a:t>k+2</a:t>
                </a:r>
                <a:r>
                  <a:rPr lang="en-IN" sz="2000" i="1" dirty="0"/>
                  <a:t> and y</a:t>
                </a:r>
                <a:r>
                  <a:rPr lang="en-IN" sz="2000" i="1" baseline="30000" dirty="0"/>
                  <a:t>k+2</a:t>
                </a:r>
                <a:r>
                  <a:rPr lang="en-IN" sz="2000" i="1" dirty="0"/>
                  <a:t> = </a:t>
                </a:r>
                <a:r>
                  <a:rPr lang="en-IN" sz="2000" i="1" dirty="0" err="1"/>
                  <a:t>y</a:t>
                </a:r>
                <a:r>
                  <a:rPr lang="en-IN" sz="2000" i="1" baseline="30000" dirty="0" err="1"/>
                  <a:t>k</a:t>
                </a:r>
                <a:endParaRPr lang="en-IN" sz="2000" i="1" baseline="30000" dirty="0"/>
              </a:p>
              <a:p>
                <a:r>
                  <a:rPr lang="en-IN" sz="2000" dirty="0"/>
                  <a:t>This gives the minimum of the energy function.</a:t>
                </a:r>
              </a:p>
              <a:p>
                <a:r>
                  <a:rPr lang="en-IN" sz="2000" dirty="0"/>
                  <a:t>The energy function or Lyapunov function of a BAM is defined as</a:t>
                </a:r>
              </a:p>
              <a:p>
                <a:pPr marL="0" indent="0" algn="ctr">
                  <a:buNone/>
                </a:pPr>
                <a:r>
                  <a:rPr lang="en-IN" sz="2000" dirty="0" err="1"/>
                  <a:t>E</a:t>
                </a:r>
                <a:r>
                  <a:rPr lang="en-IN" sz="2000" baseline="-25000" dirty="0" err="1"/>
                  <a:t>f</a:t>
                </a:r>
                <a:r>
                  <a:rPr lang="en-IN" sz="2000" dirty="0"/>
                  <a:t>(x, y) = -0.5 </a:t>
                </a:r>
                <a:r>
                  <a:rPr lang="en-IN" sz="2000" dirty="0" err="1"/>
                  <a:t>x</a:t>
                </a:r>
                <a:r>
                  <a:rPr lang="en-IN" sz="2000" baseline="30000" dirty="0" err="1"/>
                  <a:t>T</a:t>
                </a:r>
                <a:r>
                  <a:rPr lang="en-IN" sz="2000" dirty="0"/>
                  <a:t> </a:t>
                </a:r>
                <a:r>
                  <a:rPr lang="en-IN" sz="2000" dirty="0" err="1"/>
                  <a:t>W</a:t>
                </a:r>
                <a:r>
                  <a:rPr lang="en-IN" sz="2000" baseline="30000" dirty="0" err="1"/>
                  <a:t>T</a:t>
                </a:r>
                <a:r>
                  <a:rPr lang="en-IN" sz="2000" dirty="0" err="1"/>
                  <a:t>y</a:t>
                </a:r>
                <a:r>
                  <a:rPr lang="en-IN" sz="2000" dirty="0"/>
                  <a:t> – 0.5 </a:t>
                </a:r>
                <a:r>
                  <a:rPr lang="en-IN" sz="2000" dirty="0" err="1"/>
                  <a:t>y</a:t>
                </a:r>
                <a:r>
                  <a:rPr lang="en-IN" sz="2000" baseline="30000" dirty="0" err="1"/>
                  <a:t>T</a:t>
                </a:r>
                <a:r>
                  <a:rPr lang="en-IN" sz="2000" dirty="0" err="1"/>
                  <a:t>Wx</a:t>
                </a:r>
                <a:r>
                  <a:rPr lang="en-IN" sz="2000" dirty="0"/>
                  <a:t> =  -</a:t>
                </a:r>
                <a:r>
                  <a:rPr lang="en-IN" sz="2000" dirty="0" err="1"/>
                  <a:t>y</a:t>
                </a:r>
                <a:r>
                  <a:rPr lang="en-IN" sz="2000" baseline="30000" dirty="0" err="1"/>
                  <a:t>T</a:t>
                </a:r>
                <a:r>
                  <a:rPr lang="en-IN" sz="2000" dirty="0" err="1"/>
                  <a:t>Wx</a:t>
                </a:r>
                <a:endParaRPr lang="en-IN" sz="2000" dirty="0"/>
              </a:p>
              <a:p>
                <a:r>
                  <a:rPr lang="en-IN" sz="2000" dirty="0"/>
                  <a:t>The change in energy due to the single bit changes in both vectors y and x given as ∆yi and ∆xj can be found as</a:t>
                </a:r>
              </a:p>
              <a:p>
                <a:r>
                  <a:rPr lang="en-IN" sz="2000" dirty="0"/>
                  <a:t>∆</a:t>
                </a:r>
                <a:r>
                  <a:rPr lang="en-IN" sz="2000" dirty="0" err="1"/>
                  <a:t>E</a:t>
                </a:r>
                <a:r>
                  <a:rPr lang="en-IN" sz="2000" baseline="-25000" dirty="0" err="1"/>
                  <a:t>f</a:t>
                </a:r>
                <a:r>
                  <a:rPr lang="en-IN" sz="2000" dirty="0"/>
                  <a:t>(y</a:t>
                </a:r>
                <a:r>
                  <a:rPr lang="en-IN" sz="2000" baseline="-25000" dirty="0"/>
                  <a:t>i</a:t>
                </a:r>
                <a:r>
                  <a:rPr lang="en-IN" sz="2000" dirty="0"/>
                  <a:t>) = </a:t>
                </a:r>
                <a14:m>
                  <m:oMath xmlns:m="http://schemas.openxmlformats.org/officeDocument/2006/math">
                    <m:r>
                      <a:rPr lang="en-IN" sz="2000">
                        <a:latin typeface="Cambria Math"/>
                      </a:rPr>
                      <m:t>𝛻</m:t>
                    </m:r>
                  </m:oMath>
                </a14:m>
                <a:r>
                  <a:rPr lang="en-IN" sz="2000" baseline="-25000" dirty="0" err="1"/>
                  <a:t>y</a:t>
                </a:r>
                <a:r>
                  <a:rPr lang="en-IN" sz="2000" i="1" dirty="0" err="1"/>
                  <a:t>E</a:t>
                </a:r>
                <a:r>
                  <a:rPr lang="en-IN" sz="2000" dirty="0" err="1"/>
                  <a:t>∆y</a:t>
                </a:r>
                <a:r>
                  <a:rPr lang="en-IN" sz="2000" baseline="-25000" dirty="0" err="1"/>
                  <a:t>i</a:t>
                </a:r>
                <a:r>
                  <a:rPr lang="en-IN" sz="2000" dirty="0"/>
                  <a:t> = -</a:t>
                </a:r>
                <a:r>
                  <a:rPr lang="en-IN" sz="2000" dirty="0" err="1"/>
                  <a:t>Wx∆y</a:t>
                </a:r>
                <a:r>
                  <a:rPr lang="en-IN" sz="2000" baseline="-25000" dirty="0" err="1"/>
                  <a:t>i</a:t>
                </a:r>
                <a:r>
                  <a:rPr lang="en-IN" sz="2000" dirty="0"/>
                  <a:t> = - (</a:t>
                </a:r>
                <a14:m>
                  <m:oMath xmlns:m="http://schemas.openxmlformats.org/officeDocument/2006/math">
                    <m:nary>
                      <m:naryPr>
                        <m:chr m:val="∑"/>
                        <m:limLoc m:val="undOvr"/>
                        <m:ctrlPr>
                          <a:rPr lang="en-IN" sz="2000" i="1">
                            <a:latin typeface="Cambria Math" panose="02040503050406030204" pitchFamily="18" charset="0"/>
                          </a:rPr>
                        </m:ctrlPr>
                      </m:naryPr>
                      <m:sub>
                        <m:r>
                          <a:rPr lang="en-IN" sz="2000" i="1">
                            <a:latin typeface="Cambria Math"/>
                          </a:rPr>
                          <m:t>𝑗</m:t>
                        </m:r>
                        <m:r>
                          <a:rPr lang="en-IN" sz="2000" i="1">
                            <a:latin typeface="Cambria Math"/>
                          </a:rPr>
                          <m:t>=1</m:t>
                        </m:r>
                      </m:sub>
                      <m:sup>
                        <m:r>
                          <a:rPr lang="en-IN" sz="2000" i="1">
                            <a:latin typeface="Cambria Math"/>
                          </a:rPr>
                          <m:t>𝑚</m:t>
                        </m:r>
                      </m:sup>
                      <m:e>
                        <m:r>
                          <a:rPr lang="en-IN" sz="2000" i="1">
                            <a:latin typeface="Cambria Math"/>
                          </a:rPr>
                          <m:t>𝑥</m:t>
                        </m:r>
                      </m:e>
                    </m:nary>
                  </m:oMath>
                </a14:m>
                <a:r>
                  <a:rPr lang="en-IN" sz="2000" dirty="0" err="1"/>
                  <a:t>jWij</a:t>
                </a:r>
                <a:r>
                  <a:rPr lang="en-IN" sz="2000" dirty="0"/>
                  <a:t>) * ∆y</a:t>
                </a:r>
                <a:r>
                  <a:rPr lang="en-IN" sz="2000" baseline="-25000" dirty="0"/>
                  <a:t>i</a:t>
                </a:r>
                <a:r>
                  <a:rPr lang="en-IN" sz="2000" dirty="0"/>
                  <a:t>,   </a:t>
                </a:r>
                <a:r>
                  <a:rPr lang="en-IN" sz="2000" dirty="0" err="1"/>
                  <a:t>i</a:t>
                </a:r>
                <a:r>
                  <a:rPr lang="en-IN" sz="2000" dirty="0"/>
                  <a:t> = 1 to n</a:t>
                </a:r>
              </a:p>
              <a:p>
                <a:r>
                  <a:rPr lang="en-IN" sz="2000" dirty="0"/>
                  <a:t>∆</a:t>
                </a:r>
                <a:r>
                  <a:rPr lang="en-IN" sz="2000" dirty="0" err="1"/>
                  <a:t>E</a:t>
                </a:r>
                <a:r>
                  <a:rPr lang="en-IN" sz="2000" baseline="-25000" dirty="0" err="1"/>
                  <a:t>f</a:t>
                </a:r>
                <a:r>
                  <a:rPr lang="en-IN" sz="2000" dirty="0"/>
                  <a:t>(x</a:t>
                </a:r>
                <a:r>
                  <a:rPr lang="en-IN" sz="2000" baseline="-25000" dirty="0"/>
                  <a:t>j</a:t>
                </a:r>
                <a:r>
                  <a:rPr lang="en-IN" sz="2000" dirty="0"/>
                  <a:t>) = </a:t>
                </a:r>
                <a14:m>
                  <m:oMath xmlns:m="http://schemas.openxmlformats.org/officeDocument/2006/math">
                    <m:r>
                      <a:rPr lang="en-IN" sz="2000">
                        <a:latin typeface="Cambria Math"/>
                      </a:rPr>
                      <m:t>𝛻</m:t>
                    </m:r>
                  </m:oMath>
                </a14:m>
                <a:r>
                  <a:rPr lang="en-IN" sz="2000" baseline="-25000" dirty="0" err="1"/>
                  <a:t>x</a:t>
                </a:r>
                <a:r>
                  <a:rPr lang="en-IN" sz="2000" i="1" dirty="0" err="1"/>
                  <a:t>E</a:t>
                </a:r>
                <a:r>
                  <a:rPr lang="en-IN" sz="2000" dirty="0" err="1"/>
                  <a:t>∆x</a:t>
                </a:r>
                <a:r>
                  <a:rPr lang="en-IN" sz="2000" baseline="-25000" dirty="0" err="1"/>
                  <a:t>j</a:t>
                </a:r>
                <a:r>
                  <a:rPr lang="en-IN" sz="2000" dirty="0"/>
                  <a:t> = -</a:t>
                </a:r>
                <a:r>
                  <a:rPr lang="en-IN" sz="2000" dirty="0" err="1"/>
                  <a:t>W</a:t>
                </a:r>
                <a:r>
                  <a:rPr lang="en-IN" sz="2000" baseline="30000" dirty="0" err="1"/>
                  <a:t>T</a:t>
                </a:r>
                <a:r>
                  <a:rPr lang="en-IN" sz="2000" dirty="0" err="1"/>
                  <a:t>y∆x</a:t>
                </a:r>
                <a:r>
                  <a:rPr lang="en-IN" sz="2000" baseline="-25000" dirty="0" err="1"/>
                  <a:t>j</a:t>
                </a:r>
                <a:r>
                  <a:rPr lang="en-IN" sz="2000" dirty="0"/>
                  <a:t> = - (</a:t>
                </a:r>
                <a14:m>
                  <m:oMath xmlns:m="http://schemas.openxmlformats.org/officeDocument/2006/math">
                    <m:nary>
                      <m:naryPr>
                        <m:chr m:val="∑"/>
                        <m:limLoc m:val="undOvr"/>
                        <m:ctrlPr>
                          <a:rPr lang="en-IN" sz="2000" i="1">
                            <a:latin typeface="Cambria Math" panose="02040503050406030204" pitchFamily="18" charset="0"/>
                          </a:rPr>
                        </m:ctrlPr>
                      </m:naryPr>
                      <m:sub>
                        <m:r>
                          <a:rPr lang="en-IN" sz="2000" i="1">
                            <a:latin typeface="Cambria Math"/>
                          </a:rPr>
                          <m:t>𝑖</m:t>
                        </m:r>
                        <m:r>
                          <a:rPr lang="en-IN" sz="2000" i="1">
                            <a:latin typeface="Cambria Math"/>
                          </a:rPr>
                          <m:t>=1</m:t>
                        </m:r>
                      </m:sub>
                      <m:sup>
                        <m:r>
                          <a:rPr lang="en-IN" sz="2000" i="1">
                            <a:latin typeface="Cambria Math"/>
                          </a:rPr>
                          <m:t>𝑛</m:t>
                        </m:r>
                      </m:sup>
                      <m:e>
                        <m:r>
                          <m:rPr>
                            <m:sty m:val="p"/>
                          </m:rPr>
                          <a:rPr lang="en-IN" sz="2000">
                            <a:latin typeface="Cambria Math"/>
                          </a:rPr>
                          <m:t>yiWij</m:t>
                        </m:r>
                      </m:e>
                    </m:nary>
                  </m:oMath>
                </a14:m>
                <a:r>
                  <a:rPr lang="en-IN" sz="2000" dirty="0"/>
                  <a:t>) * ∆x</a:t>
                </a:r>
                <a:r>
                  <a:rPr lang="en-IN" sz="2000" baseline="-25000" dirty="0"/>
                  <a:t>j</a:t>
                </a:r>
                <a:r>
                  <a:rPr lang="en-IN" sz="2000" dirty="0"/>
                  <a:t>,   j = 1 to m</a:t>
                </a:r>
              </a:p>
              <a:p>
                <a:pPr marL="0" indent="0">
                  <a:buNone/>
                </a:pPr>
                <a:endParaRPr lang="en-IN" sz="2000" dirty="0"/>
              </a:p>
              <a:p>
                <a:pPr marL="0" indent="0">
                  <a:buNone/>
                </a:pPr>
                <a:endParaRPr lang="en-IN" sz="2000" dirty="0"/>
              </a:p>
              <a:p>
                <a:endParaRPr lang="en-IN" sz="2000" dirty="0"/>
              </a:p>
              <a:p>
                <a:endParaRPr lang="en-IN" sz="2000" dirty="0"/>
              </a:p>
              <a:p>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76672"/>
                <a:ext cx="8229600" cy="5649491"/>
              </a:xfrm>
              <a:blipFill rotWithShape="1">
                <a:blip r:embed="rId2"/>
                <a:stretch>
                  <a:fillRect l="-593" t="-539" r="-74" b="-755"/>
                </a:stretch>
              </a:blipFill>
            </p:spPr>
            <p:txBody>
              <a:bodyPr/>
              <a:lstStyle/>
              <a:p>
                <a:r>
                  <a:rPr lang="en-IN">
                    <a:noFill/>
                  </a:rPr>
                  <a:t> </a:t>
                </a:r>
              </a:p>
            </p:txBody>
          </p:sp>
        </mc:Fallback>
      </mc:AlternateContent>
      <p:sp>
        <p:nvSpPr>
          <p:cNvPr id="2" name="Slide Number Placeholder 1"/>
          <p:cNvSpPr>
            <a:spLocks noGrp="1"/>
          </p:cNvSpPr>
          <p:nvPr>
            <p:ph type="sldNum" sz="quarter" idx="15"/>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4810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20688"/>
            <a:ext cx="7560840" cy="183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5"/>
          </p:nvPr>
        </p:nvSpPr>
        <p:spPr/>
        <p:txBody>
          <a:bodyPr/>
          <a:lstStyle/>
          <a:p>
            <a:fld id="{B6F15528-21DE-4FAA-801E-634DDDAF4B2B}" type="slidenum">
              <a:rPr lang="en-US" smtClean="0"/>
              <a:pPr/>
              <a:t>25</a:t>
            </a:fld>
            <a:endParaRPr lang="en-US"/>
          </a:p>
        </p:txBody>
      </p:sp>
      <p:pic>
        <p:nvPicPr>
          <p:cNvPr id="1332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619842"/>
            <a:ext cx="7344816" cy="188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Rectangle 11"/>
              <p:cNvSpPr/>
              <p:nvPr/>
            </p:nvSpPr>
            <p:spPr>
              <a:xfrm>
                <a:off x="899592" y="4941168"/>
                <a:ext cx="7272808" cy="1431417"/>
              </a:xfrm>
              <a:prstGeom prst="rect">
                <a:avLst/>
              </a:prstGeom>
            </p:spPr>
            <p:txBody>
              <a:bodyPr wrap="square">
                <a:spAutoFit/>
              </a:bodyPr>
              <a:lstStyle/>
              <a:p>
                <a:r>
                  <a:rPr lang="en-IN" sz="2000" dirty="0"/>
                  <a:t>Here the energy function is bounded below by</a:t>
                </a:r>
              </a:p>
              <a:p>
                <a:r>
                  <a:rPr lang="en-IN" sz="2000" dirty="0"/>
                  <a:t> </a:t>
                </a:r>
              </a:p>
              <a:p>
                <a:r>
                  <a:rPr lang="en-IN" sz="2400" dirty="0" err="1"/>
                  <a:t>E</a:t>
                </a:r>
                <a:r>
                  <a:rPr lang="en-IN" sz="2400" baseline="-25000" dirty="0" err="1"/>
                  <a:t>f</a:t>
                </a:r>
                <a:r>
                  <a:rPr lang="en-IN" sz="2400" dirty="0"/>
                  <a:t> (x, y) ≥ - </a:t>
                </a:r>
                <a14:m>
                  <m:oMath xmlns:m="http://schemas.openxmlformats.org/officeDocument/2006/math">
                    <m:nary>
                      <m:naryPr>
                        <m:chr m:val="∑"/>
                        <m:limLoc m:val="undOvr"/>
                        <m:ctrlPr>
                          <a:rPr lang="en-IN" sz="2400" i="1">
                            <a:latin typeface="Cambria Math" panose="02040503050406030204" pitchFamily="18" charset="0"/>
                          </a:rPr>
                        </m:ctrlPr>
                      </m:naryPr>
                      <m:sub>
                        <m:r>
                          <a:rPr lang="en-IN" sz="2400" i="1">
                            <a:latin typeface="Cambria Math"/>
                          </a:rPr>
                          <m:t>𝑖</m:t>
                        </m:r>
                        <m:r>
                          <a:rPr lang="en-IN" sz="2400" i="1">
                            <a:latin typeface="Cambria Math"/>
                          </a:rPr>
                          <m:t>=1</m:t>
                        </m:r>
                      </m:sub>
                      <m:sup>
                        <m:r>
                          <a:rPr lang="en-IN" sz="2400" i="1">
                            <a:latin typeface="Cambria Math"/>
                          </a:rPr>
                          <m:t>𝑛</m:t>
                        </m:r>
                      </m:sup>
                      <m:e>
                        <m:nary>
                          <m:naryPr>
                            <m:chr m:val="∑"/>
                            <m:limLoc m:val="undOvr"/>
                            <m:ctrlPr>
                              <a:rPr lang="en-IN" sz="2400" i="1">
                                <a:latin typeface="Cambria Math" panose="02040503050406030204" pitchFamily="18" charset="0"/>
                              </a:rPr>
                            </m:ctrlPr>
                          </m:naryPr>
                          <m:sub>
                            <m:r>
                              <a:rPr lang="en-IN" sz="2400" i="1">
                                <a:latin typeface="Cambria Math"/>
                              </a:rPr>
                              <m:t>𝑗</m:t>
                            </m:r>
                            <m:r>
                              <a:rPr lang="en-IN" sz="2400" i="1">
                                <a:latin typeface="Cambria Math"/>
                              </a:rPr>
                              <m:t>=1</m:t>
                            </m:r>
                          </m:sub>
                          <m:sup>
                            <m:r>
                              <a:rPr lang="en-IN" sz="2400" i="1">
                                <a:latin typeface="Cambria Math"/>
                              </a:rPr>
                              <m:t>𝑚</m:t>
                            </m:r>
                          </m:sup>
                          <m:e>
                            <m:r>
                              <a:rPr lang="en-IN" sz="2400" i="1">
                                <a:latin typeface="Cambria Math"/>
                              </a:rPr>
                              <m:t>|</m:t>
                            </m:r>
                            <m:r>
                              <a:rPr lang="en-IN" sz="2400" i="1">
                                <a:latin typeface="Cambria Math"/>
                              </a:rPr>
                              <m:t>𝑤𝑖𝑗</m:t>
                            </m:r>
                            <m:r>
                              <a:rPr lang="en-IN" sz="2400" i="1">
                                <a:latin typeface="Cambria Math"/>
                              </a:rPr>
                              <m:t>|</m:t>
                            </m:r>
                          </m:e>
                        </m:nary>
                      </m:e>
                    </m:nary>
                  </m:oMath>
                </a14:m>
                <a:r>
                  <a:rPr lang="en-IN" sz="2000" dirty="0"/>
                  <a:t> </a:t>
                </a:r>
              </a:p>
              <a:p>
                <a:r>
                  <a:rPr lang="en-IN" sz="2000" dirty="0"/>
                  <a:t>So the discrete BAM will converge to a stable state</a:t>
                </a:r>
              </a:p>
            </p:txBody>
          </p:sp>
        </mc:Choice>
        <mc:Fallback xmlns="">
          <p:sp>
            <p:nvSpPr>
              <p:cNvPr id="12" name="Rectangle 11"/>
              <p:cNvSpPr>
                <a:spLocks noRot="1" noChangeAspect="1" noMove="1" noResize="1" noEditPoints="1" noAdjustHandles="1" noChangeArrowheads="1" noChangeShapeType="1" noTextEdit="1"/>
              </p:cNvSpPr>
              <p:nvPr/>
            </p:nvSpPr>
            <p:spPr>
              <a:xfrm>
                <a:off x="899592" y="4941168"/>
                <a:ext cx="7272808" cy="1431417"/>
              </a:xfrm>
              <a:prstGeom prst="rect">
                <a:avLst/>
              </a:prstGeom>
              <a:blipFill rotWithShape="1">
                <a:blip r:embed="rId4"/>
                <a:stretch>
                  <a:fillRect l="-1341" t="-2137" b="-38889"/>
                </a:stretch>
              </a:blipFill>
            </p:spPr>
            <p:txBody>
              <a:bodyPr/>
              <a:lstStyle/>
              <a:p>
                <a:r>
                  <a:rPr lang="en-IN">
                    <a:noFill/>
                  </a:rPr>
                  <a:t> </a:t>
                </a:r>
              </a:p>
            </p:txBody>
          </p:sp>
        </mc:Fallback>
      </mc:AlternateContent>
    </p:spTree>
    <p:extLst>
      <p:ext uri="{BB962C8B-B14F-4D97-AF65-F5344CB8AC3E}">
        <p14:creationId xmlns:p14="http://schemas.microsoft.com/office/powerpoint/2010/main" val="158174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764704"/>
                <a:ext cx="8229600" cy="5361459"/>
              </a:xfrm>
            </p:spPr>
            <p:txBody>
              <a:bodyPr>
                <a:normAutofit/>
              </a:bodyPr>
              <a:lstStyle/>
              <a:p>
                <a:r>
                  <a:rPr lang="en-IN" sz="2400" dirty="0"/>
                  <a:t>The memory capacity or the storage capacity of BAM may be given as</a:t>
                </a:r>
              </a:p>
              <a:p>
                <a:pPr marL="0" indent="0">
                  <a:buNone/>
                </a:pPr>
                <a:r>
                  <a:rPr lang="en-IN" sz="2400" dirty="0"/>
                  <a:t>		</a:t>
                </a:r>
              </a:p>
              <a:p>
                <a:pPr marL="0" indent="0">
                  <a:buNone/>
                </a:pPr>
                <a:r>
                  <a:rPr lang="en-IN" sz="2400" dirty="0"/>
                  <a:t>		</a:t>
                </a:r>
                <a:r>
                  <a:rPr lang="en-IN" sz="2400" i="1" dirty="0">
                    <a:solidFill>
                      <a:srgbClr val="0070C0"/>
                    </a:solidFill>
                  </a:rPr>
                  <a:t>min (m, n) or </a:t>
                </a:r>
                <a14:m>
                  <m:oMath xmlns:m="http://schemas.openxmlformats.org/officeDocument/2006/math">
                    <m:rad>
                      <m:radPr>
                        <m:degHide m:val="on"/>
                        <m:ctrlPr>
                          <a:rPr lang="en-IN" sz="2400" i="1" smtClean="0">
                            <a:solidFill>
                              <a:srgbClr val="0070C0"/>
                            </a:solidFill>
                            <a:latin typeface="Cambria Math" panose="02040503050406030204" pitchFamily="18" charset="0"/>
                          </a:rPr>
                        </m:ctrlPr>
                      </m:radPr>
                      <m:deg/>
                      <m:e>
                        <m:func>
                          <m:funcPr>
                            <m:ctrlPr>
                              <a:rPr lang="en-IN" sz="2400" b="0" i="1" smtClean="0">
                                <a:solidFill>
                                  <a:srgbClr val="0070C0"/>
                                </a:solidFill>
                                <a:latin typeface="Cambria Math" panose="02040503050406030204" pitchFamily="18" charset="0"/>
                              </a:rPr>
                            </m:ctrlPr>
                          </m:funcPr>
                          <m:fName>
                            <m:r>
                              <m:rPr>
                                <m:sty m:val="p"/>
                              </m:rPr>
                              <a:rPr lang="en-IN" sz="2400" b="0" i="0" smtClean="0">
                                <a:solidFill>
                                  <a:srgbClr val="0070C0"/>
                                </a:solidFill>
                                <a:latin typeface="Cambria Math"/>
                              </a:rPr>
                              <m:t>min</m:t>
                            </m:r>
                          </m:fName>
                          <m:e>
                            <m:r>
                              <a:rPr lang="en-IN" sz="2400" b="0" i="1" smtClean="0">
                                <a:solidFill>
                                  <a:srgbClr val="0070C0"/>
                                </a:solidFill>
                                <a:latin typeface="Cambria Math"/>
                              </a:rPr>
                              <m:t>(</m:t>
                            </m:r>
                            <m:r>
                              <a:rPr lang="en-IN" sz="2400" b="0" i="1" smtClean="0">
                                <a:solidFill>
                                  <a:srgbClr val="0070C0"/>
                                </a:solidFill>
                                <a:latin typeface="Cambria Math"/>
                              </a:rPr>
                              <m:t>𝑚</m:t>
                            </m:r>
                            <m:r>
                              <a:rPr lang="en-IN" sz="2400" b="0" i="1" smtClean="0">
                                <a:solidFill>
                                  <a:srgbClr val="0070C0"/>
                                </a:solidFill>
                                <a:latin typeface="Cambria Math"/>
                              </a:rPr>
                              <m:t> ,</m:t>
                            </m:r>
                            <m:r>
                              <a:rPr lang="en-IN" sz="2400" b="0" i="1" smtClean="0">
                                <a:solidFill>
                                  <a:srgbClr val="0070C0"/>
                                </a:solidFill>
                                <a:latin typeface="Cambria Math"/>
                              </a:rPr>
                              <m:t>𝑛</m:t>
                            </m:r>
                            <m:r>
                              <a:rPr lang="en-IN" sz="2400" b="0" i="1" smtClean="0">
                                <a:solidFill>
                                  <a:srgbClr val="0070C0"/>
                                </a:solidFill>
                                <a:latin typeface="Cambria Math"/>
                              </a:rPr>
                              <m:t>)</m:t>
                            </m:r>
                          </m:e>
                        </m:func>
                      </m:e>
                    </m:rad>
                  </m:oMath>
                </a14:m>
                <a:endParaRPr lang="en-IN" sz="2400" i="1" dirty="0">
                  <a:solidFill>
                    <a:srgbClr val="0070C0"/>
                  </a:solidFill>
                </a:endParaRPr>
              </a:p>
              <a:p>
                <a:pPr marL="0" indent="0">
                  <a:buNone/>
                </a:pPr>
                <a:endParaRPr lang="en-IN" sz="2400" dirty="0"/>
              </a:p>
              <a:p>
                <a:r>
                  <a:rPr lang="en-IN" sz="2400" dirty="0"/>
                  <a:t>Where ‘n’ is the number of units in X layer and ‘m’ is the number of units in Y layer.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4704"/>
                <a:ext cx="8229600" cy="5361459"/>
              </a:xfrm>
              <a:blipFill rotWithShape="1">
                <a:blip r:embed="rId2"/>
                <a:stretch>
                  <a:fillRect l="-963" t="-909"/>
                </a:stretch>
              </a:blipFill>
            </p:spPr>
            <p:txBody>
              <a:bodyPr/>
              <a:lstStyle/>
              <a:p>
                <a:r>
                  <a:rPr lang="en-IN">
                    <a:noFill/>
                  </a:rPr>
                  <a:t> </a:t>
                </a:r>
              </a:p>
            </p:txBody>
          </p:sp>
        </mc:Fallback>
      </mc:AlternateContent>
      <p:sp>
        <p:nvSpPr>
          <p:cNvPr id="2" name="Slide Number Placeholder 1"/>
          <p:cNvSpPr>
            <a:spLocks noGrp="1"/>
          </p:cNvSpPr>
          <p:nvPr>
            <p:ph type="sldNum" sz="quarter" idx="15"/>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18553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Testing algorithm  for Discrete Hopfield Net</a:t>
            </a:r>
          </a:p>
        </p:txBody>
      </p:sp>
      <p:sp>
        <p:nvSpPr>
          <p:cNvPr id="3" name="Content Placeholder 2"/>
          <p:cNvSpPr>
            <a:spLocks noGrp="1"/>
          </p:cNvSpPr>
          <p:nvPr>
            <p:ph sz="quarter" idx="1"/>
          </p:nvPr>
        </p:nvSpPr>
        <p:spPr>
          <a:xfrm>
            <a:off x="457200" y="1600200"/>
            <a:ext cx="8382000" cy="4873752"/>
          </a:xfrm>
        </p:spPr>
        <p:txBody>
          <a:bodyPr>
            <a:normAutofit fontScale="92500"/>
          </a:bodyPr>
          <a:lstStyle/>
          <a:p>
            <a:pPr>
              <a:buNone/>
            </a:pPr>
            <a:r>
              <a:rPr lang="en-IN" sz="2200" i="1" dirty="0">
                <a:cs typeface="Times New Roman" pitchFamily="18" charset="0"/>
              </a:rPr>
              <a:t>Step 0</a:t>
            </a:r>
            <a:r>
              <a:rPr lang="en-IN" sz="2200" b="1" i="1" dirty="0">
                <a:cs typeface="Times New Roman" pitchFamily="18" charset="0"/>
              </a:rPr>
              <a:t>. </a:t>
            </a:r>
            <a:r>
              <a:rPr lang="en-IN" sz="2200" i="1" dirty="0">
                <a:cs typeface="Times New Roman" pitchFamily="18" charset="0"/>
              </a:rPr>
              <a:t>Initialize weights to store patterns.	(Use </a:t>
            </a:r>
            <a:r>
              <a:rPr lang="en-IN" sz="2200" i="1" dirty="0" err="1">
                <a:cs typeface="Times New Roman" pitchFamily="18" charset="0"/>
              </a:rPr>
              <a:t>Hebb</a:t>
            </a:r>
            <a:r>
              <a:rPr lang="en-IN" sz="2200" i="1" dirty="0">
                <a:cs typeface="Times New Roman" pitchFamily="18" charset="0"/>
              </a:rPr>
              <a:t> rule.)</a:t>
            </a:r>
          </a:p>
          <a:p>
            <a:pPr>
              <a:buNone/>
            </a:pPr>
            <a:r>
              <a:rPr lang="en-IN" sz="2200" i="1" dirty="0">
                <a:cs typeface="Times New Roman" pitchFamily="18" charset="0"/>
              </a:rPr>
              <a:t>Step 1.While activations of the net are not converged, do Steps 2-8.</a:t>
            </a:r>
          </a:p>
          <a:p>
            <a:pPr>
              <a:buNone/>
            </a:pPr>
            <a:r>
              <a:rPr lang="en-IN" sz="2200" i="1" dirty="0">
                <a:cs typeface="Times New Roman" pitchFamily="18" charset="0"/>
              </a:rPr>
              <a:t>Step 2. For each input vector x, do Steps 3-7.</a:t>
            </a:r>
          </a:p>
          <a:p>
            <a:pPr>
              <a:buNone/>
            </a:pPr>
            <a:endParaRPr lang="en-IN" sz="600" i="1" dirty="0">
              <a:latin typeface="Times New Roman" pitchFamily="18" charset="0"/>
              <a:cs typeface="Times New Roman" pitchFamily="18" charset="0"/>
            </a:endParaRPr>
          </a:p>
          <a:p>
            <a:pPr>
              <a:buNone/>
            </a:pPr>
            <a:r>
              <a:rPr lang="en-IN" sz="2200" i="1" dirty="0">
                <a:cs typeface="Times New Roman" pitchFamily="18" charset="0"/>
              </a:rPr>
              <a:t>Step 3.  Set initial activations of net equal to the 	             external input vector x:</a:t>
            </a:r>
          </a:p>
          <a:p>
            <a:pPr>
              <a:buNone/>
            </a:pPr>
            <a:r>
              <a:rPr lang="en-US" sz="2200" i="1" dirty="0">
                <a:latin typeface="Times New Roman" pitchFamily="18" charset="0"/>
                <a:cs typeface="Times New Roman" pitchFamily="18" charset="0"/>
              </a:rPr>
              <a:t>				                                    ,   </a:t>
            </a:r>
            <a:r>
              <a:rPr lang="en-US" sz="2200" i="1" dirty="0">
                <a:cs typeface="Times New Roman" pitchFamily="18" charset="0"/>
              </a:rPr>
              <a:t>( </a:t>
            </a:r>
            <a:r>
              <a:rPr lang="en-US" sz="2200" i="1" dirty="0" err="1">
                <a:cs typeface="Times New Roman" pitchFamily="18" charset="0"/>
              </a:rPr>
              <a:t>i</a:t>
            </a:r>
            <a:r>
              <a:rPr lang="en-US" sz="2200" i="1" dirty="0">
                <a:cs typeface="Times New Roman" pitchFamily="18" charset="0"/>
              </a:rPr>
              <a:t>=1,2…n)</a:t>
            </a:r>
            <a:endParaRPr lang="en-IN" sz="2200" i="1" dirty="0">
              <a:cs typeface="Times New Roman" pitchFamily="18" charset="0"/>
            </a:endParaRPr>
          </a:p>
          <a:p>
            <a:pPr>
              <a:buNone/>
            </a:pPr>
            <a:r>
              <a:rPr lang="en-IN" sz="2200" i="1" dirty="0">
                <a:cs typeface="Times New Roman" pitchFamily="18" charset="0"/>
              </a:rPr>
              <a:t>Step 4.  Do Steps </a:t>
            </a:r>
            <a:r>
              <a:rPr lang="en-IN" sz="2200" b="1" i="1" dirty="0">
                <a:cs typeface="Times New Roman" pitchFamily="18" charset="0"/>
              </a:rPr>
              <a:t>5-7 </a:t>
            </a:r>
            <a:r>
              <a:rPr lang="en-IN" sz="2200" i="1" dirty="0">
                <a:cs typeface="Times New Roman" pitchFamily="18" charset="0"/>
              </a:rPr>
              <a:t>for each unit </a:t>
            </a:r>
          </a:p>
          <a:p>
            <a:pPr>
              <a:buNone/>
            </a:pPr>
            <a:r>
              <a:rPr lang="en-IN" sz="2200" i="1" dirty="0">
                <a:cs typeface="Times New Roman" pitchFamily="18" charset="0"/>
              </a:rPr>
              <a:t>(Units should be updated in random order.)</a:t>
            </a:r>
          </a:p>
          <a:p>
            <a:pPr>
              <a:buNone/>
            </a:pPr>
            <a:r>
              <a:rPr lang="en-IN" sz="2200" i="1" dirty="0">
                <a:cs typeface="Times New Roman" pitchFamily="18" charset="0"/>
              </a:rPr>
              <a:t>Step 5.  Compute net input:</a:t>
            </a:r>
          </a:p>
          <a:p>
            <a:pPr>
              <a:buNone/>
            </a:pPr>
            <a:r>
              <a:rPr lang="en-US" sz="2200" i="1" dirty="0">
                <a:cs typeface="Times New Roman" pitchFamily="18" charset="0"/>
              </a:rPr>
              <a:t>				</a:t>
            </a:r>
            <a:endParaRPr lang="en-IN" sz="2200" i="1" dirty="0">
              <a:cs typeface="Times New Roman" pitchFamily="18" charset="0"/>
            </a:endParaRPr>
          </a:p>
          <a:p>
            <a:pPr>
              <a:buNone/>
            </a:pPr>
            <a:r>
              <a:rPr lang="en-IN" sz="2000" i="1" dirty="0">
                <a:latin typeface="Times New Roman" pitchFamily="18" charset="0"/>
                <a:cs typeface="Times New Roman" pitchFamily="18" charset="0"/>
              </a:rPr>
              <a:t>			</a:t>
            </a:r>
          </a:p>
          <a:p>
            <a:pPr>
              <a:buNone/>
            </a:pPr>
            <a:r>
              <a:rPr lang="en-US" sz="2000" i="1" dirty="0">
                <a:latin typeface="Times New Roman" pitchFamily="18" charset="0"/>
                <a:cs typeface="Times New Roman" pitchFamily="18" charset="0"/>
              </a:rPr>
              <a:t>				         </a:t>
            </a:r>
            <a:endParaRPr lang="en-IN" sz="2000" i="1"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27</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4650300"/>
              </p:ext>
            </p:extLst>
          </p:nvPr>
        </p:nvGraphicFramePr>
        <p:xfrm>
          <a:off x="2743200" y="3429000"/>
          <a:ext cx="1905000" cy="457200"/>
        </p:xfrm>
        <a:graphic>
          <a:graphicData uri="http://schemas.openxmlformats.org/presentationml/2006/ole">
            <mc:AlternateContent xmlns:mc="http://schemas.openxmlformats.org/markup-compatibility/2006">
              <mc:Choice xmlns:v="urn:schemas-microsoft-com:vml" Requires="v">
                <p:oleObj name="Equation" r:id="rId2" imgW="431640" imgH="228600" progId="Equation.3">
                  <p:embed/>
                </p:oleObj>
              </mc:Choice>
              <mc:Fallback>
                <p:oleObj name="Equation" r:id="rId2" imgW="43164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29000"/>
                        <a:ext cx="1905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10801729"/>
              </p:ext>
            </p:extLst>
          </p:nvPr>
        </p:nvGraphicFramePr>
        <p:xfrm>
          <a:off x="4724400" y="3962400"/>
          <a:ext cx="304800" cy="381000"/>
        </p:xfrm>
        <a:graphic>
          <a:graphicData uri="http://schemas.openxmlformats.org/presentationml/2006/ole">
            <mc:AlternateContent xmlns:mc="http://schemas.openxmlformats.org/markup-compatibility/2006">
              <mc:Choice xmlns:v="urn:schemas-microsoft-com:vml" Requires="v">
                <p:oleObj name="Equation" r:id="rId4" imgW="139680" imgH="228600" progId="Equation.3">
                  <p:embed/>
                </p:oleObj>
              </mc:Choice>
              <mc:Fallback>
                <p:oleObj name="Equation" r:id="rId4" imgW="1396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962400"/>
                        <a:ext cx="304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32152536"/>
              </p:ext>
            </p:extLst>
          </p:nvPr>
        </p:nvGraphicFramePr>
        <p:xfrm>
          <a:off x="2362200" y="5334000"/>
          <a:ext cx="2909887" cy="685800"/>
        </p:xfrm>
        <a:graphic>
          <a:graphicData uri="http://schemas.openxmlformats.org/presentationml/2006/ole">
            <mc:AlternateContent xmlns:mc="http://schemas.openxmlformats.org/markup-compatibility/2006">
              <mc:Choice xmlns:v="urn:schemas-microsoft-com:vml" Requires="v">
                <p:oleObj name="Equation" r:id="rId6" imgW="1333440" imgH="355320" progId="Equation.3">
                  <p:embed/>
                </p:oleObj>
              </mc:Choice>
              <mc:Fallback>
                <p:oleObj name="Equation" r:id="rId6" imgW="1333440" imgH="355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334000"/>
                        <a:ext cx="29098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43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Testing algorithm  for Discrete Hopfield Net</a:t>
            </a:r>
          </a:p>
        </p:txBody>
      </p:sp>
      <p:sp>
        <p:nvSpPr>
          <p:cNvPr id="5" name="Content Placeholder 4"/>
          <p:cNvSpPr>
            <a:spLocks noGrp="1"/>
          </p:cNvSpPr>
          <p:nvPr>
            <p:ph sz="quarter" idx="1"/>
          </p:nvPr>
        </p:nvSpPr>
        <p:spPr/>
        <p:txBody>
          <a:bodyPr>
            <a:normAutofit/>
          </a:bodyPr>
          <a:lstStyle/>
          <a:p>
            <a:pPr>
              <a:buNone/>
            </a:pPr>
            <a:r>
              <a:rPr lang="en-IN" sz="2200" i="1" dirty="0">
                <a:cs typeface="Times New Roman" pitchFamily="18" charset="0"/>
              </a:rPr>
              <a:t>Step 6.   Determine activation (output signal):</a:t>
            </a:r>
          </a:p>
          <a:p>
            <a:pPr>
              <a:buNone/>
            </a:pPr>
            <a:endParaRPr lang="en-US" sz="2200" i="1" dirty="0">
              <a:latin typeface="Times New Roman" pitchFamily="18" charset="0"/>
              <a:cs typeface="Times New Roman" pitchFamily="18" charset="0"/>
            </a:endParaRPr>
          </a:p>
          <a:p>
            <a:pPr>
              <a:buNone/>
            </a:pPr>
            <a:endParaRPr lang="en-US" sz="2200" i="1" dirty="0">
              <a:latin typeface="Times New Roman" pitchFamily="18" charset="0"/>
              <a:cs typeface="Times New Roman" pitchFamily="18" charset="0"/>
            </a:endParaRPr>
          </a:p>
          <a:p>
            <a:pPr>
              <a:buNone/>
            </a:pPr>
            <a:endParaRPr lang="en-US" sz="2200" i="1" dirty="0">
              <a:latin typeface="Times New Roman" pitchFamily="18" charset="0"/>
              <a:cs typeface="Times New Roman" pitchFamily="18" charset="0"/>
            </a:endParaRPr>
          </a:p>
          <a:p>
            <a:pPr>
              <a:buNone/>
            </a:pPr>
            <a:r>
              <a:rPr lang="en-US" sz="2200" i="1" dirty="0">
                <a:latin typeface="Times New Roman" pitchFamily="18" charset="0"/>
                <a:cs typeface="Times New Roman" pitchFamily="18" charset="0"/>
              </a:rPr>
              <a:t>Where       is the threshold and is normally chosen as zero.</a:t>
            </a:r>
          </a:p>
          <a:p>
            <a:pPr>
              <a:buNone/>
            </a:pPr>
            <a:r>
              <a:rPr lang="en-US" sz="2200" i="1" dirty="0">
                <a:cs typeface="Times New Roman" pitchFamily="18" charset="0"/>
              </a:rPr>
              <a:t>Step 7. Feed back the obtained output         </a:t>
            </a:r>
            <a:r>
              <a:rPr lang="en-IN" sz="2200" i="1" dirty="0">
                <a:cs typeface="Times New Roman" pitchFamily="18" charset="0"/>
              </a:rPr>
              <a:t>to all other units. This updates the activation vector.)</a:t>
            </a:r>
          </a:p>
          <a:p>
            <a:pPr>
              <a:buNone/>
            </a:pPr>
            <a:endParaRPr lang="en-IN" sz="1200" i="1" dirty="0">
              <a:cs typeface="Times New Roman" pitchFamily="18" charset="0"/>
            </a:endParaRPr>
          </a:p>
          <a:p>
            <a:pPr>
              <a:buNone/>
            </a:pPr>
            <a:r>
              <a:rPr lang="en-US" sz="2200" i="1" dirty="0">
                <a:cs typeface="Times New Roman" pitchFamily="18" charset="0"/>
              </a:rPr>
              <a:t>Step 8.  Test for convergence.</a:t>
            </a:r>
          </a:p>
        </p:txBody>
      </p:sp>
      <p:sp>
        <p:nvSpPr>
          <p:cNvPr id="2" name="Slide Number Placeholder 1"/>
          <p:cNvSpPr>
            <a:spLocks noGrp="1"/>
          </p:cNvSpPr>
          <p:nvPr>
            <p:ph type="sldNum" sz="quarter" idx="15"/>
          </p:nvPr>
        </p:nvSpPr>
        <p:spPr/>
        <p:txBody>
          <a:bodyPr/>
          <a:lstStyle/>
          <a:p>
            <a:fld id="{B6F15528-21DE-4FAA-801E-634DDDAF4B2B}" type="slidenum">
              <a:rPr lang="en-US" smtClean="0"/>
              <a:pPr/>
              <a:t>28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2057400" y="1981200"/>
            <a:ext cx="2181225" cy="991394"/>
          </a:xfrm>
          <a:prstGeom prst="rect">
            <a:avLst/>
          </a:prstGeom>
          <a:noFill/>
          <a:ln w="9525">
            <a:noFill/>
            <a:miter lim="800000"/>
            <a:headEnd/>
            <a:tailEnd/>
          </a:ln>
        </p:spPr>
      </p:pic>
      <p:graphicFrame>
        <p:nvGraphicFramePr>
          <p:cNvPr id="7" name="Object 6"/>
          <p:cNvGraphicFramePr>
            <a:graphicFrameLocks noChangeAspect="1"/>
          </p:cNvGraphicFramePr>
          <p:nvPr>
            <p:extLst>
              <p:ext uri="{D42A27DB-BD31-4B8C-83A1-F6EECF244321}">
                <p14:modId xmlns:p14="http://schemas.microsoft.com/office/powerpoint/2010/main" val="362585023"/>
              </p:ext>
            </p:extLst>
          </p:nvPr>
        </p:nvGraphicFramePr>
        <p:xfrm>
          <a:off x="5562600" y="3505200"/>
          <a:ext cx="381000" cy="608806"/>
        </p:xfrm>
        <a:graphic>
          <a:graphicData uri="http://schemas.openxmlformats.org/presentationml/2006/ole">
            <mc:AlternateContent xmlns:mc="http://schemas.openxmlformats.org/markup-compatibility/2006">
              <mc:Choice xmlns:v="urn:schemas-microsoft-com:vml" Requires="v">
                <p:oleObj name="Equation" r:id="rId3" imgW="164880" imgH="228600" progId="Equation.3">
                  <p:embed/>
                </p:oleObj>
              </mc:Choice>
              <mc:Fallback>
                <p:oleObj name="Equation" r:id="rId3" imgW="164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505200"/>
                        <a:ext cx="381000" cy="608806"/>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68670109"/>
              </p:ext>
            </p:extLst>
          </p:nvPr>
        </p:nvGraphicFramePr>
        <p:xfrm>
          <a:off x="1371600" y="3276600"/>
          <a:ext cx="381000" cy="457200"/>
        </p:xfrm>
        <a:graphic>
          <a:graphicData uri="http://schemas.openxmlformats.org/presentationml/2006/ole">
            <mc:AlternateContent xmlns:mc="http://schemas.openxmlformats.org/markup-compatibility/2006">
              <mc:Choice xmlns:v="urn:schemas-microsoft-com:vml" Requires="v">
                <p:oleObj name="Equation" r:id="rId5" imgW="152280" imgH="228600" progId="Equation.3">
                  <p:embed/>
                </p:oleObj>
              </mc:Choice>
              <mc:Fallback>
                <p:oleObj name="Equation" r:id="rId5" imgW="152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276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3264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Applications</a:t>
            </a:r>
            <a:endParaRPr lang="en-IN" dirty="0"/>
          </a:p>
        </p:txBody>
      </p:sp>
      <p:sp>
        <p:nvSpPr>
          <p:cNvPr id="3" name="Content Placeholder 2"/>
          <p:cNvSpPr>
            <a:spLocks noGrp="1"/>
          </p:cNvSpPr>
          <p:nvPr>
            <p:ph sz="quarter" idx="1"/>
          </p:nvPr>
        </p:nvSpPr>
        <p:spPr/>
        <p:txBody>
          <a:bodyPr>
            <a:normAutofit/>
          </a:bodyPr>
          <a:lstStyle/>
          <a:p>
            <a:pPr algn="just">
              <a:lnSpc>
                <a:spcPct val="150000"/>
              </a:lnSpc>
              <a:buClr>
                <a:schemeClr val="tx1"/>
              </a:buClr>
            </a:pPr>
            <a:r>
              <a:rPr lang="en-IN" sz="2300" dirty="0">
                <a:latin typeface="Times New Roman" pitchFamily="18" charset="0"/>
                <a:cs typeface="Times New Roman" pitchFamily="18" charset="0"/>
              </a:rPr>
              <a:t>A binary Hopfield net can be used to determine whether an input vector is a "known” or an "unknown" vector.</a:t>
            </a:r>
          </a:p>
          <a:p>
            <a:pPr algn="just">
              <a:lnSpc>
                <a:spcPct val="150000"/>
              </a:lnSpc>
              <a:buClr>
                <a:schemeClr val="tx1"/>
              </a:buClr>
            </a:pPr>
            <a:r>
              <a:rPr lang="en-IN" sz="2300" dirty="0">
                <a:latin typeface="Times New Roman" pitchFamily="18" charset="0"/>
                <a:cs typeface="Times New Roman" pitchFamily="18" charset="0"/>
              </a:rPr>
              <a:t>The net recognizes a "known" vector by producing a pattern of activation on the units of the net that is the same as the vector stored in the net.</a:t>
            </a:r>
          </a:p>
          <a:p>
            <a:pPr algn="just">
              <a:lnSpc>
                <a:spcPct val="150000"/>
              </a:lnSpc>
              <a:buClr>
                <a:schemeClr val="tx1"/>
              </a:buClr>
            </a:pPr>
            <a:r>
              <a:rPr lang="en-IN" sz="2300" dirty="0">
                <a:latin typeface="Times New Roman" pitchFamily="18" charset="0"/>
                <a:cs typeface="Times New Roman" pitchFamily="18" charset="0"/>
              </a:rPr>
              <a:t>If the input vector is an "unknown" vector, the activation vectors produced as the net iterates will converge to an activation vector that is not one of the stored patterns.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4975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sz="quarter" idx="1"/>
          </p:nvPr>
        </p:nvSpPr>
        <p:spPr/>
        <p:txBody>
          <a:bodyPr>
            <a:normAutofit lnSpcReduction="10000"/>
          </a:bodyPr>
          <a:lstStyle/>
          <a:p>
            <a:r>
              <a:rPr lang="en-US" dirty="0"/>
              <a:t>An associative memory network can store a set of patterns as memories.</a:t>
            </a:r>
          </a:p>
          <a:p>
            <a:r>
              <a:rPr lang="en-US" dirty="0"/>
              <a:t>When the associative memory is being presented with a key pattern, it responds by producing one of the stored patterns, which closely resembles or relates to the key pattern. </a:t>
            </a:r>
          </a:p>
          <a:p>
            <a:r>
              <a:rPr lang="en-US" dirty="0"/>
              <a:t>Thus, the recall is through association of the key pattern, with the help of information memorized.</a:t>
            </a:r>
          </a:p>
          <a:p>
            <a:r>
              <a:rPr lang="en-US" dirty="0"/>
              <a:t>These types of memories are also called as </a:t>
            </a:r>
            <a:r>
              <a:rPr lang="en-US" i="1" dirty="0"/>
              <a:t>content-addressable memories </a:t>
            </a:r>
            <a:r>
              <a:rPr lang="en-US" dirty="0"/>
              <a:t>(CAM) in contrast to that of traditional </a:t>
            </a:r>
            <a:r>
              <a:rPr lang="en-US" i="1" dirty="0"/>
              <a:t>address-addressable memories </a:t>
            </a:r>
            <a:r>
              <a:rPr lang="en-US" dirty="0"/>
              <a:t>in digital computers where stored pattern (in byres) is recalled by its address.</a:t>
            </a:r>
          </a:p>
          <a:p>
            <a:endParaRPr lang="en-IN"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68040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endParaRPr lang="en-IN" dirty="0"/>
          </a:p>
        </p:txBody>
      </p:sp>
      <p:sp>
        <p:nvSpPr>
          <p:cNvPr id="3" name="Content Placeholder 2"/>
          <p:cNvSpPr>
            <a:spLocks noGrp="1"/>
          </p:cNvSpPr>
          <p:nvPr>
            <p:ph sz="quarter" idx="1"/>
          </p:nvPr>
        </p:nvSpPr>
        <p:spPr/>
        <p:txBody>
          <a:bodyPr>
            <a:normAutofit/>
          </a:bodyPr>
          <a:lstStyle/>
          <a:p>
            <a:pPr algn="just">
              <a:lnSpc>
                <a:spcPct val="150000"/>
              </a:lnSpc>
              <a:buClrTx/>
            </a:pPr>
            <a:r>
              <a:rPr lang="en-IN" sz="2300" dirty="0">
                <a:cs typeface="Times New Roman" pitchFamily="18" charset="0"/>
              </a:rPr>
              <a:t>Consider an Example in which the vector (1, 1, 1,0) (or its bipolar equivalent (1, 1, 1, - 1)) was stored in a net. The binary input vector corresponding to the input vector used (with mistakes in the first and second components) is (0, 0, 1, 0). Although the Hopfield net uses binary vectors, the weight matrix is bipolar. The units update their activations in a random order. For this example the update order is </a:t>
            </a:r>
          </a:p>
        </p:txBody>
      </p:sp>
      <p:sp>
        <p:nvSpPr>
          <p:cNvPr id="5" name="Slide Number Placeholder 4"/>
          <p:cNvSpPr>
            <a:spLocks noGrp="1"/>
          </p:cNvSpPr>
          <p:nvPr>
            <p:ph type="sldNum" sz="quarter" idx="15"/>
          </p:nvPr>
        </p:nvSpPr>
        <p:spPr/>
        <p:txBody>
          <a:bodyPr/>
          <a:lstStyle/>
          <a:p>
            <a:fld id="{B6F15528-21DE-4FAA-801E-634DDDAF4B2B}" type="slidenum">
              <a:rPr lang="en-US" smtClean="0"/>
              <a:pPr/>
              <a:t>30</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011206977"/>
              </p:ext>
            </p:extLst>
          </p:nvPr>
        </p:nvGraphicFramePr>
        <p:xfrm>
          <a:off x="2438400" y="5867400"/>
          <a:ext cx="1600200" cy="457200"/>
        </p:xfrm>
        <a:graphic>
          <a:graphicData uri="http://schemas.openxmlformats.org/presentationml/2006/ole">
            <mc:AlternateContent xmlns:mc="http://schemas.openxmlformats.org/markup-compatibility/2006">
              <mc:Choice xmlns:v="urn:schemas-microsoft-com:vml" Requires="v">
                <p:oleObj name="Equation" r:id="rId2" imgW="571320" imgH="228600" progId="Equation.3">
                  <p:embed/>
                </p:oleObj>
              </mc:Choice>
              <mc:Fallback>
                <p:oleObj name="Equation" r:id="rId2" imgW="57132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867400"/>
                        <a:ext cx="160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8429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8229600" cy="5976664"/>
          </a:xfrm>
        </p:spPr>
        <p:txBody>
          <a:bodyPr/>
          <a:lstStyle/>
          <a:p>
            <a:endParaRPr lang="en-IN" dirty="0"/>
          </a:p>
          <a:p>
            <a:r>
              <a:rPr lang="en-IN" dirty="0"/>
              <a:t>W = ∑ </a:t>
            </a:r>
            <a:r>
              <a:rPr lang="en-IN" i="1" dirty="0"/>
              <a:t>s</a:t>
            </a:r>
            <a:r>
              <a:rPr lang="en-IN" i="1" baseline="30000" dirty="0"/>
              <a:t>T</a:t>
            </a:r>
            <a:r>
              <a:rPr lang="en-IN" i="1" dirty="0"/>
              <a:t>(p)t(p) = 	           </a:t>
            </a:r>
            <a:r>
              <a:rPr lang="en-IN" sz="2400" dirty="0"/>
              <a:t>[1 1 1 -1]</a:t>
            </a:r>
            <a:r>
              <a:rPr lang="en-IN" sz="2400" i="1" dirty="0"/>
              <a:t>	</a:t>
            </a:r>
          </a:p>
          <a:p>
            <a:endParaRPr lang="en-IN" sz="2400" i="1" dirty="0"/>
          </a:p>
          <a:p>
            <a:endParaRPr lang="en-IN" sz="2400" i="1" dirty="0"/>
          </a:p>
          <a:p>
            <a:endParaRPr lang="en-IN" sz="2800" dirty="0"/>
          </a:p>
          <a:p>
            <a:r>
              <a:rPr lang="en-IN" sz="2800" dirty="0"/>
              <a:t>W =</a:t>
            </a:r>
            <a:r>
              <a:rPr lang="en-IN" sz="2400" i="1" dirty="0"/>
              <a:t> </a:t>
            </a:r>
          </a:p>
          <a:p>
            <a:pPr marL="0" indent="0">
              <a:buNone/>
            </a:pPr>
            <a:endParaRPr lang="en-IN" sz="2400" i="1" dirty="0"/>
          </a:p>
          <a:p>
            <a:endParaRPr lang="en-IN" sz="2400" i="1" dirty="0"/>
          </a:p>
          <a:p>
            <a:r>
              <a:rPr lang="en-IN" sz="2800" dirty="0"/>
              <a:t>The weight matrix with no self connection is:</a:t>
            </a:r>
          </a:p>
          <a:p>
            <a:endParaRPr lang="en-IN" sz="2400" i="1" dirty="0"/>
          </a:p>
          <a:p>
            <a:pPr marL="0" indent="0">
              <a:buNone/>
            </a:pPr>
            <a:endParaRPr lang="en-IN" sz="1800" i="1"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31</a:t>
            </a:fld>
            <a:endParaRPr lang="en-US"/>
          </a:p>
        </p:txBody>
      </p:sp>
      <p:sp>
        <p:nvSpPr>
          <p:cNvPr id="4" name="Double Bracket 3"/>
          <p:cNvSpPr/>
          <p:nvPr/>
        </p:nvSpPr>
        <p:spPr>
          <a:xfrm>
            <a:off x="2195736" y="2636912"/>
            <a:ext cx="1872208" cy="1279764"/>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400" dirty="0"/>
              <a:t>1  1  1  -1</a:t>
            </a:r>
          </a:p>
          <a:p>
            <a:pPr algn="ctr"/>
            <a:r>
              <a:rPr lang="en-IN" sz="2400" dirty="0"/>
              <a:t>1  1  1  -1</a:t>
            </a:r>
          </a:p>
          <a:p>
            <a:pPr algn="ctr"/>
            <a:r>
              <a:rPr lang="en-IN" sz="2400" dirty="0"/>
              <a:t>1  1  1  -1</a:t>
            </a:r>
          </a:p>
          <a:p>
            <a:pPr algn="ctr"/>
            <a:r>
              <a:rPr lang="en-IN" sz="2400" dirty="0"/>
              <a:t>-1  -1  -1  1</a:t>
            </a:r>
          </a:p>
        </p:txBody>
      </p:sp>
      <p:pic>
        <p:nvPicPr>
          <p:cNvPr id="5" name="Picture 2"/>
          <p:cNvPicPr>
            <a:picLocks noChangeAspect="1" noChangeArrowheads="1"/>
          </p:cNvPicPr>
          <p:nvPr/>
        </p:nvPicPr>
        <p:blipFill>
          <a:blip r:embed="rId2" cstate="print"/>
          <a:srcRect/>
          <a:stretch>
            <a:fillRect/>
          </a:stretch>
        </p:blipFill>
        <p:spPr bwMode="auto">
          <a:xfrm>
            <a:off x="1763688" y="4797152"/>
            <a:ext cx="3672408" cy="1584176"/>
          </a:xfrm>
          <a:prstGeom prst="rect">
            <a:avLst/>
          </a:prstGeom>
          <a:noFill/>
          <a:ln w="9525">
            <a:noFill/>
            <a:miter lim="800000"/>
            <a:headEnd/>
            <a:tailEnd/>
          </a:ln>
        </p:spPr>
      </p:pic>
      <p:sp>
        <p:nvSpPr>
          <p:cNvPr id="6" name="Double Bracket 5"/>
          <p:cNvSpPr/>
          <p:nvPr/>
        </p:nvSpPr>
        <p:spPr>
          <a:xfrm>
            <a:off x="3275856" y="838200"/>
            <a:ext cx="792088" cy="1055356"/>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000" dirty="0"/>
              <a:t>1</a:t>
            </a:r>
          </a:p>
          <a:p>
            <a:pPr algn="ctr"/>
            <a:r>
              <a:rPr lang="en-IN" sz="2000" dirty="0"/>
              <a:t>1</a:t>
            </a:r>
          </a:p>
          <a:p>
            <a:pPr algn="ctr"/>
            <a:r>
              <a:rPr lang="en-IN" sz="2000" dirty="0"/>
              <a:t>1</a:t>
            </a:r>
          </a:p>
          <a:p>
            <a:pPr algn="ctr"/>
            <a:r>
              <a:rPr lang="en-IN" sz="2000" dirty="0"/>
              <a:t>-1</a:t>
            </a:r>
          </a:p>
        </p:txBody>
      </p:sp>
    </p:spTree>
    <p:extLst>
      <p:ext uri="{BB962C8B-B14F-4D97-AF65-F5344CB8AC3E}">
        <p14:creationId xmlns:p14="http://schemas.microsoft.com/office/powerpoint/2010/main" val="3724904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562600"/>
          </a:xfrm>
        </p:spPr>
        <p:txBody>
          <a:bodyPr>
            <a:normAutofit fontScale="92500" lnSpcReduction="20000"/>
          </a:bodyPr>
          <a:lstStyle/>
          <a:p>
            <a:pPr marL="0" indent="0">
              <a:buClr>
                <a:schemeClr val="tx1"/>
              </a:buClr>
              <a:buNone/>
            </a:pPr>
            <a:r>
              <a:rPr lang="en-IN" sz="2300" dirty="0">
                <a:latin typeface="Times New Roman" pitchFamily="18" charset="0"/>
                <a:cs typeface="Times New Roman" pitchFamily="18" charset="0"/>
              </a:rPr>
              <a:t>Step 0. Initialize weights to store patterns:</a:t>
            </a:r>
          </a:p>
          <a:p>
            <a:pPr marL="0" indent="0">
              <a:buClr>
                <a:schemeClr val="tx1"/>
              </a:buClr>
              <a:buNone/>
            </a:pPr>
            <a:endParaRPr lang="en-US" sz="2300" dirty="0">
              <a:latin typeface="Times New Roman" pitchFamily="18" charset="0"/>
              <a:cs typeface="Times New Roman" pitchFamily="18" charset="0"/>
            </a:endParaRPr>
          </a:p>
          <a:p>
            <a:pPr marL="0" indent="0">
              <a:buClr>
                <a:schemeClr val="tx1"/>
              </a:buClr>
              <a:buNone/>
            </a:pPr>
            <a:endParaRPr lang="en-US" sz="2300" dirty="0">
              <a:latin typeface="Times New Roman" pitchFamily="18" charset="0"/>
              <a:cs typeface="Times New Roman" pitchFamily="18" charset="0"/>
            </a:endParaRPr>
          </a:p>
          <a:p>
            <a:pPr marL="0" indent="0">
              <a:buClr>
                <a:schemeClr val="tx1"/>
              </a:buClr>
              <a:buNone/>
            </a:pPr>
            <a:endParaRPr lang="en-US" sz="2300" dirty="0">
              <a:latin typeface="Times New Roman" pitchFamily="18" charset="0"/>
              <a:cs typeface="Times New Roman" pitchFamily="18" charset="0"/>
            </a:endParaRPr>
          </a:p>
          <a:p>
            <a:pPr marL="0" indent="0">
              <a:buClr>
                <a:schemeClr val="tx1"/>
              </a:buClr>
              <a:buNone/>
            </a:pPr>
            <a:endParaRPr lang="en-IN" sz="2300" dirty="0">
              <a:latin typeface="Times New Roman" pitchFamily="18" charset="0"/>
              <a:cs typeface="Times New Roman" pitchFamily="18" charset="0"/>
            </a:endParaRPr>
          </a:p>
          <a:p>
            <a:pPr marL="0" indent="0">
              <a:buClr>
                <a:schemeClr val="tx1"/>
              </a:buClr>
              <a:buNone/>
            </a:pPr>
            <a:r>
              <a:rPr lang="en-IN" sz="2300" dirty="0">
                <a:latin typeface="Times New Roman" pitchFamily="18" charset="0"/>
                <a:cs typeface="Times New Roman" pitchFamily="18" charset="0"/>
              </a:rPr>
              <a:t>Step 1. The input vector is  x = [0, 0, 1, 0].</a:t>
            </a:r>
          </a:p>
          <a:p>
            <a:pPr marL="0" indent="0">
              <a:buClr>
                <a:schemeClr val="tx1"/>
              </a:buClr>
              <a:buNone/>
            </a:pPr>
            <a:r>
              <a:rPr lang="en-IN" sz="2300" dirty="0">
                <a:latin typeface="Times New Roman" pitchFamily="18" charset="0"/>
                <a:cs typeface="Times New Roman" pitchFamily="18" charset="0"/>
              </a:rPr>
              <a:t>Step 2. for this vector y = [0, 0, 1, 0].</a:t>
            </a:r>
          </a:p>
          <a:p>
            <a:pPr marL="0" indent="0">
              <a:buClr>
                <a:schemeClr val="tx1"/>
              </a:buClr>
              <a:buNone/>
            </a:pPr>
            <a:r>
              <a:rPr lang="en-IN" sz="2300" dirty="0">
                <a:latin typeface="Times New Roman" pitchFamily="18" charset="0"/>
                <a:cs typeface="Times New Roman" pitchFamily="18" charset="0"/>
              </a:rPr>
              <a:t>Step 3. Choose unit         to update its activation:</a:t>
            </a:r>
          </a:p>
          <a:p>
            <a:pPr marL="0" indent="0">
              <a:buClr>
                <a:schemeClr val="tx1"/>
              </a:buClr>
              <a:buNone/>
            </a:pPr>
            <a:r>
              <a:rPr lang="en-US" sz="2300" dirty="0">
                <a:latin typeface="Times New Roman" pitchFamily="18" charset="0"/>
                <a:cs typeface="Times New Roman" pitchFamily="18" charset="0"/>
              </a:rPr>
              <a:t>step 4.                                 </a:t>
            </a:r>
          </a:p>
          <a:p>
            <a:pPr marL="0" indent="0">
              <a:buClr>
                <a:schemeClr val="tx1"/>
              </a:buClr>
              <a:buNone/>
            </a:pPr>
            <a:r>
              <a:rPr lang="en-US" sz="2300" dirty="0">
                <a:latin typeface="Times New Roman" pitchFamily="18" charset="0"/>
                <a:cs typeface="Times New Roman" pitchFamily="18" charset="0"/>
              </a:rPr>
              <a:t>				= 0+[0 0 1 0]              = 0+1 =1 </a:t>
            </a:r>
          </a:p>
          <a:p>
            <a:pPr marL="365760" lvl="1" indent="0">
              <a:buClr>
                <a:schemeClr val="tx1"/>
              </a:buClr>
              <a:buNone/>
            </a:pPr>
            <a:r>
              <a:rPr lang="en-US" sz="2300" dirty="0">
                <a:latin typeface="Times New Roman" pitchFamily="18" charset="0"/>
                <a:cs typeface="Times New Roman" pitchFamily="18" charset="0"/>
              </a:rPr>
              <a:t>			</a:t>
            </a:r>
          </a:p>
          <a:p>
            <a:pPr marL="365760" lvl="1" indent="0">
              <a:buClr>
                <a:schemeClr val="tx1"/>
              </a:buClr>
              <a:buNone/>
            </a:pPr>
            <a:endParaRPr lang="en-US" sz="2300" dirty="0">
              <a:latin typeface="Times New Roman" pitchFamily="18" charset="0"/>
              <a:cs typeface="Times New Roman" pitchFamily="18" charset="0"/>
            </a:endParaRPr>
          </a:p>
          <a:p>
            <a:pPr marL="0" indent="0">
              <a:buClr>
                <a:schemeClr val="tx1"/>
              </a:buClr>
              <a:buNone/>
            </a:pPr>
            <a:r>
              <a:rPr lang="en-US" sz="2600" dirty="0">
                <a:latin typeface="Times New Roman" pitchFamily="18" charset="0"/>
                <a:cs typeface="Times New Roman" pitchFamily="18" charset="0"/>
              </a:rPr>
              <a:t>step 5.</a:t>
            </a:r>
          </a:p>
          <a:p>
            <a:pPr marL="0" indent="0">
              <a:buClr>
                <a:schemeClr val="tx1"/>
              </a:buClr>
              <a:buNone/>
            </a:pPr>
            <a:r>
              <a:rPr lang="en-US" sz="2600" dirty="0">
                <a:latin typeface="Times New Roman" pitchFamily="18" charset="0"/>
                <a:cs typeface="Times New Roman" pitchFamily="18" charset="0"/>
              </a:rPr>
              <a:t>step 6. y=(1,0,1,0)  	               </a:t>
            </a:r>
            <a:r>
              <a:rPr lang="en-US" sz="2600" dirty="0">
                <a:solidFill>
                  <a:srgbClr val="C00000"/>
                </a:solidFill>
                <a:latin typeface="Times New Roman" pitchFamily="18" charset="0"/>
                <a:cs typeface="Times New Roman" pitchFamily="18" charset="0"/>
              </a:rPr>
              <a:t>No Convergence</a:t>
            </a:r>
          </a:p>
          <a:p>
            <a:pPr lvl="1">
              <a:buClr>
                <a:schemeClr val="tx1"/>
              </a:buClr>
              <a:buNone/>
            </a:pPr>
            <a:endParaRPr lang="en-US" sz="2300" dirty="0">
              <a:latin typeface="Times New Roman" pitchFamily="18" charset="0"/>
              <a:cs typeface="Times New Roman" pitchFamily="18" charset="0"/>
            </a:endParaRPr>
          </a:p>
          <a:p>
            <a:pPr lvl="1">
              <a:buClr>
                <a:schemeClr val="tx1"/>
              </a:buClr>
              <a:buNone/>
            </a:pPr>
            <a:r>
              <a:rPr lang="en-US" sz="2300" dirty="0">
                <a:latin typeface="Times New Roman" pitchFamily="18" charset="0"/>
                <a:cs typeface="Times New Roman" pitchFamily="18" charset="0"/>
              </a:rPr>
              <a:t>	</a:t>
            </a:r>
            <a:endParaRPr lang="en-IN" sz="23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32</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583954" y="1295400"/>
            <a:ext cx="2552700" cy="1104900"/>
          </a:xfrm>
          <a:prstGeom prst="rect">
            <a:avLst/>
          </a:prstGeom>
          <a:noFill/>
          <a:ln w="9525">
            <a:noFill/>
            <a:miter lim="800000"/>
            <a:headEnd/>
            <a:tailEnd/>
          </a:ln>
        </p:spPr>
      </p:pic>
      <p:graphicFrame>
        <p:nvGraphicFramePr>
          <p:cNvPr id="6" name="Object 5"/>
          <p:cNvGraphicFramePr>
            <a:graphicFrameLocks noChangeAspect="1"/>
          </p:cNvGraphicFramePr>
          <p:nvPr>
            <p:extLst>
              <p:ext uri="{D42A27DB-BD31-4B8C-83A1-F6EECF244321}">
                <p14:modId xmlns:p14="http://schemas.microsoft.com/office/powerpoint/2010/main" val="111691871"/>
              </p:ext>
            </p:extLst>
          </p:nvPr>
        </p:nvGraphicFramePr>
        <p:xfrm>
          <a:off x="2895600" y="3124200"/>
          <a:ext cx="381000" cy="381000"/>
        </p:xfrm>
        <a:graphic>
          <a:graphicData uri="http://schemas.openxmlformats.org/presentationml/2006/ole">
            <mc:AlternateContent xmlns:mc="http://schemas.openxmlformats.org/markup-compatibility/2006">
              <mc:Choice xmlns:v="urn:schemas-microsoft-com:vml" Requires="v">
                <p:oleObj name="Equation" r:id="rId3" imgW="139680" imgH="228600" progId="Equation.3">
                  <p:embed/>
                </p:oleObj>
              </mc:Choice>
              <mc:Fallback>
                <p:oleObj name="Equation" r:id="rId3" imgW="1396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124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7" imgW="114120" imgH="215640" progId="Equation.3">
                  <p:embed/>
                </p:oleObj>
              </mc:Choice>
              <mc:Fallback>
                <p:oleObj name="Equation" r:id="rId7"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056859177"/>
              </p:ext>
            </p:extLst>
          </p:nvPr>
        </p:nvGraphicFramePr>
        <p:xfrm>
          <a:off x="2267744" y="4581888"/>
          <a:ext cx="2133600" cy="381000"/>
        </p:xfrm>
        <a:graphic>
          <a:graphicData uri="http://schemas.openxmlformats.org/presentationml/2006/ole">
            <mc:AlternateContent xmlns:mc="http://schemas.openxmlformats.org/markup-compatibility/2006">
              <mc:Choice xmlns:v="urn:schemas-microsoft-com:vml" Requires="v">
                <p:oleObj name="Equation" r:id="rId8" imgW="1193760" imgH="215640" progId="Equation.3">
                  <p:embed/>
                </p:oleObj>
              </mc:Choice>
              <mc:Fallback>
                <p:oleObj name="Equation" r:id="rId8" imgW="119376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4581888"/>
                        <a:ext cx="2133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38186563"/>
              </p:ext>
            </p:extLst>
          </p:nvPr>
        </p:nvGraphicFramePr>
        <p:xfrm>
          <a:off x="1371600" y="3744846"/>
          <a:ext cx="2232248" cy="576064"/>
        </p:xfrm>
        <a:graphic>
          <a:graphicData uri="http://schemas.openxmlformats.org/presentationml/2006/ole">
            <mc:AlternateContent xmlns:mc="http://schemas.openxmlformats.org/markup-compatibility/2006">
              <mc:Choice xmlns:v="urn:schemas-microsoft-com:vml" Requires="v">
                <p:oleObj name="Equation" r:id="rId10" imgW="1346040" imgH="355320" progId="Equation.3">
                  <p:embed/>
                </p:oleObj>
              </mc:Choice>
              <mc:Fallback>
                <p:oleObj name="Equation" r:id="rId10" imgW="1346040" imgH="355320" progId="Equation.3">
                  <p:embed/>
                  <p:pic>
                    <p:nvPicPr>
                      <p:cNvPr id="0" name=""/>
                      <p:cNvPicPr/>
                      <p:nvPr/>
                    </p:nvPicPr>
                    <p:blipFill>
                      <a:blip r:embed="rId11"/>
                      <a:stretch>
                        <a:fillRect/>
                      </a:stretch>
                    </p:blipFill>
                    <p:spPr>
                      <a:xfrm>
                        <a:off x="1371600" y="3744846"/>
                        <a:ext cx="2232248" cy="576064"/>
                      </a:xfrm>
                      <a:prstGeom prst="rect">
                        <a:avLst/>
                      </a:prstGeom>
                    </p:spPr>
                  </p:pic>
                </p:oleObj>
              </mc:Fallback>
            </mc:AlternateContent>
          </a:graphicData>
        </a:graphic>
      </p:graphicFrame>
      <p:sp>
        <p:nvSpPr>
          <p:cNvPr id="15" name="Double Bracket 14"/>
          <p:cNvSpPr/>
          <p:nvPr/>
        </p:nvSpPr>
        <p:spPr>
          <a:xfrm>
            <a:off x="5715000" y="3505200"/>
            <a:ext cx="792088" cy="1055356"/>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IN" sz="2000" dirty="0"/>
              <a:t>0</a:t>
            </a:r>
          </a:p>
          <a:p>
            <a:pPr algn="ctr"/>
            <a:r>
              <a:rPr lang="en-IN" sz="2000" dirty="0"/>
              <a:t>1</a:t>
            </a:r>
          </a:p>
          <a:p>
            <a:pPr algn="ctr"/>
            <a:r>
              <a:rPr lang="en-IN" sz="2000" dirty="0"/>
              <a:t>1</a:t>
            </a:r>
          </a:p>
          <a:p>
            <a:pPr algn="ctr"/>
            <a:r>
              <a:rPr lang="en-IN" sz="2000" dirty="0"/>
              <a:t>-1</a:t>
            </a:r>
          </a:p>
        </p:txBody>
      </p:sp>
      <p:cxnSp>
        <p:nvCxnSpPr>
          <p:cNvPr id="9" name="Straight Arrow Connector 8"/>
          <p:cNvCxnSpPr/>
          <p:nvPr/>
        </p:nvCxnSpPr>
        <p:spPr>
          <a:xfrm>
            <a:off x="3779912" y="5229200"/>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86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83916"/>
            <a:ext cx="8229600" cy="5334000"/>
          </a:xfrm>
        </p:spPr>
        <p:txBody>
          <a:bodyPr>
            <a:noAutofit/>
          </a:bodyPr>
          <a:lstStyle/>
          <a:p>
            <a:pPr>
              <a:lnSpc>
                <a:spcPct val="150000"/>
              </a:lnSpc>
              <a:buClr>
                <a:schemeClr val="tx1"/>
              </a:buClr>
              <a:buNone/>
            </a:pPr>
            <a:r>
              <a:rPr lang="en-US" sz="2600" dirty="0">
                <a:latin typeface="Times New Roman" pitchFamily="18" charset="0"/>
                <a:cs typeface="Times New Roman" pitchFamily="18" charset="0"/>
              </a:rPr>
              <a:t>Step 3. Choose unit         </a:t>
            </a:r>
            <a:r>
              <a:rPr lang="en-IN" sz="2600" dirty="0">
                <a:latin typeface="Times New Roman" pitchFamily="18" charset="0"/>
                <a:cs typeface="Times New Roman" pitchFamily="18" charset="0"/>
              </a:rPr>
              <a:t>to update its activation:</a:t>
            </a:r>
          </a:p>
          <a:p>
            <a:pPr lvl="1">
              <a:lnSpc>
                <a:spcPct val="150000"/>
              </a:lnSpc>
              <a:buClr>
                <a:schemeClr val="tx1"/>
              </a:buClr>
              <a:buNone/>
            </a:pPr>
            <a:r>
              <a:rPr lang="en-US" sz="2300" dirty="0">
                <a:latin typeface="Times New Roman" pitchFamily="18" charset="0"/>
                <a:cs typeface="Times New Roman" pitchFamily="18" charset="0"/>
              </a:rPr>
              <a:t>			step 4.</a:t>
            </a:r>
            <a:endParaRPr lang="en-IN" sz="2300" dirty="0">
              <a:latin typeface="Times New Roman" pitchFamily="18" charset="0"/>
              <a:cs typeface="Times New Roman" pitchFamily="18" charset="0"/>
            </a:endParaRPr>
          </a:p>
          <a:p>
            <a:pPr>
              <a:lnSpc>
                <a:spcPct val="150000"/>
              </a:lnSpc>
              <a:buNone/>
            </a:pPr>
            <a:r>
              <a:rPr lang="en-US" sz="2300" dirty="0">
                <a:latin typeface="Times New Roman" pitchFamily="18" charset="0"/>
                <a:cs typeface="Times New Roman" pitchFamily="18" charset="0"/>
              </a:rPr>
              <a:t>			step 5.                                      </a:t>
            </a:r>
          </a:p>
          <a:p>
            <a:pPr>
              <a:lnSpc>
                <a:spcPct val="150000"/>
              </a:lnSpc>
              <a:buNone/>
            </a:pPr>
            <a:r>
              <a:rPr lang="en-US" sz="2300" dirty="0">
                <a:latin typeface="Times New Roman" pitchFamily="18" charset="0"/>
                <a:cs typeface="Times New Roman" pitchFamily="18" charset="0"/>
              </a:rPr>
              <a:t>			step 6. y=(1,0,1,0).	  </a:t>
            </a:r>
            <a:r>
              <a:rPr lang="en-US" sz="2300" dirty="0">
                <a:solidFill>
                  <a:srgbClr val="C00000"/>
                </a:solidFill>
                <a:latin typeface="Times New Roman" pitchFamily="18" charset="0"/>
                <a:cs typeface="Times New Roman" pitchFamily="18" charset="0"/>
              </a:rPr>
              <a:t>No Convergence</a:t>
            </a:r>
            <a:r>
              <a:rPr lang="en-US" sz="2300" dirty="0">
                <a:latin typeface="Times New Roman" pitchFamily="18" charset="0"/>
                <a:cs typeface="Times New Roman" pitchFamily="18" charset="0"/>
              </a:rPr>
              <a:t>	</a:t>
            </a:r>
          </a:p>
          <a:p>
            <a:pPr>
              <a:lnSpc>
                <a:spcPct val="150000"/>
              </a:lnSpc>
              <a:buNone/>
            </a:pPr>
            <a:r>
              <a:rPr lang="en-US" sz="2300" dirty="0">
                <a:latin typeface="Times New Roman" pitchFamily="18" charset="0"/>
                <a:cs typeface="Times New Roman" pitchFamily="18" charset="0"/>
              </a:rPr>
              <a:t>step 3. </a:t>
            </a:r>
            <a:r>
              <a:rPr lang="en-IN" sz="2300" dirty="0">
                <a:latin typeface="Times New Roman" pitchFamily="18" charset="0"/>
                <a:cs typeface="Times New Roman" pitchFamily="18" charset="0"/>
              </a:rPr>
              <a:t>Choose unit          to update its activation:</a:t>
            </a:r>
          </a:p>
          <a:p>
            <a:pPr>
              <a:lnSpc>
                <a:spcPct val="150000"/>
              </a:lnSpc>
              <a:buNone/>
            </a:pPr>
            <a:r>
              <a:rPr lang="en-US" sz="2300" dirty="0">
                <a:latin typeface="Times New Roman" pitchFamily="18" charset="0"/>
                <a:cs typeface="Times New Roman" pitchFamily="18" charset="0"/>
              </a:rPr>
              <a:t>			step 4.</a:t>
            </a:r>
          </a:p>
          <a:p>
            <a:pPr>
              <a:lnSpc>
                <a:spcPct val="150000"/>
              </a:lnSpc>
              <a:buNone/>
            </a:pPr>
            <a:r>
              <a:rPr lang="en-US" sz="2300" dirty="0">
                <a:latin typeface="Times New Roman" pitchFamily="18" charset="0"/>
                <a:cs typeface="Times New Roman" pitchFamily="18" charset="0"/>
              </a:rPr>
              <a:t>			step 5. </a:t>
            </a:r>
          </a:p>
          <a:p>
            <a:pPr>
              <a:lnSpc>
                <a:spcPct val="150000"/>
              </a:lnSpc>
              <a:buNone/>
            </a:pPr>
            <a:r>
              <a:rPr lang="en-US" sz="2300" dirty="0">
                <a:latin typeface="Times New Roman" pitchFamily="18" charset="0"/>
                <a:cs typeface="Times New Roman" pitchFamily="18" charset="0"/>
              </a:rPr>
              <a:t>			Step 6. y=(1,0,1,0). 	     </a:t>
            </a:r>
            <a:r>
              <a:rPr lang="en-US" sz="2300" dirty="0">
                <a:solidFill>
                  <a:srgbClr val="C00000"/>
                </a:solidFill>
                <a:latin typeface="Times New Roman" pitchFamily="18" charset="0"/>
                <a:cs typeface="Times New Roman" pitchFamily="18" charset="0"/>
              </a:rPr>
              <a:t>No Convergence</a:t>
            </a:r>
          </a:p>
          <a:p>
            <a:pPr>
              <a:lnSpc>
                <a:spcPct val="150000"/>
              </a:lnSpc>
              <a:buNone/>
            </a:pPr>
            <a:r>
              <a:rPr lang="en-US" sz="2300" dirty="0">
                <a:latin typeface="Times New Roman" pitchFamily="18" charset="0"/>
                <a:cs typeface="Times New Roman" pitchFamily="18" charset="0"/>
              </a:rPr>
              <a:t>		</a:t>
            </a:r>
          </a:p>
          <a:p>
            <a:pPr>
              <a:lnSpc>
                <a:spcPct val="150000"/>
              </a:lnSpc>
              <a:buNone/>
            </a:pPr>
            <a:endParaRPr lang="en-IN" sz="23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33</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455057745"/>
              </p:ext>
            </p:extLst>
          </p:nvPr>
        </p:nvGraphicFramePr>
        <p:xfrm>
          <a:off x="3352800" y="1066800"/>
          <a:ext cx="381000" cy="368300"/>
        </p:xfrm>
        <a:graphic>
          <a:graphicData uri="http://schemas.openxmlformats.org/presentationml/2006/ole">
            <mc:AlternateContent xmlns:mc="http://schemas.openxmlformats.org/markup-compatibility/2006">
              <mc:Choice xmlns:v="urn:schemas-microsoft-com:vml" Requires="v">
                <p:oleObj name="Equation" r:id="rId2" imgW="177480" imgH="215640" progId="Equation.3">
                  <p:embed/>
                </p:oleObj>
              </mc:Choice>
              <mc:Fallback>
                <p:oleObj name="Equation" r:id="rId2" imgW="177480" imgH="215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066800"/>
                        <a:ext cx="381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3276600" y="1524000"/>
          <a:ext cx="4038600" cy="685800"/>
        </p:xfrm>
        <a:graphic>
          <a:graphicData uri="http://schemas.openxmlformats.org/presentationml/2006/ole">
            <mc:AlternateContent xmlns:mc="http://schemas.openxmlformats.org/markup-compatibility/2006">
              <mc:Choice xmlns:v="urn:schemas-microsoft-com:vml" Requires="v">
                <p:oleObj name="Equation" r:id="rId4" imgW="2031840" imgH="355320" progId="Equation.3">
                  <p:embed/>
                </p:oleObj>
              </mc:Choice>
              <mc:Fallback>
                <p:oleObj name="Equation" r:id="rId4" imgW="203184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524000"/>
                        <a:ext cx="4038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276600" y="2209800"/>
          <a:ext cx="3124200" cy="381000"/>
        </p:xfrm>
        <a:graphic>
          <a:graphicData uri="http://schemas.openxmlformats.org/presentationml/2006/ole">
            <mc:AlternateContent xmlns:mc="http://schemas.openxmlformats.org/markup-compatibility/2006">
              <mc:Choice xmlns:v="urn:schemas-microsoft-com:vml" Requires="v">
                <p:oleObj name="Equation" r:id="rId6" imgW="1257120" imgH="215640" progId="Equation.3">
                  <p:embed/>
                </p:oleObj>
              </mc:Choice>
              <mc:Fallback>
                <p:oleObj name="Equation" r:id="rId6" imgW="125712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209800"/>
                        <a:ext cx="3124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3352800" y="4572000"/>
          <a:ext cx="3352800" cy="609600"/>
        </p:xfrm>
        <a:graphic>
          <a:graphicData uri="http://schemas.openxmlformats.org/presentationml/2006/ole">
            <mc:AlternateContent xmlns:mc="http://schemas.openxmlformats.org/markup-compatibility/2006">
              <mc:Choice xmlns:v="urn:schemas-microsoft-com:vml" Requires="v">
                <p:oleObj name="Equation" r:id="rId8" imgW="1815840" imgH="355320" progId="Equation.3">
                  <p:embed/>
                </p:oleObj>
              </mc:Choice>
              <mc:Fallback>
                <p:oleObj name="Equation" r:id="rId8" imgW="181584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4572000"/>
                        <a:ext cx="3352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823447"/>
              </p:ext>
            </p:extLst>
          </p:nvPr>
        </p:nvGraphicFramePr>
        <p:xfrm>
          <a:off x="4407396" y="4038600"/>
          <a:ext cx="2057400" cy="381000"/>
        </p:xfrm>
        <a:graphic>
          <a:graphicData uri="http://schemas.openxmlformats.org/presentationml/2006/ole">
            <mc:AlternateContent xmlns:mc="http://schemas.openxmlformats.org/markup-compatibility/2006">
              <mc:Choice xmlns:v="urn:schemas-microsoft-com:vml" Requires="v">
                <p:oleObj name="Equation" r:id="rId10" imgW="1218960" imgH="228600" progId="Equation.3">
                  <p:embed/>
                </p:oleObj>
              </mc:Choice>
              <mc:Fallback>
                <p:oleObj name="Equation" r:id="rId10" imgW="121896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7396" y="4038600"/>
                        <a:ext cx="2057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3962400" y="3962400"/>
          <a:ext cx="381000" cy="381000"/>
        </p:xfrm>
        <a:graphic>
          <a:graphicData uri="http://schemas.openxmlformats.org/presentationml/2006/ole">
            <mc:AlternateContent xmlns:mc="http://schemas.openxmlformats.org/markup-compatibility/2006">
              <mc:Choice xmlns:v="urn:schemas-microsoft-com:vml" Requires="v">
                <p:oleObj name="Equation" r:id="rId12" imgW="177480" imgH="228600" progId="Equation.3">
                  <p:embed/>
                </p:oleObj>
              </mc:Choice>
              <mc:Fallback>
                <p:oleObj name="Equation" r:id="rId12" imgW="1774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2400" y="39624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577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29208" y="692696"/>
            <a:ext cx="8229600" cy="5458544"/>
          </a:xfrm>
        </p:spPr>
        <p:txBody>
          <a:bodyPr>
            <a:normAutofit/>
          </a:bodyPr>
          <a:lstStyle/>
          <a:p>
            <a:pPr>
              <a:lnSpc>
                <a:spcPct val="150000"/>
              </a:lnSpc>
              <a:buNone/>
            </a:pPr>
            <a:r>
              <a:rPr lang="en-US" sz="2300" dirty="0">
                <a:cs typeface="Times New Roman" pitchFamily="18" charset="0"/>
              </a:rPr>
              <a:t>step 3. </a:t>
            </a:r>
            <a:r>
              <a:rPr lang="en-IN" sz="2300" dirty="0">
                <a:cs typeface="Times New Roman" pitchFamily="18" charset="0"/>
              </a:rPr>
              <a:t>Choose unit          to update its activation:</a:t>
            </a:r>
          </a:p>
          <a:p>
            <a:pPr>
              <a:lnSpc>
                <a:spcPct val="150000"/>
              </a:lnSpc>
              <a:buNone/>
            </a:pPr>
            <a:r>
              <a:rPr lang="en-US" sz="2300" dirty="0">
                <a:latin typeface="Times New Roman" pitchFamily="18" charset="0"/>
                <a:cs typeface="Times New Roman" pitchFamily="18" charset="0"/>
              </a:rPr>
              <a:t>step 4.</a:t>
            </a:r>
          </a:p>
          <a:p>
            <a:pPr>
              <a:lnSpc>
                <a:spcPct val="150000"/>
              </a:lnSpc>
              <a:buNone/>
            </a:pPr>
            <a:r>
              <a:rPr lang="en-US" sz="2300" dirty="0">
                <a:latin typeface="Times New Roman" pitchFamily="18" charset="0"/>
                <a:cs typeface="Times New Roman" pitchFamily="18" charset="0"/>
              </a:rPr>
              <a:t>step 5.</a:t>
            </a:r>
          </a:p>
          <a:p>
            <a:pPr>
              <a:lnSpc>
                <a:spcPct val="150000"/>
              </a:lnSpc>
              <a:buNone/>
            </a:pPr>
            <a:r>
              <a:rPr lang="en-US" sz="2300" dirty="0">
                <a:cs typeface="Times New Roman" pitchFamily="18" charset="0"/>
              </a:rPr>
              <a:t>step 6. y=(1,1,1,0)	 </a:t>
            </a:r>
            <a:r>
              <a:rPr lang="en-US" sz="2300" dirty="0">
                <a:solidFill>
                  <a:srgbClr val="C00000"/>
                </a:solidFill>
                <a:cs typeface="Times New Roman" pitchFamily="18" charset="0"/>
              </a:rPr>
              <a:t>Converges with vector x.</a:t>
            </a:r>
          </a:p>
          <a:p>
            <a:pPr>
              <a:lnSpc>
                <a:spcPct val="150000"/>
              </a:lnSpc>
              <a:buNone/>
            </a:pPr>
            <a:endParaRPr lang="en-IN" sz="1600" dirty="0">
              <a:latin typeface="Times New Roman" pitchFamily="18" charset="0"/>
              <a:cs typeface="Times New Roman" pitchFamily="18" charset="0"/>
            </a:endParaRPr>
          </a:p>
          <a:p>
            <a:pPr>
              <a:lnSpc>
                <a:spcPct val="150000"/>
              </a:lnSpc>
              <a:buNone/>
            </a:pPr>
            <a:r>
              <a:rPr lang="en-IN" sz="2000" dirty="0">
                <a:cs typeface="Times New Roman" pitchFamily="18" charset="0"/>
              </a:rPr>
              <a:t>Step 7. Test for convergence: thus the output y has converged with vector x in this iteration itself. But, one more iteration can be done to check whether further activations are there or not.</a:t>
            </a:r>
          </a:p>
          <a:p>
            <a:pPr>
              <a:lnSpc>
                <a:spcPct val="150000"/>
              </a:lnSpc>
            </a:pPr>
            <a:r>
              <a:rPr lang="en-IN" sz="2000" dirty="0">
                <a:cs typeface="Times New Roman" pitchFamily="18" charset="0"/>
              </a:rPr>
              <a:t>Weight matrix w will be same and input vector x = [1 1 1 0].</a:t>
            </a:r>
          </a:p>
          <a:p>
            <a:pPr>
              <a:lnSpc>
                <a:spcPct val="150000"/>
              </a:lnSpc>
            </a:pPr>
            <a:r>
              <a:rPr lang="en-IN" sz="2000" dirty="0">
                <a:cs typeface="Times New Roman" pitchFamily="18" charset="0"/>
              </a:rPr>
              <a:t>For same sequence of updation of weights. i.e. y1, y4, y3, y2</a:t>
            </a:r>
          </a:p>
          <a:p>
            <a:pPr>
              <a:lnSpc>
                <a:spcPct val="150000"/>
              </a:lnSpc>
            </a:pPr>
            <a:endParaRPr lang="en-IN" sz="2300" dirty="0">
              <a:latin typeface="Times New Roman" pitchFamily="18" charset="0"/>
              <a:cs typeface="Times New Roman" pitchFamily="18" charset="0"/>
            </a:endParaRPr>
          </a:p>
          <a:p>
            <a:pPr>
              <a:lnSpc>
                <a:spcPct val="150000"/>
              </a:lnSpc>
              <a:buNone/>
            </a:pPr>
            <a:endParaRPr lang="en-IN" sz="2300" dirty="0">
              <a:latin typeface="Times New Roman" pitchFamily="18" charset="0"/>
              <a:cs typeface="Times New Roman"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585924782"/>
              </p:ext>
            </p:extLst>
          </p:nvPr>
        </p:nvGraphicFramePr>
        <p:xfrm>
          <a:off x="3276600" y="838200"/>
          <a:ext cx="457200" cy="381000"/>
        </p:xfrm>
        <a:graphic>
          <a:graphicData uri="http://schemas.openxmlformats.org/presentationml/2006/ole">
            <mc:AlternateContent xmlns:mc="http://schemas.openxmlformats.org/markup-compatibility/2006">
              <mc:Choice xmlns:v="urn:schemas-microsoft-com:vml" Requires="v">
                <p:oleObj name="Equation" r:id="rId2" imgW="177480" imgH="215640" progId="Equation.3">
                  <p:embed/>
                </p:oleObj>
              </mc:Choice>
              <mc:Fallback>
                <p:oleObj name="Equation" r:id="rId2" imgW="177480" imgH="215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838200"/>
                        <a:ext cx="457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31849629"/>
              </p:ext>
            </p:extLst>
          </p:nvPr>
        </p:nvGraphicFramePr>
        <p:xfrm>
          <a:off x="3347864" y="1484784"/>
          <a:ext cx="4191000" cy="685800"/>
        </p:xfrm>
        <a:graphic>
          <a:graphicData uri="http://schemas.openxmlformats.org/presentationml/2006/ole">
            <mc:AlternateContent xmlns:mc="http://schemas.openxmlformats.org/markup-compatibility/2006">
              <mc:Choice xmlns:v="urn:schemas-microsoft-com:vml" Requires="v">
                <p:oleObj name="Equation" r:id="rId4" imgW="1841400" imgH="355320" progId="Equation.3">
                  <p:embed/>
                </p:oleObj>
              </mc:Choice>
              <mc:Fallback>
                <p:oleObj name="Equation" r:id="rId4" imgW="184140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1484784"/>
                        <a:ext cx="4191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92174270"/>
              </p:ext>
            </p:extLst>
          </p:nvPr>
        </p:nvGraphicFramePr>
        <p:xfrm>
          <a:off x="3419872" y="2060848"/>
          <a:ext cx="2057400" cy="381000"/>
        </p:xfrm>
        <a:graphic>
          <a:graphicData uri="http://schemas.openxmlformats.org/presentationml/2006/ole">
            <mc:AlternateContent xmlns:mc="http://schemas.openxmlformats.org/markup-compatibility/2006">
              <mc:Choice xmlns:v="urn:schemas-microsoft-com:vml" Requires="v">
                <p:oleObj name="Equation" r:id="rId6" imgW="1168200" imgH="215640" progId="Equation.3">
                  <p:embed/>
                </p:oleObj>
              </mc:Choice>
              <mc:Fallback>
                <p:oleObj name="Equation" r:id="rId6" imgW="11682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2060848"/>
                        <a:ext cx="2057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6802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68152"/>
          </a:xfrm>
        </p:spPr>
        <p:txBody>
          <a:bodyPr>
            <a:normAutofit/>
          </a:bodyPr>
          <a:lstStyle/>
          <a:p>
            <a:pPr algn="l"/>
            <a:r>
              <a:rPr lang="en-US" dirty="0"/>
              <a:t>Analysis</a:t>
            </a:r>
            <a:endParaRPr lang="en-IN" dirty="0"/>
          </a:p>
        </p:txBody>
      </p:sp>
      <p:sp>
        <p:nvSpPr>
          <p:cNvPr id="3" name="Content Placeholder 2"/>
          <p:cNvSpPr>
            <a:spLocks noGrp="1"/>
          </p:cNvSpPr>
          <p:nvPr>
            <p:ph sz="quarter" idx="1"/>
          </p:nvPr>
        </p:nvSpPr>
        <p:spPr>
          <a:xfrm>
            <a:off x="457200" y="1268760"/>
            <a:ext cx="8229600" cy="5208240"/>
          </a:xfrm>
        </p:spPr>
        <p:txBody>
          <a:bodyPr>
            <a:normAutofit fontScale="92500"/>
          </a:bodyPr>
          <a:lstStyle/>
          <a:p>
            <a:pPr>
              <a:buClr>
                <a:schemeClr val="tx1"/>
              </a:buClr>
              <a:buNone/>
            </a:pPr>
            <a:r>
              <a:rPr lang="en-IN" sz="2200" b="1" i="1" dirty="0"/>
              <a:t>Energy Function.</a:t>
            </a:r>
          </a:p>
          <a:p>
            <a:pPr algn="just">
              <a:lnSpc>
                <a:spcPct val="150000"/>
              </a:lnSpc>
              <a:buClr>
                <a:schemeClr val="tx1"/>
              </a:buClr>
            </a:pPr>
            <a:r>
              <a:rPr lang="en-IN" sz="2200" dirty="0">
                <a:cs typeface="Times New Roman" pitchFamily="18" charset="0"/>
              </a:rPr>
              <a:t>An energy function is a function that is bounded below and is a non increasing function of the state of the system.</a:t>
            </a:r>
          </a:p>
          <a:p>
            <a:pPr algn="just">
              <a:lnSpc>
                <a:spcPct val="150000"/>
              </a:lnSpc>
              <a:buClr>
                <a:schemeClr val="tx1"/>
              </a:buClr>
            </a:pPr>
            <a:r>
              <a:rPr lang="en-IN" sz="2200" dirty="0">
                <a:cs typeface="Times New Roman" pitchFamily="18" charset="0"/>
              </a:rPr>
              <a:t>For a neural net, the state of the system is the vector of activations of the units.</a:t>
            </a:r>
          </a:p>
          <a:p>
            <a:pPr algn="just">
              <a:lnSpc>
                <a:spcPct val="150000"/>
              </a:lnSpc>
              <a:buClr>
                <a:schemeClr val="tx1"/>
              </a:buClr>
            </a:pPr>
            <a:r>
              <a:rPr lang="en-IN" sz="2200" dirty="0">
                <a:cs typeface="Times New Roman" pitchFamily="18" charset="0"/>
              </a:rPr>
              <a:t>Thus, if an energy function can be found for an iterative neural net, the net will converge to a stable set of activations.</a:t>
            </a:r>
          </a:p>
          <a:p>
            <a:pPr algn="just">
              <a:lnSpc>
                <a:spcPct val="150000"/>
              </a:lnSpc>
              <a:buClr>
                <a:schemeClr val="tx1"/>
              </a:buClr>
            </a:pPr>
            <a:endParaRPr lang="en-IN" sz="2200" dirty="0">
              <a:cs typeface="Times New Roman" pitchFamily="18" charset="0"/>
            </a:endParaRPr>
          </a:p>
          <a:p>
            <a:pPr algn="just">
              <a:lnSpc>
                <a:spcPct val="150000"/>
              </a:lnSpc>
              <a:buClr>
                <a:schemeClr val="tx1"/>
              </a:buClr>
            </a:pPr>
            <a:endParaRPr lang="en-IN" sz="2200" dirty="0">
              <a:cs typeface="Times New Roman" pitchFamily="18" charset="0"/>
            </a:endParaRPr>
          </a:p>
          <a:p>
            <a:pPr algn="just">
              <a:lnSpc>
                <a:spcPct val="150000"/>
              </a:lnSpc>
              <a:buClr>
                <a:schemeClr val="tx1"/>
              </a:buClr>
            </a:pPr>
            <a:r>
              <a:rPr lang="en-IN" sz="2200" dirty="0">
                <a:cs typeface="Times New Roman" pitchFamily="18" charset="0"/>
              </a:rPr>
              <a:t>Energy function for the discrete Hopfield net is given by,</a:t>
            </a:r>
          </a:p>
          <a:p>
            <a:pPr algn="just">
              <a:lnSpc>
                <a:spcPct val="150000"/>
              </a:lnSpc>
              <a:buClr>
                <a:schemeClr val="tx1"/>
              </a:buClr>
            </a:pPr>
            <a:endParaRPr lang="en-IN" sz="2200" dirty="0">
              <a:cs typeface="Times New Roman" pitchFamily="18" charset="0"/>
            </a:endParaRPr>
          </a:p>
        </p:txBody>
      </p:sp>
      <p:sp>
        <p:nvSpPr>
          <p:cNvPr id="5" name="Slide Number Placeholder 4"/>
          <p:cNvSpPr>
            <a:spLocks noGrp="1"/>
          </p:cNvSpPr>
          <p:nvPr>
            <p:ph type="sldNum" sz="quarter" idx="15"/>
          </p:nvPr>
        </p:nvSpPr>
        <p:spPr/>
        <p:txBody>
          <a:bodyPr/>
          <a:lstStyle/>
          <a:p>
            <a:fld id="{B6F15528-21DE-4FAA-801E-634DDDAF4B2B}" type="slidenum">
              <a:rPr lang="en-US" smtClean="0"/>
              <a:pPr/>
              <a:t>35</a:t>
            </a:fld>
            <a:endParaRPr lang="en-US"/>
          </a:p>
        </p:txBody>
      </p:sp>
      <p:pic>
        <p:nvPicPr>
          <p:cNvPr id="4" name="Picture 2"/>
          <p:cNvPicPr>
            <a:picLocks noChangeAspect="1" noChangeArrowheads="1"/>
          </p:cNvPicPr>
          <p:nvPr/>
        </p:nvPicPr>
        <p:blipFill>
          <a:blip r:embed="rId3" cstate="print"/>
          <a:srcRect/>
          <a:stretch>
            <a:fillRect/>
          </a:stretch>
        </p:blipFill>
        <p:spPr bwMode="auto">
          <a:xfrm>
            <a:off x="1143000" y="4741889"/>
            <a:ext cx="6477000" cy="853432"/>
          </a:xfrm>
          <a:prstGeom prst="rect">
            <a:avLst/>
          </a:prstGeom>
          <a:noFill/>
          <a:ln w="9525">
            <a:noFill/>
            <a:miter lim="800000"/>
            <a:headEnd/>
            <a:tailEnd/>
          </a:ln>
        </p:spPr>
      </p:pic>
    </p:spTree>
    <p:extLst>
      <p:ext uri="{BB962C8B-B14F-4D97-AF65-F5344CB8AC3E}">
        <p14:creationId xmlns:p14="http://schemas.microsoft.com/office/powerpoint/2010/main" val="240580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692696"/>
                <a:ext cx="8229600" cy="5433467"/>
              </a:xfrm>
            </p:spPr>
            <p:txBody>
              <a:bodyPr>
                <a:normAutofit fontScale="92500" lnSpcReduction="10000"/>
              </a:bodyPr>
              <a:lstStyle/>
              <a:p>
                <a:pPr algn="just"/>
                <a:r>
                  <a:rPr lang="en-IN" sz="2400" dirty="0"/>
                  <a:t>If the network is stable, then the above energy function decreases whenever the state of any node changes. </a:t>
                </a:r>
              </a:p>
              <a:p>
                <a:pPr algn="just"/>
                <a:r>
                  <a:rPr lang="en-IN" sz="2400" dirty="0"/>
                  <a:t>Assuming that node I has changed its state from yi</a:t>
                </a:r>
                <a:r>
                  <a:rPr lang="en-IN" sz="2400" baseline="30000" dirty="0"/>
                  <a:t>(k) </a:t>
                </a:r>
                <a:r>
                  <a:rPr lang="en-IN" sz="2400" dirty="0"/>
                  <a:t> to yi</a:t>
                </a:r>
                <a:r>
                  <a:rPr lang="en-IN" sz="2400" baseline="30000" dirty="0"/>
                  <a:t>(k+1)</a:t>
                </a:r>
                <a:r>
                  <a:rPr lang="en-IN" sz="2400" dirty="0"/>
                  <a:t>. i.e. the output has changed from +1 to -1 or -1 to +1, the energy change ∆</a:t>
                </a:r>
                <a:r>
                  <a:rPr lang="en-IN" sz="2400" i="1" dirty="0" err="1"/>
                  <a:t>E</a:t>
                </a:r>
                <a:r>
                  <a:rPr lang="en-IN" sz="2400" i="1" baseline="-25000" dirty="0" err="1"/>
                  <a:t>f</a:t>
                </a:r>
                <a:r>
                  <a:rPr lang="en-IN" sz="2400" baseline="-25000" dirty="0"/>
                  <a:t> </a:t>
                </a:r>
                <a:r>
                  <a:rPr lang="en-IN" sz="2400" dirty="0"/>
                  <a:t>is given as</a:t>
                </a:r>
              </a:p>
              <a:p>
                <a:endParaRPr lang="en-IN" sz="2400" dirty="0"/>
              </a:p>
              <a:p>
                <a:pPr marL="0" indent="0">
                  <a:buNone/>
                </a:pPr>
                <a:r>
                  <a:rPr lang="en-IN" sz="2400" dirty="0"/>
                  <a:t>	∆</a:t>
                </a:r>
                <a:r>
                  <a:rPr lang="en-IN" sz="2400" i="1" dirty="0"/>
                  <a:t> </a:t>
                </a:r>
                <a:r>
                  <a:rPr lang="en-IN" sz="2400" i="1" dirty="0" err="1"/>
                  <a:t>Ef</a:t>
                </a:r>
                <a:r>
                  <a:rPr lang="en-IN" sz="2400" i="1" dirty="0"/>
                  <a:t> </a:t>
                </a:r>
                <a:r>
                  <a:rPr lang="en-IN" sz="2400" dirty="0"/>
                  <a:t> = </a:t>
                </a:r>
                <a:r>
                  <a:rPr lang="en-IN" sz="2400" i="1" dirty="0" err="1"/>
                  <a:t>Ef</a:t>
                </a:r>
                <a:r>
                  <a:rPr lang="en-IN" sz="2400" i="1" dirty="0"/>
                  <a:t> (</a:t>
                </a:r>
                <a:r>
                  <a:rPr lang="en-IN" sz="2400" dirty="0" err="1"/>
                  <a:t>yj</a:t>
                </a:r>
                <a:r>
                  <a:rPr lang="en-IN" sz="2400" baseline="30000" dirty="0"/>
                  <a:t>(k+1)</a:t>
                </a:r>
                <a:r>
                  <a:rPr lang="en-IN" sz="2400" dirty="0"/>
                  <a:t>) - </a:t>
                </a:r>
                <a:r>
                  <a:rPr lang="en-IN" sz="2400" i="1" dirty="0" err="1"/>
                  <a:t>Ef</a:t>
                </a:r>
                <a:r>
                  <a:rPr lang="en-IN" sz="2400" i="1" dirty="0"/>
                  <a:t> (</a:t>
                </a:r>
                <a:r>
                  <a:rPr lang="en-IN" sz="2400" dirty="0"/>
                  <a:t>yi</a:t>
                </a:r>
                <a:r>
                  <a:rPr lang="en-IN" sz="2400" baseline="30000" dirty="0"/>
                  <a:t>(k)</a:t>
                </a:r>
                <a:r>
                  <a:rPr lang="en-IN" sz="2400" dirty="0"/>
                  <a:t>) </a:t>
                </a:r>
              </a:p>
              <a:p>
                <a:pPr marL="0" indent="0">
                  <a:buNone/>
                </a:pPr>
                <a:r>
                  <a:rPr lang="en-IN" sz="2400" dirty="0"/>
                  <a:t> 	∆</a:t>
                </a:r>
                <a:r>
                  <a:rPr lang="en-IN" sz="2400" i="1" dirty="0"/>
                  <a:t> </a:t>
                </a:r>
                <a:r>
                  <a:rPr lang="en-IN" sz="2400" i="1" dirty="0" err="1"/>
                  <a:t>Ef</a:t>
                </a:r>
                <a:r>
                  <a:rPr lang="en-IN" sz="2400" dirty="0"/>
                  <a:t> = 	-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a:rPr>
                          <m:t>𝑗</m:t>
                        </m:r>
                        <m:r>
                          <a:rPr lang="en-IN" sz="2400" b="0" i="1" smtClean="0">
                            <a:latin typeface="Cambria Math"/>
                          </a:rPr>
                          <m:t>=1</m:t>
                        </m:r>
                      </m:sub>
                      <m:sup>
                        <m:r>
                          <a:rPr lang="en-IN" sz="2400" b="0" i="1" smtClean="0">
                            <a:latin typeface="Cambria Math"/>
                          </a:rPr>
                          <m:t>𝑛</m:t>
                        </m:r>
                      </m:sup>
                      <m:e>
                        <m:r>
                          <a:rPr lang="en-IN" sz="2400" b="0" i="1" smtClean="0">
                            <a:latin typeface="Cambria Math"/>
                          </a:rPr>
                          <m:t>𝑦𝑗</m:t>
                        </m:r>
                      </m:e>
                    </m:nary>
                  </m:oMath>
                </a14:m>
                <a:r>
                  <a:rPr lang="en-IN" sz="2400" baseline="30000" dirty="0"/>
                  <a:t>(k)  </a:t>
                </a:r>
                <a:r>
                  <a:rPr lang="en-IN" sz="2400" dirty="0"/>
                  <a:t>wij +xi - </a:t>
                </a:r>
                <a:r>
                  <a:rPr lang="el-GR" sz="2400" dirty="0"/>
                  <a:t>ϴ</a:t>
                </a:r>
                <a:r>
                  <a:rPr lang="en-IN" sz="2400" dirty="0" err="1"/>
                  <a:t>i</a:t>
                </a:r>
                <a:r>
                  <a:rPr lang="en-IN" sz="2400" dirty="0"/>
                  <a:t>) (yi</a:t>
                </a:r>
                <a:r>
                  <a:rPr lang="en-IN" sz="2400" baseline="30000" dirty="0"/>
                  <a:t>(k+1)</a:t>
                </a:r>
                <a:r>
                  <a:rPr lang="en-IN" sz="2400" dirty="0"/>
                  <a:t> - yi</a:t>
                </a:r>
                <a:r>
                  <a:rPr lang="en-IN" sz="2400" baseline="30000" dirty="0"/>
                  <a:t>(k)</a:t>
                </a:r>
                <a:r>
                  <a:rPr lang="en-IN" sz="2400" dirty="0"/>
                  <a:t>)</a:t>
                </a:r>
              </a:p>
              <a:p>
                <a:pPr marL="0" indent="0">
                  <a:buNone/>
                </a:pPr>
                <a:endParaRPr lang="en-IN" sz="2400" dirty="0"/>
              </a:p>
              <a:p>
                <a:pPr algn="just"/>
                <a:r>
                  <a:rPr lang="en-IN" sz="2400" dirty="0">
                    <a:cs typeface="Times New Roman" pitchFamily="18" charset="0"/>
                  </a:rPr>
                  <a:t>If the activation of the net changes by an amount </a:t>
                </a:r>
                <a:r>
                  <a:rPr lang="en-IN" sz="2400" dirty="0"/>
                  <a:t>∆yi</a:t>
                </a:r>
                <a:r>
                  <a:rPr lang="en-IN" sz="2400" dirty="0">
                    <a:cs typeface="Times New Roman" pitchFamily="18" charset="0"/>
                  </a:rPr>
                  <a:t>, the energy changes by an amount,</a:t>
                </a:r>
                <a:endParaRPr lang="en-IN" sz="2400" dirty="0"/>
              </a:p>
              <a:p>
                <a:pPr marL="0" indent="0">
                  <a:buNone/>
                </a:pPr>
                <a:endParaRPr lang="en-IN" sz="2400" dirty="0"/>
              </a:p>
              <a:p>
                <a:pPr marL="0" indent="0">
                  <a:buNone/>
                </a:pPr>
                <a:endParaRPr lang="en-IN" sz="2400" dirty="0"/>
              </a:p>
              <a:p>
                <a:pPr marL="0" indent="0">
                  <a:buNone/>
                </a:pPr>
                <a:r>
                  <a:rPr lang="en-IN"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92696"/>
                <a:ext cx="8229600" cy="5433467"/>
              </a:xfrm>
              <a:blipFill rotWithShape="1">
                <a:blip r:embed="rId2"/>
                <a:stretch>
                  <a:fillRect l="-963" t="-1571" r="-1111"/>
                </a:stretch>
              </a:blipFill>
            </p:spPr>
            <p:txBody>
              <a:bodyPr/>
              <a:lstStyle/>
              <a:p>
                <a:r>
                  <a:rPr lang="en-IN">
                    <a:noFill/>
                  </a:rPr>
                  <a:t> </a:t>
                </a:r>
              </a:p>
            </p:txBody>
          </p:sp>
        </mc:Fallback>
      </mc:AlternateContent>
      <p:sp>
        <p:nvSpPr>
          <p:cNvPr id="2" name="Slide Number Placeholder 1"/>
          <p:cNvSpPr>
            <a:spLocks noGrp="1"/>
          </p:cNvSpPr>
          <p:nvPr>
            <p:ph type="sldNum" sz="quarter" idx="15"/>
          </p:nvPr>
        </p:nvSpPr>
        <p:spPr/>
        <p:txBody>
          <a:bodyPr/>
          <a:lstStyle/>
          <a:p>
            <a:fld id="{B6F15528-21DE-4FAA-801E-634DDDAF4B2B}" type="slidenum">
              <a:rPr lang="en-US" smtClean="0"/>
              <a:pPr/>
              <a:t>36</a:t>
            </a:fld>
            <a:endParaRPr lang="en-US"/>
          </a:p>
        </p:txBody>
      </p:sp>
      <p:pic>
        <p:nvPicPr>
          <p:cNvPr id="4" name="Picture 4"/>
          <p:cNvPicPr>
            <a:picLocks noChangeAspect="1" noChangeArrowheads="1"/>
          </p:cNvPicPr>
          <p:nvPr/>
        </p:nvPicPr>
        <p:blipFill>
          <a:blip r:embed="rId3" cstate="print"/>
          <a:srcRect/>
          <a:stretch>
            <a:fillRect/>
          </a:stretch>
        </p:blipFill>
        <p:spPr bwMode="auto">
          <a:xfrm>
            <a:off x="1619672" y="5073004"/>
            <a:ext cx="5791199" cy="762020"/>
          </a:xfrm>
          <a:prstGeom prst="rect">
            <a:avLst/>
          </a:prstGeom>
          <a:noFill/>
          <a:ln w="9525">
            <a:noFill/>
            <a:miter lim="800000"/>
            <a:headEnd/>
            <a:tailEnd/>
          </a:ln>
        </p:spPr>
      </p:pic>
    </p:spTree>
    <p:extLst>
      <p:ext uri="{BB962C8B-B14F-4D97-AF65-F5344CB8AC3E}">
        <p14:creationId xmlns:p14="http://schemas.microsoft.com/office/powerpoint/2010/main" val="279753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66312"/>
            <a:ext cx="8229600" cy="5443008"/>
          </a:xfrm>
        </p:spPr>
        <p:txBody>
          <a:bodyPr>
            <a:normAutofit/>
          </a:bodyPr>
          <a:lstStyle/>
          <a:p>
            <a:pPr>
              <a:buClr>
                <a:schemeClr val="tx1"/>
              </a:buClr>
            </a:pPr>
            <a:r>
              <a:rPr lang="en-IN" dirty="0"/>
              <a:t>consider the two cases in which a change        will occur in the activation of neuron </a:t>
            </a:r>
          </a:p>
          <a:p>
            <a:pPr>
              <a:buClr>
                <a:schemeClr val="tx1"/>
              </a:buClr>
              <a:buNone/>
            </a:pPr>
            <a:endParaRPr lang="en-IN" dirty="0"/>
          </a:p>
          <a:p>
            <a:pPr lvl="2">
              <a:buClr>
                <a:schemeClr val="tx1"/>
              </a:buClr>
            </a:pPr>
            <a:r>
              <a:rPr lang="en-IN" dirty="0"/>
              <a:t>If         is positive, it will change to zero if,</a:t>
            </a:r>
          </a:p>
          <a:p>
            <a:pPr lvl="2">
              <a:buClr>
                <a:schemeClr val="tx1"/>
              </a:buClr>
              <a:buNone/>
            </a:pPr>
            <a:endParaRPr lang="en-US" dirty="0"/>
          </a:p>
          <a:p>
            <a:pPr lvl="2">
              <a:buClr>
                <a:schemeClr val="tx1"/>
              </a:buClr>
              <a:buNone/>
            </a:pPr>
            <a:endParaRPr lang="en-US" dirty="0"/>
          </a:p>
          <a:p>
            <a:pPr lvl="2">
              <a:buClr>
                <a:schemeClr val="tx1"/>
              </a:buClr>
              <a:buNone/>
            </a:pPr>
            <a:r>
              <a:rPr lang="en-IN" dirty="0"/>
              <a:t>This gives a negative change for          In this case, </a:t>
            </a:r>
          </a:p>
          <a:p>
            <a:pPr lvl="2">
              <a:buClr>
                <a:schemeClr val="tx1"/>
              </a:buClr>
              <a:buNone/>
            </a:pPr>
            <a:endParaRPr lang="en-IN" dirty="0"/>
          </a:p>
          <a:p>
            <a:pPr lvl="2">
              <a:buClr>
                <a:schemeClr val="tx1"/>
              </a:buClr>
            </a:pPr>
            <a:r>
              <a:rPr lang="en-IN" dirty="0"/>
              <a:t>If        is zero, it will change to positive if,</a:t>
            </a:r>
          </a:p>
          <a:p>
            <a:pPr lvl="2">
              <a:buClr>
                <a:schemeClr val="tx1"/>
              </a:buClr>
              <a:buNone/>
            </a:pPr>
            <a:endParaRPr lang="en-US" dirty="0"/>
          </a:p>
          <a:p>
            <a:pPr lvl="2">
              <a:buClr>
                <a:schemeClr val="tx1"/>
              </a:buClr>
              <a:buNone/>
            </a:pPr>
            <a:endParaRPr lang="en-US" dirty="0"/>
          </a:p>
          <a:p>
            <a:pPr lvl="2">
              <a:buClr>
                <a:schemeClr val="tx1"/>
              </a:buClr>
              <a:buNone/>
            </a:pPr>
            <a:r>
              <a:rPr lang="en-IN" dirty="0"/>
              <a:t>This gives a positive change for         In this case, </a:t>
            </a:r>
            <a:r>
              <a:rPr lang="en-US" dirty="0"/>
              <a:t>	</a:t>
            </a:r>
            <a:endParaRPr lang="en-IN" dirty="0"/>
          </a:p>
        </p:txBody>
      </p:sp>
      <p:sp>
        <p:nvSpPr>
          <p:cNvPr id="2" name="Slide Number Placeholder 1"/>
          <p:cNvSpPr>
            <a:spLocks noGrp="1"/>
          </p:cNvSpPr>
          <p:nvPr>
            <p:ph type="sldNum" sz="quarter" idx="15"/>
          </p:nvPr>
        </p:nvSpPr>
        <p:spPr/>
        <p:txBody>
          <a:bodyPr/>
          <a:lstStyle/>
          <a:p>
            <a:fld id="{B6F15528-21DE-4FAA-801E-634DDDAF4B2B}" type="slidenum">
              <a:rPr lang="en-US" smtClean="0"/>
              <a:pPr/>
              <a:t>37</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63631318"/>
              </p:ext>
            </p:extLst>
          </p:nvPr>
        </p:nvGraphicFramePr>
        <p:xfrm>
          <a:off x="7812360" y="908720"/>
          <a:ext cx="533400" cy="457200"/>
        </p:xfrm>
        <a:graphic>
          <a:graphicData uri="http://schemas.openxmlformats.org/presentationml/2006/ole">
            <mc:AlternateContent xmlns:mc="http://schemas.openxmlformats.org/markup-compatibility/2006">
              <mc:Choice xmlns:v="urn:schemas-microsoft-com:vml" Requires="v">
                <p:oleObj name="Equation" r:id="rId2" imgW="241200" imgH="228600" progId="Equation.3">
                  <p:embed/>
                </p:oleObj>
              </mc:Choice>
              <mc:Fallback>
                <p:oleObj name="Equation" r:id="rId2" imgW="2412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90872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60411859"/>
              </p:ext>
            </p:extLst>
          </p:nvPr>
        </p:nvGraphicFramePr>
        <p:xfrm>
          <a:off x="6948264" y="1412776"/>
          <a:ext cx="609600" cy="457200"/>
        </p:xfrm>
        <a:graphic>
          <a:graphicData uri="http://schemas.openxmlformats.org/presentationml/2006/ole">
            <mc:AlternateContent xmlns:mc="http://schemas.openxmlformats.org/markup-compatibility/2006">
              <mc:Choice xmlns:v="urn:schemas-microsoft-com:vml" Requires="v">
                <p:oleObj name="Equation" r:id="rId4" imgW="164880" imgH="228600" progId="Equation.3">
                  <p:embed/>
                </p:oleObj>
              </mc:Choice>
              <mc:Fallback>
                <p:oleObj name="Equation" r:id="rId4" imgW="1648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1412776"/>
                        <a:ext cx="609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23254127"/>
              </p:ext>
            </p:extLst>
          </p:nvPr>
        </p:nvGraphicFramePr>
        <p:xfrm>
          <a:off x="1979712" y="2276872"/>
          <a:ext cx="304800" cy="457200"/>
        </p:xfrm>
        <a:graphic>
          <a:graphicData uri="http://schemas.openxmlformats.org/presentationml/2006/ole">
            <mc:AlternateContent xmlns:mc="http://schemas.openxmlformats.org/markup-compatibility/2006">
              <mc:Choice xmlns:v="urn:schemas-microsoft-com:vml" Requires="v">
                <p:oleObj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2276872"/>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34385611"/>
              </p:ext>
            </p:extLst>
          </p:nvPr>
        </p:nvGraphicFramePr>
        <p:xfrm>
          <a:off x="2483768" y="2708920"/>
          <a:ext cx="3475038" cy="685800"/>
        </p:xfrm>
        <a:graphic>
          <a:graphicData uri="http://schemas.openxmlformats.org/presentationml/2006/ole">
            <mc:AlternateContent xmlns:mc="http://schemas.openxmlformats.org/markup-compatibility/2006">
              <mc:Choice xmlns:v="urn:schemas-microsoft-com:vml" Requires="v">
                <p:oleObj name="Equation" r:id="rId8" imgW="1079280" imgH="355320" progId="Equation.3">
                  <p:embed/>
                </p:oleObj>
              </mc:Choice>
              <mc:Fallback>
                <p:oleObj name="Equation" r:id="rId8" imgW="107928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768" y="2708920"/>
                        <a:ext cx="34750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13692355"/>
              </p:ext>
            </p:extLst>
          </p:nvPr>
        </p:nvGraphicFramePr>
        <p:xfrm>
          <a:off x="5436096" y="3501008"/>
          <a:ext cx="504056" cy="504056"/>
        </p:xfrm>
        <a:graphic>
          <a:graphicData uri="http://schemas.openxmlformats.org/presentationml/2006/ole">
            <mc:AlternateContent xmlns:mc="http://schemas.openxmlformats.org/markup-compatibility/2006">
              <mc:Choice xmlns:v="urn:schemas-microsoft-com:vml" Requires="v">
                <p:oleObj name="Equation" r:id="rId10" imgW="164880" imgH="228600" progId="Equation.3">
                  <p:embed/>
                </p:oleObj>
              </mc:Choice>
              <mc:Fallback>
                <p:oleObj name="Equation" r:id="rId10" imgW="1648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6096" y="3501008"/>
                        <a:ext cx="504056" cy="504056"/>
                      </a:xfrm>
                      <a:prstGeom prst="rect">
                        <a:avLst/>
                      </a:prstGeom>
                      <a:no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350972552"/>
              </p:ext>
            </p:extLst>
          </p:nvPr>
        </p:nvGraphicFramePr>
        <p:xfrm>
          <a:off x="7668344" y="3573016"/>
          <a:ext cx="990600" cy="330200"/>
        </p:xfrm>
        <a:graphic>
          <a:graphicData uri="http://schemas.openxmlformats.org/presentationml/2006/ole">
            <mc:AlternateContent xmlns:mc="http://schemas.openxmlformats.org/markup-compatibility/2006">
              <mc:Choice xmlns:v="urn:schemas-microsoft-com:vml" Requires="v">
                <p:oleObj name="Equation" r:id="rId12" imgW="495000" imgH="177480" progId="Equation.3">
                  <p:embed/>
                </p:oleObj>
              </mc:Choice>
              <mc:Fallback>
                <p:oleObj name="Equation" r:id="rId12" imgW="49500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8344" y="3573016"/>
                        <a:ext cx="9906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305241953"/>
              </p:ext>
            </p:extLst>
          </p:nvPr>
        </p:nvGraphicFramePr>
        <p:xfrm>
          <a:off x="1979712" y="4365104"/>
          <a:ext cx="304800" cy="457200"/>
        </p:xfrm>
        <a:graphic>
          <a:graphicData uri="http://schemas.openxmlformats.org/presentationml/2006/ole">
            <mc:AlternateContent xmlns:mc="http://schemas.openxmlformats.org/markup-compatibility/2006">
              <mc:Choice xmlns:v="urn:schemas-microsoft-com:vml" Requires="v">
                <p:oleObj name="Equation" r:id="rId14" imgW="164880" imgH="228600" progId="Equation.3">
                  <p:embed/>
                </p:oleObj>
              </mc:Choice>
              <mc:Fallback>
                <p:oleObj name="Equation" r:id="rId14" imgW="16488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9712" y="4365104"/>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02804893"/>
              </p:ext>
            </p:extLst>
          </p:nvPr>
        </p:nvGraphicFramePr>
        <p:xfrm>
          <a:off x="1979712" y="4797152"/>
          <a:ext cx="3352800" cy="762000"/>
        </p:xfrm>
        <a:graphic>
          <a:graphicData uri="http://schemas.openxmlformats.org/presentationml/2006/ole">
            <mc:AlternateContent xmlns:mc="http://schemas.openxmlformats.org/markup-compatibility/2006">
              <mc:Choice xmlns:v="urn:schemas-microsoft-com:vml" Requires="v">
                <p:oleObj name="Equation" r:id="rId16" imgW="1079280" imgH="355320" progId="Equation.3">
                  <p:embed/>
                </p:oleObj>
              </mc:Choice>
              <mc:Fallback>
                <p:oleObj name="Equation" r:id="rId16" imgW="1079280" imgH="35532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79712" y="4797152"/>
                        <a:ext cx="3352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224124154"/>
              </p:ext>
            </p:extLst>
          </p:nvPr>
        </p:nvGraphicFramePr>
        <p:xfrm>
          <a:off x="5364088" y="5445224"/>
          <a:ext cx="365125" cy="533400"/>
        </p:xfrm>
        <a:graphic>
          <a:graphicData uri="http://schemas.openxmlformats.org/presentationml/2006/ole">
            <mc:AlternateContent xmlns:mc="http://schemas.openxmlformats.org/markup-compatibility/2006">
              <mc:Choice xmlns:v="urn:schemas-microsoft-com:vml" Requires="v">
                <p:oleObj name="Equation" r:id="rId18" imgW="164880" imgH="228600" progId="Equation.3">
                  <p:embed/>
                </p:oleObj>
              </mc:Choice>
              <mc:Fallback>
                <p:oleObj name="Equation" r:id="rId18" imgW="16488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64088" y="5445224"/>
                        <a:ext cx="36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54332486"/>
              </p:ext>
            </p:extLst>
          </p:nvPr>
        </p:nvGraphicFramePr>
        <p:xfrm>
          <a:off x="7668344" y="5589240"/>
          <a:ext cx="1066800" cy="330200"/>
        </p:xfrm>
        <a:graphic>
          <a:graphicData uri="http://schemas.openxmlformats.org/presentationml/2006/ole">
            <mc:AlternateContent xmlns:mc="http://schemas.openxmlformats.org/markup-compatibility/2006">
              <mc:Choice xmlns:v="urn:schemas-microsoft-com:vml" Requires="v">
                <p:oleObj name="Equation" r:id="rId20" imgW="495000" imgH="177480" progId="Equation.3">
                  <p:embed/>
                </p:oleObj>
              </mc:Choice>
              <mc:Fallback>
                <p:oleObj name="Equation" r:id="rId20" imgW="49500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68344" y="5589240"/>
                        <a:ext cx="1066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68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24744"/>
            <a:ext cx="8229600" cy="5001419"/>
          </a:xfrm>
        </p:spPr>
        <p:txBody>
          <a:bodyPr>
            <a:normAutofit/>
          </a:bodyPr>
          <a:lstStyle/>
          <a:p>
            <a:pPr algn="just"/>
            <a:r>
              <a:rPr lang="en-IN" sz="2400" dirty="0"/>
              <a:t>Hence ∆yi is positive only if net input is positive and ∆yi is negative only if net input is negative.</a:t>
            </a:r>
          </a:p>
          <a:p>
            <a:pPr algn="just"/>
            <a:r>
              <a:rPr lang="en-IN" sz="2400" dirty="0"/>
              <a:t>Therefore energy cannot increase in any manner.</a:t>
            </a:r>
          </a:p>
          <a:p>
            <a:pPr algn="just"/>
            <a:r>
              <a:rPr lang="en-IN" sz="2400" dirty="0"/>
              <a:t>As a result, because energy is bounded, the net must reach a stable state equilibrium, such that the energy does not change with further iteration.</a:t>
            </a:r>
          </a:p>
          <a:p>
            <a:pPr algn="just"/>
            <a:r>
              <a:rPr lang="en-IN" sz="2400" dirty="0"/>
              <a:t>From this it can be concluded that the energy change depends mainly on the change in activation of one unit and on the symmetry of weight matrix with zeros existing on the diagonal.</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82596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20688"/>
            <a:ext cx="8229600" cy="891952"/>
          </a:xfrm>
        </p:spPr>
        <p:txBody>
          <a:bodyPr>
            <a:normAutofit/>
          </a:bodyPr>
          <a:lstStyle/>
          <a:p>
            <a:pPr algn="l"/>
            <a:r>
              <a:rPr lang="en-IN" sz="2800" i="1" dirty="0">
                <a:solidFill>
                  <a:srgbClr val="0070C0"/>
                </a:solidFill>
                <a:latin typeface="+mn-lt"/>
                <a:cs typeface="Times New Roman" pitchFamily="18" charset="0"/>
              </a:rPr>
              <a:t>Storage Capacity.</a:t>
            </a:r>
          </a:p>
        </p:txBody>
      </p:sp>
      <p:sp>
        <p:nvSpPr>
          <p:cNvPr id="3" name="Content Placeholder 2"/>
          <p:cNvSpPr>
            <a:spLocks noGrp="1"/>
          </p:cNvSpPr>
          <p:nvPr>
            <p:ph sz="quarter" idx="1"/>
          </p:nvPr>
        </p:nvSpPr>
        <p:spPr/>
        <p:txBody>
          <a:bodyPr>
            <a:normAutofit/>
          </a:bodyPr>
          <a:lstStyle/>
          <a:p>
            <a:pPr algn="just">
              <a:lnSpc>
                <a:spcPct val="150000"/>
              </a:lnSpc>
              <a:buClr>
                <a:schemeClr val="tx1"/>
              </a:buClr>
            </a:pPr>
            <a:r>
              <a:rPr lang="en-IN" sz="2300" dirty="0">
                <a:cs typeface="Times New Roman" pitchFamily="18" charset="0"/>
              </a:rPr>
              <a:t>Hopfield found experimentally that the number of binary patterns that can be stored and recalled in a net with reasonable accuracy, is given approximately by,</a:t>
            </a:r>
          </a:p>
          <a:p>
            <a:pPr algn="just">
              <a:lnSpc>
                <a:spcPct val="150000"/>
              </a:lnSpc>
              <a:buClr>
                <a:schemeClr val="tx1"/>
              </a:buClr>
            </a:pPr>
            <a:endParaRPr lang="en-US" sz="2300" dirty="0">
              <a:cs typeface="Times New Roman" pitchFamily="18" charset="0"/>
            </a:endParaRPr>
          </a:p>
          <a:p>
            <a:pPr>
              <a:lnSpc>
                <a:spcPct val="150000"/>
              </a:lnSpc>
              <a:buClr>
                <a:schemeClr val="tx1"/>
              </a:buClr>
            </a:pPr>
            <a:endParaRPr lang="en-US" sz="2300" dirty="0">
              <a:cs typeface="Times New Roman" pitchFamily="18" charset="0"/>
            </a:endParaRPr>
          </a:p>
          <a:p>
            <a:pPr>
              <a:lnSpc>
                <a:spcPct val="150000"/>
              </a:lnSpc>
              <a:buClr>
                <a:schemeClr val="tx1"/>
              </a:buClr>
              <a:buNone/>
            </a:pPr>
            <a:r>
              <a:rPr lang="en-US" sz="2300" dirty="0">
                <a:cs typeface="Times New Roman" pitchFamily="18" charset="0"/>
              </a:rPr>
              <a:t> n =</a:t>
            </a:r>
            <a:r>
              <a:rPr lang="en-IN" sz="2300" dirty="0">
                <a:cs typeface="Times New Roman" pitchFamily="18" charset="0"/>
              </a:rPr>
              <a:t> The number of neurons in the net.</a:t>
            </a:r>
          </a:p>
          <a:p>
            <a:pPr>
              <a:lnSpc>
                <a:spcPct val="150000"/>
              </a:lnSpc>
              <a:buClr>
                <a:schemeClr val="tx1"/>
              </a:buClr>
              <a:buNone/>
            </a:pPr>
            <a:endParaRPr lang="en-IN" sz="2300" dirty="0">
              <a:cs typeface="Times New Roman"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39</a:t>
            </a:fld>
            <a:endParaRPr lang="en-US"/>
          </a:p>
        </p:txBody>
      </p:sp>
      <p:pic>
        <p:nvPicPr>
          <p:cNvPr id="5" name="Picture 2"/>
          <p:cNvPicPr>
            <a:picLocks noChangeAspect="1" noChangeArrowheads="1"/>
          </p:cNvPicPr>
          <p:nvPr/>
        </p:nvPicPr>
        <p:blipFill>
          <a:blip r:embed="rId2" cstate="print"/>
          <a:srcRect/>
          <a:stretch>
            <a:fillRect/>
          </a:stretch>
        </p:blipFill>
        <p:spPr bwMode="auto">
          <a:xfrm>
            <a:off x="2895600" y="4038600"/>
            <a:ext cx="1638300" cy="404019"/>
          </a:xfrm>
          <a:prstGeom prst="rect">
            <a:avLst/>
          </a:prstGeom>
          <a:noFill/>
          <a:ln w="9525">
            <a:noFill/>
            <a:miter lim="800000"/>
            <a:headEnd/>
            <a:tailEnd/>
          </a:ln>
        </p:spPr>
      </p:pic>
    </p:spTree>
    <p:extLst>
      <p:ext uri="{BB962C8B-B14F-4D97-AF65-F5344CB8AC3E}">
        <p14:creationId xmlns:p14="http://schemas.microsoft.com/office/powerpoint/2010/main" val="248386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Associative Memory</a:t>
            </a:r>
            <a:endParaRPr lang="en-IN"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i="1" dirty="0"/>
              <a:t>Auto-associative memory </a:t>
            </a:r>
          </a:p>
          <a:p>
            <a:pPr marL="457200" indent="-457200">
              <a:buFont typeface="+mj-lt"/>
              <a:buAutoNum type="arabicPeriod"/>
            </a:pPr>
            <a:r>
              <a:rPr lang="en-US" i="1" dirty="0" err="1"/>
              <a:t>Hetro</a:t>
            </a:r>
            <a:r>
              <a:rPr lang="en-US" i="1" dirty="0"/>
              <a:t>-associative memory</a:t>
            </a:r>
          </a:p>
          <a:p>
            <a:endParaRPr lang="en-US" dirty="0"/>
          </a:p>
          <a:p>
            <a:r>
              <a:rPr lang="en-US" dirty="0"/>
              <a:t>Both these nets are single layer nets in which the weights are determined in a manner that the net stores a set of pattern associations. </a:t>
            </a:r>
          </a:p>
          <a:p>
            <a:r>
              <a:rPr lang="en-US" dirty="0"/>
              <a:t>If each of the output vectors is same as the input vectors with which it is associated, then the net is a said to be auto-associative memory On the other hand if the output vectors are different from the input vectors then the net is said to be </a:t>
            </a:r>
            <a:r>
              <a:rPr lang="en-US" dirty="0" err="1"/>
              <a:t>hetro</a:t>
            </a:r>
            <a:r>
              <a:rPr lang="en-US" dirty="0"/>
              <a:t>-associative memory net.</a:t>
            </a:r>
          </a:p>
        </p:txBody>
      </p:sp>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09561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3747"/>
            <a:ext cx="4128077" cy="933687"/>
          </a:xfrm>
          <a:prstGeom prst="rect">
            <a:avLst/>
          </a:prstGeom>
        </p:spPr>
        <p:txBody>
          <a:bodyPr vert="horz" wrap="square" lIns="0" tIns="10257" rIns="0" bIns="0" rtlCol="0">
            <a:spAutoFit/>
          </a:bodyPr>
          <a:lstStyle/>
          <a:p>
            <a:pPr marL="11397">
              <a:spcBef>
                <a:spcPts val="81"/>
              </a:spcBef>
            </a:pPr>
            <a:r>
              <a:rPr spc="-13" dirty="0"/>
              <a:t>UNSUPERVISED</a:t>
            </a:r>
            <a:r>
              <a:rPr spc="58" dirty="0"/>
              <a:t> </a:t>
            </a:r>
            <a:r>
              <a:rPr spc="-13" dirty="0"/>
              <a:t>LEARNING</a:t>
            </a:r>
          </a:p>
        </p:txBody>
      </p:sp>
      <p:sp>
        <p:nvSpPr>
          <p:cNvPr id="4" name="object 4"/>
          <p:cNvSpPr txBox="1"/>
          <p:nvPr/>
        </p:nvSpPr>
        <p:spPr>
          <a:xfrm>
            <a:off x="902855" y="1441078"/>
            <a:ext cx="6998277" cy="3293307"/>
          </a:xfrm>
          <a:prstGeom prst="rect">
            <a:avLst/>
          </a:prstGeom>
        </p:spPr>
        <p:txBody>
          <a:bodyPr vert="horz" wrap="square" lIns="0" tIns="10257" rIns="0" bIns="0" rtlCol="0">
            <a:spAutoFit/>
          </a:bodyPr>
          <a:lstStyle/>
          <a:p>
            <a:pPr marL="421688" indent="-410291">
              <a:spcBef>
                <a:spcPts val="81"/>
              </a:spcBef>
              <a:buFont typeface="Wingdings"/>
              <a:buChar char=""/>
              <a:tabLst>
                <a:tab pos="421118" algn="l"/>
                <a:tab pos="421688" algn="l"/>
              </a:tabLst>
            </a:pPr>
            <a:r>
              <a:rPr spc="-13" dirty="0">
                <a:solidFill>
                  <a:srgbClr val="5F3A13"/>
                </a:solidFill>
                <a:latin typeface="Tahoma"/>
                <a:cs typeface="Tahoma"/>
              </a:rPr>
              <a:t>No </a:t>
            </a:r>
            <a:r>
              <a:rPr spc="-4" dirty="0">
                <a:solidFill>
                  <a:srgbClr val="5F3A13"/>
                </a:solidFill>
                <a:latin typeface="Tahoma"/>
                <a:cs typeface="Tahoma"/>
              </a:rPr>
              <a:t>help</a:t>
            </a:r>
            <a:r>
              <a:rPr spc="-9" dirty="0">
                <a:solidFill>
                  <a:srgbClr val="5F3A13"/>
                </a:solidFill>
                <a:latin typeface="Tahoma"/>
                <a:cs typeface="Tahoma"/>
              </a:rPr>
              <a:t> from</a:t>
            </a:r>
            <a:r>
              <a:rPr spc="-4" dirty="0">
                <a:solidFill>
                  <a:srgbClr val="5F3A13"/>
                </a:solidFill>
                <a:latin typeface="Tahoma"/>
                <a:cs typeface="Tahoma"/>
              </a:rPr>
              <a:t> </a:t>
            </a:r>
            <a:r>
              <a:rPr spc="-9" dirty="0">
                <a:solidFill>
                  <a:srgbClr val="5F3A13"/>
                </a:solidFill>
                <a:latin typeface="Tahoma"/>
                <a:cs typeface="Tahoma"/>
              </a:rPr>
              <a:t>the</a:t>
            </a:r>
            <a:r>
              <a:rPr spc="18" dirty="0">
                <a:solidFill>
                  <a:srgbClr val="5F3A13"/>
                </a:solidFill>
                <a:latin typeface="Tahoma"/>
                <a:cs typeface="Tahoma"/>
              </a:rPr>
              <a:t> </a:t>
            </a:r>
            <a:r>
              <a:rPr spc="-9" dirty="0">
                <a:solidFill>
                  <a:srgbClr val="5F3A13"/>
                </a:solidFill>
                <a:latin typeface="Tahoma"/>
                <a:cs typeface="Tahoma"/>
              </a:rPr>
              <a:t>outside.</a:t>
            </a:r>
            <a:endParaRPr>
              <a:latin typeface="Tahoma"/>
              <a:cs typeface="Tahoma"/>
            </a:endParaRPr>
          </a:p>
          <a:p>
            <a:pPr>
              <a:spcBef>
                <a:spcPts val="40"/>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13" dirty="0">
                <a:solidFill>
                  <a:srgbClr val="5F3A13"/>
                </a:solidFill>
                <a:latin typeface="Tahoma"/>
                <a:cs typeface="Tahoma"/>
              </a:rPr>
              <a:t>No</a:t>
            </a:r>
            <a:r>
              <a:rPr spc="-4" dirty="0">
                <a:solidFill>
                  <a:srgbClr val="5F3A13"/>
                </a:solidFill>
                <a:latin typeface="Tahoma"/>
                <a:cs typeface="Tahoma"/>
              </a:rPr>
              <a:t> </a:t>
            </a:r>
            <a:r>
              <a:rPr spc="-9" dirty="0">
                <a:solidFill>
                  <a:srgbClr val="5F3A13"/>
                </a:solidFill>
                <a:latin typeface="Tahoma"/>
                <a:cs typeface="Tahoma"/>
              </a:rPr>
              <a:t>training</a:t>
            </a:r>
            <a:r>
              <a:rPr spc="27" dirty="0">
                <a:solidFill>
                  <a:srgbClr val="5F3A13"/>
                </a:solidFill>
                <a:latin typeface="Tahoma"/>
                <a:cs typeface="Tahoma"/>
              </a:rPr>
              <a:t> </a:t>
            </a:r>
            <a:r>
              <a:rPr dirty="0">
                <a:solidFill>
                  <a:srgbClr val="5F3A13"/>
                </a:solidFill>
                <a:latin typeface="Tahoma"/>
                <a:cs typeface="Tahoma"/>
              </a:rPr>
              <a:t>data,</a:t>
            </a:r>
            <a:r>
              <a:rPr spc="-27" dirty="0">
                <a:solidFill>
                  <a:srgbClr val="5F3A13"/>
                </a:solidFill>
                <a:latin typeface="Tahoma"/>
                <a:cs typeface="Tahoma"/>
              </a:rPr>
              <a:t> </a:t>
            </a:r>
            <a:r>
              <a:rPr spc="-9" dirty="0">
                <a:solidFill>
                  <a:srgbClr val="5F3A13"/>
                </a:solidFill>
                <a:latin typeface="Tahoma"/>
                <a:cs typeface="Tahoma"/>
              </a:rPr>
              <a:t>no</a:t>
            </a:r>
            <a:r>
              <a:rPr spc="22" dirty="0">
                <a:solidFill>
                  <a:srgbClr val="5F3A13"/>
                </a:solidFill>
                <a:latin typeface="Tahoma"/>
                <a:cs typeface="Tahoma"/>
              </a:rPr>
              <a:t> </a:t>
            </a:r>
            <a:r>
              <a:rPr spc="-9" dirty="0">
                <a:solidFill>
                  <a:srgbClr val="5F3A13"/>
                </a:solidFill>
                <a:latin typeface="Tahoma"/>
                <a:cs typeface="Tahoma"/>
              </a:rPr>
              <a:t>information</a:t>
            </a:r>
            <a:r>
              <a:rPr spc="63" dirty="0">
                <a:solidFill>
                  <a:srgbClr val="5F3A13"/>
                </a:solidFill>
                <a:latin typeface="Tahoma"/>
                <a:cs typeface="Tahoma"/>
              </a:rPr>
              <a:t> </a:t>
            </a:r>
            <a:r>
              <a:rPr spc="-9" dirty="0">
                <a:solidFill>
                  <a:srgbClr val="5F3A13"/>
                </a:solidFill>
                <a:latin typeface="Tahoma"/>
                <a:cs typeface="Tahoma"/>
              </a:rPr>
              <a:t>available</a:t>
            </a:r>
            <a:r>
              <a:rPr spc="27" dirty="0">
                <a:solidFill>
                  <a:srgbClr val="5F3A13"/>
                </a:solidFill>
                <a:latin typeface="Tahoma"/>
                <a:cs typeface="Tahoma"/>
              </a:rPr>
              <a:t> </a:t>
            </a:r>
            <a:r>
              <a:rPr spc="-9" dirty="0">
                <a:solidFill>
                  <a:srgbClr val="5F3A13"/>
                </a:solidFill>
                <a:latin typeface="Tahoma"/>
                <a:cs typeface="Tahoma"/>
              </a:rPr>
              <a:t>on</a:t>
            </a:r>
            <a:r>
              <a:rPr spc="18" dirty="0">
                <a:solidFill>
                  <a:srgbClr val="5F3A13"/>
                </a:solidFill>
                <a:latin typeface="Tahoma"/>
                <a:cs typeface="Tahoma"/>
              </a:rPr>
              <a:t> </a:t>
            </a:r>
            <a:r>
              <a:rPr spc="-9" dirty="0">
                <a:solidFill>
                  <a:srgbClr val="5F3A13"/>
                </a:solidFill>
                <a:latin typeface="Tahoma"/>
                <a:cs typeface="Tahoma"/>
              </a:rPr>
              <a:t>the</a:t>
            </a:r>
            <a:r>
              <a:rPr spc="9" dirty="0">
                <a:solidFill>
                  <a:srgbClr val="5F3A13"/>
                </a:solidFill>
                <a:latin typeface="Tahoma"/>
                <a:cs typeface="Tahoma"/>
              </a:rPr>
              <a:t> </a:t>
            </a:r>
            <a:r>
              <a:rPr spc="-9" dirty="0">
                <a:solidFill>
                  <a:srgbClr val="5F3A13"/>
                </a:solidFill>
                <a:latin typeface="Tahoma"/>
                <a:cs typeface="Tahoma"/>
              </a:rPr>
              <a:t>desired</a:t>
            </a:r>
            <a:r>
              <a:rPr spc="-22" dirty="0">
                <a:solidFill>
                  <a:srgbClr val="5F3A13"/>
                </a:solidFill>
                <a:latin typeface="Tahoma"/>
                <a:cs typeface="Tahoma"/>
              </a:rPr>
              <a:t> </a:t>
            </a:r>
            <a:r>
              <a:rPr spc="-9" dirty="0">
                <a:solidFill>
                  <a:srgbClr val="5F3A13"/>
                </a:solidFill>
                <a:latin typeface="Tahoma"/>
                <a:cs typeface="Tahoma"/>
              </a:rPr>
              <a:t>output.</a:t>
            </a:r>
            <a:endParaRPr>
              <a:latin typeface="Tahoma"/>
              <a:cs typeface="Tahoma"/>
            </a:endParaRPr>
          </a:p>
          <a:p>
            <a:pPr>
              <a:spcBef>
                <a:spcPts val="36"/>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9" dirty="0">
                <a:solidFill>
                  <a:srgbClr val="5F3A13"/>
                </a:solidFill>
                <a:latin typeface="Tahoma"/>
                <a:cs typeface="Tahoma"/>
              </a:rPr>
              <a:t>Learning</a:t>
            </a:r>
            <a:r>
              <a:rPr spc="-13" dirty="0">
                <a:solidFill>
                  <a:srgbClr val="5F3A13"/>
                </a:solidFill>
                <a:latin typeface="Tahoma"/>
                <a:cs typeface="Tahoma"/>
              </a:rPr>
              <a:t> </a:t>
            </a:r>
            <a:r>
              <a:rPr spc="-4" dirty="0">
                <a:solidFill>
                  <a:srgbClr val="5F3A13"/>
                </a:solidFill>
                <a:latin typeface="Tahoma"/>
                <a:cs typeface="Tahoma"/>
              </a:rPr>
              <a:t>by</a:t>
            </a:r>
            <a:r>
              <a:rPr dirty="0">
                <a:solidFill>
                  <a:srgbClr val="5F3A13"/>
                </a:solidFill>
                <a:latin typeface="Tahoma"/>
                <a:cs typeface="Tahoma"/>
              </a:rPr>
              <a:t> </a:t>
            </a:r>
            <a:r>
              <a:rPr spc="-9" dirty="0">
                <a:solidFill>
                  <a:srgbClr val="5F3A13"/>
                </a:solidFill>
                <a:latin typeface="Tahoma"/>
                <a:cs typeface="Tahoma"/>
              </a:rPr>
              <a:t>doing.</a:t>
            </a:r>
            <a:endParaRPr>
              <a:latin typeface="Tahoma"/>
              <a:cs typeface="Tahoma"/>
            </a:endParaRPr>
          </a:p>
          <a:p>
            <a:pPr>
              <a:spcBef>
                <a:spcPts val="40"/>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9" dirty="0">
                <a:solidFill>
                  <a:srgbClr val="5F3A13"/>
                </a:solidFill>
                <a:latin typeface="Tahoma"/>
                <a:cs typeface="Tahoma"/>
              </a:rPr>
              <a:t>Used</a:t>
            </a:r>
            <a:r>
              <a:rPr spc="-27" dirty="0">
                <a:solidFill>
                  <a:srgbClr val="5F3A13"/>
                </a:solidFill>
                <a:latin typeface="Tahoma"/>
                <a:cs typeface="Tahoma"/>
              </a:rPr>
              <a:t> </a:t>
            </a:r>
            <a:r>
              <a:rPr spc="-4" dirty="0">
                <a:solidFill>
                  <a:srgbClr val="5F3A13"/>
                </a:solidFill>
                <a:latin typeface="Tahoma"/>
                <a:cs typeface="Tahoma"/>
              </a:rPr>
              <a:t>to</a:t>
            </a:r>
            <a:r>
              <a:rPr spc="18" dirty="0">
                <a:solidFill>
                  <a:srgbClr val="5F3A13"/>
                </a:solidFill>
                <a:latin typeface="Tahoma"/>
                <a:cs typeface="Tahoma"/>
              </a:rPr>
              <a:t> </a:t>
            </a:r>
            <a:r>
              <a:rPr spc="-9" dirty="0">
                <a:solidFill>
                  <a:srgbClr val="5F3A13"/>
                </a:solidFill>
                <a:latin typeface="Tahoma"/>
                <a:cs typeface="Tahoma"/>
              </a:rPr>
              <a:t>pick</a:t>
            </a:r>
            <a:r>
              <a:rPr spc="13" dirty="0">
                <a:solidFill>
                  <a:srgbClr val="5F3A13"/>
                </a:solidFill>
                <a:latin typeface="Tahoma"/>
                <a:cs typeface="Tahoma"/>
              </a:rPr>
              <a:t> </a:t>
            </a:r>
            <a:r>
              <a:rPr spc="-9" dirty="0">
                <a:solidFill>
                  <a:srgbClr val="5F3A13"/>
                </a:solidFill>
                <a:latin typeface="Tahoma"/>
                <a:cs typeface="Tahoma"/>
              </a:rPr>
              <a:t>out</a:t>
            </a:r>
            <a:r>
              <a:rPr spc="22" dirty="0">
                <a:solidFill>
                  <a:srgbClr val="5F3A13"/>
                </a:solidFill>
                <a:latin typeface="Tahoma"/>
                <a:cs typeface="Tahoma"/>
              </a:rPr>
              <a:t> </a:t>
            </a:r>
            <a:r>
              <a:rPr spc="-9" dirty="0">
                <a:solidFill>
                  <a:srgbClr val="5F3A13"/>
                </a:solidFill>
                <a:latin typeface="Tahoma"/>
                <a:cs typeface="Tahoma"/>
              </a:rPr>
              <a:t>structure</a:t>
            </a:r>
            <a:r>
              <a:rPr spc="22" dirty="0">
                <a:solidFill>
                  <a:srgbClr val="5F3A13"/>
                </a:solidFill>
                <a:latin typeface="Tahoma"/>
                <a:cs typeface="Tahoma"/>
              </a:rPr>
              <a:t> </a:t>
            </a:r>
            <a:r>
              <a:rPr spc="-4" dirty="0">
                <a:solidFill>
                  <a:srgbClr val="5F3A13"/>
                </a:solidFill>
                <a:latin typeface="Tahoma"/>
                <a:cs typeface="Tahoma"/>
              </a:rPr>
              <a:t>in</a:t>
            </a:r>
            <a:r>
              <a:rPr spc="13"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input:</a:t>
            </a:r>
            <a:endParaRPr>
              <a:latin typeface="Tahoma"/>
              <a:cs typeface="Tahoma"/>
            </a:endParaRPr>
          </a:p>
          <a:p>
            <a:pPr marL="1242271" lvl="1" indent="-410860">
              <a:spcBef>
                <a:spcPts val="215"/>
              </a:spcBef>
              <a:buChar char="•"/>
              <a:tabLst>
                <a:tab pos="1242271" algn="l"/>
                <a:tab pos="1242841" algn="l"/>
              </a:tabLst>
            </a:pPr>
            <a:r>
              <a:rPr spc="-9" dirty="0">
                <a:solidFill>
                  <a:srgbClr val="5F3A13"/>
                </a:solidFill>
                <a:latin typeface="Tahoma"/>
                <a:cs typeface="Tahoma"/>
              </a:rPr>
              <a:t>Clustering,</a:t>
            </a:r>
            <a:endParaRPr>
              <a:latin typeface="Tahoma"/>
              <a:cs typeface="Tahoma"/>
            </a:endParaRPr>
          </a:p>
          <a:p>
            <a:pPr marL="1242271" lvl="1" indent="-410860">
              <a:spcBef>
                <a:spcPts val="215"/>
              </a:spcBef>
              <a:buChar char="•"/>
              <a:tabLst>
                <a:tab pos="1242271" algn="l"/>
                <a:tab pos="1242841" algn="l"/>
              </a:tabLst>
            </a:pPr>
            <a:r>
              <a:rPr spc="-13" dirty="0">
                <a:solidFill>
                  <a:srgbClr val="5F3A13"/>
                </a:solidFill>
                <a:latin typeface="Tahoma"/>
                <a:cs typeface="Tahoma"/>
              </a:rPr>
              <a:t>Reduction</a:t>
            </a:r>
            <a:r>
              <a:rPr spc="22" dirty="0">
                <a:solidFill>
                  <a:srgbClr val="5F3A13"/>
                </a:solidFill>
                <a:latin typeface="Tahoma"/>
                <a:cs typeface="Tahoma"/>
              </a:rPr>
              <a:t> </a:t>
            </a:r>
            <a:r>
              <a:rPr spc="-9" dirty="0">
                <a:solidFill>
                  <a:srgbClr val="5F3A13"/>
                </a:solidFill>
                <a:latin typeface="Tahoma"/>
                <a:cs typeface="Tahoma"/>
              </a:rPr>
              <a:t>of</a:t>
            </a:r>
            <a:r>
              <a:rPr spc="18" dirty="0">
                <a:solidFill>
                  <a:srgbClr val="5F3A13"/>
                </a:solidFill>
                <a:latin typeface="Tahoma"/>
                <a:cs typeface="Tahoma"/>
              </a:rPr>
              <a:t> </a:t>
            </a:r>
            <a:r>
              <a:rPr spc="-9" dirty="0">
                <a:solidFill>
                  <a:srgbClr val="5F3A13"/>
                </a:solidFill>
                <a:latin typeface="Tahoma"/>
                <a:cs typeface="Tahoma"/>
              </a:rPr>
              <a:t>dimensionality</a:t>
            </a:r>
            <a:r>
              <a:rPr spc="36" dirty="0">
                <a:solidFill>
                  <a:srgbClr val="5F3A13"/>
                </a:solidFill>
                <a:latin typeface="Tahoma"/>
                <a:cs typeface="Tahoma"/>
              </a:rPr>
              <a:t> </a:t>
            </a:r>
            <a:r>
              <a:rPr spc="-9" dirty="0">
                <a:solidFill>
                  <a:srgbClr val="5F3A13"/>
                </a:solidFill>
                <a:latin typeface="Wingdings"/>
                <a:cs typeface="Wingdings"/>
              </a:rPr>
              <a:t></a:t>
            </a:r>
            <a:r>
              <a:rPr spc="135" dirty="0">
                <a:solidFill>
                  <a:srgbClr val="5F3A13"/>
                </a:solidFill>
                <a:latin typeface="Times New Roman"/>
                <a:cs typeface="Times New Roman"/>
              </a:rPr>
              <a:t> </a:t>
            </a:r>
            <a:r>
              <a:rPr spc="-9" dirty="0">
                <a:solidFill>
                  <a:srgbClr val="5F3A13"/>
                </a:solidFill>
                <a:latin typeface="Tahoma"/>
                <a:cs typeface="Tahoma"/>
              </a:rPr>
              <a:t>compression.</a:t>
            </a:r>
            <a:endParaRPr>
              <a:latin typeface="Tahoma"/>
              <a:cs typeface="Tahoma"/>
            </a:endParaRPr>
          </a:p>
          <a:p>
            <a:pPr lvl="1">
              <a:spcBef>
                <a:spcPts val="40"/>
              </a:spcBef>
              <a:buClr>
                <a:srgbClr val="5F3A13"/>
              </a:buClr>
              <a:buFont typeface="Tahoma"/>
              <a:buChar char="•"/>
            </a:pPr>
            <a:endParaRPr sz="2100">
              <a:latin typeface="Tahoma"/>
              <a:cs typeface="Tahoma"/>
            </a:endParaRPr>
          </a:p>
          <a:p>
            <a:pPr marL="421688" indent="-410291">
              <a:buFont typeface="Wingdings"/>
              <a:buChar char=""/>
              <a:tabLst>
                <a:tab pos="421118" algn="l"/>
                <a:tab pos="421688" algn="l"/>
              </a:tabLst>
            </a:pPr>
            <a:r>
              <a:rPr spc="-4" dirty="0">
                <a:solidFill>
                  <a:srgbClr val="5F3A13"/>
                </a:solidFill>
                <a:latin typeface="Tahoma"/>
                <a:cs typeface="Tahoma"/>
              </a:rPr>
              <a:t>Example:</a:t>
            </a:r>
            <a:r>
              <a:rPr spc="-27" dirty="0">
                <a:solidFill>
                  <a:srgbClr val="5F3A13"/>
                </a:solidFill>
                <a:latin typeface="Tahoma"/>
                <a:cs typeface="Tahoma"/>
              </a:rPr>
              <a:t> </a:t>
            </a:r>
            <a:r>
              <a:rPr spc="-22" dirty="0">
                <a:solidFill>
                  <a:srgbClr val="5F3A13"/>
                </a:solidFill>
                <a:latin typeface="Tahoma"/>
                <a:cs typeface="Tahoma"/>
              </a:rPr>
              <a:t>Kohonen’s</a:t>
            </a:r>
            <a:r>
              <a:rPr spc="22" dirty="0">
                <a:solidFill>
                  <a:srgbClr val="5F3A13"/>
                </a:solidFill>
                <a:latin typeface="Tahoma"/>
                <a:cs typeface="Tahoma"/>
              </a:rPr>
              <a:t> </a:t>
            </a:r>
            <a:r>
              <a:rPr spc="-9" dirty="0">
                <a:solidFill>
                  <a:srgbClr val="5F3A13"/>
                </a:solidFill>
                <a:latin typeface="Tahoma"/>
                <a:cs typeface="Tahoma"/>
              </a:rPr>
              <a:t>Learning</a:t>
            </a:r>
            <a:r>
              <a:rPr spc="31" dirty="0">
                <a:solidFill>
                  <a:srgbClr val="5F3A13"/>
                </a:solidFill>
                <a:latin typeface="Tahoma"/>
                <a:cs typeface="Tahoma"/>
              </a:rPr>
              <a:t> </a:t>
            </a:r>
            <a:r>
              <a:rPr spc="-22" dirty="0">
                <a:solidFill>
                  <a:srgbClr val="5F3A13"/>
                </a:solidFill>
                <a:latin typeface="Tahoma"/>
                <a:cs typeface="Tahoma"/>
              </a:rPr>
              <a:t>Law.</a:t>
            </a:r>
            <a:endParaRPr>
              <a:latin typeface="Tahoma"/>
              <a:cs typeface="Tahoma"/>
            </a:endParaRPr>
          </a:p>
        </p:txBody>
      </p:sp>
    </p:spTree>
    <p:extLst>
      <p:ext uri="{BB962C8B-B14F-4D97-AF65-F5344CB8AC3E}">
        <p14:creationId xmlns:p14="http://schemas.microsoft.com/office/powerpoint/2010/main" val="71077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6726959" cy="933687"/>
          </a:xfrm>
          <a:prstGeom prst="rect">
            <a:avLst/>
          </a:prstGeom>
        </p:spPr>
        <p:txBody>
          <a:bodyPr vert="horz" wrap="square" lIns="0" tIns="10257" rIns="0" bIns="0" rtlCol="0">
            <a:spAutoFit/>
          </a:bodyPr>
          <a:lstStyle/>
          <a:p>
            <a:pPr marL="11397">
              <a:spcBef>
                <a:spcPts val="81"/>
              </a:spcBef>
            </a:pPr>
            <a:r>
              <a:rPr spc="-9" dirty="0"/>
              <a:t>FEW</a:t>
            </a:r>
            <a:r>
              <a:rPr spc="4" dirty="0"/>
              <a:t> </a:t>
            </a:r>
            <a:r>
              <a:rPr spc="-13" dirty="0"/>
              <a:t>UNSUPERVISED</a:t>
            </a:r>
            <a:r>
              <a:rPr spc="94" dirty="0"/>
              <a:t> </a:t>
            </a:r>
            <a:r>
              <a:rPr spc="-13" dirty="0"/>
              <a:t>LEARNING</a:t>
            </a:r>
            <a:r>
              <a:rPr spc="58" dirty="0"/>
              <a:t> </a:t>
            </a:r>
            <a:r>
              <a:rPr spc="-13" dirty="0"/>
              <a:t>NETWORKS</a:t>
            </a:r>
          </a:p>
        </p:txBody>
      </p:sp>
      <p:sp>
        <p:nvSpPr>
          <p:cNvPr id="4" name="object 4"/>
          <p:cNvSpPr txBox="1"/>
          <p:nvPr/>
        </p:nvSpPr>
        <p:spPr>
          <a:xfrm>
            <a:off x="902743" y="1443767"/>
            <a:ext cx="5967268" cy="4488506"/>
          </a:xfrm>
          <a:prstGeom prst="rect">
            <a:avLst/>
          </a:prstGeom>
        </p:spPr>
        <p:txBody>
          <a:bodyPr vert="horz" wrap="square" lIns="0" tIns="10257" rIns="0" bIns="0" rtlCol="0">
            <a:spAutoFit/>
          </a:bodyPr>
          <a:lstStyle/>
          <a:p>
            <a:pPr marL="11397">
              <a:spcBef>
                <a:spcPts val="81"/>
              </a:spcBef>
            </a:pPr>
            <a:r>
              <a:rPr spc="-9" dirty="0">
                <a:solidFill>
                  <a:srgbClr val="5F3A13"/>
                </a:solidFill>
                <a:latin typeface="Tahoma"/>
                <a:cs typeface="Tahoma"/>
              </a:rPr>
              <a:t>There</a:t>
            </a:r>
            <a:r>
              <a:rPr spc="-18" dirty="0">
                <a:solidFill>
                  <a:srgbClr val="5F3A13"/>
                </a:solidFill>
                <a:latin typeface="Tahoma"/>
                <a:cs typeface="Tahoma"/>
              </a:rPr>
              <a:t> </a:t>
            </a:r>
            <a:r>
              <a:rPr spc="-4" dirty="0">
                <a:solidFill>
                  <a:srgbClr val="5F3A13"/>
                </a:solidFill>
                <a:latin typeface="Tahoma"/>
                <a:cs typeface="Tahoma"/>
              </a:rPr>
              <a:t>exists </a:t>
            </a:r>
            <a:r>
              <a:rPr spc="-9" dirty="0">
                <a:solidFill>
                  <a:srgbClr val="5F3A13"/>
                </a:solidFill>
                <a:latin typeface="Tahoma"/>
                <a:cs typeface="Tahoma"/>
              </a:rPr>
              <a:t>several</a:t>
            </a:r>
            <a:r>
              <a:rPr spc="22" dirty="0">
                <a:solidFill>
                  <a:srgbClr val="5F3A13"/>
                </a:solidFill>
                <a:latin typeface="Tahoma"/>
                <a:cs typeface="Tahoma"/>
              </a:rPr>
              <a:t> </a:t>
            </a:r>
            <a:r>
              <a:rPr spc="-9" dirty="0">
                <a:solidFill>
                  <a:srgbClr val="5F3A13"/>
                </a:solidFill>
                <a:latin typeface="Tahoma"/>
                <a:cs typeface="Tahoma"/>
              </a:rPr>
              <a:t>networks</a:t>
            </a:r>
            <a:r>
              <a:rPr spc="22" dirty="0">
                <a:solidFill>
                  <a:srgbClr val="5F3A13"/>
                </a:solidFill>
                <a:latin typeface="Tahoma"/>
                <a:cs typeface="Tahoma"/>
              </a:rPr>
              <a:t> </a:t>
            </a:r>
            <a:r>
              <a:rPr spc="-9" dirty="0">
                <a:solidFill>
                  <a:srgbClr val="5F3A13"/>
                </a:solidFill>
                <a:latin typeface="Tahoma"/>
                <a:cs typeface="Tahoma"/>
              </a:rPr>
              <a:t>under</a:t>
            </a:r>
            <a:r>
              <a:rPr spc="22" dirty="0">
                <a:solidFill>
                  <a:srgbClr val="5F3A13"/>
                </a:solidFill>
                <a:latin typeface="Tahoma"/>
                <a:cs typeface="Tahoma"/>
              </a:rPr>
              <a:t> </a:t>
            </a:r>
            <a:r>
              <a:rPr spc="-9" dirty="0">
                <a:solidFill>
                  <a:srgbClr val="5F3A13"/>
                </a:solidFill>
                <a:latin typeface="Tahoma"/>
                <a:cs typeface="Tahoma"/>
              </a:rPr>
              <a:t>this</a:t>
            </a:r>
            <a:r>
              <a:rPr spc="18" dirty="0">
                <a:solidFill>
                  <a:srgbClr val="5F3A13"/>
                </a:solidFill>
                <a:latin typeface="Tahoma"/>
                <a:cs typeface="Tahoma"/>
              </a:rPr>
              <a:t> </a:t>
            </a:r>
            <a:r>
              <a:rPr spc="-22" dirty="0">
                <a:solidFill>
                  <a:srgbClr val="5F3A13"/>
                </a:solidFill>
                <a:latin typeface="Tahoma"/>
                <a:cs typeface="Tahoma"/>
              </a:rPr>
              <a:t>category,</a:t>
            </a:r>
            <a:r>
              <a:rPr dirty="0">
                <a:solidFill>
                  <a:srgbClr val="5F3A13"/>
                </a:solidFill>
                <a:latin typeface="Tahoma"/>
                <a:cs typeface="Tahoma"/>
              </a:rPr>
              <a:t> </a:t>
            </a:r>
            <a:r>
              <a:rPr spc="-13" dirty="0">
                <a:solidFill>
                  <a:srgbClr val="5F3A13"/>
                </a:solidFill>
                <a:latin typeface="Tahoma"/>
                <a:cs typeface="Tahoma"/>
              </a:rPr>
              <a:t>such</a:t>
            </a:r>
            <a:r>
              <a:rPr spc="36" dirty="0">
                <a:solidFill>
                  <a:srgbClr val="5F3A13"/>
                </a:solidFill>
                <a:latin typeface="Tahoma"/>
                <a:cs typeface="Tahoma"/>
              </a:rPr>
              <a:t> </a:t>
            </a:r>
            <a:r>
              <a:rPr dirty="0">
                <a:solidFill>
                  <a:srgbClr val="5F3A13"/>
                </a:solidFill>
                <a:latin typeface="Tahoma"/>
                <a:cs typeface="Tahoma"/>
              </a:rPr>
              <a:t>as</a:t>
            </a:r>
            <a:endParaRPr dirty="0">
              <a:latin typeface="Tahoma"/>
              <a:cs typeface="Tahoma"/>
            </a:endParaRPr>
          </a:p>
          <a:p>
            <a:pPr>
              <a:spcBef>
                <a:spcPts val="40"/>
              </a:spcBef>
            </a:pPr>
            <a:endParaRPr sz="2100" dirty="0">
              <a:latin typeface="Tahoma"/>
              <a:cs typeface="Tahoma"/>
            </a:endParaRPr>
          </a:p>
          <a:p>
            <a:pPr marL="421688" indent="-410860">
              <a:buFont typeface="Wingdings"/>
              <a:buChar char=""/>
              <a:tabLst>
                <a:tab pos="421688" algn="l"/>
                <a:tab pos="422257" algn="l"/>
              </a:tabLst>
            </a:pPr>
            <a:r>
              <a:rPr spc="-4" dirty="0">
                <a:solidFill>
                  <a:srgbClr val="5F3A13"/>
                </a:solidFill>
                <a:latin typeface="Tahoma"/>
                <a:cs typeface="Tahoma"/>
              </a:rPr>
              <a:t>Max</a:t>
            </a:r>
            <a:r>
              <a:rPr spc="-58" dirty="0">
                <a:solidFill>
                  <a:srgbClr val="5F3A13"/>
                </a:solidFill>
                <a:latin typeface="Tahoma"/>
                <a:cs typeface="Tahoma"/>
              </a:rPr>
              <a:t> </a:t>
            </a:r>
            <a:r>
              <a:rPr spc="-9" dirty="0">
                <a:solidFill>
                  <a:srgbClr val="5F3A13"/>
                </a:solidFill>
                <a:latin typeface="Tahoma"/>
                <a:cs typeface="Tahoma"/>
              </a:rPr>
              <a:t>Net,</a:t>
            </a:r>
            <a:endParaRPr dirty="0">
              <a:latin typeface="Tahoma"/>
              <a:cs typeface="Tahoma"/>
            </a:endParaRPr>
          </a:p>
          <a:p>
            <a:pPr>
              <a:spcBef>
                <a:spcPts val="36"/>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4" dirty="0">
                <a:solidFill>
                  <a:srgbClr val="5F3A13"/>
                </a:solidFill>
                <a:latin typeface="Tahoma"/>
                <a:cs typeface="Tahoma"/>
              </a:rPr>
              <a:t>Mexican</a:t>
            </a:r>
            <a:r>
              <a:rPr spc="-45" dirty="0">
                <a:solidFill>
                  <a:srgbClr val="5F3A13"/>
                </a:solidFill>
                <a:latin typeface="Tahoma"/>
                <a:cs typeface="Tahoma"/>
              </a:rPr>
              <a:t> </a:t>
            </a:r>
            <a:r>
              <a:rPr spc="-4" dirty="0">
                <a:solidFill>
                  <a:srgbClr val="5F3A13"/>
                </a:solidFill>
                <a:latin typeface="Tahoma"/>
                <a:cs typeface="Tahoma"/>
              </a:rPr>
              <a:t>Hat,</a:t>
            </a:r>
            <a:endParaRPr dirty="0">
              <a:latin typeface="Tahoma"/>
              <a:cs typeface="Tahoma"/>
            </a:endParaRPr>
          </a:p>
          <a:p>
            <a:pPr>
              <a:spcBef>
                <a:spcPts val="40"/>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13" dirty="0">
                <a:solidFill>
                  <a:srgbClr val="5F3A13"/>
                </a:solidFill>
                <a:latin typeface="Tahoma"/>
                <a:cs typeface="Tahoma"/>
              </a:rPr>
              <a:t>Kohonen Self-organizing</a:t>
            </a:r>
            <a:r>
              <a:rPr spc="67" dirty="0">
                <a:solidFill>
                  <a:srgbClr val="5F3A13"/>
                </a:solidFill>
                <a:latin typeface="Tahoma"/>
                <a:cs typeface="Tahoma"/>
              </a:rPr>
              <a:t> </a:t>
            </a:r>
            <a:r>
              <a:rPr spc="-13" dirty="0">
                <a:solidFill>
                  <a:srgbClr val="5F3A13"/>
                </a:solidFill>
                <a:latin typeface="Tahoma"/>
                <a:cs typeface="Tahoma"/>
              </a:rPr>
              <a:t>Feature</a:t>
            </a:r>
            <a:r>
              <a:rPr spc="-18" dirty="0">
                <a:solidFill>
                  <a:srgbClr val="5F3A13"/>
                </a:solidFill>
                <a:latin typeface="Tahoma"/>
                <a:cs typeface="Tahoma"/>
              </a:rPr>
              <a:t> </a:t>
            </a:r>
            <a:r>
              <a:rPr spc="-4" dirty="0">
                <a:solidFill>
                  <a:srgbClr val="5F3A13"/>
                </a:solidFill>
                <a:latin typeface="Tahoma"/>
                <a:cs typeface="Tahoma"/>
              </a:rPr>
              <a:t>Maps,</a:t>
            </a:r>
            <a:endParaRPr dirty="0">
              <a:latin typeface="Tahoma"/>
              <a:cs typeface="Tahoma"/>
            </a:endParaRPr>
          </a:p>
          <a:p>
            <a:pPr>
              <a:spcBef>
                <a:spcPts val="40"/>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9" dirty="0">
                <a:solidFill>
                  <a:srgbClr val="5F3A13"/>
                </a:solidFill>
                <a:latin typeface="Tahoma"/>
                <a:cs typeface="Tahoma"/>
              </a:rPr>
              <a:t>Learning</a:t>
            </a:r>
            <a:r>
              <a:rPr spc="-18" dirty="0">
                <a:solidFill>
                  <a:srgbClr val="5F3A13"/>
                </a:solidFill>
                <a:latin typeface="Tahoma"/>
                <a:cs typeface="Tahoma"/>
              </a:rPr>
              <a:t> Vector</a:t>
            </a:r>
            <a:r>
              <a:rPr spc="4" dirty="0">
                <a:solidFill>
                  <a:srgbClr val="5F3A13"/>
                </a:solidFill>
                <a:latin typeface="Tahoma"/>
                <a:cs typeface="Tahoma"/>
              </a:rPr>
              <a:t> </a:t>
            </a:r>
            <a:r>
              <a:rPr spc="-4" dirty="0">
                <a:solidFill>
                  <a:srgbClr val="5F3A13"/>
                </a:solidFill>
                <a:latin typeface="Tahoma"/>
                <a:cs typeface="Tahoma"/>
              </a:rPr>
              <a:t>Quantization,</a:t>
            </a:r>
            <a:endParaRPr dirty="0">
              <a:latin typeface="Tahoma"/>
              <a:cs typeface="Tahoma"/>
            </a:endParaRPr>
          </a:p>
          <a:p>
            <a:pPr>
              <a:spcBef>
                <a:spcPts val="36"/>
              </a:spcBef>
              <a:buClr>
                <a:srgbClr val="5F3A13"/>
              </a:buClr>
              <a:buFont typeface="Wingdings"/>
              <a:buChar char=""/>
            </a:pPr>
            <a:endParaRPr sz="2100" dirty="0">
              <a:latin typeface="Tahoma"/>
              <a:cs typeface="Tahoma"/>
            </a:endParaRPr>
          </a:p>
          <a:p>
            <a:pPr marL="421688" indent="-410860">
              <a:spcBef>
                <a:spcPts val="4"/>
              </a:spcBef>
              <a:buFont typeface="Wingdings"/>
              <a:buChar char=""/>
              <a:tabLst>
                <a:tab pos="421688" algn="l"/>
                <a:tab pos="422257" algn="l"/>
              </a:tabLst>
            </a:pPr>
            <a:r>
              <a:rPr spc="-4" dirty="0">
                <a:solidFill>
                  <a:srgbClr val="5F3A13"/>
                </a:solidFill>
                <a:latin typeface="Tahoma"/>
                <a:cs typeface="Tahoma"/>
              </a:rPr>
              <a:t>Counterpropagation</a:t>
            </a:r>
            <a:r>
              <a:rPr spc="-36" dirty="0">
                <a:solidFill>
                  <a:srgbClr val="5F3A13"/>
                </a:solidFill>
                <a:latin typeface="Tahoma"/>
                <a:cs typeface="Tahoma"/>
              </a:rPr>
              <a:t> </a:t>
            </a:r>
            <a:r>
              <a:rPr spc="-9" dirty="0">
                <a:solidFill>
                  <a:srgbClr val="5F3A13"/>
                </a:solidFill>
                <a:latin typeface="Tahoma"/>
                <a:cs typeface="Tahoma"/>
              </a:rPr>
              <a:t>Networks,</a:t>
            </a:r>
            <a:endParaRPr dirty="0">
              <a:latin typeface="Tahoma"/>
              <a:cs typeface="Tahoma"/>
            </a:endParaRPr>
          </a:p>
          <a:p>
            <a:pPr>
              <a:spcBef>
                <a:spcPts val="36"/>
              </a:spcBef>
              <a:buClr>
                <a:srgbClr val="5F3A13"/>
              </a:buClr>
              <a:buFont typeface="Wingdings"/>
              <a:buChar char=""/>
            </a:pPr>
            <a:endParaRPr sz="2100" dirty="0">
              <a:latin typeface="Tahoma"/>
              <a:cs typeface="Tahoma"/>
            </a:endParaRPr>
          </a:p>
          <a:p>
            <a:pPr marL="421688" indent="-410860">
              <a:buFont typeface="Wingdings"/>
              <a:buChar char=""/>
              <a:tabLst>
                <a:tab pos="421688" algn="l"/>
                <a:tab pos="422257" algn="l"/>
              </a:tabLst>
            </a:pPr>
            <a:r>
              <a:rPr spc="-4" dirty="0">
                <a:solidFill>
                  <a:srgbClr val="5F3A13"/>
                </a:solidFill>
                <a:latin typeface="Tahoma"/>
                <a:cs typeface="Tahoma"/>
              </a:rPr>
              <a:t>Hamming</a:t>
            </a:r>
            <a:r>
              <a:rPr spc="-54" dirty="0">
                <a:solidFill>
                  <a:srgbClr val="5F3A13"/>
                </a:solidFill>
                <a:latin typeface="Tahoma"/>
                <a:cs typeface="Tahoma"/>
              </a:rPr>
              <a:t> </a:t>
            </a:r>
            <a:r>
              <a:rPr spc="-9" dirty="0">
                <a:solidFill>
                  <a:srgbClr val="5F3A13"/>
                </a:solidFill>
                <a:latin typeface="Tahoma"/>
                <a:cs typeface="Tahoma"/>
              </a:rPr>
              <a:t>Network,</a:t>
            </a:r>
            <a:endParaRPr dirty="0">
              <a:latin typeface="Tahoma"/>
              <a:cs typeface="Tahoma"/>
            </a:endParaRPr>
          </a:p>
          <a:p>
            <a:pPr>
              <a:spcBef>
                <a:spcPts val="40"/>
              </a:spcBef>
              <a:buClr>
                <a:srgbClr val="5F3A13"/>
              </a:buClr>
              <a:buFont typeface="Wingdings"/>
              <a:buChar char=""/>
            </a:pPr>
            <a:endParaRPr sz="2100" dirty="0">
              <a:latin typeface="Tahoma"/>
              <a:cs typeface="Tahoma"/>
            </a:endParaRPr>
          </a:p>
          <a:p>
            <a:pPr marL="421688" indent="-410291">
              <a:buFont typeface="Wingdings"/>
              <a:buChar char=""/>
              <a:tabLst>
                <a:tab pos="421118" algn="l"/>
                <a:tab pos="421688" algn="l"/>
              </a:tabLst>
            </a:pPr>
            <a:r>
              <a:rPr spc="-9" dirty="0">
                <a:solidFill>
                  <a:srgbClr val="5F3A13"/>
                </a:solidFill>
                <a:latin typeface="Tahoma"/>
                <a:cs typeface="Tahoma"/>
              </a:rPr>
              <a:t>Adaptive</a:t>
            </a:r>
            <a:r>
              <a:rPr spc="-4" dirty="0">
                <a:solidFill>
                  <a:srgbClr val="5F3A13"/>
                </a:solidFill>
                <a:latin typeface="Tahoma"/>
                <a:cs typeface="Tahoma"/>
              </a:rPr>
              <a:t> </a:t>
            </a:r>
            <a:r>
              <a:rPr spc="-13" dirty="0">
                <a:solidFill>
                  <a:srgbClr val="5F3A13"/>
                </a:solidFill>
                <a:latin typeface="Tahoma"/>
                <a:cs typeface="Tahoma"/>
              </a:rPr>
              <a:t>Resonance</a:t>
            </a:r>
            <a:r>
              <a:rPr spc="13" dirty="0">
                <a:solidFill>
                  <a:srgbClr val="5F3A13"/>
                </a:solidFill>
                <a:latin typeface="Tahoma"/>
                <a:cs typeface="Tahoma"/>
              </a:rPr>
              <a:t> </a:t>
            </a:r>
            <a:r>
              <a:rPr spc="-31" dirty="0">
                <a:solidFill>
                  <a:srgbClr val="5F3A13"/>
                </a:solidFill>
                <a:latin typeface="Tahoma"/>
                <a:cs typeface="Tahoma"/>
              </a:rPr>
              <a:t>Theory.</a:t>
            </a:r>
            <a:endParaRPr dirty="0">
              <a:latin typeface="Tahoma"/>
              <a:cs typeface="Tahoma"/>
            </a:endParaRPr>
          </a:p>
        </p:txBody>
      </p:sp>
    </p:spTree>
    <p:extLst>
      <p:ext uri="{BB962C8B-B14F-4D97-AF65-F5344CB8AC3E}">
        <p14:creationId xmlns:p14="http://schemas.microsoft.com/office/powerpoint/2010/main" val="2346066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3837132" cy="933687"/>
          </a:xfrm>
          <a:prstGeom prst="rect">
            <a:avLst/>
          </a:prstGeom>
        </p:spPr>
        <p:txBody>
          <a:bodyPr vert="horz" wrap="square" lIns="0" tIns="10257" rIns="0" bIns="0" rtlCol="0">
            <a:spAutoFit/>
          </a:bodyPr>
          <a:lstStyle/>
          <a:p>
            <a:pPr marL="11397">
              <a:spcBef>
                <a:spcPts val="81"/>
              </a:spcBef>
            </a:pPr>
            <a:r>
              <a:rPr spc="-13" dirty="0"/>
              <a:t>COMPETITIVE</a:t>
            </a:r>
            <a:r>
              <a:rPr spc="27" dirty="0"/>
              <a:t> </a:t>
            </a:r>
            <a:r>
              <a:rPr spc="-13" dirty="0"/>
              <a:t>LEARNING</a:t>
            </a:r>
          </a:p>
        </p:txBody>
      </p:sp>
      <p:sp>
        <p:nvSpPr>
          <p:cNvPr id="4" name="object 4"/>
          <p:cNvSpPr txBox="1"/>
          <p:nvPr/>
        </p:nvSpPr>
        <p:spPr>
          <a:xfrm>
            <a:off x="902854" y="1415797"/>
            <a:ext cx="7335982" cy="2729175"/>
          </a:xfrm>
          <a:prstGeom prst="rect">
            <a:avLst/>
          </a:prstGeom>
        </p:spPr>
        <p:txBody>
          <a:bodyPr vert="horz" wrap="square" lIns="0" tIns="11397" rIns="0" bIns="0" rtlCol="0">
            <a:spAutoFit/>
          </a:bodyPr>
          <a:lstStyle/>
          <a:p>
            <a:pPr marL="421688" marR="5129" indent="-410291" algn="just">
              <a:lnSpc>
                <a:spcPct val="110000"/>
              </a:lnSpc>
              <a:spcBef>
                <a:spcPts val="90"/>
              </a:spcBef>
              <a:buFont typeface="Wingdings"/>
              <a:buChar char=""/>
              <a:tabLst>
                <a:tab pos="421688" algn="l"/>
              </a:tabLst>
            </a:pPr>
            <a:r>
              <a:rPr spc="-9" dirty="0">
                <a:solidFill>
                  <a:srgbClr val="5F3A13"/>
                </a:solidFill>
                <a:latin typeface="Tahoma"/>
                <a:cs typeface="Tahoma"/>
              </a:rPr>
              <a:t>Output units </a:t>
            </a:r>
            <a:r>
              <a:rPr spc="-4" dirty="0">
                <a:solidFill>
                  <a:srgbClr val="5F3A13"/>
                </a:solidFill>
                <a:latin typeface="Tahoma"/>
                <a:cs typeface="Tahoma"/>
              </a:rPr>
              <a:t>compete, </a:t>
            </a:r>
            <a:r>
              <a:rPr spc="-9" dirty="0">
                <a:solidFill>
                  <a:srgbClr val="5F3A13"/>
                </a:solidFill>
                <a:latin typeface="Tahoma"/>
                <a:cs typeface="Tahoma"/>
              </a:rPr>
              <a:t>so </a:t>
            </a:r>
            <a:r>
              <a:rPr dirty="0">
                <a:solidFill>
                  <a:srgbClr val="5F3A13"/>
                </a:solidFill>
                <a:latin typeface="Tahoma"/>
                <a:cs typeface="Tahoma"/>
              </a:rPr>
              <a:t>that </a:t>
            </a:r>
            <a:r>
              <a:rPr spc="-4" dirty="0">
                <a:solidFill>
                  <a:srgbClr val="5F3A13"/>
                </a:solidFill>
                <a:latin typeface="Tahoma"/>
                <a:cs typeface="Tahoma"/>
              </a:rPr>
              <a:t>eventually only one neuron </a:t>
            </a:r>
            <a:r>
              <a:rPr dirty="0">
                <a:solidFill>
                  <a:srgbClr val="5F3A13"/>
                </a:solidFill>
                <a:latin typeface="Tahoma"/>
                <a:cs typeface="Tahoma"/>
              </a:rPr>
              <a:t>(the </a:t>
            </a:r>
            <a:r>
              <a:rPr spc="-4" dirty="0">
                <a:solidFill>
                  <a:srgbClr val="5F3A13"/>
                </a:solidFill>
                <a:latin typeface="Tahoma"/>
                <a:cs typeface="Tahoma"/>
              </a:rPr>
              <a:t>one </a:t>
            </a:r>
            <a:r>
              <a:rPr dirty="0">
                <a:solidFill>
                  <a:srgbClr val="5F3A13"/>
                </a:solidFill>
                <a:latin typeface="Tahoma"/>
                <a:cs typeface="Tahoma"/>
              </a:rPr>
              <a:t> </a:t>
            </a:r>
            <a:r>
              <a:rPr spc="-4" dirty="0">
                <a:solidFill>
                  <a:srgbClr val="5F3A13"/>
                </a:solidFill>
                <a:latin typeface="Tahoma"/>
                <a:cs typeface="Tahoma"/>
              </a:rPr>
              <a:t>with</a:t>
            </a:r>
            <a:r>
              <a:rPr spc="-9" dirty="0">
                <a:solidFill>
                  <a:srgbClr val="5F3A13"/>
                </a:solidFill>
                <a:latin typeface="Tahoma"/>
                <a:cs typeface="Tahoma"/>
              </a:rPr>
              <a:t> the</a:t>
            </a:r>
            <a:r>
              <a:rPr spc="4" dirty="0">
                <a:solidFill>
                  <a:srgbClr val="5F3A13"/>
                </a:solidFill>
                <a:latin typeface="Tahoma"/>
                <a:cs typeface="Tahoma"/>
              </a:rPr>
              <a:t> </a:t>
            </a:r>
            <a:r>
              <a:rPr spc="-9" dirty="0">
                <a:solidFill>
                  <a:srgbClr val="5F3A13"/>
                </a:solidFill>
                <a:latin typeface="Tahoma"/>
                <a:cs typeface="Tahoma"/>
              </a:rPr>
              <a:t>most</a:t>
            </a:r>
            <a:r>
              <a:rPr dirty="0">
                <a:solidFill>
                  <a:srgbClr val="5F3A13"/>
                </a:solidFill>
                <a:latin typeface="Tahoma"/>
                <a:cs typeface="Tahoma"/>
              </a:rPr>
              <a:t> </a:t>
            </a:r>
            <a:r>
              <a:rPr spc="-9" dirty="0">
                <a:solidFill>
                  <a:srgbClr val="5F3A13"/>
                </a:solidFill>
                <a:latin typeface="Tahoma"/>
                <a:cs typeface="Tahoma"/>
              </a:rPr>
              <a:t>input)</a:t>
            </a:r>
            <a:r>
              <a:rPr spc="27" dirty="0">
                <a:solidFill>
                  <a:srgbClr val="5F3A13"/>
                </a:solidFill>
                <a:latin typeface="Tahoma"/>
                <a:cs typeface="Tahoma"/>
              </a:rPr>
              <a:t> </a:t>
            </a:r>
            <a:r>
              <a:rPr spc="-4" dirty="0">
                <a:solidFill>
                  <a:srgbClr val="5F3A13"/>
                </a:solidFill>
                <a:latin typeface="Tahoma"/>
                <a:cs typeface="Tahoma"/>
              </a:rPr>
              <a:t>is</a:t>
            </a:r>
            <a:r>
              <a:rPr spc="18" dirty="0">
                <a:solidFill>
                  <a:srgbClr val="5F3A13"/>
                </a:solidFill>
                <a:latin typeface="Tahoma"/>
                <a:cs typeface="Tahoma"/>
              </a:rPr>
              <a:t> </a:t>
            </a:r>
            <a:r>
              <a:rPr spc="-9" dirty="0">
                <a:solidFill>
                  <a:srgbClr val="5F3A13"/>
                </a:solidFill>
                <a:latin typeface="Tahoma"/>
                <a:cs typeface="Tahoma"/>
              </a:rPr>
              <a:t>active</a:t>
            </a:r>
            <a:r>
              <a:rPr spc="22" dirty="0">
                <a:solidFill>
                  <a:srgbClr val="5F3A13"/>
                </a:solidFill>
                <a:latin typeface="Tahoma"/>
                <a:cs typeface="Tahoma"/>
              </a:rPr>
              <a:t> </a:t>
            </a:r>
            <a:r>
              <a:rPr spc="-4" dirty="0">
                <a:solidFill>
                  <a:srgbClr val="5F3A13"/>
                </a:solidFill>
                <a:latin typeface="Tahoma"/>
                <a:cs typeface="Tahoma"/>
              </a:rPr>
              <a:t>in</a:t>
            </a:r>
            <a:r>
              <a:rPr spc="18" dirty="0">
                <a:solidFill>
                  <a:srgbClr val="5F3A13"/>
                </a:solidFill>
                <a:latin typeface="Tahoma"/>
                <a:cs typeface="Tahoma"/>
              </a:rPr>
              <a:t> </a:t>
            </a:r>
            <a:r>
              <a:rPr spc="-9" dirty="0">
                <a:solidFill>
                  <a:srgbClr val="5F3A13"/>
                </a:solidFill>
                <a:latin typeface="Tahoma"/>
                <a:cs typeface="Tahoma"/>
              </a:rPr>
              <a:t>response</a:t>
            </a:r>
            <a:r>
              <a:rPr spc="-18" dirty="0">
                <a:solidFill>
                  <a:srgbClr val="5F3A13"/>
                </a:solidFill>
                <a:latin typeface="Tahoma"/>
                <a:cs typeface="Tahoma"/>
              </a:rPr>
              <a:t> </a:t>
            </a:r>
            <a:r>
              <a:rPr spc="-4" dirty="0">
                <a:solidFill>
                  <a:srgbClr val="5F3A13"/>
                </a:solidFill>
                <a:latin typeface="Tahoma"/>
                <a:cs typeface="Tahoma"/>
              </a:rPr>
              <a:t>to</a:t>
            </a:r>
            <a:r>
              <a:rPr spc="18" dirty="0">
                <a:solidFill>
                  <a:srgbClr val="5F3A13"/>
                </a:solidFill>
                <a:latin typeface="Tahoma"/>
                <a:cs typeface="Tahoma"/>
              </a:rPr>
              <a:t> </a:t>
            </a:r>
            <a:r>
              <a:rPr spc="-4" dirty="0">
                <a:solidFill>
                  <a:srgbClr val="5F3A13"/>
                </a:solidFill>
                <a:latin typeface="Tahoma"/>
                <a:cs typeface="Tahoma"/>
              </a:rPr>
              <a:t>each</a:t>
            </a:r>
            <a:r>
              <a:rPr spc="-9" dirty="0">
                <a:solidFill>
                  <a:srgbClr val="5F3A13"/>
                </a:solidFill>
                <a:latin typeface="Tahoma"/>
                <a:cs typeface="Tahoma"/>
              </a:rPr>
              <a:t> output</a:t>
            </a:r>
            <a:r>
              <a:rPr spc="49" dirty="0">
                <a:solidFill>
                  <a:srgbClr val="5F3A13"/>
                </a:solidFill>
                <a:latin typeface="Tahoma"/>
                <a:cs typeface="Tahoma"/>
              </a:rPr>
              <a:t> </a:t>
            </a:r>
            <a:r>
              <a:rPr spc="-4" dirty="0">
                <a:solidFill>
                  <a:srgbClr val="5F3A13"/>
                </a:solidFill>
                <a:latin typeface="Tahoma"/>
                <a:cs typeface="Tahoma"/>
              </a:rPr>
              <a:t>pattern.</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4559" indent="-410291" algn="just">
              <a:lnSpc>
                <a:spcPct val="110000"/>
              </a:lnSpc>
              <a:buFont typeface="Wingdings"/>
              <a:buChar char=""/>
              <a:tabLst>
                <a:tab pos="421688" algn="l"/>
              </a:tabLst>
            </a:pPr>
            <a:r>
              <a:rPr spc="-13" dirty="0">
                <a:solidFill>
                  <a:srgbClr val="5F3A13"/>
                </a:solidFill>
                <a:latin typeface="Tahoma"/>
                <a:cs typeface="Tahoma"/>
              </a:rPr>
              <a:t>The </a:t>
            </a:r>
            <a:r>
              <a:rPr dirty="0">
                <a:solidFill>
                  <a:srgbClr val="5F3A13"/>
                </a:solidFill>
                <a:latin typeface="Tahoma"/>
                <a:cs typeface="Tahoma"/>
              </a:rPr>
              <a:t>total </a:t>
            </a:r>
            <a:r>
              <a:rPr spc="-4" dirty="0">
                <a:solidFill>
                  <a:srgbClr val="5F3A13"/>
                </a:solidFill>
                <a:latin typeface="Tahoma"/>
                <a:cs typeface="Tahoma"/>
              </a:rPr>
              <a:t>weight </a:t>
            </a:r>
            <a:r>
              <a:rPr spc="-9" dirty="0">
                <a:solidFill>
                  <a:srgbClr val="5F3A13"/>
                </a:solidFill>
                <a:latin typeface="Tahoma"/>
                <a:cs typeface="Tahoma"/>
              </a:rPr>
              <a:t>from </a:t>
            </a:r>
            <a:r>
              <a:rPr dirty="0">
                <a:solidFill>
                  <a:srgbClr val="5F3A13"/>
                </a:solidFill>
                <a:latin typeface="Tahoma"/>
                <a:cs typeface="Tahoma"/>
              </a:rPr>
              <a:t>the </a:t>
            </a:r>
            <a:r>
              <a:rPr spc="-9" dirty="0">
                <a:solidFill>
                  <a:srgbClr val="5F3A13"/>
                </a:solidFill>
                <a:latin typeface="Tahoma"/>
                <a:cs typeface="Tahoma"/>
              </a:rPr>
              <a:t>input layer </a:t>
            </a:r>
            <a:r>
              <a:rPr spc="-4" dirty="0">
                <a:solidFill>
                  <a:srgbClr val="5F3A13"/>
                </a:solidFill>
                <a:latin typeface="Tahoma"/>
                <a:cs typeface="Tahoma"/>
              </a:rPr>
              <a:t>to </a:t>
            </a:r>
            <a:r>
              <a:rPr dirty="0">
                <a:solidFill>
                  <a:srgbClr val="5F3A13"/>
                </a:solidFill>
                <a:latin typeface="Tahoma"/>
                <a:cs typeface="Tahoma"/>
              </a:rPr>
              <a:t>each </a:t>
            </a:r>
            <a:r>
              <a:rPr spc="-4" dirty="0">
                <a:solidFill>
                  <a:srgbClr val="5F3A13"/>
                </a:solidFill>
                <a:latin typeface="Tahoma"/>
                <a:cs typeface="Tahoma"/>
              </a:rPr>
              <a:t>output neuron </a:t>
            </a:r>
            <a:r>
              <a:rPr spc="4" dirty="0">
                <a:solidFill>
                  <a:srgbClr val="5F3A13"/>
                </a:solidFill>
                <a:latin typeface="Tahoma"/>
                <a:cs typeface="Tahoma"/>
              </a:rPr>
              <a:t>is </a:t>
            </a:r>
            <a:r>
              <a:rPr spc="9" dirty="0">
                <a:solidFill>
                  <a:srgbClr val="5F3A13"/>
                </a:solidFill>
                <a:latin typeface="Tahoma"/>
                <a:cs typeface="Tahoma"/>
              </a:rPr>
              <a:t> </a:t>
            </a:r>
            <a:r>
              <a:rPr spc="-4" dirty="0">
                <a:solidFill>
                  <a:srgbClr val="5F3A13"/>
                </a:solidFill>
                <a:latin typeface="Tahoma"/>
                <a:cs typeface="Tahoma"/>
              </a:rPr>
              <a:t>limited.</a:t>
            </a:r>
            <a:r>
              <a:rPr dirty="0">
                <a:solidFill>
                  <a:srgbClr val="5F3A13"/>
                </a:solidFill>
                <a:latin typeface="Tahoma"/>
                <a:cs typeface="Tahoma"/>
              </a:rPr>
              <a:t> </a:t>
            </a:r>
            <a:r>
              <a:rPr spc="4" dirty="0">
                <a:solidFill>
                  <a:srgbClr val="5F3A13"/>
                </a:solidFill>
                <a:latin typeface="Tahoma"/>
                <a:cs typeface="Tahoma"/>
              </a:rPr>
              <a:t>If </a:t>
            </a:r>
            <a:r>
              <a:rPr spc="-9" dirty="0">
                <a:solidFill>
                  <a:srgbClr val="5F3A13"/>
                </a:solidFill>
                <a:latin typeface="Tahoma"/>
                <a:cs typeface="Tahoma"/>
              </a:rPr>
              <a:t>some</a:t>
            </a:r>
            <a:r>
              <a:rPr spc="-4" dirty="0">
                <a:solidFill>
                  <a:srgbClr val="5F3A13"/>
                </a:solidFill>
                <a:latin typeface="Tahoma"/>
                <a:cs typeface="Tahoma"/>
              </a:rPr>
              <a:t> connections</a:t>
            </a:r>
            <a:r>
              <a:rPr dirty="0">
                <a:solidFill>
                  <a:srgbClr val="5F3A13"/>
                </a:solidFill>
                <a:latin typeface="Tahoma"/>
                <a:cs typeface="Tahoma"/>
              </a:rPr>
              <a:t> </a:t>
            </a:r>
            <a:r>
              <a:rPr spc="-4" dirty="0">
                <a:solidFill>
                  <a:srgbClr val="5F3A13"/>
                </a:solidFill>
                <a:latin typeface="Tahoma"/>
                <a:cs typeface="Tahoma"/>
              </a:rPr>
              <a:t>are</a:t>
            </a:r>
            <a:r>
              <a:rPr dirty="0">
                <a:solidFill>
                  <a:srgbClr val="5F3A13"/>
                </a:solidFill>
                <a:latin typeface="Tahoma"/>
                <a:cs typeface="Tahoma"/>
              </a:rPr>
              <a:t> </a:t>
            </a:r>
            <a:r>
              <a:rPr spc="-9" dirty="0">
                <a:solidFill>
                  <a:srgbClr val="5F3A13"/>
                </a:solidFill>
                <a:latin typeface="Tahoma"/>
                <a:cs typeface="Tahoma"/>
              </a:rPr>
              <a:t>strengthened,</a:t>
            </a:r>
            <a:r>
              <a:rPr spc="-4" dirty="0">
                <a:solidFill>
                  <a:srgbClr val="5F3A13"/>
                </a:solidFill>
                <a:latin typeface="Tahoma"/>
                <a:cs typeface="Tahoma"/>
              </a:rPr>
              <a:t> others</a:t>
            </a:r>
            <a:r>
              <a:rPr dirty="0">
                <a:solidFill>
                  <a:srgbClr val="5F3A13"/>
                </a:solidFill>
                <a:latin typeface="Tahoma"/>
                <a:cs typeface="Tahoma"/>
              </a:rPr>
              <a:t> </a:t>
            </a:r>
            <a:r>
              <a:rPr spc="-9" dirty="0">
                <a:solidFill>
                  <a:srgbClr val="5F3A13"/>
                </a:solidFill>
                <a:latin typeface="Tahoma"/>
                <a:cs typeface="Tahoma"/>
              </a:rPr>
              <a:t>must</a:t>
            </a:r>
            <a:r>
              <a:rPr spc="-4" dirty="0">
                <a:solidFill>
                  <a:srgbClr val="5F3A13"/>
                </a:solidFill>
                <a:latin typeface="Tahoma"/>
                <a:cs typeface="Tahoma"/>
              </a:rPr>
              <a:t> be </a:t>
            </a:r>
            <a:r>
              <a:rPr spc="-547" dirty="0">
                <a:solidFill>
                  <a:srgbClr val="5F3A13"/>
                </a:solidFill>
                <a:latin typeface="Tahoma"/>
                <a:cs typeface="Tahoma"/>
              </a:rPr>
              <a:t> </a:t>
            </a:r>
            <a:r>
              <a:rPr spc="-9" dirty="0">
                <a:solidFill>
                  <a:srgbClr val="5F3A13"/>
                </a:solidFill>
                <a:latin typeface="Tahoma"/>
                <a:cs typeface="Tahoma"/>
              </a:rPr>
              <a:t>weakened.</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5129" indent="-410291" algn="just">
              <a:lnSpc>
                <a:spcPct val="110000"/>
              </a:lnSpc>
              <a:buFont typeface="Wingdings"/>
              <a:buChar char=""/>
              <a:tabLst>
                <a:tab pos="421688" algn="l"/>
              </a:tabLst>
            </a:pPr>
            <a:r>
              <a:rPr spc="-4" dirty="0">
                <a:solidFill>
                  <a:srgbClr val="5F3A13"/>
                </a:solidFill>
                <a:latin typeface="Tahoma"/>
                <a:cs typeface="Tahoma"/>
              </a:rPr>
              <a:t>A </a:t>
            </a:r>
            <a:r>
              <a:rPr spc="-9" dirty="0">
                <a:solidFill>
                  <a:srgbClr val="5F3A13"/>
                </a:solidFill>
                <a:latin typeface="Tahoma"/>
                <a:cs typeface="Tahoma"/>
              </a:rPr>
              <a:t>consequence </a:t>
            </a:r>
            <a:r>
              <a:rPr spc="-4" dirty="0">
                <a:solidFill>
                  <a:srgbClr val="5F3A13"/>
                </a:solidFill>
                <a:latin typeface="Tahoma"/>
                <a:cs typeface="Tahoma"/>
              </a:rPr>
              <a:t>is that </a:t>
            </a:r>
            <a:r>
              <a:rPr dirty="0">
                <a:solidFill>
                  <a:srgbClr val="5F3A13"/>
                </a:solidFill>
                <a:latin typeface="Tahoma"/>
                <a:cs typeface="Tahoma"/>
              </a:rPr>
              <a:t>the </a:t>
            </a:r>
            <a:r>
              <a:rPr spc="-9" dirty="0">
                <a:solidFill>
                  <a:srgbClr val="5F3A13"/>
                </a:solidFill>
                <a:latin typeface="Tahoma"/>
                <a:cs typeface="Tahoma"/>
              </a:rPr>
              <a:t>winner </a:t>
            </a:r>
            <a:r>
              <a:rPr spc="-4" dirty="0">
                <a:solidFill>
                  <a:srgbClr val="5F3A13"/>
                </a:solidFill>
                <a:latin typeface="Tahoma"/>
                <a:cs typeface="Tahoma"/>
              </a:rPr>
              <a:t>is </a:t>
            </a:r>
            <a:r>
              <a:rPr spc="-9" dirty="0">
                <a:solidFill>
                  <a:srgbClr val="5F3A13"/>
                </a:solidFill>
                <a:latin typeface="Tahoma"/>
                <a:cs typeface="Tahoma"/>
              </a:rPr>
              <a:t>the </a:t>
            </a:r>
            <a:r>
              <a:rPr spc="-4" dirty="0">
                <a:solidFill>
                  <a:srgbClr val="5F3A13"/>
                </a:solidFill>
                <a:latin typeface="Tahoma"/>
                <a:cs typeface="Tahoma"/>
              </a:rPr>
              <a:t>output neuron </a:t>
            </a:r>
            <a:r>
              <a:rPr spc="-9" dirty="0">
                <a:solidFill>
                  <a:srgbClr val="5F3A13"/>
                </a:solidFill>
                <a:latin typeface="Tahoma"/>
                <a:cs typeface="Tahoma"/>
              </a:rPr>
              <a:t>whose </a:t>
            </a:r>
            <a:r>
              <a:rPr spc="-4" dirty="0">
                <a:solidFill>
                  <a:srgbClr val="5F3A13"/>
                </a:solidFill>
                <a:latin typeface="Tahoma"/>
                <a:cs typeface="Tahoma"/>
              </a:rPr>
              <a:t> weights</a:t>
            </a:r>
            <a:r>
              <a:rPr spc="-31" dirty="0">
                <a:solidFill>
                  <a:srgbClr val="5F3A13"/>
                </a:solidFill>
                <a:latin typeface="Tahoma"/>
                <a:cs typeface="Tahoma"/>
              </a:rPr>
              <a:t> </a:t>
            </a:r>
            <a:r>
              <a:rPr spc="-4" dirty="0">
                <a:solidFill>
                  <a:srgbClr val="5F3A13"/>
                </a:solidFill>
                <a:latin typeface="Tahoma"/>
                <a:cs typeface="Tahoma"/>
              </a:rPr>
              <a:t>best</a:t>
            </a:r>
            <a:r>
              <a:rPr dirty="0">
                <a:solidFill>
                  <a:srgbClr val="5F3A13"/>
                </a:solidFill>
                <a:latin typeface="Tahoma"/>
                <a:cs typeface="Tahoma"/>
              </a:rPr>
              <a:t> </a:t>
            </a:r>
            <a:r>
              <a:rPr spc="-4" dirty="0">
                <a:solidFill>
                  <a:srgbClr val="5F3A13"/>
                </a:solidFill>
                <a:latin typeface="Tahoma"/>
                <a:cs typeface="Tahoma"/>
              </a:rPr>
              <a:t>match</a:t>
            </a:r>
            <a:r>
              <a:rPr spc="13"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activation</a:t>
            </a:r>
            <a:r>
              <a:rPr spc="58" dirty="0">
                <a:solidFill>
                  <a:srgbClr val="5F3A13"/>
                </a:solidFill>
                <a:latin typeface="Tahoma"/>
                <a:cs typeface="Tahoma"/>
              </a:rPr>
              <a:t> </a:t>
            </a:r>
            <a:r>
              <a:rPr spc="-9" dirty="0">
                <a:solidFill>
                  <a:srgbClr val="5F3A13"/>
                </a:solidFill>
                <a:latin typeface="Tahoma"/>
                <a:cs typeface="Tahoma"/>
              </a:rPr>
              <a:t>pattern.</a:t>
            </a:r>
            <a:endParaRPr>
              <a:latin typeface="Tahoma"/>
              <a:cs typeface="Tahoma"/>
            </a:endParaRPr>
          </a:p>
        </p:txBody>
      </p:sp>
    </p:spTree>
    <p:extLst>
      <p:ext uri="{BB962C8B-B14F-4D97-AF65-F5344CB8AC3E}">
        <p14:creationId xmlns:p14="http://schemas.microsoft.com/office/powerpoint/2010/main" val="1067704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2854" y="1443767"/>
            <a:ext cx="5474855" cy="290793"/>
          </a:xfrm>
          <a:prstGeom prst="rect">
            <a:avLst/>
          </a:prstGeom>
        </p:spPr>
        <p:txBody>
          <a:bodyPr vert="horz" wrap="square" lIns="0" tIns="10257" rIns="0" bIns="0" rtlCol="0">
            <a:spAutoFit/>
          </a:bodyPr>
          <a:lstStyle/>
          <a:p>
            <a:pPr marL="421688" indent="-410291">
              <a:spcBef>
                <a:spcPts val="81"/>
              </a:spcBef>
              <a:buClr>
                <a:srgbClr val="B58B7F"/>
              </a:buClr>
              <a:buSzPct val="70000"/>
              <a:buFont typeface="Wingdings"/>
              <a:buChar char=""/>
              <a:tabLst>
                <a:tab pos="421118" algn="l"/>
                <a:tab pos="421688" algn="l"/>
              </a:tabLst>
            </a:pPr>
            <a:r>
              <a:rPr spc="-9" dirty="0">
                <a:solidFill>
                  <a:srgbClr val="5F3A13"/>
                </a:solidFill>
                <a:latin typeface="Tahoma"/>
                <a:cs typeface="Tahoma"/>
              </a:rPr>
              <a:t>Network</a:t>
            </a:r>
            <a:r>
              <a:rPr spc="9" dirty="0">
                <a:solidFill>
                  <a:srgbClr val="5F3A13"/>
                </a:solidFill>
                <a:latin typeface="Tahoma"/>
                <a:cs typeface="Tahoma"/>
              </a:rPr>
              <a:t> </a:t>
            </a:r>
            <a:r>
              <a:rPr spc="-4" dirty="0">
                <a:solidFill>
                  <a:srgbClr val="5F3A13"/>
                </a:solidFill>
                <a:latin typeface="Tahoma"/>
                <a:cs typeface="Tahoma"/>
              </a:rPr>
              <a:t>Organization</a:t>
            </a:r>
            <a:r>
              <a:rPr spc="18" dirty="0">
                <a:solidFill>
                  <a:srgbClr val="5F3A13"/>
                </a:solidFill>
                <a:latin typeface="Tahoma"/>
                <a:cs typeface="Tahoma"/>
              </a:rPr>
              <a:t> </a:t>
            </a:r>
            <a:r>
              <a:rPr spc="-4" dirty="0">
                <a:solidFill>
                  <a:srgbClr val="5F3A13"/>
                </a:solidFill>
                <a:latin typeface="Tahoma"/>
                <a:cs typeface="Tahoma"/>
              </a:rPr>
              <a:t>is </a:t>
            </a:r>
            <a:r>
              <a:rPr spc="-9" dirty="0">
                <a:solidFill>
                  <a:srgbClr val="5F3A13"/>
                </a:solidFill>
                <a:latin typeface="Tahoma"/>
                <a:cs typeface="Tahoma"/>
              </a:rPr>
              <a:t>fundamental</a:t>
            </a:r>
            <a:r>
              <a:rPr spc="22" dirty="0">
                <a:solidFill>
                  <a:srgbClr val="5F3A13"/>
                </a:solidFill>
                <a:latin typeface="Tahoma"/>
                <a:cs typeface="Tahoma"/>
              </a:rPr>
              <a:t> </a:t>
            </a:r>
            <a:r>
              <a:rPr spc="-4" dirty="0">
                <a:solidFill>
                  <a:srgbClr val="5F3A13"/>
                </a:solidFill>
                <a:latin typeface="Tahoma"/>
                <a:cs typeface="Tahoma"/>
              </a:rPr>
              <a:t>to</a:t>
            </a:r>
            <a:r>
              <a:rPr dirty="0">
                <a:solidFill>
                  <a:srgbClr val="5F3A13"/>
                </a:solidFill>
                <a:latin typeface="Tahoma"/>
                <a:cs typeface="Tahoma"/>
              </a:rPr>
              <a:t> </a:t>
            </a:r>
            <a:r>
              <a:rPr spc="-9" dirty="0">
                <a:solidFill>
                  <a:srgbClr val="5F3A13"/>
                </a:solidFill>
                <a:latin typeface="Tahoma"/>
                <a:cs typeface="Tahoma"/>
              </a:rPr>
              <a:t>the</a:t>
            </a:r>
            <a:r>
              <a:rPr spc="22" dirty="0">
                <a:solidFill>
                  <a:srgbClr val="5F3A13"/>
                </a:solidFill>
                <a:latin typeface="Tahoma"/>
                <a:cs typeface="Tahoma"/>
              </a:rPr>
              <a:t> </a:t>
            </a:r>
            <a:r>
              <a:rPr spc="-9" dirty="0">
                <a:solidFill>
                  <a:srgbClr val="5F3A13"/>
                </a:solidFill>
                <a:latin typeface="Tahoma"/>
                <a:cs typeface="Tahoma"/>
              </a:rPr>
              <a:t>brain</a:t>
            </a:r>
            <a:endParaRPr>
              <a:latin typeface="Tahoma"/>
              <a:cs typeface="Tahoma"/>
            </a:endParaRPr>
          </a:p>
        </p:txBody>
      </p:sp>
      <p:sp>
        <p:nvSpPr>
          <p:cNvPr id="4" name="object 4"/>
          <p:cNvSpPr txBox="1"/>
          <p:nvPr/>
        </p:nvSpPr>
        <p:spPr>
          <a:xfrm>
            <a:off x="4865371" y="2627109"/>
            <a:ext cx="3375314" cy="290793"/>
          </a:xfrm>
          <a:prstGeom prst="rect">
            <a:avLst/>
          </a:prstGeom>
        </p:spPr>
        <p:txBody>
          <a:bodyPr vert="horz" wrap="square" lIns="0" tIns="10257" rIns="0" bIns="0" rtlCol="0">
            <a:spAutoFit/>
          </a:bodyPr>
          <a:lstStyle/>
          <a:p>
            <a:pPr marL="11397">
              <a:spcBef>
                <a:spcPts val="81"/>
              </a:spcBef>
              <a:tabLst>
                <a:tab pos="596632" algn="l"/>
                <a:tab pos="1338005" algn="l"/>
                <a:tab pos="2612188" algn="l"/>
              </a:tabLst>
            </a:pPr>
            <a:r>
              <a:rPr spc="4" dirty="0">
                <a:solidFill>
                  <a:srgbClr val="5F3A13"/>
                </a:solidFill>
                <a:latin typeface="Tahoma"/>
                <a:cs typeface="Tahoma"/>
              </a:rPr>
              <a:t>a</a:t>
            </a:r>
            <a:r>
              <a:rPr spc="-13" dirty="0">
                <a:solidFill>
                  <a:srgbClr val="5F3A13"/>
                </a:solidFill>
                <a:latin typeface="Tahoma"/>
                <a:cs typeface="Tahoma"/>
              </a:rPr>
              <a:t>n</a:t>
            </a:r>
            <a:r>
              <a:rPr spc="-4" dirty="0">
                <a:solidFill>
                  <a:srgbClr val="5F3A13"/>
                </a:solidFill>
                <a:latin typeface="Tahoma"/>
                <a:cs typeface="Tahoma"/>
              </a:rPr>
              <a:t>d</a:t>
            </a:r>
            <a:r>
              <a:rPr dirty="0">
                <a:solidFill>
                  <a:srgbClr val="5F3A13"/>
                </a:solidFill>
                <a:latin typeface="Tahoma"/>
                <a:cs typeface="Tahoma"/>
              </a:rPr>
              <a:t>	</a:t>
            </a:r>
            <a:r>
              <a:rPr spc="-9" dirty="0">
                <a:solidFill>
                  <a:srgbClr val="5F3A13"/>
                </a:solidFill>
                <a:latin typeface="Tahoma"/>
                <a:cs typeface="Tahoma"/>
              </a:rPr>
              <a:t>s</a:t>
            </a:r>
            <a:r>
              <a:rPr dirty="0">
                <a:solidFill>
                  <a:srgbClr val="5F3A13"/>
                </a:solidFill>
                <a:latin typeface="Tahoma"/>
                <a:cs typeface="Tahoma"/>
              </a:rPr>
              <a:t>e</a:t>
            </a:r>
            <a:r>
              <a:rPr spc="-4" dirty="0">
                <a:solidFill>
                  <a:srgbClr val="5F3A13"/>
                </a:solidFill>
                <a:latin typeface="Tahoma"/>
                <a:cs typeface="Tahoma"/>
              </a:rPr>
              <a:t>ri</a:t>
            </a:r>
            <a:r>
              <a:rPr spc="4" dirty="0">
                <a:solidFill>
                  <a:srgbClr val="5F3A13"/>
                </a:solidFill>
                <a:latin typeface="Tahoma"/>
                <a:cs typeface="Tahoma"/>
              </a:rPr>
              <a:t>a</a:t>
            </a:r>
            <a:r>
              <a:rPr spc="-4" dirty="0">
                <a:solidFill>
                  <a:srgbClr val="5F3A13"/>
                </a:solidFill>
                <a:latin typeface="Tahoma"/>
                <a:cs typeface="Tahoma"/>
              </a:rPr>
              <a:t>l</a:t>
            </a:r>
            <a:r>
              <a:rPr dirty="0">
                <a:solidFill>
                  <a:srgbClr val="5F3A13"/>
                </a:solidFill>
                <a:latin typeface="Tahoma"/>
                <a:cs typeface="Tahoma"/>
              </a:rPr>
              <a:t>	</a:t>
            </a:r>
            <a:r>
              <a:rPr spc="-4" dirty="0">
                <a:solidFill>
                  <a:srgbClr val="5F3A13"/>
                </a:solidFill>
                <a:latin typeface="Tahoma"/>
                <a:cs typeface="Tahoma"/>
              </a:rPr>
              <a:t>pr</a:t>
            </a:r>
            <a:r>
              <a:rPr spc="-9" dirty="0">
                <a:solidFill>
                  <a:srgbClr val="5F3A13"/>
                </a:solidFill>
                <a:latin typeface="Tahoma"/>
                <a:cs typeface="Tahoma"/>
              </a:rPr>
              <a:t>o</a:t>
            </a:r>
            <a:r>
              <a:rPr spc="-13" dirty="0">
                <a:solidFill>
                  <a:srgbClr val="5F3A13"/>
                </a:solidFill>
                <a:latin typeface="Tahoma"/>
                <a:cs typeface="Tahoma"/>
              </a:rPr>
              <a:t>c</a:t>
            </a:r>
            <a:r>
              <a:rPr dirty="0">
                <a:solidFill>
                  <a:srgbClr val="5F3A13"/>
                </a:solidFill>
                <a:latin typeface="Tahoma"/>
                <a:cs typeface="Tahoma"/>
              </a:rPr>
              <a:t>e</a:t>
            </a:r>
            <a:r>
              <a:rPr spc="-9" dirty="0">
                <a:solidFill>
                  <a:srgbClr val="5F3A13"/>
                </a:solidFill>
                <a:latin typeface="Tahoma"/>
                <a:cs typeface="Tahoma"/>
              </a:rPr>
              <a:t>ss</a:t>
            </a:r>
            <a:r>
              <a:rPr spc="-4" dirty="0">
                <a:solidFill>
                  <a:srgbClr val="5F3A13"/>
                </a:solidFill>
                <a:latin typeface="Tahoma"/>
                <a:cs typeface="Tahoma"/>
              </a:rPr>
              <a:t>i</a:t>
            </a:r>
            <a:r>
              <a:rPr spc="-13" dirty="0">
                <a:solidFill>
                  <a:srgbClr val="5F3A13"/>
                </a:solidFill>
                <a:latin typeface="Tahoma"/>
                <a:cs typeface="Tahoma"/>
              </a:rPr>
              <a:t>n</a:t>
            </a:r>
            <a:r>
              <a:rPr spc="-4" dirty="0">
                <a:solidFill>
                  <a:srgbClr val="5F3A13"/>
                </a:solidFill>
                <a:latin typeface="Tahoma"/>
                <a:cs typeface="Tahoma"/>
              </a:rPr>
              <a:t>g</a:t>
            </a:r>
            <a:r>
              <a:rPr dirty="0">
                <a:solidFill>
                  <a:srgbClr val="5F3A13"/>
                </a:solidFill>
                <a:latin typeface="Tahoma"/>
                <a:cs typeface="Tahoma"/>
              </a:rPr>
              <a:t>	</a:t>
            </a:r>
            <a:r>
              <a:rPr spc="-4" dirty="0">
                <a:solidFill>
                  <a:srgbClr val="5F3A13"/>
                </a:solidFill>
                <a:latin typeface="Tahoma"/>
                <a:cs typeface="Tahoma"/>
              </a:rPr>
              <a:t>r</a:t>
            </a:r>
            <a:r>
              <a:rPr dirty="0">
                <a:solidFill>
                  <a:srgbClr val="5F3A13"/>
                </a:solidFill>
                <a:latin typeface="Tahoma"/>
                <a:cs typeface="Tahoma"/>
              </a:rPr>
              <a:t>e</a:t>
            </a:r>
            <a:r>
              <a:rPr spc="-4" dirty="0">
                <a:solidFill>
                  <a:srgbClr val="5F3A13"/>
                </a:solidFill>
                <a:latin typeface="Tahoma"/>
                <a:cs typeface="Tahoma"/>
              </a:rPr>
              <a:t>q</a:t>
            </a:r>
            <a:r>
              <a:rPr spc="-13" dirty="0">
                <a:solidFill>
                  <a:srgbClr val="5F3A13"/>
                </a:solidFill>
                <a:latin typeface="Tahoma"/>
                <a:cs typeface="Tahoma"/>
              </a:rPr>
              <a:t>u</a:t>
            </a:r>
            <a:r>
              <a:rPr spc="-4" dirty="0">
                <a:solidFill>
                  <a:srgbClr val="5F3A13"/>
                </a:solidFill>
                <a:latin typeface="Tahoma"/>
                <a:cs typeface="Tahoma"/>
              </a:rPr>
              <a:t>ire</a:t>
            </a:r>
            <a:endParaRPr>
              <a:latin typeface="Tahoma"/>
              <a:cs typeface="Tahoma"/>
            </a:endParaRPr>
          </a:p>
        </p:txBody>
      </p:sp>
      <p:sp>
        <p:nvSpPr>
          <p:cNvPr id="5" name="object 5"/>
          <p:cNvSpPr txBox="1"/>
          <p:nvPr/>
        </p:nvSpPr>
        <p:spPr>
          <a:xfrm>
            <a:off x="1526310" y="2007468"/>
            <a:ext cx="3143250" cy="1228172"/>
          </a:xfrm>
          <a:prstGeom prst="rect">
            <a:avLst/>
          </a:prstGeom>
        </p:spPr>
        <p:txBody>
          <a:bodyPr vert="horz" wrap="square" lIns="0" tIns="38750" rIns="0" bIns="0" rtlCol="0">
            <a:spAutoFit/>
          </a:bodyPr>
          <a:lstStyle/>
          <a:p>
            <a:pPr marL="421688" indent="-410291">
              <a:spcBef>
                <a:spcPts val="305"/>
              </a:spcBef>
              <a:buClr>
                <a:srgbClr val="F0A22D"/>
              </a:buClr>
              <a:buSzPct val="70000"/>
              <a:buChar char="•"/>
              <a:tabLst>
                <a:tab pos="421118" algn="l"/>
                <a:tab pos="421688" algn="l"/>
              </a:tabLst>
            </a:pPr>
            <a:r>
              <a:rPr spc="-9" dirty="0">
                <a:solidFill>
                  <a:srgbClr val="5F3A13"/>
                </a:solidFill>
                <a:latin typeface="Tahoma"/>
                <a:cs typeface="Tahoma"/>
              </a:rPr>
              <a:t>Functional</a:t>
            </a:r>
            <a:r>
              <a:rPr spc="18" dirty="0">
                <a:solidFill>
                  <a:srgbClr val="5F3A13"/>
                </a:solidFill>
                <a:latin typeface="Tahoma"/>
                <a:cs typeface="Tahoma"/>
              </a:rPr>
              <a:t> </a:t>
            </a:r>
            <a:r>
              <a:rPr spc="-9" dirty="0">
                <a:solidFill>
                  <a:srgbClr val="5F3A13"/>
                </a:solidFill>
                <a:latin typeface="Tahoma"/>
                <a:cs typeface="Tahoma"/>
              </a:rPr>
              <a:t>structure.</a:t>
            </a:r>
            <a:endParaRPr>
              <a:latin typeface="Tahoma"/>
              <a:cs typeface="Tahoma"/>
            </a:endParaRPr>
          </a:p>
          <a:p>
            <a:pPr marL="421688" indent="-410291">
              <a:spcBef>
                <a:spcPts val="215"/>
              </a:spcBef>
              <a:buClr>
                <a:srgbClr val="F0A22D"/>
              </a:buClr>
              <a:buSzPct val="70000"/>
              <a:buChar char="•"/>
              <a:tabLst>
                <a:tab pos="421118" algn="l"/>
                <a:tab pos="421688" algn="l"/>
              </a:tabLst>
            </a:pPr>
            <a:r>
              <a:rPr spc="-13" dirty="0">
                <a:solidFill>
                  <a:srgbClr val="5F3A13"/>
                </a:solidFill>
                <a:latin typeface="Tahoma"/>
                <a:cs typeface="Tahoma"/>
              </a:rPr>
              <a:t>Layered</a:t>
            </a:r>
            <a:r>
              <a:rPr spc="-18" dirty="0">
                <a:solidFill>
                  <a:srgbClr val="5F3A13"/>
                </a:solidFill>
                <a:latin typeface="Tahoma"/>
                <a:cs typeface="Tahoma"/>
              </a:rPr>
              <a:t> </a:t>
            </a:r>
            <a:r>
              <a:rPr spc="-9" dirty="0">
                <a:solidFill>
                  <a:srgbClr val="5F3A13"/>
                </a:solidFill>
                <a:latin typeface="Tahoma"/>
                <a:cs typeface="Tahoma"/>
              </a:rPr>
              <a:t>structure.</a:t>
            </a:r>
            <a:endParaRPr>
              <a:latin typeface="Tahoma"/>
              <a:cs typeface="Tahoma"/>
            </a:endParaRPr>
          </a:p>
          <a:p>
            <a:pPr marL="421688" marR="4559" indent="-410291">
              <a:lnSpc>
                <a:spcPct val="110000"/>
              </a:lnSpc>
              <a:buClr>
                <a:srgbClr val="F0A22D"/>
              </a:buClr>
              <a:buSzPct val="70000"/>
              <a:buChar char="•"/>
              <a:tabLst>
                <a:tab pos="421118" algn="l"/>
                <a:tab pos="421688" algn="l"/>
                <a:tab pos="1094110" algn="l"/>
                <a:tab pos="2029802" algn="l"/>
              </a:tabLst>
            </a:pPr>
            <a:r>
              <a:rPr spc="-4" dirty="0">
                <a:solidFill>
                  <a:srgbClr val="5F3A13"/>
                </a:solidFill>
                <a:latin typeface="Tahoma"/>
                <a:cs typeface="Tahoma"/>
              </a:rPr>
              <a:t>B</a:t>
            </a:r>
            <a:r>
              <a:rPr spc="-9" dirty="0">
                <a:solidFill>
                  <a:srgbClr val="5F3A13"/>
                </a:solidFill>
                <a:latin typeface="Tahoma"/>
                <a:cs typeface="Tahoma"/>
              </a:rPr>
              <a:t>o</a:t>
            </a:r>
            <a:r>
              <a:rPr spc="-4" dirty="0">
                <a:solidFill>
                  <a:srgbClr val="5F3A13"/>
                </a:solidFill>
                <a:latin typeface="Tahoma"/>
                <a:cs typeface="Tahoma"/>
              </a:rPr>
              <a:t>th</a:t>
            </a:r>
            <a:r>
              <a:rPr dirty="0">
                <a:solidFill>
                  <a:srgbClr val="5F3A13"/>
                </a:solidFill>
                <a:latin typeface="Tahoma"/>
                <a:cs typeface="Tahoma"/>
              </a:rPr>
              <a:t>	</a:t>
            </a:r>
            <a:r>
              <a:rPr spc="-4" dirty="0">
                <a:solidFill>
                  <a:srgbClr val="5F3A13"/>
                </a:solidFill>
                <a:latin typeface="Tahoma"/>
                <a:cs typeface="Tahoma"/>
              </a:rPr>
              <a:t>p</a:t>
            </a:r>
            <a:r>
              <a:rPr spc="4" dirty="0">
                <a:solidFill>
                  <a:srgbClr val="5F3A13"/>
                </a:solidFill>
                <a:latin typeface="Tahoma"/>
                <a:cs typeface="Tahoma"/>
              </a:rPr>
              <a:t>a</a:t>
            </a:r>
            <a:r>
              <a:rPr spc="-27" dirty="0">
                <a:solidFill>
                  <a:srgbClr val="5F3A13"/>
                </a:solidFill>
                <a:latin typeface="Tahoma"/>
                <a:cs typeface="Tahoma"/>
              </a:rPr>
              <a:t>r</a:t>
            </a:r>
            <a:r>
              <a:rPr spc="4" dirty="0">
                <a:solidFill>
                  <a:srgbClr val="5F3A13"/>
                </a:solidFill>
                <a:latin typeface="Tahoma"/>
                <a:cs typeface="Tahoma"/>
              </a:rPr>
              <a:t>a</a:t>
            </a:r>
            <a:r>
              <a:rPr spc="-4" dirty="0">
                <a:solidFill>
                  <a:srgbClr val="5F3A13"/>
                </a:solidFill>
                <a:latin typeface="Tahoma"/>
                <a:cs typeface="Tahoma"/>
              </a:rPr>
              <a:t>ll</a:t>
            </a:r>
            <a:r>
              <a:rPr dirty="0">
                <a:solidFill>
                  <a:srgbClr val="5F3A13"/>
                </a:solidFill>
                <a:latin typeface="Tahoma"/>
                <a:cs typeface="Tahoma"/>
              </a:rPr>
              <a:t>e</a:t>
            </a:r>
            <a:r>
              <a:rPr spc="-4" dirty="0">
                <a:solidFill>
                  <a:srgbClr val="5F3A13"/>
                </a:solidFill>
                <a:latin typeface="Tahoma"/>
                <a:cs typeface="Tahoma"/>
              </a:rPr>
              <a:t>l</a:t>
            </a:r>
            <a:r>
              <a:rPr dirty="0">
                <a:solidFill>
                  <a:srgbClr val="5F3A13"/>
                </a:solidFill>
                <a:latin typeface="Tahoma"/>
                <a:cs typeface="Tahoma"/>
              </a:rPr>
              <a:t>	</a:t>
            </a:r>
            <a:r>
              <a:rPr spc="-4" dirty="0">
                <a:solidFill>
                  <a:srgbClr val="5F3A13"/>
                </a:solidFill>
                <a:latin typeface="Tahoma"/>
                <a:cs typeface="Tahoma"/>
              </a:rPr>
              <a:t>pr</a:t>
            </a:r>
            <a:r>
              <a:rPr spc="-9" dirty="0">
                <a:solidFill>
                  <a:srgbClr val="5F3A13"/>
                </a:solidFill>
                <a:latin typeface="Tahoma"/>
                <a:cs typeface="Tahoma"/>
              </a:rPr>
              <a:t>o</a:t>
            </a:r>
            <a:r>
              <a:rPr spc="-13" dirty="0">
                <a:solidFill>
                  <a:srgbClr val="5F3A13"/>
                </a:solidFill>
                <a:latin typeface="Tahoma"/>
                <a:cs typeface="Tahoma"/>
              </a:rPr>
              <a:t>c</a:t>
            </a:r>
            <a:r>
              <a:rPr dirty="0">
                <a:solidFill>
                  <a:srgbClr val="5F3A13"/>
                </a:solidFill>
                <a:latin typeface="Tahoma"/>
                <a:cs typeface="Tahoma"/>
              </a:rPr>
              <a:t>e</a:t>
            </a:r>
            <a:r>
              <a:rPr spc="-9" dirty="0">
                <a:solidFill>
                  <a:srgbClr val="5F3A13"/>
                </a:solidFill>
                <a:latin typeface="Tahoma"/>
                <a:cs typeface="Tahoma"/>
              </a:rPr>
              <a:t>ss</a:t>
            </a:r>
            <a:r>
              <a:rPr spc="-4" dirty="0">
                <a:solidFill>
                  <a:srgbClr val="5F3A13"/>
                </a:solidFill>
                <a:latin typeface="Tahoma"/>
                <a:cs typeface="Tahoma"/>
              </a:rPr>
              <a:t>i</a:t>
            </a:r>
            <a:r>
              <a:rPr spc="-13" dirty="0">
                <a:solidFill>
                  <a:srgbClr val="5F3A13"/>
                </a:solidFill>
                <a:latin typeface="Tahoma"/>
                <a:cs typeface="Tahoma"/>
              </a:rPr>
              <a:t>n</a:t>
            </a:r>
            <a:r>
              <a:rPr spc="-4" dirty="0">
                <a:solidFill>
                  <a:srgbClr val="5F3A13"/>
                </a:solidFill>
                <a:latin typeface="Tahoma"/>
                <a:cs typeface="Tahoma"/>
              </a:rPr>
              <a:t>g  organization</a:t>
            </a:r>
            <a:r>
              <a:rPr spc="-22" dirty="0">
                <a:solidFill>
                  <a:srgbClr val="5F3A13"/>
                </a:solidFill>
                <a:latin typeface="Tahoma"/>
                <a:cs typeface="Tahoma"/>
              </a:rPr>
              <a:t> </a:t>
            </a:r>
            <a:r>
              <a:rPr spc="-9" dirty="0">
                <a:solidFill>
                  <a:srgbClr val="5F3A13"/>
                </a:solidFill>
                <a:latin typeface="Tahoma"/>
                <a:cs typeface="Tahoma"/>
              </a:rPr>
              <a:t>of</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brain.</a:t>
            </a:r>
            <a:endParaRPr>
              <a:latin typeface="Tahoma"/>
              <a:cs typeface="Tahoma"/>
            </a:endParaRPr>
          </a:p>
        </p:txBody>
      </p:sp>
      <p:sp>
        <p:nvSpPr>
          <p:cNvPr id="6" name="object 6"/>
          <p:cNvSpPr txBox="1">
            <a:spLocks noGrp="1"/>
          </p:cNvSpPr>
          <p:nvPr>
            <p:ph type="title"/>
          </p:nvPr>
        </p:nvSpPr>
        <p:spPr>
          <a:xfrm>
            <a:off x="902855" y="330225"/>
            <a:ext cx="3296227" cy="933687"/>
          </a:xfrm>
          <a:prstGeom prst="rect">
            <a:avLst/>
          </a:prstGeom>
        </p:spPr>
        <p:txBody>
          <a:bodyPr vert="horz" wrap="square" lIns="0" tIns="10257" rIns="0" bIns="0" rtlCol="0">
            <a:spAutoFit/>
          </a:bodyPr>
          <a:lstStyle/>
          <a:p>
            <a:pPr marL="11397">
              <a:spcBef>
                <a:spcPts val="81"/>
              </a:spcBef>
            </a:pPr>
            <a:r>
              <a:rPr spc="-13" dirty="0"/>
              <a:t>SELF-ORGANIZATION</a:t>
            </a:r>
          </a:p>
        </p:txBody>
      </p:sp>
    </p:spTree>
    <p:extLst>
      <p:ext uri="{BB962C8B-B14F-4D97-AF65-F5344CB8AC3E}">
        <p14:creationId xmlns:p14="http://schemas.microsoft.com/office/powerpoint/2010/main" val="1177518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5130223" cy="933687"/>
          </a:xfrm>
          <a:prstGeom prst="rect">
            <a:avLst/>
          </a:prstGeom>
        </p:spPr>
        <p:txBody>
          <a:bodyPr vert="horz" wrap="square" lIns="0" tIns="10257" rIns="0" bIns="0" rtlCol="0">
            <a:spAutoFit/>
          </a:bodyPr>
          <a:lstStyle/>
          <a:p>
            <a:pPr marL="11397">
              <a:spcBef>
                <a:spcPts val="81"/>
              </a:spcBef>
            </a:pPr>
            <a:r>
              <a:rPr spc="-9" dirty="0"/>
              <a:t>SELF-ORGANIZING</a:t>
            </a:r>
            <a:r>
              <a:rPr spc="49" dirty="0"/>
              <a:t> </a:t>
            </a:r>
            <a:r>
              <a:rPr spc="-9" dirty="0"/>
              <a:t>FEATURE</a:t>
            </a:r>
            <a:r>
              <a:rPr spc="9" dirty="0"/>
              <a:t> </a:t>
            </a:r>
            <a:r>
              <a:rPr spc="-13" dirty="0"/>
              <a:t>MAP</a:t>
            </a:r>
          </a:p>
        </p:txBody>
      </p:sp>
      <p:sp>
        <p:nvSpPr>
          <p:cNvPr id="4" name="object 4"/>
          <p:cNvSpPr txBox="1"/>
          <p:nvPr/>
        </p:nvSpPr>
        <p:spPr>
          <a:xfrm>
            <a:off x="902855" y="1415798"/>
            <a:ext cx="7336559" cy="2143617"/>
          </a:xfrm>
          <a:prstGeom prst="rect">
            <a:avLst/>
          </a:prstGeom>
        </p:spPr>
        <p:txBody>
          <a:bodyPr vert="horz" wrap="square" lIns="0" tIns="15956" rIns="0" bIns="0" rtlCol="0">
            <a:spAutoFit/>
          </a:bodyPr>
          <a:lstStyle/>
          <a:p>
            <a:pPr marL="11397" marR="4559" algn="just">
              <a:lnSpc>
                <a:spcPct val="108400"/>
              </a:lnSpc>
              <a:spcBef>
                <a:spcPts val="126"/>
              </a:spcBef>
            </a:pPr>
            <a:r>
              <a:rPr spc="-9" dirty="0">
                <a:solidFill>
                  <a:srgbClr val="5F3A13"/>
                </a:solidFill>
                <a:latin typeface="Tahoma"/>
                <a:cs typeface="Tahoma"/>
              </a:rPr>
              <a:t>Our brain </a:t>
            </a:r>
            <a:r>
              <a:rPr spc="-4" dirty="0">
                <a:solidFill>
                  <a:srgbClr val="5F3A13"/>
                </a:solidFill>
                <a:latin typeface="Tahoma"/>
                <a:cs typeface="Tahoma"/>
              </a:rPr>
              <a:t>is dominated by </a:t>
            </a:r>
            <a:r>
              <a:rPr spc="-13" dirty="0">
                <a:solidFill>
                  <a:srgbClr val="5F3A13"/>
                </a:solidFill>
                <a:latin typeface="Tahoma"/>
                <a:cs typeface="Tahoma"/>
              </a:rPr>
              <a:t>the </a:t>
            </a:r>
            <a:r>
              <a:rPr spc="-9" dirty="0">
                <a:solidFill>
                  <a:srgbClr val="5F3A13"/>
                </a:solidFill>
                <a:latin typeface="Tahoma"/>
                <a:cs typeface="Tahoma"/>
              </a:rPr>
              <a:t>cerebral cortex, </a:t>
            </a:r>
            <a:r>
              <a:rPr spc="-4" dirty="0">
                <a:solidFill>
                  <a:srgbClr val="5F3A13"/>
                </a:solidFill>
                <a:latin typeface="Tahoma"/>
                <a:cs typeface="Tahoma"/>
              </a:rPr>
              <a:t>a </a:t>
            </a:r>
            <a:r>
              <a:rPr spc="-13" dirty="0">
                <a:solidFill>
                  <a:srgbClr val="5F3A13"/>
                </a:solidFill>
                <a:latin typeface="Tahoma"/>
                <a:cs typeface="Tahoma"/>
              </a:rPr>
              <a:t>very </a:t>
            </a:r>
            <a:r>
              <a:rPr spc="-4" dirty="0">
                <a:solidFill>
                  <a:srgbClr val="5F3A13"/>
                </a:solidFill>
                <a:latin typeface="Tahoma"/>
                <a:cs typeface="Tahoma"/>
              </a:rPr>
              <a:t>complex </a:t>
            </a:r>
            <a:r>
              <a:rPr spc="-9" dirty="0">
                <a:solidFill>
                  <a:srgbClr val="5F3A13"/>
                </a:solidFill>
                <a:latin typeface="Tahoma"/>
                <a:cs typeface="Tahoma"/>
              </a:rPr>
              <a:t>structure </a:t>
            </a:r>
            <a:r>
              <a:rPr spc="-547" dirty="0">
                <a:solidFill>
                  <a:srgbClr val="5F3A13"/>
                </a:solidFill>
                <a:latin typeface="Tahoma"/>
                <a:cs typeface="Tahoma"/>
              </a:rPr>
              <a:t> </a:t>
            </a:r>
            <a:r>
              <a:rPr spc="-9" dirty="0">
                <a:solidFill>
                  <a:srgbClr val="5F3A13"/>
                </a:solidFill>
                <a:latin typeface="Tahoma"/>
                <a:cs typeface="Tahoma"/>
              </a:rPr>
              <a:t>of </a:t>
            </a:r>
            <a:r>
              <a:rPr dirty="0">
                <a:solidFill>
                  <a:srgbClr val="5F3A13"/>
                </a:solidFill>
                <a:latin typeface="Tahoma"/>
                <a:cs typeface="Tahoma"/>
              </a:rPr>
              <a:t>billions </a:t>
            </a:r>
            <a:r>
              <a:rPr spc="4" dirty="0">
                <a:solidFill>
                  <a:srgbClr val="5F3A13"/>
                </a:solidFill>
                <a:latin typeface="Tahoma"/>
                <a:cs typeface="Tahoma"/>
              </a:rPr>
              <a:t>of </a:t>
            </a:r>
            <a:r>
              <a:rPr spc="-4" dirty="0">
                <a:solidFill>
                  <a:srgbClr val="5F3A13"/>
                </a:solidFill>
                <a:latin typeface="Tahoma"/>
                <a:cs typeface="Tahoma"/>
              </a:rPr>
              <a:t>neurons and </a:t>
            </a:r>
            <a:r>
              <a:rPr spc="-9" dirty="0">
                <a:solidFill>
                  <a:srgbClr val="5F3A13"/>
                </a:solidFill>
                <a:latin typeface="Tahoma"/>
                <a:cs typeface="Tahoma"/>
              </a:rPr>
              <a:t>hundreds of </a:t>
            </a:r>
            <a:r>
              <a:rPr dirty="0">
                <a:solidFill>
                  <a:srgbClr val="5F3A13"/>
                </a:solidFill>
                <a:latin typeface="Tahoma"/>
                <a:cs typeface="Tahoma"/>
              </a:rPr>
              <a:t>billions </a:t>
            </a:r>
            <a:r>
              <a:rPr spc="-9" dirty="0">
                <a:solidFill>
                  <a:srgbClr val="5F3A13"/>
                </a:solidFill>
                <a:latin typeface="Tahoma"/>
                <a:cs typeface="Tahoma"/>
              </a:rPr>
              <a:t>of </a:t>
            </a:r>
            <a:r>
              <a:rPr spc="-4" dirty="0">
                <a:solidFill>
                  <a:srgbClr val="5F3A13"/>
                </a:solidFill>
                <a:latin typeface="Tahoma"/>
                <a:cs typeface="Tahoma"/>
              </a:rPr>
              <a:t>synapses. </a:t>
            </a:r>
            <a:r>
              <a:rPr spc="-13" dirty="0">
                <a:solidFill>
                  <a:srgbClr val="5F3A13"/>
                </a:solidFill>
                <a:latin typeface="Tahoma"/>
                <a:cs typeface="Tahoma"/>
              </a:rPr>
              <a:t>The </a:t>
            </a:r>
            <a:r>
              <a:rPr spc="-4" dirty="0">
                <a:solidFill>
                  <a:srgbClr val="5F3A13"/>
                </a:solidFill>
                <a:latin typeface="Tahoma"/>
                <a:cs typeface="Tahoma"/>
              </a:rPr>
              <a:t>cortex </a:t>
            </a:r>
            <a:r>
              <a:rPr dirty="0">
                <a:solidFill>
                  <a:srgbClr val="5F3A13"/>
                </a:solidFill>
                <a:latin typeface="Tahoma"/>
                <a:cs typeface="Tahoma"/>
              </a:rPr>
              <a:t> </a:t>
            </a:r>
            <a:r>
              <a:rPr spc="-4" dirty="0">
                <a:solidFill>
                  <a:srgbClr val="5F3A13"/>
                </a:solidFill>
                <a:latin typeface="Tahoma"/>
                <a:cs typeface="Tahoma"/>
              </a:rPr>
              <a:t>includes</a:t>
            </a:r>
            <a:r>
              <a:rPr dirty="0">
                <a:solidFill>
                  <a:srgbClr val="5F3A13"/>
                </a:solidFill>
                <a:latin typeface="Tahoma"/>
                <a:cs typeface="Tahoma"/>
              </a:rPr>
              <a:t> areas</a:t>
            </a:r>
            <a:r>
              <a:rPr spc="4" dirty="0">
                <a:solidFill>
                  <a:srgbClr val="5F3A13"/>
                </a:solidFill>
                <a:latin typeface="Tahoma"/>
                <a:cs typeface="Tahoma"/>
              </a:rPr>
              <a:t> </a:t>
            </a:r>
            <a:r>
              <a:rPr spc="-4" dirty="0">
                <a:solidFill>
                  <a:srgbClr val="5F3A13"/>
                </a:solidFill>
                <a:latin typeface="Tahoma"/>
                <a:cs typeface="Tahoma"/>
              </a:rPr>
              <a:t>that</a:t>
            </a:r>
            <a:r>
              <a:rPr dirty="0">
                <a:solidFill>
                  <a:srgbClr val="5F3A13"/>
                </a:solidFill>
                <a:latin typeface="Tahoma"/>
                <a:cs typeface="Tahoma"/>
              </a:rPr>
              <a:t> </a:t>
            </a:r>
            <a:r>
              <a:rPr spc="-4" dirty="0">
                <a:solidFill>
                  <a:srgbClr val="5F3A13"/>
                </a:solidFill>
                <a:latin typeface="Tahoma"/>
                <a:cs typeface="Tahoma"/>
              </a:rPr>
              <a:t>are</a:t>
            </a:r>
            <a:r>
              <a:rPr dirty="0">
                <a:solidFill>
                  <a:srgbClr val="5F3A13"/>
                </a:solidFill>
                <a:latin typeface="Tahoma"/>
                <a:cs typeface="Tahoma"/>
              </a:rPr>
              <a:t> </a:t>
            </a:r>
            <a:r>
              <a:rPr spc="-9" dirty="0">
                <a:solidFill>
                  <a:srgbClr val="5F3A13"/>
                </a:solidFill>
                <a:latin typeface="Tahoma"/>
                <a:cs typeface="Tahoma"/>
              </a:rPr>
              <a:t>responsible</a:t>
            </a:r>
            <a:r>
              <a:rPr spc="-4" dirty="0">
                <a:solidFill>
                  <a:srgbClr val="5F3A13"/>
                </a:solidFill>
                <a:latin typeface="Tahoma"/>
                <a:cs typeface="Tahoma"/>
              </a:rPr>
              <a:t> </a:t>
            </a:r>
            <a:r>
              <a:rPr spc="-18" dirty="0">
                <a:solidFill>
                  <a:srgbClr val="5F3A13"/>
                </a:solidFill>
                <a:latin typeface="Tahoma"/>
                <a:cs typeface="Tahoma"/>
              </a:rPr>
              <a:t>for</a:t>
            </a:r>
            <a:r>
              <a:rPr spc="-13" dirty="0">
                <a:solidFill>
                  <a:srgbClr val="5F3A13"/>
                </a:solidFill>
                <a:latin typeface="Tahoma"/>
                <a:cs typeface="Tahoma"/>
              </a:rPr>
              <a:t> </a:t>
            </a:r>
            <a:r>
              <a:rPr spc="-9" dirty="0">
                <a:solidFill>
                  <a:srgbClr val="5F3A13"/>
                </a:solidFill>
                <a:latin typeface="Tahoma"/>
                <a:cs typeface="Tahoma"/>
              </a:rPr>
              <a:t>different</a:t>
            </a:r>
            <a:r>
              <a:rPr spc="543" dirty="0">
                <a:solidFill>
                  <a:srgbClr val="5F3A13"/>
                </a:solidFill>
                <a:latin typeface="Tahoma"/>
                <a:cs typeface="Tahoma"/>
              </a:rPr>
              <a:t> </a:t>
            </a:r>
            <a:r>
              <a:rPr spc="-9" dirty="0">
                <a:solidFill>
                  <a:srgbClr val="5F3A13"/>
                </a:solidFill>
                <a:latin typeface="Tahoma"/>
                <a:cs typeface="Tahoma"/>
              </a:rPr>
              <a:t>human</a:t>
            </a:r>
            <a:r>
              <a:rPr spc="543" dirty="0">
                <a:solidFill>
                  <a:srgbClr val="5F3A13"/>
                </a:solidFill>
                <a:latin typeface="Tahoma"/>
                <a:cs typeface="Tahoma"/>
              </a:rPr>
              <a:t> </a:t>
            </a:r>
            <a:r>
              <a:rPr dirty="0">
                <a:solidFill>
                  <a:srgbClr val="5F3A13"/>
                </a:solidFill>
                <a:latin typeface="Tahoma"/>
                <a:cs typeface="Tahoma"/>
              </a:rPr>
              <a:t>activities </a:t>
            </a:r>
            <a:r>
              <a:rPr spc="4" dirty="0">
                <a:solidFill>
                  <a:srgbClr val="5F3A13"/>
                </a:solidFill>
                <a:latin typeface="Tahoma"/>
                <a:cs typeface="Tahoma"/>
              </a:rPr>
              <a:t> </a:t>
            </a:r>
            <a:r>
              <a:rPr spc="-40" dirty="0">
                <a:solidFill>
                  <a:srgbClr val="5F3A13"/>
                </a:solidFill>
                <a:latin typeface="Tahoma"/>
                <a:cs typeface="Tahoma"/>
              </a:rPr>
              <a:t>(motor,</a:t>
            </a:r>
            <a:r>
              <a:rPr spc="-36" dirty="0">
                <a:solidFill>
                  <a:srgbClr val="5F3A13"/>
                </a:solidFill>
                <a:latin typeface="Tahoma"/>
                <a:cs typeface="Tahoma"/>
              </a:rPr>
              <a:t> </a:t>
            </a:r>
            <a:r>
              <a:rPr spc="-9" dirty="0">
                <a:solidFill>
                  <a:srgbClr val="5F3A13"/>
                </a:solidFill>
                <a:latin typeface="Tahoma"/>
                <a:cs typeface="Tahoma"/>
              </a:rPr>
              <a:t>visual,</a:t>
            </a:r>
            <a:r>
              <a:rPr spc="-4" dirty="0">
                <a:solidFill>
                  <a:srgbClr val="5F3A13"/>
                </a:solidFill>
                <a:latin typeface="Tahoma"/>
                <a:cs typeface="Tahoma"/>
              </a:rPr>
              <a:t> </a:t>
            </a:r>
            <a:r>
              <a:rPr spc="-22" dirty="0">
                <a:solidFill>
                  <a:srgbClr val="5F3A13"/>
                </a:solidFill>
                <a:latin typeface="Tahoma"/>
                <a:cs typeface="Tahoma"/>
              </a:rPr>
              <a:t>auditory,</a:t>
            </a:r>
            <a:r>
              <a:rPr spc="-18" dirty="0">
                <a:solidFill>
                  <a:srgbClr val="5F3A13"/>
                </a:solidFill>
                <a:latin typeface="Tahoma"/>
                <a:cs typeface="Tahoma"/>
              </a:rPr>
              <a:t> etc.)</a:t>
            </a:r>
            <a:r>
              <a:rPr spc="-13" dirty="0">
                <a:solidFill>
                  <a:srgbClr val="5F3A13"/>
                </a:solidFill>
                <a:latin typeface="Tahoma"/>
                <a:cs typeface="Tahoma"/>
              </a:rPr>
              <a:t> </a:t>
            </a:r>
            <a:r>
              <a:rPr spc="-4" dirty="0">
                <a:solidFill>
                  <a:srgbClr val="5F3A13"/>
                </a:solidFill>
                <a:latin typeface="Tahoma"/>
                <a:cs typeface="Tahoma"/>
              </a:rPr>
              <a:t>and</a:t>
            </a:r>
            <a:r>
              <a:rPr dirty="0">
                <a:solidFill>
                  <a:srgbClr val="5F3A13"/>
                </a:solidFill>
                <a:latin typeface="Tahoma"/>
                <a:cs typeface="Tahoma"/>
              </a:rPr>
              <a:t> </a:t>
            </a:r>
            <a:r>
              <a:rPr spc="-4" dirty="0">
                <a:solidFill>
                  <a:srgbClr val="5F3A13"/>
                </a:solidFill>
                <a:latin typeface="Tahoma"/>
                <a:cs typeface="Tahoma"/>
              </a:rPr>
              <a:t>associated</a:t>
            </a:r>
            <a:r>
              <a:rPr dirty="0">
                <a:solidFill>
                  <a:srgbClr val="5F3A13"/>
                </a:solidFill>
                <a:latin typeface="Tahoma"/>
                <a:cs typeface="Tahoma"/>
              </a:rPr>
              <a:t> </a:t>
            </a:r>
            <a:r>
              <a:rPr spc="-4" dirty="0">
                <a:solidFill>
                  <a:srgbClr val="5F3A13"/>
                </a:solidFill>
                <a:latin typeface="Tahoma"/>
                <a:cs typeface="Tahoma"/>
              </a:rPr>
              <a:t>with </a:t>
            </a:r>
            <a:r>
              <a:rPr spc="-9" dirty="0">
                <a:solidFill>
                  <a:srgbClr val="5F3A13"/>
                </a:solidFill>
                <a:latin typeface="Tahoma"/>
                <a:cs typeface="Tahoma"/>
              </a:rPr>
              <a:t>different</a:t>
            </a:r>
            <a:r>
              <a:rPr spc="-4" dirty="0">
                <a:solidFill>
                  <a:srgbClr val="5F3A13"/>
                </a:solidFill>
                <a:latin typeface="Tahoma"/>
                <a:cs typeface="Tahoma"/>
              </a:rPr>
              <a:t> sensory </a:t>
            </a:r>
            <a:r>
              <a:rPr dirty="0">
                <a:solidFill>
                  <a:srgbClr val="5F3A13"/>
                </a:solidFill>
                <a:latin typeface="Tahoma"/>
                <a:cs typeface="Tahoma"/>
              </a:rPr>
              <a:t> </a:t>
            </a:r>
            <a:r>
              <a:rPr spc="-9" dirty="0">
                <a:solidFill>
                  <a:srgbClr val="5F3A13"/>
                </a:solidFill>
                <a:latin typeface="Tahoma"/>
                <a:cs typeface="Tahoma"/>
              </a:rPr>
              <a:t>inputs.</a:t>
            </a:r>
            <a:r>
              <a:rPr spc="-4" dirty="0">
                <a:solidFill>
                  <a:srgbClr val="5F3A13"/>
                </a:solidFill>
                <a:latin typeface="Tahoma"/>
                <a:cs typeface="Tahoma"/>
              </a:rPr>
              <a:t> </a:t>
            </a:r>
            <a:r>
              <a:rPr spc="-9" dirty="0">
                <a:solidFill>
                  <a:srgbClr val="5F3A13"/>
                </a:solidFill>
                <a:latin typeface="Tahoma"/>
                <a:cs typeface="Tahoma"/>
              </a:rPr>
              <a:t>One</a:t>
            </a:r>
            <a:r>
              <a:rPr spc="-4" dirty="0">
                <a:solidFill>
                  <a:srgbClr val="5F3A13"/>
                </a:solidFill>
                <a:latin typeface="Tahoma"/>
                <a:cs typeface="Tahoma"/>
              </a:rPr>
              <a:t> can</a:t>
            </a:r>
            <a:r>
              <a:rPr dirty="0">
                <a:solidFill>
                  <a:srgbClr val="5F3A13"/>
                </a:solidFill>
                <a:latin typeface="Tahoma"/>
                <a:cs typeface="Tahoma"/>
              </a:rPr>
              <a:t> </a:t>
            </a:r>
            <a:r>
              <a:rPr spc="-4" dirty="0">
                <a:solidFill>
                  <a:srgbClr val="5F3A13"/>
                </a:solidFill>
                <a:latin typeface="Tahoma"/>
                <a:cs typeface="Tahoma"/>
              </a:rPr>
              <a:t>say</a:t>
            </a:r>
            <a:r>
              <a:rPr dirty="0">
                <a:solidFill>
                  <a:srgbClr val="5F3A13"/>
                </a:solidFill>
                <a:latin typeface="Tahoma"/>
                <a:cs typeface="Tahoma"/>
              </a:rPr>
              <a:t> that</a:t>
            </a:r>
            <a:r>
              <a:rPr spc="4" dirty="0">
                <a:solidFill>
                  <a:srgbClr val="5F3A13"/>
                </a:solidFill>
                <a:latin typeface="Tahoma"/>
                <a:cs typeface="Tahoma"/>
              </a:rPr>
              <a:t> </a:t>
            </a:r>
            <a:r>
              <a:rPr spc="-4" dirty="0">
                <a:solidFill>
                  <a:srgbClr val="5F3A13"/>
                </a:solidFill>
                <a:latin typeface="Tahoma"/>
                <a:cs typeface="Tahoma"/>
              </a:rPr>
              <a:t>each</a:t>
            </a:r>
            <a:r>
              <a:rPr dirty="0">
                <a:solidFill>
                  <a:srgbClr val="5F3A13"/>
                </a:solidFill>
                <a:latin typeface="Tahoma"/>
                <a:cs typeface="Tahoma"/>
              </a:rPr>
              <a:t> </a:t>
            </a:r>
            <a:r>
              <a:rPr spc="-4" dirty="0">
                <a:solidFill>
                  <a:srgbClr val="5F3A13"/>
                </a:solidFill>
                <a:latin typeface="Tahoma"/>
                <a:cs typeface="Tahoma"/>
              </a:rPr>
              <a:t>sensory</a:t>
            </a:r>
            <a:r>
              <a:rPr dirty="0">
                <a:solidFill>
                  <a:srgbClr val="5F3A13"/>
                </a:solidFill>
                <a:latin typeface="Tahoma"/>
                <a:cs typeface="Tahoma"/>
              </a:rPr>
              <a:t> </a:t>
            </a:r>
            <a:r>
              <a:rPr spc="-4" dirty="0">
                <a:solidFill>
                  <a:srgbClr val="5F3A13"/>
                </a:solidFill>
                <a:latin typeface="Tahoma"/>
                <a:cs typeface="Tahoma"/>
              </a:rPr>
              <a:t>input</a:t>
            </a:r>
            <a:r>
              <a:rPr dirty="0">
                <a:solidFill>
                  <a:srgbClr val="5F3A13"/>
                </a:solidFill>
                <a:latin typeface="Tahoma"/>
                <a:cs typeface="Tahoma"/>
              </a:rPr>
              <a:t> </a:t>
            </a:r>
            <a:r>
              <a:rPr spc="-4" dirty="0">
                <a:solidFill>
                  <a:srgbClr val="5F3A13"/>
                </a:solidFill>
                <a:latin typeface="Tahoma"/>
                <a:cs typeface="Tahoma"/>
              </a:rPr>
              <a:t>is</a:t>
            </a:r>
            <a:r>
              <a:rPr dirty="0">
                <a:solidFill>
                  <a:srgbClr val="5F3A13"/>
                </a:solidFill>
                <a:latin typeface="Tahoma"/>
                <a:cs typeface="Tahoma"/>
              </a:rPr>
              <a:t> </a:t>
            </a:r>
            <a:r>
              <a:rPr spc="-4" dirty="0">
                <a:solidFill>
                  <a:srgbClr val="5F3A13"/>
                </a:solidFill>
                <a:latin typeface="Tahoma"/>
                <a:cs typeface="Tahoma"/>
              </a:rPr>
              <a:t>mapped</a:t>
            </a:r>
            <a:r>
              <a:rPr dirty="0">
                <a:solidFill>
                  <a:srgbClr val="5F3A13"/>
                </a:solidFill>
                <a:latin typeface="Tahoma"/>
                <a:cs typeface="Tahoma"/>
              </a:rPr>
              <a:t> </a:t>
            </a:r>
            <a:r>
              <a:rPr spc="-9" dirty="0">
                <a:solidFill>
                  <a:srgbClr val="5F3A13"/>
                </a:solidFill>
                <a:latin typeface="Tahoma"/>
                <a:cs typeface="Tahoma"/>
              </a:rPr>
              <a:t>into</a:t>
            </a:r>
            <a:r>
              <a:rPr spc="-4" dirty="0">
                <a:solidFill>
                  <a:srgbClr val="5F3A13"/>
                </a:solidFill>
                <a:latin typeface="Tahoma"/>
                <a:cs typeface="Tahoma"/>
              </a:rPr>
              <a:t> a </a:t>
            </a:r>
            <a:r>
              <a:rPr dirty="0">
                <a:solidFill>
                  <a:srgbClr val="5F3A13"/>
                </a:solidFill>
                <a:latin typeface="Tahoma"/>
                <a:cs typeface="Tahoma"/>
              </a:rPr>
              <a:t> </a:t>
            </a:r>
            <a:r>
              <a:rPr spc="-4" dirty="0">
                <a:solidFill>
                  <a:srgbClr val="5F3A13"/>
                </a:solidFill>
                <a:latin typeface="Tahoma"/>
                <a:cs typeface="Tahoma"/>
              </a:rPr>
              <a:t>corresponding</a:t>
            </a:r>
            <a:r>
              <a:rPr dirty="0">
                <a:solidFill>
                  <a:srgbClr val="5F3A13"/>
                </a:solidFill>
                <a:latin typeface="Tahoma"/>
                <a:cs typeface="Tahoma"/>
              </a:rPr>
              <a:t> </a:t>
            </a:r>
            <a:r>
              <a:rPr spc="-4" dirty="0">
                <a:solidFill>
                  <a:srgbClr val="5F3A13"/>
                </a:solidFill>
                <a:latin typeface="Tahoma"/>
                <a:cs typeface="Tahoma"/>
              </a:rPr>
              <a:t>area</a:t>
            </a:r>
            <a:r>
              <a:rPr dirty="0">
                <a:solidFill>
                  <a:srgbClr val="5F3A13"/>
                </a:solidFill>
                <a:latin typeface="Tahoma"/>
                <a:cs typeface="Tahoma"/>
              </a:rPr>
              <a:t> </a:t>
            </a:r>
            <a:r>
              <a:rPr spc="-9" dirty="0">
                <a:solidFill>
                  <a:srgbClr val="5F3A13"/>
                </a:solidFill>
                <a:latin typeface="Tahoma"/>
                <a:cs typeface="Tahoma"/>
              </a:rPr>
              <a:t>of</a:t>
            </a:r>
            <a:r>
              <a:rPr spc="-4"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cerebral</a:t>
            </a:r>
            <a:r>
              <a:rPr spc="-4" dirty="0">
                <a:solidFill>
                  <a:srgbClr val="5F3A13"/>
                </a:solidFill>
                <a:latin typeface="Tahoma"/>
                <a:cs typeface="Tahoma"/>
              </a:rPr>
              <a:t> </a:t>
            </a:r>
            <a:r>
              <a:rPr spc="-9" dirty="0">
                <a:solidFill>
                  <a:srgbClr val="5F3A13"/>
                </a:solidFill>
                <a:latin typeface="Tahoma"/>
                <a:cs typeface="Tahoma"/>
              </a:rPr>
              <a:t>cortex.</a:t>
            </a:r>
            <a:r>
              <a:rPr spc="-4" dirty="0">
                <a:solidFill>
                  <a:srgbClr val="5F3A13"/>
                </a:solidFill>
                <a:latin typeface="Tahoma"/>
                <a:cs typeface="Tahoma"/>
              </a:rPr>
              <a:t> </a:t>
            </a:r>
            <a:r>
              <a:rPr sz="1900" b="1" i="1" spc="-188" dirty="0">
                <a:solidFill>
                  <a:srgbClr val="5F3A13"/>
                </a:solidFill>
                <a:latin typeface="Verdana"/>
                <a:cs typeface="Verdana"/>
              </a:rPr>
              <a:t>The</a:t>
            </a:r>
            <a:r>
              <a:rPr sz="1900" b="1" i="1" spc="-183" dirty="0">
                <a:solidFill>
                  <a:srgbClr val="5F3A13"/>
                </a:solidFill>
                <a:latin typeface="Verdana"/>
                <a:cs typeface="Verdana"/>
              </a:rPr>
              <a:t> </a:t>
            </a:r>
            <a:r>
              <a:rPr sz="1900" b="1" i="1" spc="-171" dirty="0">
                <a:solidFill>
                  <a:srgbClr val="5F3A13"/>
                </a:solidFill>
                <a:latin typeface="Verdana"/>
                <a:cs typeface="Verdana"/>
              </a:rPr>
              <a:t>cortex</a:t>
            </a:r>
            <a:r>
              <a:rPr sz="1900" b="1" i="1" spc="-166" dirty="0">
                <a:solidFill>
                  <a:srgbClr val="5F3A13"/>
                </a:solidFill>
                <a:latin typeface="Verdana"/>
                <a:cs typeface="Verdana"/>
              </a:rPr>
              <a:t> </a:t>
            </a:r>
            <a:r>
              <a:rPr sz="1900" b="1" i="1" spc="-157" dirty="0">
                <a:solidFill>
                  <a:srgbClr val="5F3A13"/>
                </a:solidFill>
                <a:latin typeface="Verdana"/>
                <a:cs typeface="Verdana"/>
              </a:rPr>
              <a:t>is</a:t>
            </a:r>
            <a:r>
              <a:rPr sz="1900" b="1" i="1" spc="-153" dirty="0">
                <a:solidFill>
                  <a:srgbClr val="5F3A13"/>
                </a:solidFill>
                <a:latin typeface="Verdana"/>
                <a:cs typeface="Verdana"/>
              </a:rPr>
              <a:t> </a:t>
            </a:r>
            <a:r>
              <a:rPr sz="1900" b="1" i="1" spc="-193" dirty="0">
                <a:solidFill>
                  <a:srgbClr val="5F3A13"/>
                </a:solidFill>
                <a:latin typeface="Verdana"/>
                <a:cs typeface="Verdana"/>
              </a:rPr>
              <a:t>a</a:t>
            </a:r>
            <a:r>
              <a:rPr sz="1900" b="1" i="1" spc="-188" dirty="0">
                <a:solidFill>
                  <a:srgbClr val="5F3A13"/>
                </a:solidFill>
                <a:latin typeface="Verdana"/>
                <a:cs typeface="Verdana"/>
              </a:rPr>
              <a:t> </a:t>
            </a:r>
            <a:r>
              <a:rPr sz="1900" b="1" i="1" spc="-148" dirty="0">
                <a:solidFill>
                  <a:srgbClr val="5F3A13"/>
                </a:solidFill>
                <a:latin typeface="Verdana"/>
                <a:cs typeface="Verdana"/>
              </a:rPr>
              <a:t>self- </a:t>
            </a:r>
            <a:r>
              <a:rPr sz="1900" b="1" i="1" spc="-144" dirty="0">
                <a:solidFill>
                  <a:srgbClr val="5F3A13"/>
                </a:solidFill>
                <a:latin typeface="Verdana"/>
                <a:cs typeface="Verdana"/>
              </a:rPr>
              <a:t> </a:t>
            </a:r>
            <a:r>
              <a:rPr sz="1900" b="1" i="1" spc="-202" dirty="0">
                <a:solidFill>
                  <a:srgbClr val="5F3A13"/>
                </a:solidFill>
                <a:latin typeface="Verdana"/>
                <a:cs typeface="Verdana"/>
              </a:rPr>
              <a:t>o</a:t>
            </a:r>
            <a:r>
              <a:rPr sz="1900" b="1" i="1" spc="-166" dirty="0">
                <a:solidFill>
                  <a:srgbClr val="5F3A13"/>
                </a:solidFill>
                <a:latin typeface="Verdana"/>
                <a:cs typeface="Verdana"/>
              </a:rPr>
              <a:t>r</a:t>
            </a:r>
            <a:r>
              <a:rPr sz="1900" b="1" i="1" spc="-202" dirty="0">
                <a:solidFill>
                  <a:srgbClr val="5F3A13"/>
                </a:solidFill>
                <a:latin typeface="Verdana"/>
                <a:cs typeface="Verdana"/>
              </a:rPr>
              <a:t>g</a:t>
            </a:r>
            <a:r>
              <a:rPr sz="1900" b="1" i="1" spc="-188" dirty="0">
                <a:solidFill>
                  <a:srgbClr val="5F3A13"/>
                </a:solidFill>
                <a:latin typeface="Verdana"/>
                <a:cs typeface="Verdana"/>
              </a:rPr>
              <a:t>a</a:t>
            </a:r>
            <a:r>
              <a:rPr sz="1900" b="1" i="1" spc="-206" dirty="0">
                <a:solidFill>
                  <a:srgbClr val="5F3A13"/>
                </a:solidFill>
                <a:latin typeface="Verdana"/>
                <a:cs typeface="Verdana"/>
              </a:rPr>
              <a:t>n</a:t>
            </a:r>
            <a:r>
              <a:rPr sz="1900" b="1" i="1" spc="-112" dirty="0">
                <a:solidFill>
                  <a:srgbClr val="5F3A13"/>
                </a:solidFill>
                <a:latin typeface="Verdana"/>
                <a:cs typeface="Verdana"/>
              </a:rPr>
              <a:t>i</a:t>
            </a:r>
            <a:r>
              <a:rPr sz="1900" b="1" i="1" spc="-183" dirty="0">
                <a:solidFill>
                  <a:srgbClr val="5F3A13"/>
                </a:solidFill>
                <a:latin typeface="Verdana"/>
                <a:cs typeface="Verdana"/>
              </a:rPr>
              <a:t>z</a:t>
            </a:r>
            <a:r>
              <a:rPr sz="1900" b="1" i="1" spc="-112" dirty="0">
                <a:solidFill>
                  <a:srgbClr val="5F3A13"/>
                </a:solidFill>
                <a:latin typeface="Verdana"/>
                <a:cs typeface="Verdana"/>
              </a:rPr>
              <a:t>i</a:t>
            </a:r>
            <a:r>
              <a:rPr sz="1900" b="1" i="1" spc="-206" dirty="0">
                <a:solidFill>
                  <a:srgbClr val="5F3A13"/>
                </a:solidFill>
                <a:latin typeface="Verdana"/>
                <a:cs typeface="Verdana"/>
              </a:rPr>
              <a:t>n</a:t>
            </a:r>
            <a:r>
              <a:rPr sz="1900" b="1" i="1" spc="-193" dirty="0">
                <a:solidFill>
                  <a:srgbClr val="5F3A13"/>
                </a:solidFill>
                <a:latin typeface="Verdana"/>
                <a:cs typeface="Verdana"/>
              </a:rPr>
              <a:t>g</a:t>
            </a:r>
            <a:r>
              <a:rPr sz="1900" b="1" i="1" spc="-112" dirty="0">
                <a:solidFill>
                  <a:srgbClr val="5F3A13"/>
                </a:solidFill>
                <a:latin typeface="Verdana"/>
                <a:cs typeface="Verdana"/>
              </a:rPr>
              <a:t> </a:t>
            </a:r>
            <a:r>
              <a:rPr sz="1900" b="1" i="1" spc="-171" dirty="0">
                <a:solidFill>
                  <a:srgbClr val="5F3A13"/>
                </a:solidFill>
                <a:latin typeface="Verdana"/>
                <a:cs typeface="Verdana"/>
              </a:rPr>
              <a:t>c</a:t>
            </a:r>
            <a:r>
              <a:rPr sz="1900" b="1" i="1" spc="-202" dirty="0">
                <a:solidFill>
                  <a:srgbClr val="5F3A13"/>
                </a:solidFill>
                <a:latin typeface="Verdana"/>
                <a:cs typeface="Verdana"/>
              </a:rPr>
              <a:t>o</a:t>
            </a:r>
            <a:r>
              <a:rPr sz="1900" b="1" i="1" spc="-296" dirty="0">
                <a:solidFill>
                  <a:srgbClr val="5F3A13"/>
                </a:solidFill>
                <a:latin typeface="Verdana"/>
                <a:cs typeface="Verdana"/>
              </a:rPr>
              <a:t>m</a:t>
            </a:r>
            <a:r>
              <a:rPr sz="1900" b="1" i="1" spc="-202" dirty="0">
                <a:solidFill>
                  <a:srgbClr val="5F3A13"/>
                </a:solidFill>
                <a:latin typeface="Verdana"/>
                <a:cs typeface="Verdana"/>
              </a:rPr>
              <a:t>p</a:t>
            </a:r>
            <a:r>
              <a:rPr sz="1900" b="1" i="1" spc="-206" dirty="0">
                <a:solidFill>
                  <a:srgbClr val="5F3A13"/>
                </a:solidFill>
                <a:latin typeface="Verdana"/>
                <a:cs typeface="Verdana"/>
              </a:rPr>
              <a:t>u</a:t>
            </a:r>
            <a:r>
              <a:rPr sz="1900" b="1" i="1" spc="-130" dirty="0">
                <a:solidFill>
                  <a:srgbClr val="5F3A13"/>
                </a:solidFill>
                <a:latin typeface="Verdana"/>
                <a:cs typeface="Verdana"/>
              </a:rPr>
              <a:t>t</a:t>
            </a:r>
            <a:r>
              <a:rPr sz="1900" b="1" i="1" spc="-188" dirty="0">
                <a:solidFill>
                  <a:srgbClr val="5F3A13"/>
                </a:solidFill>
                <a:latin typeface="Verdana"/>
                <a:cs typeface="Verdana"/>
              </a:rPr>
              <a:t>a</a:t>
            </a:r>
            <a:r>
              <a:rPr sz="1900" b="1" i="1" spc="-130" dirty="0">
                <a:solidFill>
                  <a:srgbClr val="5F3A13"/>
                </a:solidFill>
                <a:latin typeface="Verdana"/>
                <a:cs typeface="Verdana"/>
              </a:rPr>
              <a:t>t</a:t>
            </a:r>
            <a:r>
              <a:rPr sz="1900" b="1" i="1" spc="-112" dirty="0">
                <a:solidFill>
                  <a:srgbClr val="5F3A13"/>
                </a:solidFill>
                <a:latin typeface="Verdana"/>
                <a:cs typeface="Verdana"/>
              </a:rPr>
              <a:t>i</a:t>
            </a:r>
            <a:r>
              <a:rPr sz="1900" b="1" i="1" spc="-202" dirty="0">
                <a:solidFill>
                  <a:srgbClr val="5F3A13"/>
                </a:solidFill>
                <a:latin typeface="Verdana"/>
                <a:cs typeface="Verdana"/>
              </a:rPr>
              <a:t>o</a:t>
            </a:r>
            <a:r>
              <a:rPr sz="1900" b="1" i="1" spc="-206" dirty="0">
                <a:solidFill>
                  <a:srgbClr val="5F3A13"/>
                </a:solidFill>
                <a:latin typeface="Verdana"/>
                <a:cs typeface="Verdana"/>
              </a:rPr>
              <a:t>n</a:t>
            </a:r>
            <a:r>
              <a:rPr sz="1900" b="1" i="1" spc="-188" dirty="0">
                <a:solidFill>
                  <a:srgbClr val="5F3A13"/>
                </a:solidFill>
                <a:latin typeface="Verdana"/>
                <a:cs typeface="Verdana"/>
              </a:rPr>
              <a:t>a</a:t>
            </a:r>
            <a:r>
              <a:rPr sz="1900" b="1" i="1" spc="-108" dirty="0">
                <a:solidFill>
                  <a:srgbClr val="5F3A13"/>
                </a:solidFill>
                <a:latin typeface="Verdana"/>
                <a:cs typeface="Verdana"/>
              </a:rPr>
              <a:t>l</a:t>
            </a:r>
            <a:r>
              <a:rPr sz="1900" b="1" i="1" spc="-45" dirty="0">
                <a:solidFill>
                  <a:srgbClr val="5F3A13"/>
                </a:solidFill>
                <a:latin typeface="Verdana"/>
                <a:cs typeface="Verdana"/>
              </a:rPr>
              <a:t> </a:t>
            </a:r>
            <a:r>
              <a:rPr sz="1900" b="1" i="1" spc="-296" dirty="0">
                <a:solidFill>
                  <a:srgbClr val="5F3A13"/>
                </a:solidFill>
                <a:latin typeface="Verdana"/>
                <a:cs typeface="Verdana"/>
              </a:rPr>
              <a:t>m</a:t>
            </a:r>
            <a:r>
              <a:rPr sz="1900" b="1" i="1" spc="-188" dirty="0">
                <a:solidFill>
                  <a:srgbClr val="5F3A13"/>
                </a:solidFill>
                <a:latin typeface="Verdana"/>
                <a:cs typeface="Verdana"/>
              </a:rPr>
              <a:t>a</a:t>
            </a:r>
            <a:r>
              <a:rPr sz="1900" b="1" i="1" spc="-193" dirty="0">
                <a:solidFill>
                  <a:srgbClr val="5F3A13"/>
                </a:solidFill>
                <a:latin typeface="Verdana"/>
                <a:cs typeface="Verdana"/>
              </a:rPr>
              <a:t>p</a:t>
            </a:r>
            <a:r>
              <a:rPr sz="1900" b="1" i="1" spc="-94" dirty="0">
                <a:solidFill>
                  <a:srgbClr val="5F3A13"/>
                </a:solidFill>
                <a:latin typeface="Verdana"/>
                <a:cs typeface="Verdana"/>
              </a:rPr>
              <a:t> </a:t>
            </a:r>
            <a:r>
              <a:rPr sz="1900" b="1" i="1" spc="-112" dirty="0">
                <a:solidFill>
                  <a:srgbClr val="5F3A13"/>
                </a:solidFill>
                <a:latin typeface="Verdana"/>
                <a:cs typeface="Verdana"/>
              </a:rPr>
              <a:t>i</a:t>
            </a:r>
            <a:r>
              <a:rPr sz="1900" b="1" i="1" spc="-202" dirty="0">
                <a:solidFill>
                  <a:srgbClr val="5F3A13"/>
                </a:solidFill>
                <a:latin typeface="Verdana"/>
                <a:cs typeface="Verdana"/>
              </a:rPr>
              <a:t>n</a:t>
            </a:r>
            <a:r>
              <a:rPr sz="1900" b="1" i="1" spc="-135" dirty="0">
                <a:solidFill>
                  <a:srgbClr val="5F3A13"/>
                </a:solidFill>
                <a:latin typeface="Verdana"/>
                <a:cs typeface="Verdana"/>
              </a:rPr>
              <a:t> </a:t>
            </a:r>
            <a:r>
              <a:rPr sz="1900" b="1" i="1" spc="-130" dirty="0">
                <a:solidFill>
                  <a:srgbClr val="5F3A13"/>
                </a:solidFill>
                <a:latin typeface="Verdana"/>
                <a:cs typeface="Verdana"/>
              </a:rPr>
              <a:t>t</a:t>
            </a:r>
            <a:r>
              <a:rPr sz="1900" b="1" i="1" spc="-206" dirty="0">
                <a:solidFill>
                  <a:srgbClr val="5F3A13"/>
                </a:solidFill>
                <a:latin typeface="Verdana"/>
                <a:cs typeface="Verdana"/>
              </a:rPr>
              <a:t>h</a:t>
            </a:r>
            <a:r>
              <a:rPr sz="1900" b="1" i="1" spc="-193" dirty="0">
                <a:solidFill>
                  <a:srgbClr val="5F3A13"/>
                </a:solidFill>
                <a:latin typeface="Verdana"/>
                <a:cs typeface="Verdana"/>
              </a:rPr>
              <a:t>e</a:t>
            </a:r>
            <a:r>
              <a:rPr sz="1900" b="1" i="1" spc="-90" dirty="0">
                <a:solidFill>
                  <a:srgbClr val="5F3A13"/>
                </a:solidFill>
                <a:latin typeface="Verdana"/>
                <a:cs typeface="Verdana"/>
              </a:rPr>
              <a:t> </a:t>
            </a:r>
            <a:r>
              <a:rPr sz="1900" b="1" i="1" spc="-206" dirty="0">
                <a:solidFill>
                  <a:srgbClr val="5F3A13"/>
                </a:solidFill>
                <a:latin typeface="Verdana"/>
                <a:cs typeface="Verdana"/>
              </a:rPr>
              <a:t>hu</a:t>
            </a:r>
            <a:r>
              <a:rPr sz="1900" b="1" i="1" spc="-296" dirty="0">
                <a:solidFill>
                  <a:srgbClr val="5F3A13"/>
                </a:solidFill>
                <a:latin typeface="Verdana"/>
                <a:cs typeface="Verdana"/>
              </a:rPr>
              <a:t>m</a:t>
            </a:r>
            <a:r>
              <a:rPr sz="1900" b="1" i="1" spc="-188" dirty="0">
                <a:solidFill>
                  <a:srgbClr val="5F3A13"/>
                </a:solidFill>
                <a:latin typeface="Verdana"/>
                <a:cs typeface="Verdana"/>
              </a:rPr>
              <a:t>a</a:t>
            </a:r>
            <a:r>
              <a:rPr sz="1900" b="1" i="1" spc="-202" dirty="0">
                <a:solidFill>
                  <a:srgbClr val="5F3A13"/>
                </a:solidFill>
                <a:latin typeface="Verdana"/>
                <a:cs typeface="Verdana"/>
              </a:rPr>
              <a:t>n</a:t>
            </a:r>
            <a:r>
              <a:rPr sz="1900" b="1" i="1" spc="-112" dirty="0">
                <a:solidFill>
                  <a:srgbClr val="5F3A13"/>
                </a:solidFill>
                <a:latin typeface="Verdana"/>
                <a:cs typeface="Verdana"/>
              </a:rPr>
              <a:t> </a:t>
            </a:r>
            <a:r>
              <a:rPr sz="1900" b="1" i="1" spc="-202" dirty="0">
                <a:solidFill>
                  <a:srgbClr val="5F3A13"/>
                </a:solidFill>
                <a:latin typeface="Verdana"/>
                <a:cs typeface="Verdana"/>
              </a:rPr>
              <a:t>b</a:t>
            </a:r>
            <a:r>
              <a:rPr sz="1900" b="1" i="1" spc="-166" dirty="0">
                <a:solidFill>
                  <a:srgbClr val="5F3A13"/>
                </a:solidFill>
                <a:latin typeface="Verdana"/>
                <a:cs typeface="Verdana"/>
              </a:rPr>
              <a:t>r</a:t>
            </a:r>
            <a:r>
              <a:rPr sz="1900" b="1" i="1" spc="-188" dirty="0">
                <a:solidFill>
                  <a:srgbClr val="5F3A13"/>
                </a:solidFill>
                <a:latin typeface="Verdana"/>
                <a:cs typeface="Verdana"/>
              </a:rPr>
              <a:t>a</a:t>
            </a:r>
            <a:r>
              <a:rPr sz="1900" b="1" i="1" spc="-112" dirty="0">
                <a:solidFill>
                  <a:srgbClr val="5F3A13"/>
                </a:solidFill>
                <a:latin typeface="Verdana"/>
                <a:cs typeface="Verdana"/>
              </a:rPr>
              <a:t>i</a:t>
            </a:r>
            <a:r>
              <a:rPr sz="1900" b="1" i="1" spc="-206" dirty="0">
                <a:solidFill>
                  <a:srgbClr val="5F3A13"/>
                </a:solidFill>
                <a:latin typeface="Verdana"/>
                <a:cs typeface="Verdana"/>
              </a:rPr>
              <a:t>n</a:t>
            </a:r>
            <a:r>
              <a:rPr sz="1900" b="1" i="1" spc="-126" dirty="0">
                <a:solidFill>
                  <a:srgbClr val="5F3A13"/>
                </a:solidFill>
                <a:latin typeface="Verdana"/>
                <a:cs typeface="Verdana"/>
              </a:rPr>
              <a:t>.</a:t>
            </a:r>
            <a:endParaRPr sz="1900">
              <a:latin typeface="Verdana"/>
              <a:cs typeface="Verdana"/>
            </a:endParaRPr>
          </a:p>
        </p:txBody>
      </p:sp>
    </p:spTree>
    <p:extLst>
      <p:ext uri="{BB962C8B-B14F-4D97-AF65-F5344CB8AC3E}">
        <p14:creationId xmlns:p14="http://schemas.microsoft.com/office/powerpoint/2010/main" val="163322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2854" y="1443767"/>
            <a:ext cx="7335982" cy="2389470"/>
          </a:xfrm>
          <a:prstGeom prst="rect">
            <a:avLst/>
          </a:prstGeom>
        </p:spPr>
        <p:txBody>
          <a:bodyPr vert="horz" wrap="square" lIns="0" tIns="10257" rIns="0" bIns="0" rtlCol="0">
            <a:spAutoFit/>
          </a:bodyPr>
          <a:lstStyle/>
          <a:p>
            <a:pPr marL="421688" indent="-410291">
              <a:spcBef>
                <a:spcPts val="81"/>
              </a:spcBef>
              <a:buClr>
                <a:srgbClr val="B58B7F"/>
              </a:buClr>
              <a:buSzPct val="70000"/>
              <a:buFont typeface="Wingdings"/>
              <a:buChar char=""/>
              <a:tabLst>
                <a:tab pos="421118" algn="l"/>
                <a:tab pos="421688" algn="l"/>
              </a:tabLst>
            </a:pPr>
            <a:r>
              <a:rPr spc="-13" dirty="0">
                <a:solidFill>
                  <a:srgbClr val="5F3A13"/>
                </a:solidFill>
                <a:latin typeface="Tahoma"/>
                <a:cs typeface="Tahoma"/>
              </a:rPr>
              <a:t>Discover</a:t>
            </a:r>
            <a:r>
              <a:rPr spc="22" dirty="0">
                <a:solidFill>
                  <a:srgbClr val="5F3A13"/>
                </a:solidFill>
                <a:latin typeface="Tahoma"/>
                <a:cs typeface="Tahoma"/>
              </a:rPr>
              <a:t> </a:t>
            </a:r>
            <a:r>
              <a:rPr spc="-9" dirty="0">
                <a:solidFill>
                  <a:srgbClr val="5F3A13"/>
                </a:solidFill>
                <a:latin typeface="Tahoma"/>
                <a:cs typeface="Tahoma"/>
              </a:rPr>
              <a:t>significant</a:t>
            </a:r>
            <a:r>
              <a:rPr spc="72" dirty="0">
                <a:solidFill>
                  <a:srgbClr val="5F3A13"/>
                </a:solidFill>
                <a:latin typeface="Tahoma"/>
                <a:cs typeface="Tahoma"/>
              </a:rPr>
              <a:t> </a:t>
            </a:r>
            <a:r>
              <a:rPr spc="-9" dirty="0">
                <a:solidFill>
                  <a:srgbClr val="5F3A13"/>
                </a:solidFill>
                <a:latin typeface="Tahoma"/>
                <a:cs typeface="Tahoma"/>
              </a:rPr>
              <a:t>patterns</a:t>
            </a:r>
            <a:r>
              <a:rPr spc="4" dirty="0">
                <a:solidFill>
                  <a:srgbClr val="5F3A13"/>
                </a:solidFill>
                <a:latin typeface="Tahoma"/>
                <a:cs typeface="Tahoma"/>
              </a:rPr>
              <a:t> </a:t>
            </a:r>
            <a:r>
              <a:rPr spc="-9" dirty="0">
                <a:solidFill>
                  <a:srgbClr val="5F3A13"/>
                </a:solidFill>
                <a:latin typeface="Tahoma"/>
                <a:cs typeface="Tahoma"/>
              </a:rPr>
              <a:t>or</a:t>
            </a:r>
            <a:r>
              <a:rPr spc="22" dirty="0">
                <a:solidFill>
                  <a:srgbClr val="5F3A13"/>
                </a:solidFill>
                <a:latin typeface="Tahoma"/>
                <a:cs typeface="Tahoma"/>
              </a:rPr>
              <a:t> </a:t>
            </a:r>
            <a:r>
              <a:rPr spc="-9" dirty="0">
                <a:solidFill>
                  <a:srgbClr val="5F3A13"/>
                </a:solidFill>
                <a:latin typeface="Tahoma"/>
                <a:cs typeface="Tahoma"/>
              </a:rPr>
              <a:t>features</a:t>
            </a:r>
            <a:r>
              <a:rPr dirty="0">
                <a:solidFill>
                  <a:srgbClr val="5F3A13"/>
                </a:solidFill>
                <a:latin typeface="Tahoma"/>
                <a:cs typeface="Tahoma"/>
              </a:rPr>
              <a:t> </a:t>
            </a:r>
            <a:r>
              <a:rPr spc="-4" dirty="0">
                <a:solidFill>
                  <a:srgbClr val="5F3A13"/>
                </a:solidFill>
                <a:latin typeface="Tahoma"/>
                <a:cs typeface="Tahoma"/>
              </a:rPr>
              <a:t>in</a:t>
            </a:r>
            <a:r>
              <a:rPr spc="22" dirty="0">
                <a:solidFill>
                  <a:srgbClr val="5F3A13"/>
                </a:solidFill>
                <a:latin typeface="Tahoma"/>
                <a:cs typeface="Tahoma"/>
              </a:rPr>
              <a:t> </a:t>
            </a:r>
            <a:r>
              <a:rPr spc="-9" dirty="0">
                <a:solidFill>
                  <a:srgbClr val="5F3A13"/>
                </a:solidFill>
                <a:latin typeface="Tahoma"/>
                <a:cs typeface="Tahoma"/>
              </a:rPr>
              <a:t>the</a:t>
            </a:r>
            <a:r>
              <a:rPr spc="9" dirty="0">
                <a:solidFill>
                  <a:srgbClr val="5F3A13"/>
                </a:solidFill>
                <a:latin typeface="Tahoma"/>
                <a:cs typeface="Tahoma"/>
              </a:rPr>
              <a:t> </a:t>
            </a:r>
            <a:r>
              <a:rPr spc="-9" dirty="0">
                <a:solidFill>
                  <a:srgbClr val="5F3A13"/>
                </a:solidFill>
                <a:latin typeface="Tahoma"/>
                <a:cs typeface="Tahoma"/>
              </a:rPr>
              <a:t>input</a:t>
            </a:r>
            <a:r>
              <a:rPr spc="27" dirty="0">
                <a:solidFill>
                  <a:srgbClr val="5F3A13"/>
                </a:solidFill>
                <a:latin typeface="Tahoma"/>
                <a:cs typeface="Tahoma"/>
              </a:rPr>
              <a:t> </a:t>
            </a:r>
            <a:r>
              <a:rPr dirty="0">
                <a:solidFill>
                  <a:srgbClr val="5F3A13"/>
                </a:solidFill>
                <a:latin typeface="Tahoma"/>
                <a:cs typeface="Tahoma"/>
              </a:rPr>
              <a:t>data.</a:t>
            </a:r>
            <a:endParaRPr>
              <a:latin typeface="Tahoma"/>
              <a:cs typeface="Tahoma"/>
            </a:endParaRPr>
          </a:p>
          <a:p>
            <a:pPr>
              <a:spcBef>
                <a:spcPts val="40"/>
              </a:spcBef>
              <a:buClr>
                <a:srgbClr val="B58B7F"/>
              </a:buClr>
              <a:buFont typeface="Wingdings"/>
              <a:buChar char=""/>
            </a:pPr>
            <a:endParaRPr sz="2100">
              <a:latin typeface="Tahoma"/>
              <a:cs typeface="Tahoma"/>
            </a:endParaRPr>
          </a:p>
          <a:p>
            <a:pPr marL="421688" indent="-410291">
              <a:buClr>
                <a:srgbClr val="B58B7F"/>
              </a:buClr>
              <a:buSzPct val="70000"/>
              <a:buFont typeface="Wingdings"/>
              <a:buChar char=""/>
              <a:tabLst>
                <a:tab pos="421118" algn="l"/>
                <a:tab pos="421688" algn="l"/>
              </a:tabLst>
            </a:pPr>
            <a:r>
              <a:rPr spc="-13" dirty="0">
                <a:solidFill>
                  <a:srgbClr val="5F3A13"/>
                </a:solidFill>
                <a:latin typeface="Tahoma"/>
                <a:cs typeface="Tahoma"/>
              </a:rPr>
              <a:t>Discovery</a:t>
            </a:r>
            <a:r>
              <a:rPr spc="31" dirty="0">
                <a:solidFill>
                  <a:srgbClr val="5F3A13"/>
                </a:solidFill>
                <a:latin typeface="Tahoma"/>
                <a:cs typeface="Tahoma"/>
              </a:rPr>
              <a:t> </a:t>
            </a:r>
            <a:r>
              <a:rPr spc="-4" dirty="0">
                <a:solidFill>
                  <a:srgbClr val="5F3A13"/>
                </a:solidFill>
                <a:latin typeface="Tahoma"/>
                <a:cs typeface="Tahoma"/>
              </a:rPr>
              <a:t>is </a:t>
            </a:r>
            <a:r>
              <a:rPr spc="-9" dirty="0">
                <a:solidFill>
                  <a:srgbClr val="5F3A13"/>
                </a:solidFill>
                <a:latin typeface="Tahoma"/>
                <a:cs typeface="Tahoma"/>
              </a:rPr>
              <a:t>done</a:t>
            </a:r>
            <a:r>
              <a:rPr spc="22" dirty="0">
                <a:solidFill>
                  <a:srgbClr val="5F3A13"/>
                </a:solidFill>
                <a:latin typeface="Tahoma"/>
                <a:cs typeface="Tahoma"/>
              </a:rPr>
              <a:t> </a:t>
            </a:r>
            <a:r>
              <a:rPr spc="-9" dirty="0">
                <a:solidFill>
                  <a:srgbClr val="5F3A13"/>
                </a:solidFill>
                <a:latin typeface="Tahoma"/>
                <a:cs typeface="Tahoma"/>
              </a:rPr>
              <a:t>without</a:t>
            </a:r>
            <a:r>
              <a:rPr spc="22" dirty="0">
                <a:solidFill>
                  <a:srgbClr val="5F3A13"/>
                </a:solidFill>
                <a:latin typeface="Tahoma"/>
                <a:cs typeface="Tahoma"/>
              </a:rPr>
              <a:t> </a:t>
            </a:r>
            <a:r>
              <a:rPr spc="-4" dirty="0">
                <a:solidFill>
                  <a:srgbClr val="5F3A13"/>
                </a:solidFill>
                <a:latin typeface="Tahoma"/>
                <a:cs typeface="Tahoma"/>
              </a:rPr>
              <a:t>a</a:t>
            </a:r>
            <a:r>
              <a:rPr spc="4" dirty="0">
                <a:solidFill>
                  <a:srgbClr val="5F3A13"/>
                </a:solidFill>
                <a:latin typeface="Tahoma"/>
                <a:cs typeface="Tahoma"/>
              </a:rPr>
              <a:t> </a:t>
            </a:r>
            <a:r>
              <a:rPr spc="-36" dirty="0">
                <a:solidFill>
                  <a:srgbClr val="5F3A13"/>
                </a:solidFill>
                <a:latin typeface="Tahoma"/>
                <a:cs typeface="Tahoma"/>
              </a:rPr>
              <a:t>teacher.</a:t>
            </a:r>
            <a:endParaRPr>
              <a:latin typeface="Tahoma"/>
              <a:cs typeface="Tahoma"/>
            </a:endParaRPr>
          </a:p>
          <a:p>
            <a:pPr>
              <a:spcBef>
                <a:spcPts val="36"/>
              </a:spcBef>
              <a:buClr>
                <a:srgbClr val="B58B7F"/>
              </a:buClr>
              <a:buFont typeface="Wingdings"/>
              <a:buChar char=""/>
            </a:pPr>
            <a:endParaRPr sz="2100">
              <a:latin typeface="Tahoma"/>
              <a:cs typeface="Tahoma"/>
            </a:endParaRPr>
          </a:p>
          <a:p>
            <a:pPr marL="421688" indent="-410291">
              <a:buClr>
                <a:srgbClr val="B58B7F"/>
              </a:buClr>
              <a:buSzPct val="70000"/>
              <a:buFont typeface="Wingdings"/>
              <a:buChar char=""/>
              <a:tabLst>
                <a:tab pos="421118" algn="l"/>
                <a:tab pos="421688" algn="l"/>
              </a:tabLst>
            </a:pPr>
            <a:r>
              <a:rPr spc="-9" dirty="0">
                <a:solidFill>
                  <a:srgbClr val="5F3A13"/>
                </a:solidFill>
                <a:latin typeface="Tahoma"/>
                <a:cs typeface="Tahoma"/>
              </a:rPr>
              <a:t>Synaptic</a:t>
            </a:r>
            <a:r>
              <a:rPr spc="9" dirty="0">
                <a:solidFill>
                  <a:srgbClr val="5F3A13"/>
                </a:solidFill>
                <a:latin typeface="Tahoma"/>
                <a:cs typeface="Tahoma"/>
              </a:rPr>
              <a:t> </a:t>
            </a:r>
            <a:r>
              <a:rPr spc="-4" dirty="0">
                <a:solidFill>
                  <a:srgbClr val="5F3A13"/>
                </a:solidFill>
                <a:latin typeface="Tahoma"/>
                <a:cs typeface="Tahoma"/>
              </a:rPr>
              <a:t>weights are</a:t>
            </a:r>
            <a:r>
              <a:rPr spc="-18" dirty="0">
                <a:solidFill>
                  <a:srgbClr val="5F3A13"/>
                </a:solidFill>
                <a:latin typeface="Tahoma"/>
                <a:cs typeface="Tahoma"/>
              </a:rPr>
              <a:t> </a:t>
            </a:r>
            <a:r>
              <a:rPr spc="-9" dirty="0">
                <a:solidFill>
                  <a:srgbClr val="5F3A13"/>
                </a:solidFill>
                <a:latin typeface="Tahoma"/>
                <a:cs typeface="Tahoma"/>
              </a:rPr>
              <a:t>changed</a:t>
            </a:r>
            <a:r>
              <a:rPr spc="22" dirty="0">
                <a:solidFill>
                  <a:srgbClr val="5F3A13"/>
                </a:solidFill>
                <a:latin typeface="Tahoma"/>
                <a:cs typeface="Tahoma"/>
              </a:rPr>
              <a:t> </a:t>
            </a:r>
            <a:r>
              <a:rPr spc="-9" dirty="0">
                <a:solidFill>
                  <a:srgbClr val="5F3A13"/>
                </a:solidFill>
                <a:latin typeface="Tahoma"/>
                <a:cs typeface="Tahoma"/>
              </a:rPr>
              <a:t>according</a:t>
            </a:r>
            <a:r>
              <a:rPr spc="18" dirty="0">
                <a:solidFill>
                  <a:srgbClr val="5F3A13"/>
                </a:solidFill>
                <a:latin typeface="Tahoma"/>
                <a:cs typeface="Tahoma"/>
              </a:rPr>
              <a:t> </a:t>
            </a:r>
            <a:r>
              <a:rPr spc="-4" dirty="0">
                <a:solidFill>
                  <a:srgbClr val="5F3A13"/>
                </a:solidFill>
                <a:latin typeface="Tahoma"/>
                <a:cs typeface="Tahoma"/>
              </a:rPr>
              <a:t>to local</a:t>
            </a:r>
            <a:r>
              <a:rPr spc="40" dirty="0">
                <a:solidFill>
                  <a:srgbClr val="5F3A13"/>
                </a:solidFill>
                <a:latin typeface="Tahoma"/>
                <a:cs typeface="Tahoma"/>
              </a:rPr>
              <a:t> </a:t>
            </a:r>
            <a:r>
              <a:rPr spc="-4" dirty="0">
                <a:solidFill>
                  <a:srgbClr val="5F3A13"/>
                </a:solidFill>
                <a:latin typeface="Tahoma"/>
                <a:cs typeface="Tahoma"/>
              </a:rPr>
              <a:t>rules.</a:t>
            </a:r>
            <a:endParaRPr>
              <a:latin typeface="Tahoma"/>
              <a:cs typeface="Tahoma"/>
            </a:endParaRPr>
          </a:p>
          <a:p>
            <a:pPr>
              <a:spcBef>
                <a:spcPts val="40"/>
              </a:spcBef>
              <a:buClr>
                <a:srgbClr val="B58B7F"/>
              </a:buClr>
              <a:buFont typeface="Wingdings"/>
              <a:buChar char=""/>
            </a:pPr>
            <a:endParaRPr sz="1900">
              <a:latin typeface="Tahoma"/>
              <a:cs typeface="Tahoma"/>
            </a:endParaRPr>
          </a:p>
          <a:p>
            <a:pPr marL="421688" marR="4559" indent="-410291">
              <a:lnSpc>
                <a:spcPct val="110000"/>
              </a:lnSpc>
              <a:buClr>
                <a:srgbClr val="B58B7F"/>
              </a:buClr>
              <a:buSzPct val="70000"/>
              <a:buFont typeface="Wingdings"/>
              <a:buChar char=""/>
              <a:tabLst>
                <a:tab pos="421118" algn="l"/>
                <a:tab pos="421688" algn="l"/>
              </a:tabLst>
            </a:pPr>
            <a:r>
              <a:rPr spc="-13" dirty="0">
                <a:solidFill>
                  <a:srgbClr val="5F3A13"/>
                </a:solidFill>
                <a:latin typeface="Tahoma"/>
                <a:cs typeface="Tahoma"/>
              </a:rPr>
              <a:t>The</a:t>
            </a:r>
            <a:r>
              <a:rPr spc="130" dirty="0">
                <a:solidFill>
                  <a:srgbClr val="5F3A13"/>
                </a:solidFill>
                <a:latin typeface="Tahoma"/>
                <a:cs typeface="Tahoma"/>
              </a:rPr>
              <a:t> </a:t>
            </a:r>
            <a:r>
              <a:rPr spc="-4" dirty="0">
                <a:solidFill>
                  <a:srgbClr val="5F3A13"/>
                </a:solidFill>
                <a:latin typeface="Tahoma"/>
                <a:cs typeface="Tahoma"/>
              </a:rPr>
              <a:t>changes</a:t>
            </a:r>
            <a:r>
              <a:rPr spc="130" dirty="0">
                <a:solidFill>
                  <a:srgbClr val="5F3A13"/>
                </a:solidFill>
                <a:latin typeface="Tahoma"/>
                <a:cs typeface="Tahoma"/>
              </a:rPr>
              <a:t> </a:t>
            </a:r>
            <a:r>
              <a:rPr spc="-13" dirty="0">
                <a:solidFill>
                  <a:srgbClr val="5F3A13"/>
                </a:solidFill>
                <a:latin typeface="Tahoma"/>
                <a:cs typeface="Tahoma"/>
              </a:rPr>
              <a:t>affect</a:t>
            </a:r>
            <a:r>
              <a:rPr spc="135" dirty="0">
                <a:solidFill>
                  <a:srgbClr val="5F3A13"/>
                </a:solidFill>
                <a:latin typeface="Tahoma"/>
                <a:cs typeface="Tahoma"/>
              </a:rPr>
              <a:t> </a:t>
            </a:r>
            <a:r>
              <a:rPr spc="-4" dirty="0">
                <a:solidFill>
                  <a:srgbClr val="5F3A13"/>
                </a:solidFill>
                <a:latin typeface="Tahoma"/>
                <a:cs typeface="Tahoma"/>
              </a:rPr>
              <a:t>a</a:t>
            </a:r>
            <a:r>
              <a:rPr spc="139" dirty="0">
                <a:solidFill>
                  <a:srgbClr val="5F3A13"/>
                </a:solidFill>
                <a:latin typeface="Tahoma"/>
                <a:cs typeface="Tahoma"/>
              </a:rPr>
              <a:t> </a:t>
            </a:r>
            <a:r>
              <a:rPr spc="-13" dirty="0">
                <a:solidFill>
                  <a:srgbClr val="5F3A13"/>
                </a:solidFill>
                <a:latin typeface="Tahoma"/>
                <a:cs typeface="Tahoma"/>
              </a:rPr>
              <a:t>neuron’s</a:t>
            </a:r>
            <a:r>
              <a:rPr spc="130" dirty="0">
                <a:solidFill>
                  <a:srgbClr val="5F3A13"/>
                </a:solidFill>
                <a:latin typeface="Tahoma"/>
                <a:cs typeface="Tahoma"/>
              </a:rPr>
              <a:t> </a:t>
            </a:r>
            <a:r>
              <a:rPr spc="-4" dirty="0">
                <a:solidFill>
                  <a:srgbClr val="5F3A13"/>
                </a:solidFill>
                <a:latin typeface="Tahoma"/>
                <a:cs typeface="Tahoma"/>
              </a:rPr>
              <a:t>immediate</a:t>
            </a:r>
            <a:r>
              <a:rPr spc="135" dirty="0">
                <a:solidFill>
                  <a:srgbClr val="5F3A13"/>
                </a:solidFill>
                <a:latin typeface="Tahoma"/>
                <a:cs typeface="Tahoma"/>
              </a:rPr>
              <a:t> </a:t>
            </a:r>
            <a:r>
              <a:rPr spc="-4" dirty="0">
                <a:solidFill>
                  <a:srgbClr val="5F3A13"/>
                </a:solidFill>
                <a:latin typeface="Tahoma"/>
                <a:cs typeface="Tahoma"/>
              </a:rPr>
              <a:t>environment</a:t>
            </a:r>
            <a:r>
              <a:rPr spc="135" dirty="0">
                <a:solidFill>
                  <a:srgbClr val="5F3A13"/>
                </a:solidFill>
                <a:latin typeface="Tahoma"/>
                <a:cs typeface="Tahoma"/>
              </a:rPr>
              <a:t> </a:t>
            </a:r>
            <a:r>
              <a:rPr spc="-4" dirty="0">
                <a:solidFill>
                  <a:srgbClr val="5F3A13"/>
                </a:solidFill>
                <a:latin typeface="Tahoma"/>
                <a:cs typeface="Tahoma"/>
              </a:rPr>
              <a:t>until</a:t>
            </a:r>
            <a:r>
              <a:rPr spc="130" dirty="0">
                <a:solidFill>
                  <a:srgbClr val="5F3A13"/>
                </a:solidFill>
                <a:latin typeface="Tahoma"/>
                <a:cs typeface="Tahoma"/>
              </a:rPr>
              <a:t> </a:t>
            </a:r>
            <a:r>
              <a:rPr spc="-4" dirty="0">
                <a:solidFill>
                  <a:srgbClr val="5F3A13"/>
                </a:solidFill>
                <a:latin typeface="Tahoma"/>
                <a:cs typeface="Tahoma"/>
              </a:rPr>
              <a:t>a</a:t>
            </a:r>
            <a:r>
              <a:rPr spc="139" dirty="0">
                <a:solidFill>
                  <a:srgbClr val="5F3A13"/>
                </a:solidFill>
                <a:latin typeface="Tahoma"/>
                <a:cs typeface="Tahoma"/>
              </a:rPr>
              <a:t> </a:t>
            </a:r>
            <a:r>
              <a:rPr spc="-4" dirty="0">
                <a:solidFill>
                  <a:srgbClr val="5F3A13"/>
                </a:solidFill>
                <a:latin typeface="Tahoma"/>
                <a:cs typeface="Tahoma"/>
              </a:rPr>
              <a:t>final </a:t>
            </a:r>
            <a:r>
              <a:rPr spc="-547" dirty="0">
                <a:solidFill>
                  <a:srgbClr val="5F3A13"/>
                </a:solidFill>
                <a:latin typeface="Tahoma"/>
                <a:cs typeface="Tahoma"/>
              </a:rPr>
              <a:t> </a:t>
            </a:r>
            <a:r>
              <a:rPr spc="-9" dirty="0">
                <a:solidFill>
                  <a:srgbClr val="5F3A13"/>
                </a:solidFill>
                <a:latin typeface="Tahoma"/>
                <a:cs typeface="Tahoma"/>
              </a:rPr>
              <a:t>configuration</a:t>
            </a:r>
            <a:r>
              <a:rPr spc="31" dirty="0">
                <a:solidFill>
                  <a:srgbClr val="5F3A13"/>
                </a:solidFill>
                <a:latin typeface="Tahoma"/>
                <a:cs typeface="Tahoma"/>
              </a:rPr>
              <a:t> </a:t>
            </a:r>
            <a:r>
              <a:rPr spc="-9" dirty="0">
                <a:solidFill>
                  <a:srgbClr val="5F3A13"/>
                </a:solidFill>
                <a:latin typeface="Tahoma"/>
                <a:cs typeface="Tahoma"/>
              </a:rPr>
              <a:t>develops.</a:t>
            </a:r>
            <a:endParaRPr>
              <a:latin typeface="Tahoma"/>
              <a:cs typeface="Tahoma"/>
            </a:endParaRPr>
          </a:p>
        </p:txBody>
      </p:sp>
      <p:sp>
        <p:nvSpPr>
          <p:cNvPr id="4" name="object 4"/>
          <p:cNvSpPr txBox="1">
            <a:spLocks noGrp="1"/>
          </p:cNvSpPr>
          <p:nvPr>
            <p:ph type="title"/>
          </p:nvPr>
        </p:nvSpPr>
        <p:spPr>
          <a:xfrm>
            <a:off x="1041400" y="276437"/>
            <a:ext cx="4748645" cy="933687"/>
          </a:xfrm>
          <a:prstGeom prst="rect">
            <a:avLst/>
          </a:prstGeom>
        </p:spPr>
        <p:txBody>
          <a:bodyPr vert="horz" wrap="square" lIns="0" tIns="10257" rIns="0" bIns="0" rtlCol="0">
            <a:spAutoFit/>
          </a:bodyPr>
          <a:lstStyle/>
          <a:p>
            <a:pPr marL="11397">
              <a:spcBef>
                <a:spcPts val="81"/>
              </a:spcBef>
            </a:pPr>
            <a:r>
              <a:rPr spc="-9" dirty="0"/>
              <a:t>SELF-ORGANIZING</a:t>
            </a:r>
            <a:r>
              <a:rPr spc="27" dirty="0"/>
              <a:t> </a:t>
            </a:r>
            <a:r>
              <a:rPr spc="-13" dirty="0"/>
              <a:t>NETWORKS</a:t>
            </a:r>
          </a:p>
        </p:txBody>
      </p:sp>
    </p:spTree>
    <p:extLst>
      <p:ext uri="{BB962C8B-B14F-4D97-AF65-F5344CB8AC3E}">
        <p14:creationId xmlns:p14="http://schemas.microsoft.com/office/powerpoint/2010/main" val="445578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483951"/>
            <a:ext cx="7467600" cy="933687"/>
          </a:xfrm>
          <a:prstGeom prst="rect">
            <a:avLst/>
          </a:prstGeom>
        </p:spPr>
        <p:txBody>
          <a:bodyPr vert="horz" wrap="square" lIns="0" tIns="10257" rIns="0" bIns="0" rtlCol="0">
            <a:spAutoFit/>
          </a:bodyPr>
          <a:lstStyle/>
          <a:p>
            <a:pPr marL="101433" marR="4559">
              <a:spcBef>
                <a:spcPts val="81"/>
              </a:spcBef>
            </a:pPr>
            <a:r>
              <a:rPr spc="-13" dirty="0"/>
              <a:t>KOHONEN</a:t>
            </a:r>
            <a:r>
              <a:rPr spc="18" dirty="0"/>
              <a:t> </a:t>
            </a:r>
            <a:r>
              <a:rPr spc="-9" dirty="0"/>
              <a:t>SELF-ORGANIZING</a:t>
            </a:r>
            <a:r>
              <a:rPr spc="76" dirty="0"/>
              <a:t> </a:t>
            </a:r>
            <a:r>
              <a:rPr spc="-9" dirty="0"/>
              <a:t>FEATURE</a:t>
            </a:r>
            <a:r>
              <a:rPr spc="31" dirty="0"/>
              <a:t> </a:t>
            </a:r>
            <a:r>
              <a:rPr spc="-13" dirty="0"/>
              <a:t>MAP </a:t>
            </a:r>
            <a:r>
              <a:rPr spc="-669" dirty="0"/>
              <a:t> </a:t>
            </a:r>
            <a:r>
              <a:rPr spc="-13" dirty="0"/>
              <a:t>(KSOFM)</a:t>
            </a:r>
          </a:p>
        </p:txBody>
      </p:sp>
      <p:sp>
        <p:nvSpPr>
          <p:cNvPr id="4" name="object 4"/>
          <p:cNvSpPr txBox="1"/>
          <p:nvPr/>
        </p:nvSpPr>
        <p:spPr>
          <a:xfrm>
            <a:off x="1041400" y="1847179"/>
            <a:ext cx="7198014" cy="3903731"/>
          </a:xfrm>
          <a:prstGeom prst="rect">
            <a:avLst/>
          </a:prstGeom>
        </p:spPr>
        <p:txBody>
          <a:bodyPr vert="horz" wrap="square" lIns="0" tIns="10257" rIns="0" bIns="0" rtlCol="0">
            <a:spAutoFit/>
          </a:bodyPr>
          <a:lstStyle/>
          <a:p>
            <a:pPr marL="421118" indent="-410291">
              <a:spcBef>
                <a:spcPts val="81"/>
              </a:spcBef>
              <a:buFont typeface="Wingdings"/>
              <a:buChar char=""/>
              <a:tabLst>
                <a:tab pos="421118" algn="l"/>
                <a:tab pos="421688" algn="l"/>
              </a:tabLst>
            </a:pPr>
            <a:r>
              <a:rPr spc="-13" dirty="0">
                <a:solidFill>
                  <a:srgbClr val="5F3A13"/>
                </a:solidFill>
                <a:latin typeface="Tahoma"/>
                <a:cs typeface="Tahoma"/>
              </a:rPr>
              <a:t>The</a:t>
            </a:r>
            <a:r>
              <a:rPr spc="-4" dirty="0">
                <a:solidFill>
                  <a:srgbClr val="5F3A13"/>
                </a:solidFill>
                <a:latin typeface="Tahoma"/>
                <a:cs typeface="Tahoma"/>
              </a:rPr>
              <a:t> </a:t>
            </a:r>
            <a:r>
              <a:rPr spc="-13" dirty="0">
                <a:solidFill>
                  <a:srgbClr val="5F3A13"/>
                </a:solidFill>
                <a:latin typeface="Tahoma"/>
                <a:cs typeface="Tahoma"/>
              </a:rPr>
              <a:t>Kohonen</a:t>
            </a:r>
            <a:r>
              <a:rPr spc="4" dirty="0">
                <a:solidFill>
                  <a:srgbClr val="5F3A13"/>
                </a:solidFill>
                <a:latin typeface="Tahoma"/>
                <a:cs typeface="Tahoma"/>
              </a:rPr>
              <a:t> </a:t>
            </a:r>
            <a:r>
              <a:rPr spc="-4" dirty="0">
                <a:solidFill>
                  <a:srgbClr val="5F3A13"/>
                </a:solidFill>
                <a:latin typeface="Tahoma"/>
                <a:cs typeface="Tahoma"/>
              </a:rPr>
              <a:t>model</a:t>
            </a:r>
            <a:r>
              <a:rPr spc="-9" dirty="0">
                <a:solidFill>
                  <a:srgbClr val="5F3A13"/>
                </a:solidFill>
                <a:latin typeface="Tahoma"/>
                <a:cs typeface="Tahoma"/>
              </a:rPr>
              <a:t> </a:t>
            </a:r>
            <a:r>
              <a:rPr spc="-4" dirty="0">
                <a:solidFill>
                  <a:srgbClr val="5F3A13"/>
                </a:solidFill>
                <a:latin typeface="Tahoma"/>
                <a:cs typeface="Tahoma"/>
              </a:rPr>
              <a:t>provides</a:t>
            </a:r>
            <a:r>
              <a:rPr spc="-13" dirty="0">
                <a:solidFill>
                  <a:srgbClr val="5F3A13"/>
                </a:solidFill>
                <a:latin typeface="Tahoma"/>
                <a:cs typeface="Tahoma"/>
              </a:rPr>
              <a:t> </a:t>
            </a:r>
            <a:r>
              <a:rPr spc="-4" dirty="0">
                <a:solidFill>
                  <a:srgbClr val="5F3A13"/>
                </a:solidFill>
                <a:latin typeface="Tahoma"/>
                <a:cs typeface="Tahoma"/>
              </a:rPr>
              <a:t>a topological</a:t>
            </a:r>
            <a:r>
              <a:rPr spc="9" dirty="0">
                <a:solidFill>
                  <a:srgbClr val="5F3A13"/>
                </a:solidFill>
                <a:latin typeface="Tahoma"/>
                <a:cs typeface="Tahoma"/>
              </a:rPr>
              <a:t> </a:t>
            </a:r>
            <a:r>
              <a:rPr spc="-4" dirty="0">
                <a:solidFill>
                  <a:srgbClr val="5F3A13"/>
                </a:solidFill>
                <a:latin typeface="Tahoma"/>
                <a:cs typeface="Tahoma"/>
              </a:rPr>
              <a:t>mapping.</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5129" indent="-410291" algn="just">
              <a:lnSpc>
                <a:spcPct val="110000"/>
              </a:lnSpc>
              <a:buFont typeface="Wingdings"/>
              <a:buChar char=""/>
              <a:tabLst>
                <a:tab pos="421688" algn="l"/>
              </a:tabLst>
            </a:pPr>
            <a:r>
              <a:rPr spc="-4" dirty="0">
                <a:solidFill>
                  <a:srgbClr val="5F3A13"/>
                </a:solidFill>
                <a:latin typeface="Tahoma"/>
                <a:cs typeface="Tahoma"/>
              </a:rPr>
              <a:t>It places a </a:t>
            </a:r>
            <a:r>
              <a:rPr spc="-13" dirty="0">
                <a:solidFill>
                  <a:srgbClr val="5F3A13"/>
                </a:solidFill>
                <a:latin typeface="Tahoma"/>
                <a:cs typeface="Tahoma"/>
              </a:rPr>
              <a:t>fixed</a:t>
            </a:r>
            <a:r>
              <a:rPr spc="534" dirty="0">
                <a:solidFill>
                  <a:srgbClr val="5F3A13"/>
                </a:solidFill>
                <a:latin typeface="Tahoma"/>
                <a:cs typeface="Tahoma"/>
              </a:rPr>
              <a:t> </a:t>
            </a:r>
            <a:r>
              <a:rPr spc="-9" dirty="0">
                <a:solidFill>
                  <a:srgbClr val="5F3A13"/>
                </a:solidFill>
                <a:latin typeface="Tahoma"/>
                <a:cs typeface="Tahoma"/>
              </a:rPr>
              <a:t>number of </a:t>
            </a:r>
            <a:r>
              <a:rPr spc="-4" dirty="0">
                <a:solidFill>
                  <a:srgbClr val="5F3A13"/>
                </a:solidFill>
                <a:latin typeface="Tahoma"/>
                <a:cs typeface="Tahoma"/>
              </a:rPr>
              <a:t>input </a:t>
            </a:r>
            <a:r>
              <a:rPr spc="-9" dirty="0">
                <a:solidFill>
                  <a:srgbClr val="5F3A13"/>
                </a:solidFill>
                <a:latin typeface="Tahoma"/>
                <a:cs typeface="Tahoma"/>
              </a:rPr>
              <a:t>patterns from the</a:t>
            </a:r>
            <a:r>
              <a:rPr spc="543" dirty="0">
                <a:solidFill>
                  <a:srgbClr val="5F3A13"/>
                </a:solidFill>
                <a:latin typeface="Tahoma"/>
                <a:cs typeface="Tahoma"/>
              </a:rPr>
              <a:t> </a:t>
            </a:r>
            <a:r>
              <a:rPr spc="-9" dirty="0">
                <a:solidFill>
                  <a:srgbClr val="5F3A13"/>
                </a:solidFill>
                <a:latin typeface="Tahoma"/>
                <a:cs typeface="Tahoma"/>
              </a:rPr>
              <a:t>input layer </a:t>
            </a:r>
            <a:r>
              <a:rPr spc="-4" dirty="0">
                <a:solidFill>
                  <a:srgbClr val="5F3A13"/>
                </a:solidFill>
                <a:latin typeface="Tahoma"/>
                <a:cs typeface="Tahoma"/>
              </a:rPr>
              <a:t> </a:t>
            </a:r>
            <a:r>
              <a:rPr spc="-9" dirty="0">
                <a:solidFill>
                  <a:srgbClr val="5F3A13"/>
                </a:solidFill>
                <a:latin typeface="Tahoma"/>
                <a:cs typeface="Tahoma"/>
              </a:rPr>
              <a:t>into </a:t>
            </a:r>
            <a:r>
              <a:rPr spc="-4" dirty="0">
                <a:solidFill>
                  <a:srgbClr val="5F3A13"/>
                </a:solidFill>
                <a:latin typeface="Tahoma"/>
                <a:cs typeface="Tahoma"/>
              </a:rPr>
              <a:t>a</a:t>
            </a:r>
            <a:r>
              <a:rPr spc="4" dirty="0">
                <a:solidFill>
                  <a:srgbClr val="5F3A13"/>
                </a:solidFill>
                <a:latin typeface="Tahoma"/>
                <a:cs typeface="Tahoma"/>
              </a:rPr>
              <a:t> </a:t>
            </a:r>
            <a:r>
              <a:rPr spc="-9" dirty="0">
                <a:solidFill>
                  <a:srgbClr val="5F3A13"/>
                </a:solidFill>
                <a:latin typeface="Tahoma"/>
                <a:cs typeface="Tahoma"/>
              </a:rPr>
              <a:t>higher</a:t>
            </a:r>
            <a:r>
              <a:rPr spc="18" dirty="0">
                <a:solidFill>
                  <a:srgbClr val="5F3A13"/>
                </a:solidFill>
                <a:latin typeface="Tahoma"/>
                <a:cs typeface="Tahoma"/>
              </a:rPr>
              <a:t> </a:t>
            </a:r>
            <a:r>
              <a:rPr spc="-4" dirty="0">
                <a:solidFill>
                  <a:srgbClr val="5F3A13"/>
                </a:solidFill>
                <a:latin typeface="Tahoma"/>
                <a:cs typeface="Tahoma"/>
              </a:rPr>
              <a:t>dimensional</a:t>
            </a:r>
            <a:r>
              <a:rPr spc="18" dirty="0">
                <a:solidFill>
                  <a:srgbClr val="5F3A13"/>
                </a:solidFill>
                <a:latin typeface="Tahoma"/>
                <a:cs typeface="Tahoma"/>
              </a:rPr>
              <a:t> </a:t>
            </a:r>
            <a:r>
              <a:rPr spc="-9" dirty="0">
                <a:solidFill>
                  <a:srgbClr val="5F3A13"/>
                </a:solidFill>
                <a:latin typeface="Tahoma"/>
                <a:cs typeface="Tahoma"/>
              </a:rPr>
              <a:t>output</a:t>
            </a:r>
            <a:r>
              <a:rPr spc="18" dirty="0">
                <a:solidFill>
                  <a:srgbClr val="5F3A13"/>
                </a:solidFill>
                <a:latin typeface="Tahoma"/>
                <a:cs typeface="Tahoma"/>
              </a:rPr>
              <a:t> </a:t>
            </a:r>
            <a:r>
              <a:rPr spc="-9" dirty="0">
                <a:solidFill>
                  <a:srgbClr val="5F3A13"/>
                </a:solidFill>
                <a:latin typeface="Tahoma"/>
                <a:cs typeface="Tahoma"/>
              </a:rPr>
              <a:t>or</a:t>
            </a:r>
            <a:r>
              <a:rPr dirty="0">
                <a:solidFill>
                  <a:srgbClr val="5F3A13"/>
                </a:solidFill>
                <a:latin typeface="Tahoma"/>
                <a:cs typeface="Tahoma"/>
              </a:rPr>
              <a:t> </a:t>
            </a:r>
            <a:r>
              <a:rPr spc="-13" dirty="0">
                <a:solidFill>
                  <a:srgbClr val="5F3A13"/>
                </a:solidFill>
                <a:latin typeface="Tahoma"/>
                <a:cs typeface="Tahoma"/>
              </a:rPr>
              <a:t>Kohonen</a:t>
            </a:r>
            <a:r>
              <a:rPr spc="36" dirty="0">
                <a:solidFill>
                  <a:srgbClr val="5F3A13"/>
                </a:solidFill>
                <a:latin typeface="Tahoma"/>
                <a:cs typeface="Tahoma"/>
              </a:rPr>
              <a:t> </a:t>
            </a:r>
            <a:r>
              <a:rPr spc="-49" dirty="0">
                <a:solidFill>
                  <a:srgbClr val="5F3A13"/>
                </a:solidFill>
                <a:latin typeface="Tahoma"/>
                <a:cs typeface="Tahoma"/>
              </a:rPr>
              <a:t>layer.</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4559" indent="-410291" algn="just">
              <a:lnSpc>
                <a:spcPct val="110000"/>
              </a:lnSpc>
              <a:buFont typeface="Wingdings"/>
              <a:buChar char=""/>
              <a:tabLst>
                <a:tab pos="421688" algn="l"/>
              </a:tabLst>
            </a:pPr>
            <a:r>
              <a:rPr spc="-31" dirty="0">
                <a:solidFill>
                  <a:srgbClr val="5F3A13"/>
                </a:solidFill>
                <a:latin typeface="Tahoma"/>
                <a:cs typeface="Tahoma"/>
              </a:rPr>
              <a:t>Training</a:t>
            </a:r>
            <a:r>
              <a:rPr spc="-27" dirty="0">
                <a:solidFill>
                  <a:srgbClr val="5F3A13"/>
                </a:solidFill>
                <a:latin typeface="Tahoma"/>
                <a:cs typeface="Tahoma"/>
              </a:rPr>
              <a:t> </a:t>
            </a:r>
            <a:r>
              <a:rPr spc="-4" dirty="0">
                <a:solidFill>
                  <a:srgbClr val="5F3A13"/>
                </a:solidFill>
                <a:latin typeface="Tahoma"/>
                <a:cs typeface="Tahoma"/>
              </a:rPr>
              <a:t>in</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13" dirty="0">
                <a:solidFill>
                  <a:srgbClr val="5F3A13"/>
                </a:solidFill>
                <a:latin typeface="Tahoma"/>
                <a:cs typeface="Tahoma"/>
              </a:rPr>
              <a:t>Kohonen</a:t>
            </a:r>
            <a:r>
              <a:rPr spc="-9" dirty="0">
                <a:solidFill>
                  <a:srgbClr val="5F3A13"/>
                </a:solidFill>
                <a:latin typeface="Tahoma"/>
                <a:cs typeface="Tahoma"/>
              </a:rPr>
              <a:t> </a:t>
            </a:r>
            <a:r>
              <a:rPr spc="-4" dirty="0">
                <a:solidFill>
                  <a:srgbClr val="5F3A13"/>
                </a:solidFill>
                <a:latin typeface="Tahoma"/>
                <a:cs typeface="Tahoma"/>
              </a:rPr>
              <a:t>network</a:t>
            </a:r>
            <a:r>
              <a:rPr dirty="0">
                <a:solidFill>
                  <a:srgbClr val="5F3A13"/>
                </a:solidFill>
                <a:latin typeface="Tahoma"/>
                <a:cs typeface="Tahoma"/>
              </a:rPr>
              <a:t> </a:t>
            </a:r>
            <a:r>
              <a:rPr spc="-4" dirty="0">
                <a:solidFill>
                  <a:srgbClr val="5F3A13"/>
                </a:solidFill>
                <a:latin typeface="Tahoma"/>
                <a:cs typeface="Tahoma"/>
              </a:rPr>
              <a:t>begins</a:t>
            </a:r>
            <a:r>
              <a:rPr dirty="0">
                <a:solidFill>
                  <a:srgbClr val="5F3A13"/>
                </a:solidFill>
                <a:latin typeface="Tahoma"/>
                <a:cs typeface="Tahoma"/>
              </a:rPr>
              <a:t> with</a:t>
            </a:r>
            <a:r>
              <a:rPr spc="4" dirty="0">
                <a:solidFill>
                  <a:srgbClr val="5F3A13"/>
                </a:solidFill>
                <a:latin typeface="Tahoma"/>
                <a:cs typeface="Tahoma"/>
              </a:rPr>
              <a:t> </a:t>
            </a:r>
            <a:r>
              <a:rPr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winner’s </a:t>
            </a:r>
            <a:r>
              <a:rPr spc="-4" dirty="0">
                <a:solidFill>
                  <a:srgbClr val="5F3A13"/>
                </a:solidFill>
                <a:latin typeface="Tahoma"/>
                <a:cs typeface="Tahoma"/>
              </a:rPr>
              <a:t> </a:t>
            </a:r>
            <a:r>
              <a:rPr spc="-9" dirty="0">
                <a:solidFill>
                  <a:srgbClr val="5F3A13"/>
                </a:solidFill>
                <a:latin typeface="Tahoma"/>
                <a:cs typeface="Tahoma"/>
              </a:rPr>
              <a:t>neighborhood</a:t>
            </a:r>
            <a:r>
              <a:rPr spc="328" dirty="0">
                <a:solidFill>
                  <a:srgbClr val="5F3A13"/>
                </a:solidFill>
                <a:latin typeface="Tahoma"/>
                <a:cs typeface="Tahoma"/>
              </a:rPr>
              <a:t> </a:t>
            </a:r>
            <a:r>
              <a:rPr spc="4" dirty="0">
                <a:solidFill>
                  <a:srgbClr val="5F3A13"/>
                </a:solidFill>
                <a:latin typeface="Tahoma"/>
                <a:cs typeface="Tahoma"/>
              </a:rPr>
              <a:t>of</a:t>
            </a:r>
            <a:r>
              <a:rPr spc="314" dirty="0">
                <a:solidFill>
                  <a:srgbClr val="5F3A13"/>
                </a:solidFill>
                <a:latin typeface="Tahoma"/>
                <a:cs typeface="Tahoma"/>
              </a:rPr>
              <a:t> </a:t>
            </a:r>
            <a:r>
              <a:rPr spc="-4" dirty="0">
                <a:solidFill>
                  <a:srgbClr val="5F3A13"/>
                </a:solidFill>
                <a:latin typeface="Tahoma"/>
                <a:cs typeface="Tahoma"/>
              </a:rPr>
              <a:t>a</a:t>
            </a:r>
            <a:r>
              <a:rPr spc="354" dirty="0">
                <a:solidFill>
                  <a:srgbClr val="5F3A13"/>
                </a:solidFill>
                <a:latin typeface="Tahoma"/>
                <a:cs typeface="Tahoma"/>
              </a:rPr>
              <a:t> </a:t>
            </a:r>
            <a:r>
              <a:rPr spc="-4" dirty="0">
                <a:solidFill>
                  <a:srgbClr val="5F3A13"/>
                </a:solidFill>
                <a:latin typeface="Tahoma"/>
                <a:cs typeface="Tahoma"/>
              </a:rPr>
              <a:t>fairly</a:t>
            </a:r>
            <a:r>
              <a:rPr spc="319" dirty="0">
                <a:solidFill>
                  <a:srgbClr val="5F3A13"/>
                </a:solidFill>
                <a:latin typeface="Tahoma"/>
                <a:cs typeface="Tahoma"/>
              </a:rPr>
              <a:t> </a:t>
            </a:r>
            <a:r>
              <a:rPr dirty="0">
                <a:solidFill>
                  <a:srgbClr val="5F3A13"/>
                </a:solidFill>
                <a:latin typeface="Tahoma"/>
                <a:cs typeface="Tahoma"/>
              </a:rPr>
              <a:t>large</a:t>
            </a:r>
            <a:r>
              <a:rPr spc="332" dirty="0">
                <a:solidFill>
                  <a:srgbClr val="5F3A13"/>
                </a:solidFill>
                <a:latin typeface="Tahoma"/>
                <a:cs typeface="Tahoma"/>
              </a:rPr>
              <a:t> </a:t>
            </a:r>
            <a:r>
              <a:rPr spc="-4" dirty="0">
                <a:solidFill>
                  <a:srgbClr val="5F3A13"/>
                </a:solidFill>
                <a:latin typeface="Tahoma"/>
                <a:cs typeface="Tahoma"/>
              </a:rPr>
              <a:t>size.</a:t>
            </a:r>
            <a:r>
              <a:rPr spc="323" dirty="0">
                <a:solidFill>
                  <a:srgbClr val="5F3A13"/>
                </a:solidFill>
                <a:latin typeface="Tahoma"/>
                <a:cs typeface="Tahoma"/>
              </a:rPr>
              <a:t> </a:t>
            </a:r>
            <a:r>
              <a:rPr spc="-9" dirty="0">
                <a:solidFill>
                  <a:srgbClr val="5F3A13"/>
                </a:solidFill>
                <a:latin typeface="Tahoma"/>
                <a:cs typeface="Tahoma"/>
              </a:rPr>
              <a:t>Then,</a:t>
            </a:r>
            <a:r>
              <a:rPr spc="323" dirty="0">
                <a:solidFill>
                  <a:srgbClr val="5F3A13"/>
                </a:solidFill>
                <a:latin typeface="Tahoma"/>
                <a:cs typeface="Tahoma"/>
              </a:rPr>
              <a:t> </a:t>
            </a:r>
            <a:r>
              <a:rPr dirty="0">
                <a:solidFill>
                  <a:srgbClr val="5F3A13"/>
                </a:solidFill>
                <a:latin typeface="Tahoma"/>
                <a:cs typeface="Tahoma"/>
              </a:rPr>
              <a:t>as</a:t>
            </a:r>
            <a:r>
              <a:rPr spc="323" dirty="0">
                <a:solidFill>
                  <a:srgbClr val="5F3A13"/>
                </a:solidFill>
                <a:latin typeface="Tahoma"/>
                <a:cs typeface="Tahoma"/>
              </a:rPr>
              <a:t> </a:t>
            </a:r>
            <a:r>
              <a:rPr spc="-4" dirty="0">
                <a:solidFill>
                  <a:srgbClr val="5F3A13"/>
                </a:solidFill>
                <a:latin typeface="Tahoma"/>
                <a:cs typeface="Tahoma"/>
              </a:rPr>
              <a:t>training</a:t>
            </a:r>
            <a:r>
              <a:rPr spc="328" dirty="0">
                <a:solidFill>
                  <a:srgbClr val="5F3A13"/>
                </a:solidFill>
                <a:latin typeface="Tahoma"/>
                <a:cs typeface="Tahoma"/>
              </a:rPr>
              <a:t> </a:t>
            </a:r>
            <a:r>
              <a:rPr spc="-9" dirty="0">
                <a:solidFill>
                  <a:srgbClr val="5F3A13"/>
                </a:solidFill>
                <a:latin typeface="Tahoma"/>
                <a:cs typeface="Tahoma"/>
              </a:rPr>
              <a:t>proceeds, </a:t>
            </a:r>
            <a:r>
              <a:rPr spc="-552" dirty="0">
                <a:solidFill>
                  <a:srgbClr val="5F3A13"/>
                </a:solidFill>
                <a:latin typeface="Tahoma"/>
                <a:cs typeface="Tahoma"/>
              </a:rPr>
              <a:t> </a:t>
            </a:r>
            <a:r>
              <a:rPr spc="-9" dirty="0">
                <a:solidFill>
                  <a:srgbClr val="5F3A13"/>
                </a:solidFill>
                <a:latin typeface="Tahoma"/>
                <a:cs typeface="Tahoma"/>
              </a:rPr>
              <a:t>the</a:t>
            </a:r>
            <a:r>
              <a:rPr spc="-18" dirty="0">
                <a:solidFill>
                  <a:srgbClr val="5F3A13"/>
                </a:solidFill>
                <a:latin typeface="Tahoma"/>
                <a:cs typeface="Tahoma"/>
              </a:rPr>
              <a:t> </a:t>
            </a:r>
            <a:r>
              <a:rPr spc="-9" dirty="0">
                <a:solidFill>
                  <a:srgbClr val="5F3A13"/>
                </a:solidFill>
                <a:latin typeface="Tahoma"/>
                <a:cs typeface="Tahoma"/>
              </a:rPr>
              <a:t>neighborhood</a:t>
            </a:r>
            <a:r>
              <a:rPr spc="45" dirty="0">
                <a:solidFill>
                  <a:srgbClr val="5F3A13"/>
                </a:solidFill>
                <a:latin typeface="Tahoma"/>
                <a:cs typeface="Tahoma"/>
              </a:rPr>
              <a:t> </a:t>
            </a:r>
            <a:r>
              <a:rPr spc="-4" dirty="0">
                <a:solidFill>
                  <a:srgbClr val="5F3A13"/>
                </a:solidFill>
                <a:latin typeface="Tahoma"/>
                <a:cs typeface="Tahoma"/>
              </a:rPr>
              <a:t>size</a:t>
            </a:r>
            <a:r>
              <a:rPr spc="4" dirty="0">
                <a:solidFill>
                  <a:srgbClr val="5F3A13"/>
                </a:solidFill>
                <a:latin typeface="Tahoma"/>
                <a:cs typeface="Tahoma"/>
              </a:rPr>
              <a:t> </a:t>
            </a:r>
            <a:r>
              <a:rPr spc="-9" dirty="0">
                <a:solidFill>
                  <a:srgbClr val="5F3A13"/>
                </a:solidFill>
                <a:latin typeface="Tahoma"/>
                <a:cs typeface="Tahoma"/>
              </a:rPr>
              <a:t>gradually </a:t>
            </a:r>
            <a:r>
              <a:rPr spc="-4" dirty="0">
                <a:solidFill>
                  <a:srgbClr val="5F3A13"/>
                </a:solidFill>
                <a:latin typeface="Tahoma"/>
                <a:cs typeface="Tahoma"/>
              </a:rPr>
              <a:t>decreases.</a:t>
            </a:r>
            <a:endParaRPr>
              <a:latin typeface="Tahoma"/>
              <a:cs typeface="Tahoma"/>
            </a:endParaRPr>
          </a:p>
          <a:p>
            <a:pPr>
              <a:spcBef>
                <a:spcPts val="40"/>
              </a:spcBef>
              <a:buClr>
                <a:srgbClr val="5F3A13"/>
              </a:buClr>
              <a:buFont typeface="Wingdings"/>
              <a:buChar char=""/>
            </a:pPr>
            <a:endParaRPr sz="2100">
              <a:latin typeface="Tahoma"/>
              <a:cs typeface="Tahoma"/>
            </a:endParaRPr>
          </a:p>
          <a:p>
            <a:pPr marL="421688" indent="-410291">
              <a:buFont typeface="Wingdings"/>
              <a:buChar char=""/>
              <a:tabLst>
                <a:tab pos="421118" algn="l"/>
                <a:tab pos="421688" algn="l"/>
              </a:tabLst>
            </a:pPr>
            <a:r>
              <a:rPr spc="-13" dirty="0">
                <a:solidFill>
                  <a:srgbClr val="5F3A13"/>
                </a:solidFill>
                <a:latin typeface="Tahoma"/>
                <a:cs typeface="Tahoma"/>
              </a:rPr>
              <a:t>Kohonen </a:t>
            </a:r>
            <a:r>
              <a:rPr spc="-9" dirty="0">
                <a:solidFill>
                  <a:srgbClr val="5F3A13"/>
                </a:solidFill>
                <a:latin typeface="Tahoma"/>
                <a:cs typeface="Tahoma"/>
              </a:rPr>
              <a:t>SOMs</a:t>
            </a:r>
            <a:r>
              <a:rPr spc="-4" dirty="0">
                <a:solidFill>
                  <a:srgbClr val="5F3A13"/>
                </a:solidFill>
                <a:latin typeface="Tahoma"/>
                <a:cs typeface="Tahoma"/>
              </a:rPr>
              <a:t> result</a:t>
            </a:r>
            <a:r>
              <a:rPr spc="18" dirty="0">
                <a:solidFill>
                  <a:srgbClr val="5F3A13"/>
                </a:solidFill>
                <a:latin typeface="Tahoma"/>
                <a:cs typeface="Tahoma"/>
              </a:rPr>
              <a:t> </a:t>
            </a:r>
            <a:r>
              <a:rPr spc="-9" dirty="0">
                <a:solidFill>
                  <a:srgbClr val="5F3A13"/>
                </a:solidFill>
                <a:latin typeface="Tahoma"/>
                <a:cs typeface="Tahoma"/>
              </a:rPr>
              <a:t>from</a:t>
            </a:r>
            <a:r>
              <a:rPr spc="4" dirty="0">
                <a:solidFill>
                  <a:srgbClr val="5F3A13"/>
                </a:solidFill>
                <a:latin typeface="Tahoma"/>
                <a:cs typeface="Tahoma"/>
              </a:rPr>
              <a:t> </a:t>
            </a:r>
            <a:r>
              <a:rPr spc="-9" dirty="0">
                <a:solidFill>
                  <a:srgbClr val="5F3A13"/>
                </a:solidFill>
                <a:latin typeface="Tahoma"/>
                <a:cs typeface="Tahoma"/>
              </a:rPr>
              <a:t>the</a:t>
            </a:r>
            <a:r>
              <a:rPr dirty="0">
                <a:solidFill>
                  <a:srgbClr val="5F3A13"/>
                </a:solidFill>
                <a:latin typeface="Tahoma"/>
                <a:cs typeface="Tahoma"/>
              </a:rPr>
              <a:t> </a:t>
            </a:r>
            <a:r>
              <a:rPr spc="-9" dirty="0">
                <a:solidFill>
                  <a:srgbClr val="5F3A13"/>
                </a:solidFill>
                <a:latin typeface="Tahoma"/>
                <a:cs typeface="Tahoma"/>
              </a:rPr>
              <a:t>synergy</a:t>
            </a:r>
            <a:r>
              <a:rPr spc="9" dirty="0">
                <a:solidFill>
                  <a:srgbClr val="5F3A13"/>
                </a:solidFill>
                <a:latin typeface="Tahoma"/>
                <a:cs typeface="Tahoma"/>
              </a:rPr>
              <a:t> </a:t>
            </a:r>
            <a:r>
              <a:rPr spc="-9" dirty="0">
                <a:solidFill>
                  <a:srgbClr val="5F3A13"/>
                </a:solidFill>
                <a:latin typeface="Tahoma"/>
                <a:cs typeface="Tahoma"/>
              </a:rPr>
              <a:t>of</a:t>
            </a:r>
            <a:r>
              <a:rPr spc="4" dirty="0">
                <a:solidFill>
                  <a:srgbClr val="5F3A13"/>
                </a:solidFill>
                <a:latin typeface="Tahoma"/>
                <a:cs typeface="Tahoma"/>
              </a:rPr>
              <a:t> </a:t>
            </a:r>
            <a:r>
              <a:rPr spc="-4" dirty="0">
                <a:solidFill>
                  <a:srgbClr val="5F3A13"/>
                </a:solidFill>
                <a:latin typeface="Tahoma"/>
                <a:cs typeface="Tahoma"/>
              </a:rPr>
              <a:t>three</a:t>
            </a:r>
            <a:r>
              <a:rPr spc="4" dirty="0">
                <a:solidFill>
                  <a:srgbClr val="5F3A13"/>
                </a:solidFill>
                <a:latin typeface="Tahoma"/>
                <a:cs typeface="Tahoma"/>
              </a:rPr>
              <a:t> </a:t>
            </a:r>
            <a:r>
              <a:rPr spc="-4" dirty="0">
                <a:solidFill>
                  <a:srgbClr val="5F3A13"/>
                </a:solidFill>
                <a:latin typeface="Tahoma"/>
                <a:cs typeface="Tahoma"/>
              </a:rPr>
              <a:t>basic</a:t>
            </a:r>
            <a:r>
              <a:rPr spc="-13" dirty="0">
                <a:solidFill>
                  <a:srgbClr val="5F3A13"/>
                </a:solidFill>
                <a:latin typeface="Tahoma"/>
                <a:cs typeface="Tahoma"/>
              </a:rPr>
              <a:t> </a:t>
            </a:r>
            <a:r>
              <a:rPr spc="-4" dirty="0">
                <a:solidFill>
                  <a:srgbClr val="5F3A13"/>
                </a:solidFill>
                <a:latin typeface="Tahoma"/>
                <a:cs typeface="Tahoma"/>
              </a:rPr>
              <a:t>processes</a:t>
            </a:r>
            <a:endParaRPr>
              <a:latin typeface="Tahoma"/>
              <a:cs typeface="Tahoma"/>
            </a:endParaRPr>
          </a:p>
          <a:p>
            <a:pPr marL="831980" lvl="1" indent="-410291">
              <a:spcBef>
                <a:spcPts val="215"/>
              </a:spcBef>
              <a:buFont typeface="Arial MT"/>
              <a:buChar char="•"/>
              <a:tabLst>
                <a:tab pos="831410" algn="l"/>
                <a:tab pos="831980" algn="l"/>
              </a:tabLst>
            </a:pPr>
            <a:r>
              <a:rPr spc="-4" dirty="0">
                <a:solidFill>
                  <a:srgbClr val="5F3A13"/>
                </a:solidFill>
                <a:latin typeface="Tahoma"/>
                <a:cs typeface="Tahoma"/>
              </a:rPr>
              <a:t>Competition,</a:t>
            </a:r>
            <a:endParaRPr>
              <a:latin typeface="Tahoma"/>
              <a:cs typeface="Tahoma"/>
            </a:endParaRPr>
          </a:p>
          <a:p>
            <a:pPr marL="831980" lvl="1" indent="-410291">
              <a:spcBef>
                <a:spcPts val="215"/>
              </a:spcBef>
              <a:buFont typeface="Arial MT"/>
              <a:buChar char="•"/>
              <a:tabLst>
                <a:tab pos="831410" algn="l"/>
                <a:tab pos="831980" algn="l"/>
              </a:tabLst>
            </a:pPr>
            <a:r>
              <a:rPr spc="-9" dirty="0">
                <a:solidFill>
                  <a:srgbClr val="5F3A13"/>
                </a:solidFill>
                <a:latin typeface="Tahoma"/>
                <a:cs typeface="Tahoma"/>
              </a:rPr>
              <a:t>Cooperation,</a:t>
            </a:r>
            <a:endParaRPr>
              <a:latin typeface="Tahoma"/>
              <a:cs typeface="Tahoma"/>
            </a:endParaRPr>
          </a:p>
          <a:p>
            <a:pPr marL="831410" lvl="1" indent="-410291">
              <a:spcBef>
                <a:spcPts val="215"/>
              </a:spcBef>
              <a:buFont typeface="Arial MT"/>
              <a:buChar char="•"/>
              <a:tabLst>
                <a:tab pos="831410" algn="l"/>
                <a:tab pos="831980" algn="l"/>
              </a:tabLst>
            </a:pPr>
            <a:r>
              <a:rPr spc="-4" dirty="0">
                <a:solidFill>
                  <a:srgbClr val="5F3A13"/>
                </a:solidFill>
                <a:latin typeface="Tahoma"/>
                <a:cs typeface="Tahoma"/>
              </a:rPr>
              <a:t>Adaptation.</a:t>
            </a:r>
            <a:endParaRPr>
              <a:latin typeface="Tahoma"/>
              <a:cs typeface="Tahoma"/>
            </a:endParaRPr>
          </a:p>
        </p:txBody>
      </p:sp>
    </p:spTree>
    <p:extLst>
      <p:ext uri="{BB962C8B-B14F-4D97-AF65-F5344CB8AC3E}">
        <p14:creationId xmlns:p14="http://schemas.microsoft.com/office/powerpoint/2010/main" val="1452096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708" y="276437"/>
            <a:ext cx="4044373" cy="933687"/>
          </a:xfrm>
          <a:prstGeom prst="rect">
            <a:avLst/>
          </a:prstGeom>
        </p:spPr>
        <p:txBody>
          <a:bodyPr vert="horz" wrap="square" lIns="0" tIns="10257" rIns="0" bIns="0" rtlCol="0">
            <a:spAutoFit/>
          </a:bodyPr>
          <a:lstStyle/>
          <a:p>
            <a:pPr marL="11397">
              <a:spcBef>
                <a:spcPts val="81"/>
              </a:spcBef>
            </a:pPr>
            <a:r>
              <a:rPr spc="-13" dirty="0"/>
              <a:t>ARCHITECTURE</a:t>
            </a:r>
            <a:r>
              <a:rPr spc="49" dirty="0"/>
              <a:t> </a:t>
            </a:r>
            <a:r>
              <a:rPr spc="-9" dirty="0"/>
              <a:t>OF</a:t>
            </a:r>
            <a:r>
              <a:rPr dirty="0"/>
              <a:t> </a:t>
            </a:r>
            <a:r>
              <a:rPr spc="-13" dirty="0"/>
              <a:t>KSOFM</a:t>
            </a:r>
          </a:p>
        </p:txBody>
      </p:sp>
      <p:pic>
        <p:nvPicPr>
          <p:cNvPr id="3" name="object 3"/>
          <p:cNvPicPr/>
          <p:nvPr/>
        </p:nvPicPr>
        <p:blipFill>
          <a:blip r:embed="rId2" cstate="print"/>
          <a:stretch>
            <a:fillRect/>
          </a:stretch>
        </p:blipFill>
        <p:spPr>
          <a:xfrm>
            <a:off x="1931323" y="1632472"/>
            <a:ext cx="5284123" cy="3595744"/>
          </a:xfrm>
          <a:prstGeom prst="rect">
            <a:avLst/>
          </a:prstGeom>
        </p:spPr>
      </p:pic>
    </p:spTree>
    <p:extLst>
      <p:ext uri="{BB962C8B-B14F-4D97-AF65-F5344CB8AC3E}">
        <p14:creationId xmlns:p14="http://schemas.microsoft.com/office/powerpoint/2010/main" val="1194138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3872345" cy="933687"/>
          </a:xfrm>
          <a:prstGeom prst="rect">
            <a:avLst/>
          </a:prstGeom>
        </p:spPr>
        <p:txBody>
          <a:bodyPr vert="horz" wrap="square" lIns="0" tIns="10257" rIns="0" bIns="0" rtlCol="0">
            <a:spAutoFit/>
          </a:bodyPr>
          <a:lstStyle/>
          <a:p>
            <a:pPr marL="11397">
              <a:spcBef>
                <a:spcPts val="81"/>
              </a:spcBef>
            </a:pPr>
            <a:r>
              <a:rPr spc="-13" dirty="0"/>
              <a:t>COMPETITION</a:t>
            </a:r>
            <a:r>
              <a:rPr spc="63" dirty="0"/>
              <a:t> </a:t>
            </a:r>
            <a:r>
              <a:rPr spc="-9" dirty="0"/>
              <a:t>OF </a:t>
            </a:r>
            <a:r>
              <a:rPr spc="-13" dirty="0"/>
              <a:t>KSOFM</a:t>
            </a:r>
          </a:p>
        </p:txBody>
      </p:sp>
      <p:sp>
        <p:nvSpPr>
          <p:cNvPr id="4" name="object 4"/>
          <p:cNvSpPr txBox="1"/>
          <p:nvPr/>
        </p:nvSpPr>
        <p:spPr>
          <a:xfrm>
            <a:off x="902854" y="1415797"/>
            <a:ext cx="3945082" cy="3643272"/>
          </a:xfrm>
          <a:prstGeom prst="rect">
            <a:avLst/>
          </a:prstGeom>
        </p:spPr>
        <p:txBody>
          <a:bodyPr vert="horz" wrap="square" lIns="0" tIns="11397" rIns="0" bIns="0" rtlCol="0">
            <a:spAutoFit/>
          </a:bodyPr>
          <a:lstStyle/>
          <a:p>
            <a:pPr marL="421688" marR="4559" indent="-410291" algn="just">
              <a:lnSpc>
                <a:spcPct val="110000"/>
              </a:lnSpc>
              <a:spcBef>
                <a:spcPts val="90"/>
              </a:spcBef>
              <a:buClr>
                <a:srgbClr val="5F3A13"/>
              </a:buClr>
              <a:buFont typeface="Wingdings"/>
              <a:buChar char=""/>
              <a:tabLst>
                <a:tab pos="492919" algn="l"/>
              </a:tabLst>
            </a:pPr>
            <a:r>
              <a:rPr dirty="0"/>
              <a:t>	</a:t>
            </a:r>
            <a:r>
              <a:rPr spc="-4" dirty="0">
                <a:solidFill>
                  <a:srgbClr val="5F3A13"/>
                </a:solidFill>
                <a:latin typeface="Tahoma"/>
                <a:cs typeface="Tahoma"/>
              </a:rPr>
              <a:t>Each</a:t>
            </a:r>
            <a:r>
              <a:rPr dirty="0">
                <a:solidFill>
                  <a:srgbClr val="5F3A13"/>
                </a:solidFill>
                <a:latin typeface="Tahoma"/>
                <a:cs typeface="Tahoma"/>
              </a:rPr>
              <a:t> </a:t>
            </a:r>
            <a:r>
              <a:rPr spc="-9" dirty="0">
                <a:solidFill>
                  <a:srgbClr val="5F3A13"/>
                </a:solidFill>
                <a:latin typeface="Tahoma"/>
                <a:cs typeface="Tahoma"/>
              </a:rPr>
              <a:t>neuron</a:t>
            </a:r>
            <a:r>
              <a:rPr spc="-4" dirty="0">
                <a:solidFill>
                  <a:srgbClr val="5F3A13"/>
                </a:solidFill>
                <a:latin typeface="Tahoma"/>
                <a:cs typeface="Tahoma"/>
              </a:rPr>
              <a:t> </a:t>
            </a:r>
            <a:r>
              <a:rPr spc="4" dirty="0">
                <a:solidFill>
                  <a:srgbClr val="5F3A13"/>
                </a:solidFill>
                <a:latin typeface="Tahoma"/>
                <a:cs typeface="Tahoma"/>
              </a:rPr>
              <a:t>in</a:t>
            </a:r>
            <a:r>
              <a:rPr spc="9" dirty="0">
                <a:solidFill>
                  <a:srgbClr val="5F3A13"/>
                </a:solidFill>
                <a:latin typeface="Tahoma"/>
                <a:cs typeface="Tahoma"/>
              </a:rPr>
              <a:t> </a:t>
            </a:r>
            <a:r>
              <a:rPr dirty="0">
                <a:solidFill>
                  <a:srgbClr val="5F3A13"/>
                </a:solidFill>
                <a:latin typeface="Tahoma"/>
                <a:cs typeface="Tahoma"/>
              </a:rPr>
              <a:t>an</a:t>
            </a:r>
            <a:r>
              <a:rPr spc="4" dirty="0">
                <a:solidFill>
                  <a:srgbClr val="5F3A13"/>
                </a:solidFill>
                <a:latin typeface="Tahoma"/>
                <a:cs typeface="Tahoma"/>
              </a:rPr>
              <a:t> </a:t>
            </a:r>
            <a:r>
              <a:rPr dirty="0">
                <a:solidFill>
                  <a:srgbClr val="5F3A13"/>
                </a:solidFill>
                <a:latin typeface="Tahoma"/>
                <a:cs typeface="Tahoma"/>
              </a:rPr>
              <a:t>SOM</a:t>
            </a:r>
            <a:r>
              <a:rPr spc="4" dirty="0">
                <a:solidFill>
                  <a:srgbClr val="5F3A13"/>
                </a:solidFill>
                <a:latin typeface="Tahoma"/>
                <a:cs typeface="Tahoma"/>
              </a:rPr>
              <a:t> </a:t>
            </a:r>
            <a:r>
              <a:rPr spc="-4" dirty="0">
                <a:solidFill>
                  <a:srgbClr val="5F3A13"/>
                </a:solidFill>
                <a:latin typeface="Tahoma"/>
                <a:cs typeface="Tahoma"/>
              </a:rPr>
              <a:t>is </a:t>
            </a:r>
            <a:r>
              <a:rPr dirty="0">
                <a:solidFill>
                  <a:srgbClr val="5F3A13"/>
                </a:solidFill>
                <a:latin typeface="Tahoma"/>
                <a:cs typeface="Tahoma"/>
              </a:rPr>
              <a:t> </a:t>
            </a:r>
            <a:r>
              <a:rPr spc="-4" dirty="0">
                <a:solidFill>
                  <a:srgbClr val="5F3A13"/>
                </a:solidFill>
                <a:latin typeface="Tahoma"/>
                <a:cs typeface="Tahoma"/>
              </a:rPr>
              <a:t>assigned a weight </a:t>
            </a:r>
            <a:r>
              <a:rPr spc="-9" dirty="0">
                <a:solidFill>
                  <a:srgbClr val="5F3A13"/>
                </a:solidFill>
                <a:latin typeface="Tahoma"/>
                <a:cs typeface="Tahoma"/>
              </a:rPr>
              <a:t>vector </a:t>
            </a:r>
            <a:r>
              <a:rPr dirty="0">
                <a:solidFill>
                  <a:srgbClr val="5F3A13"/>
                </a:solidFill>
                <a:latin typeface="Tahoma"/>
                <a:cs typeface="Tahoma"/>
              </a:rPr>
              <a:t>with the </a:t>
            </a:r>
            <a:r>
              <a:rPr spc="4" dirty="0">
                <a:solidFill>
                  <a:srgbClr val="5F3A13"/>
                </a:solidFill>
                <a:latin typeface="Tahoma"/>
                <a:cs typeface="Tahoma"/>
              </a:rPr>
              <a:t> </a:t>
            </a:r>
            <a:r>
              <a:rPr spc="-4" dirty="0">
                <a:solidFill>
                  <a:srgbClr val="5F3A13"/>
                </a:solidFill>
                <a:latin typeface="Tahoma"/>
                <a:cs typeface="Tahoma"/>
              </a:rPr>
              <a:t>same</a:t>
            </a:r>
            <a:r>
              <a:rPr dirty="0">
                <a:solidFill>
                  <a:srgbClr val="5F3A13"/>
                </a:solidFill>
                <a:latin typeface="Tahoma"/>
                <a:cs typeface="Tahoma"/>
              </a:rPr>
              <a:t> </a:t>
            </a:r>
            <a:r>
              <a:rPr spc="-4" dirty="0">
                <a:solidFill>
                  <a:srgbClr val="5F3A13"/>
                </a:solidFill>
                <a:latin typeface="Tahoma"/>
                <a:cs typeface="Tahoma"/>
              </a:rPr>
              <a:t>dimensionality</a:t>
            </a:r>
            <a:r>
              <a:rPr dirty="0">
                <a:solidFill>
                  <a:srgbClr val="5F3A13"/>
                </a:solidFill>
                <a:latin typeface="Tahoma"/>
                <a:cs typeface="Tahoma"/>
              </a:rPr>
              <a:t> </a:t>
            </a:r>
            <a:r>
              <a:rPr spc="-9" dirty="0">
                <a:solidFill>
                  <a:srgbClr val="5F3A13"/>
                </a:solidFill>
                <a:latin typeface="Tahoma"/>
                <a:cs typeface="Tahoma"/>
              </a:rPr>
              <a:t>N</a:t>
            </a:r>
            <a:r>
              <a:rPr spc="-4" dirty="0">
                <a:solidFill>
                  <a:srgbClr val="5F3A13"/>
                </a:solidFill>
                <a:latin typeface="Tahoma"/>
                <a:cs typeface="Tahoma"/>
              </a:rPr>
              <a:t> </a:t>
            </a:r>
            <a:r>
              <a:rPr dirty="0">
                <a:solidFill>
                  <a:srgbClr val="5F3A13"/>
                </a:solidFill>
                <a:latin typeface="Tahoma"/>
                <a:cs typeface="Tahoma"/>
              </a:rPr>
              <a:t>as</a:t>
            </a:r>
            <a:r>
              <a:rPr spc="561" dirty="0">
                <a:solidFill>
                  <a:srgbClr val="5F3A13"/>
                </a:solidFill>
                <a:latin typeface="Tahoma"/>
                <a:cs typeface="Tahoma"/>
              </a:rPr>
              <a:t> </a:t>
            </a:r>
            <a:r>
              <a:rPr spc="-9" dirty="0">
                <a:solidFill>
                  <a:srgbClr val="5F3A13"/>
                </a:solidFill>
                <a:latin typeface="Tahoma"/>
                <a:cs typeface="Tahoma"/>
              </a:rPr>
              <a:t>the </a:t>
            </a:r>
            <a:r>
              <a:rPr spc="-4" dirty="0">
                <a:solidFill>
                  <a:srgbClr val="5F3A13"/>
                </a:solidFill>
                <a:latin typeface="Tahoma"/>
                <a:cs typeface="Tahoma"/>
              </a:rPr>
              <a:t> </a:t>
            </a:r>
            <a:r>
              <a:rPr spc="-9" dirty="0">
                <a:solidFill>
                  <a:srgbClr val="5F3A13"/>
                </a:solidFill>
                <a:latin typeface="Tahoma"/>
                <a:cs typeface="Tahoma"/>
              </a:rPr>
              <a:t>input</a:t>
            </a:r>
            <a:r>
              <a:rPr spc="-4" dirty="0">
                <a:solidFill>
                  <a:srgbClr val="5F3A13"/>
                </a:solidFill>
                <a:latin typeface="Tahoma"/>
                <a:cs typeface="Tahoma"/>
              </a:rPr>
              <a:t> space.</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7408" indent="-410291" algn="just">
              <a:lnSpc>
                <a:spcPct val="110000"/>
              </a:lnSpc>
              <a:buClr>
                <a:srgbClr val="5F3A13"/>
              </a:buClr>
              <a:buFont typeface="Wingdings"/>
              <a:buChar char=""/>
              <a:tabLst>
                <a:tab pos="492919" algn="l"/>
              </a:tabLst>
            </a:pPr>
            <a:r>
              <a:rPr dirty="0"/>
              <a:t>	</a:t>
            </a:r>
            <a:r>
              <a:rPr spc="-13" dirty="0">
                <a:solidFill>
                  <a:srgbClr val="5F3A13"/>
                </a:solidFill>
                <a:latin typeface="Tahoma"/>
                <a:cs typeface="Tahoma"/>
              </a:rPr>
              <a:t>Any</a:t>
            </a:r>
            <a:r>
              <a:rPr spc="538" dirty="0">
                <a:solidFill>
                  <a:srgbClr val="5F3A13"/>
                </a:solidFill>
                <a:latin typeface="Tahoma"/>
                <a:cs typeface="Tahoma"/>
              </a:rPr>
              <a:t> </a:t>
            </a:r>
            <a:r>
              <a:rPr spc="-4" dirty="0">
                <a:solidFill>
                  <a:srgbClr val="5F3A13"/>
                </a:solidFill>
                <a:latin typeface="Tahoma"/>
                <a:cs typeface="Tahoma"/>
              </a:rPr>
              <a:t>given</a:t>
            </a:r>
            <a:r>
              <a:rPr dirty="0">
                <a:solidFill>
                  <a:srgbClr val="5F3A13"/>
                </a:solidFill>
                <a:latin typeface="Tahoma"/>
                <a:cs typeface="Tahoma"/>
              </a:rPr>
              <a:t> </a:t>
            </a:r>
            <a:r>
              <a:rPr spc="-9" dirty="0">
                <a:solidFill>
                  <a:srgbClr val="5F3A13"/>
                </a:solidFill>
                <a:latin typeface="Tahoma"/>
                <a:cs typeface="Tahoma"/>
              </a:rPr>
              <a:t>input</a:t>
            </a:r>
            <a:r>
              <a:rPr spc="-4" dirty="0">
                <a:solidFill>
                  <a:srgbClr val="5F3A13"/>
                </a:solidFill>
                <a:latin typeface="Tahoma"/>
                <a:cs typeface="Tahoma"/>
              </a:rPr>
              <a:t> pattern</a:t>
            </a:r>
            <a:r>
              <a:rPr dirty="0">
                <a:solidFill>
                  <a:srgbClr val="5F3A13"/>
                </a:solidFill>
                <a:latin typeface="Tahoma"/>
                <a:cs typeface="Tahoma"/>
              </a:rPr>
              <a:t> </a:t>
            </a:r>
            <a:r>
              <a:rPr spc="-4" dirty="0">
                <a:solidFill>
                  <a:srgbClr val="5F3A13"/>
                </a:solidFill>
                <a:latin typeface="Tahoma"/>
                <a:cs typeface="Tahoma"/>
              </a:rPr>
              <a:t>is </a:t>
            </a:r>
            <a:r>
              <a:rPr dirty="0">
                <a:solidFill>
                  <a:srgbClr val="5F3A13"/>
                </a:solidFill>
                <a:latin typeface="Tahoma"/>
                <a:cs typeface="Tahoma"/>
              </a:rPr>
              <a:t> </a:t>
            </a:r>
            <a:r>
              <a:rPr spc="-4" dirty="0">
                <a:solidFill>
                  <a:srgbClr val="5F3A13"/>
                </a:solidFill>
                <a:latin typeface="Tahoma"/>
                <a:cs typeface="Tahoma"/>
              </a:rPr>
              <a:t>compared to </a:t>
            </a:r>
            <a:r>
              <a:rPr spc="-9" dirty="0">
                <a:solidFill>
                  <a:srgbClr val="5F3A13"/>
                </a:solidFill>
                <a:latin typeface="Tahoma"/>
                <a:cs typeface="Tahoma"/>
              </a:rPr>
              <a:t>the </a:t>
            </a:r>
            <a:r>
              <a:rPr spc="-4" dirty="0">
                <a:solidFill>
                  <a:srgbClr val="5F3A13"/>
                </a:solidFill>
                <a:latin typeface="Tahoma"/>
                <a:cs typeface="Tahoma"/>
              </a:rPr>
              <a:t>weight </a:t>
            </a:r>
            <a:r>
              <a:rPr spc="-13" dirty="0">
                <a:solidFill>
                  <a:srgbClr val="5F3A13"/>
                </a:solidFill>
                <a:latin typeface="Tahoma"/>
                <a:cs typeface="Tahoma"/>
              </a:rPr>
              <a:t>vector </a:t>
            </a:r>
            <a:r>
              <a:rPr spc="4" dirty="0">
                <a:solidFill>
                  <a:srgbClr val="5F3A13"/>
                </a:solidFill>
                <a:latin typeface="Tahoma"/>
                <a:cs typeface="Tahoma"/>
              </a:rPr>
              <a:t>of </a:t>
            </a:r>
            <a:r>
              <a:rPr spc="9" dirty="0">
                <a:solidFill>
                  <a:srgbClr val="5F3A13"/>
                </a:solidFill>
                <a:latin typeface="Tahoma"/>
                <a:cs typeface="Tahoma"/>
              </a:rPr>
              <a:t> </a:t>
            </a:r>
            <a:r>
              <a:rPr spc="-4" dirty="0">
                <a:solidFill>
                  <a:srgbClr val="5F3A13"/>
                </a:solidFill>
                <a:latin typeface="Tahoma"/>
                <a:cs typeface="Tahoma"/>
              </a:rPr>
              <a:t>each</a:t>
            </a:r>
            <a:r>
              <a:rPr dirty="0">
                <a:solidFill>
                  <a:srgbClr val="5F3A13"/>
                </a:solidFill>
                <a:latin typeface="Tahoma"/>
                <a:cs typeface="Tahoma"/>
              </a:rPr>
              <a:t> </a:t>
            </a:r>
            <a:r>
              <a:rPr spc="-9" dirty="0">
                <a:solidFill>
                  <a:srgbClr val="5F3A13"/>
                </a:solidFill>
                <a:latin typeface="Tahoma"/>
                <a:cs typeface="Tahoma"/>
              </a:rPr>
              <a:t>neuron</a:t>
            </a:r>
            <a:r>
              <a:rPr spc="-4" dirty="0">
                <a:solidFill>
                  <a:srgbClr val="5F3A13"/>
                </a:solidFill>
                <a:latin typeface="Tahoma"/>
                <a:cs typeface="Tahoma"/>
              </a:rPr>
              <a:t> and</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closest </a:t>
            </a:r>
            <a:r>
              <a:rPr spc="-547" dirty="0">
                <a:solidFill>
                  <a:srgbClr val="5F3A13"/>
                </a:solidFill>
                <a:latin typeface="Tahoma"/>
                <a:cs typeface="Tahoma"/>
              </a:rPr>
              <a:t> </a:t>
            </a:r>
            <a:r>
              <a:rPr spc="-9" dirty="0">
                <a:solidFill>
                  <a:srgbClr val="5F3A13"/>
                </a:solidFill>
                <a:latin typeface="Tahoma"/>
                <a:cs typeface="Tahoma"/>
              </a:rPr>
              <a:t>neuron</a:t>
            </a:r>
            <a:r>
              <a:rPr spc="-13" dirty="0">
                <a:solidFill>
                  <a:srgbClr val="5F3A13"/>
                </a:solidFill>
                <a:latin typeface="Tahoma"/>
                <a:cs typeface="Tahoma"/>
              </a:rPr>
              <a:t> </a:t>
            </a:r>
            <a:r>
              <a:rPr spc="-4" dirty="0">
                <a:solidFill>
                  <a:srgbClr val="5F3A13"/>
                </a:solidFill>
                <a:latin typeface="Tahoma"/>
                <a:cs typeface="Tahoma"/>
              </a:rPr>
              <a:t>is</a:t>
            </a:r>
            <a:r>
              <a:rPr spc="-9" dirty="0">
                <a:solidFill>
                  <a:srgbClr val="5F3A13"/>
                </a:solidFill>
                <a:latin typeface="Tahoma"/>
                <a:cs typeface="Tahoma"/>
              </a:rPr>
              <a:t> </a:t>
            </a:r>
            <a:r>
              <a:rPr spc="-4" dirty="0">
                <a:solidFill>
                  <a:srgbClr val="5F3A13"/>
                </a:solidFill>
                <a:latin typeface="Tahoma"/>
                <a:cs typeface="Tahoma"/>
              </a:rPr>
              <a:t>declared </a:t>
            </a:r>
            <a:r>
              <a:rPr spc="-9" dirty="0">
                <a:solidFill>
                  <a:srgbClr val="5F3A13"/>
                </a:solidFill>
                <a:latin typeface="Tahoma"/>
                <a:cs typeface="Tahoma"/>
              </a:rPr>
              <a:t>the</a:t>
            </a:r>
            <a:r>
              <a:rPr spc="4" dirty="0">
                <a:solidFill>
                  <a:srgbClr val="5F3A13"/>
                </a:solidFill>
                <a:latin typeface="Tahoma"/>
                <a:cs typeface="Tahoma"/>
              </a:rPr>
              <a:t> </a:t>
            </a:r>
            <a:r>
              <a:rPr spc="-40" dirty="0">
                <a:solidFill>
                  <a:srgbClr val="5F3A13"/>
                </a:solidFill>
                <a:latin typeface="Tahoma"/>
                <a:cs typeface="Tahoma"/>
              </a:rPr>
              <a:t>winner.</a:t>
            </a:r>
            <a:endParaRPr>
              <a:latin typeface="Tahoma"/>
              <a:cs typeface="Tahoma"/>
            </a:endParaRPr>
          </a:p>
          <a:p>
            <a:pPr>
              <a:spcBef>
                <a:spcPts val="40"/>
              </a:spcBef>
              <a:buClr>
                <a:srgbClr val="5F3A13"/>
              </a:buClr>
              <a:buFont typeface="Wingdings"/>
              <a:buChar char=""/>
            </a:pPr>
            <a:endParaRPr sz="1900">
              <a:latin typeface="Tahoma"/>
              <a:cs typeface="Tahoma"/>
            </a:endParaRPr>
          </a:p>
          <a:p>
            <a:pPr marL="421688" marR="6268" indent="-410291" algn="just">
              <a:lnSpc>
                <a:spcPct val="110000"/>
              </a:lnSpc>
              <a:buClr>
                <a:srgbClr val="5F3A13"/>
              </a:buClr>
              <a:buFont typeface="Wingdings"/>
              <a:buChar char=""/>
              <a:tabLst>
                <a:tab pos="492919" algn="l"/>
              </a:tabLst>
            </a:pPr>
            <a:r>
              <a:rPr dirty="0"/>
              <a:t>	</a:t>
            </a:r>
            <a:r>
              <a:rPr spc="-13" dirty="0">
                <a:solidFill>
                  <a:srgbClr val="5F3A13"/>
                </a:solidFill>
                <a:latin typeface="Tahoma"/>
                <a:cs typeface="Tahoma"/>
              </a:rPr>
              <a:t>The </a:t>
            </a:r>
            <a:r>
              <a:rPr spc="-4" dirty="0">
                <a:solidFill>
                  <a:srgbClr val="5F3A13"/>
                </a:solidFill>
                <a:latin typeface="Tahoma"/>
                <a:cs typeface="Tahoma"/>
              </a:rPr>
              <a:t>Euclidean norm is commonly </a:t>
            </a:r>
            <a:r>
              <a:rPr dirty="0">
                <a:solidFill>
                  <a:srgbClr val="5F3A13"/>
                </a:solidFill>
                <a:latin typeface="Tahoma"/>
                <a:cs typeface="Tahoma"/>
              </a:rPr>
              <a:t> </a:t>
            </a:r>
            <a:r>
              <a:rPr spc="-9" dirty="0">
                <a:solidFill>
                  <a:srgbClr val="5F3A13"/>
                </a:solidFill>
                <a:latin typeface="Tahoma"/>
                <a:cs typeface="Tahoma"/>
              </a:rPr>
              <a:t>used</a:t>
            </a:r>
            <a:r>
              <a:rPr spc="-27" dirty="0">
                <a:solidFill>
                  <a:srgbClr val="5F3A13"/>
                </a:solidFill>
                <a:latin typeface="Tahoma"/>
                <a:cs typeface="Tahoma"/>
              </a:rPr>
              <a:t> </a:t>
            </a:r>
            <a:r>
              <a:rPr spc="-4" dirty="0">
                <a:solidFill>
                  <a:srgbClr val="5F3A13"/>
                </a:solidFill>
                <a:latin typeface="Tahoma"/>
                <a:cs typeface="Tahoma"/>
              </a:rPr>
              <a:t>to</a:t>
            </a:r>
            <a:r>
              <a:rPr spc="-9" dirty="0">
                <a:solidFill>
                  <a:srgbClr val="5F3A13"/>
                </a:solidFill>
                <a:latin typeface="Tahoma"/>
                <a:cs typeface="Tahoma"/>
              </a:rPr>
              <a:t> </a:t>
            </a:r>
            <a:r>
              <a:rPr spc="-4" dirty="0">
                <a:solidFill>
                  <a:srgbClr val="5F3A13"/>
                </a:solidFill>
                <a:latin typeface="Tahoma"/>
                <a:cs typeface="Tahoma"/>
              </a:rPr>
              <a:t>measure</a:t>
            </a:r>
            <a:r>
              <a:rPr dirty="0">
                <a:solidFill>
                  <a:srgbClr val="5F3A13"/>
                </a:solidFill>
                <a:latin typeface="Tahoma"/>
                <a:cs typeface="Tahoma"/>
              </a:rPr>
              <a:t> </a:t>
            </a:r>
            <a:r>
              <a:rPr spc="-4" dirty="0">
                <a:solidFill>
                  <a:srgbClr val="5F3A13"/>
                </a:solidFill>
                <a:latin typeface="Tahoma"/>
                <a:cs typeface="Tahoma"/>
              </a:rPr>
              <a:t>distance.</a:t>
            </a:r>
            <a:endParaRPr>
              <a:latin typeface="Tahoma"/>
              <a:cs typeface="Tahoma"/>
            </a:endParaRPr>
          </a:p>
        </p:txBody>
      </p:sp>
      <p:pic>
        <p:nvPicPr>
          <p:cNvPr id="5" name="object 5"/>
          <p:cNvPicPr/>
          <p:nvPr/>
        </p:nvPicPr>
        <p:blipFill>
          <a:blip r:embed="rId2" cstate="print"/>
          <a:stretch>
            <a:fillRect/>
          </a:stretch>
        </p:blipFill>
        <p:spPr>
          <a:xfrm>
            <a:off x="4987636" y="1613647"/>
            <a:ext cx="3532909" cy="3211157"/>
          </a:xfrm>
          <a:prstGeom prst="rect">
            <a:avLst/>
          </a:prstGeom>
        </p:spPr>
      </p:pic>
    </p:spTree>
    <p:extLst>
      <p:ext uri="{BB962C8B-B14F-4D97-AF65-F5344CB8AC3E}">
        <p14:creationId xmlns:p14="http://schemas.microsoft.com/office/powerpoint/2010/main" val="1439644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4058805" cy="933687"/>
          </a:xfrm>
          <a:prstGeom prst="rect">
            <a:avLst/>
          </a:prstGeom>
        </p:spPr>
        <p:txBody>
          <a:bodyPr vert="horz" wrap="square" lIns="0" tIns="10257" rIns="0" bIns="0" rtlCol="0">
            <a:spAutoFit/>
          </a:bodyPr>
          <a:lstStyle/>
          <a:p>
            <a:pPr marL="11397">
              <a:spcBef>
                <a:spcPts val="81"/>
              </a:spcBef>
            </a:pPr>
            <a:r>
              <a:rPr spc="-13" dirty="0"/>
              <a:t>CO-OPERATION</a:t>
            </a:r>
            <a:r>
              <a:rPr spc="54" dirty="0"/>
              <a:t> </a:t>
            </a:r>
            <a:r>
              <a:rPr spc="-9" dirty="0"/>
              <a:t>OF</a:t>
            </a:r>
            <a:r>
              <a:rPr dirty="0"/>
              <a:t> </a:t>
            </a:r>
            <a:r>
              <a:rPr spc="-13" dirty="0"/>
              <a:t>KSOFM</a:t>
            </a:r>
          </a:p>
        </p:txBody>
      </p:sp>
      <p:sp>
        <p:nvSpPr>
          <p:cNvPr id="4" name="object 4"/>
          <p:cNvSpPr txBox="1">
            <a:spLocks noGrp="1"/>
          </p:cNvSpPr>
          <p:nvPr>
            <p:ph sz="quarter" idx="1"/>
          </p:nvPr>
        </p:nvSpPr>
        <p:spPr>
          <a:xfrm>
            <a:off x="457200" y="1600200"/>
            <a:ext cx="7467600" cy="5188310"/>
          </a:xfrm>
          <a:prstGeom prst="rect">
            <a:avLst/>
          </a:prstGeom>
        </p:spPr>
        <p:txBody>
          <a:bodyPr vert="horz" wrap="square" lIns="0" tIns="11397" rIns="0" bIns="0" rtlCol="0">
            <a:spAutoFit/>
          </a:bodyPr>
          <a:lstStyle/>
          <a:p>
            <a:pPr marL="421688" marR="6838" indent="-410291">
              <a:lnSpc>
                <a:spcPct val="110000"/>
              </a:lnSpc>
              <a:spcBef>
                <a:spcPts val="90"/>
              </a:spcBef>
              <a:buFont typeface="Wingdings"/>
              <a:buChar char=""/>
              <a:tabLst>
                <a:tab pos="421118" algn="l"/>
                <a:tab pos="421688" algn="l"/>
              </a:tabLst>
            </a:pPr>
            <a:r>
              <a:rPr spc="-13" dirty="0"/>
              <a:t>The</a:t>
            </a:r>
            <a:r>
              <a:rPr spc="305" dirty="0"/>
              <a:t> </a:t>
            </a:r>
            <a:r>
              <a:rPr spc="-4" dirty="0"/>
              <a:t>activation</a:t>
            </a:r>
            <a:r>
              <a:rPr spc="296" dirty="0"/>
              <a:t> </a:t>
            </a:r>
            <a:r>
              <a:rPr spc="4" dirty="0"/>
              <a:t>of</a:t>
            </a:r>
            <a:r>
              <a:rPr spc="287" dirty="0"/>
              <a:t> </a:t>
            </a:r>
            <a:r>
              <a:rPr dirty="0"/>
              <a:t>the</a:t>
            </a:r>
            <a:r>
              <a:rPr spc="310" dirty="0"/>
              <a:t> </a:t>
            </a:r>
            <a:r>
              <a:rPr spc="-4" dirty="0"/>
              <a:t>winning</a:t>
            </a:r>
            <a:r>
              <a:rPr spc="305" dirty="0"/>
              <a:t> </a:t>
            </a:r>
            <a:r>
              <a:rPr spc="-4" dirty="0"/>
              <a:t>neuron</a:t>
            </a:r>
            <a:r>
              <a:rPr spc="292" dirty="0"/>
              <a:t> </a:t>
            </a:r>
            <a:r>
              <a:rPr spc="-4" dirty="0"/>
              <a:t>is</a:t>
            </a:r>
            <a:r>
              <a:rPr spc="323" dirty="0"/>
              <a:t> </a:t>
            </a:r>
            <a:r>
              <a:rPr spc="-4" dirty="0"/>
              <a:t>spread</a:t>
            </a:r>
            <a:r>
              <a:rPr spc="301" dirty="0"/>
              <a:t> </a:t>
            </a:r>
            <a:r>
              <a:rPr spc="-4" dirty="0"/>
              <a:t>to</a:t>
            </a:r>
            <a:r>
              <a:rPr spc="301" dirty="0"/>
              <a:t> </a:t>
            </a:r>
            <a:r>
              <a:rPr spc="-4" dirty="0"/>
              <a:t>neurons</a:t>
            </a:r>
            <a:r>
              <a:rPr spc="296" dirty="0"/>
              <a:t> </a:t>
            </a:r>
            <a:r>
              <a:rPr spc="4" dirty="0"/>
              <a:t>in</a:t>
            </a:r>
            <a:r>
              <a:rPr spc="296" dirty="0"/>
              <a:t> </a:t>
            </a:r>
            <a:r>
              <a:rPr dirty="0"/>
              <a:t>its </a:t>
            </a:r>
            <a:r>
              <a:rPr spc="-547" dirty="0"/>
              <a:t> </a:t>
            </a:r>
            <a:r>
              <a:rPr spc="-4" dirty="0"/>
              <a:t>immediate</a:t>
            </a:r>
            <a:r>
              <a:rPr spc="-45" dirty="0"/>
              <a:t> </a:t>
            </a:r>
            <a:r>
              <a:rPr spc="-9" dirty="0"/>
              <a:t>neighborhood.</a:t>
            </a:r>
          </a:p>
          <a:p>
            <a:pPr marL="831980" marR="6838" lvl="1" indent="-410291">
              <a:lnSpc>
                <a:spcPct val="110000"/>
              </a:lnSpc>
              <a:buFont typeface="Arial MT"/>
              <a:buChar char="•"/>
              <a:tabLst>
                <a:tab pos="831410" algn="l"/>
                <a:tab pos="831980" algn="l"/>
              </a:tabLst>
            </a:pPr>
            <a:r>
              <a:rPr sz="1800" spc="-9" dirty="0">
                <a:solidFill>
                  <a:srgbClr val="5F3A13"/>
                </a:solidFill>
                <a:latin typeface="Tahoma"/>
                <a:cs typeface="Tahoma"/>
              </a:rPr>
              <a:t>This</a:t>
            </a:r>
            <a:r>
              <a:rPr sz="1800" spc="188" dirty="0">
                <a:solidFill>
                  <a:srgbClr val="5F3A13"/>
                </a:solidFill>
                <a:latin typeface="Tahoma"/>
                <a:cs typeface="Tahoma"/>
              </a:rPr>
              <a:t> </a:t>
            </a:r>
            <a:r>
              <a:rPr sz="1800" spc="-4" dirty="0">
                <a:solidFill>
                  <a:srgbClr val="5F3A13"/>
                </a:solidFill>
                <a:latin typeface="Tahoma"/>
                <a:cs typeface="Tahoma"/>
              </a:rPr>
              <a:t>allows</a:t>
            </a:r>
            <a:r>
              <a:rPr sz="1800" spc="188" dirty="0">
                <a:solidFill>
                  <a:srgbClr val="5F3A13"/>
                </a:solidFill>
                <a:latin typeface="Tahoma"/>
                <a:cs typeface="Tahoma"/>
              </a:rPr>
              <a:t> </a:t>
            </a:r>
            <a:r>
              <a:rPr sz="1800" dirty="0">
                <a:solidFill>
                  <a:srgbClr val="5F3A13"/>
                </a:solidFill>
                <a:latin typeface="Tahoma"/>
                <a:cs typeface="Tahoma"/>
              </a:rPr>
              <a:t>topologically</a:t>
            </a:r>
            <a:r>
              <a:rPr sz="1800" spc="183" dirty="0">
                <a:solidFill>
                  <a:srgbClr val="5F3A13"/>
                </a:solidFill>
                <a:latin typeface="Tahoma"/>
                <a:cs typeface="Tahoma"/>
              </a:rPr>
              <a:t> </a:t>
            </a:r>
            <a:r>
              <a:rPr sz="1800" spc="-4" dirty="0">
                <a:solidFill>
                  <a:srgbClr val="5F3A13"/>
                </a:solidFill>
                <a:latin typeface="Tahoma"/>
                <a:cs typeface="Tahoma"/>
              </a:rPr>
              <a:t>close</a:t>
            </a:r>
            <a:r>
              <a:rPr sz="1800" spc="197" dirty="0">
                <a:solidFill>
                  <a:srgbClr val="5F3A13"/>
                </a:solidFill>
                <a:latin typeface="Tahoma"/>
                <a:cs typeface="Tahoma"/>
              </a:rPr>
              <a:t> </a:t>
            </a:r>
            <a:r>
              <a:rPr sz="1800" spc="-9" dirty="0">
                <a:solidFill>
                  <a:srgbClr val="5F3A13"/>
                </a:solidFill>
                <a:latin typeface="Tahoma"/>
                <a:cs typeface="Tahoma"/>
              </a:rPr>
              <a:t>neurons</a:t>
            </a:r>
            <a:r>
              <a:rPr sz="1800" spc="188" dirty="0">
                <a:solidFill>
                  <a:srgbClr val="5F3A13"/>
                </a:solidFill>
                <a:latin typeface="Tahoma"/>
                <a:cs typeface="Tahoma"/>
              </a:rPr>
              <a:t> </a:t>
            </a:r>
            <a:r>
              <a:rPr sz="1800" spc="-4" dirty="0">
                <a:solidFill>
                  <a:srgbClr val="5F3A13"/>
                </a:solidFill>
                <a:latin typeface="Tahoma"/>
                <a:cs typeface="Tahoma"/>
              </a:rPr>
              <a:t>to</a:t>
            </a:r>
            <a:r>
              <a:rPr sz="1800" spc="193" dirty="0">
                <a:solidFill>
                  <a:srgbClr val="5F3A13"/>
                </a:solidFill>
                <a:latin typeface="Tahoma"/>
                <a:cs typeface="Tahoma"/>
              </a:rPr>
              <a:t> </a:t>
            </a:r>
            <a:r>
              <a:rPr sz="1800" spc="-9" dirty="0">
                <a:solidFill>
                  <a:srgbClr val="5F3A13"/>
                </a:solidFill>
                <a:latin typeface="Tahoma"/>
                <a:cs typeface="Tahoma"/>
              </a:rPr>
              <a:t>become</a:t>
            </a:r>
            <a:r>
              <a:rPr sz="1800" spc="197" dirty="0">
                <a:solidFill>
                  <a:srgbClr val="5F3A13"/>
                </a:solidFill>
                <a:latin typeface="Tahoma"/>
                <a:cs typeface="Tahoma"/>
              </a:rPr>
              <a:t> </a:t>
            </a:r>
            <a:r>
              <a:rPr sz="1800" spc="-9" dirty="0">
                <a:solidFill>
                  <a:srgbClr val="5F3A13"/>
                </a:solidFill>
                <a:latin typeface="Tahoma"/>
                <a:cs typeface="Tahoma"/>
              </a:rPr>
              <a:t>sensitive</a:t>
            </a:r>
            <a:r>
              <a:rPr sz="1800" spc="197" dirty="0">
                <a:solidFill>
                  <a:srgbClr val="5F3A13"/>
                </a:solidFill>
                <a:latin typeface="Tahoma"/>
                <a:cs typeface="Tahoma"/>
              </a:rPr>
              <a:t> </a:t>
            </a:r>
            <a:r>
              <a:rPr sz="1800" spc="4" dirty="0">
                <a:solidFill>
                  <a:srgbClr val="5F3A13"/>
                </a:solidFill>
                <a:latin typeface="Tahoma"/>
                <a:cs typeface="Tahoma"/>
              </a:rPr>
              <a:t>to </a:t>
            </a:r>
            <a:r>
              <a:rPr sz="1800" spc="-547" dirty="0">
                <a:solidFill>
                  <a:srgbClr val="5F3A13"/>
                </a:solidFill>
                <a:latin typeface="Tahoma"/>
                <a:cs typeface="Tahoma"/>
              </a:rPr>
              <a:t> </a:t>
            </a:r>
            <a:r>
              <a:rPr sz="1800" spc="-4" dirty="0">
                <a:solidFill>
                  <a:srgbClr val="5F3A13"/>
                </a:solidFill>
                <a:latin typeface="Tahoma"/>
                <a:cs typeface="Tahoma"/>
              </a:rPr>
              <a:t>similar </a:t>
            </a:r>
            <a:r>
              <a:rPr sz="1800" spc="-9" dirty="0">
                <a:solidFill>
                  <a:srgbClr val="5F3A13"/>
                </a:solidFill>
                <a:latin typeface="Tahoma"/>
                <a:cs typeface="Tahoma"/>
              </a:rPr>
              <a:t>patterns.</a:t>
            </a:r>
            <a:endParaRPr sz="1800" dirty="0">
              <a:latin typeface="Tahoma"/>
              <a:cs typeface="Tahoma"/>
            </a:endParaRPr>
          </a:p>
          <a:p>
            <a:pPr marL="489500" indent="-478673">
              <a:buFont typeface="Wingdings"/>
              <a:buChar char=""/>
              <a:tabLst>
                <a:tab pos="489500" algn="l"/>
                <a:tab pos="490070" algn="l"/>
              </a:tabLst>
            </a:pPr>
            <a:r>
              <a:rPr spc="-13" dirty="0"/>
              <a:t>The</a:t>
            </a:r>
            <a:r>
              <a:rPr spc="27" dirty="0"/>
              <a:t> </a:t>
            </a:r>
            <a:r>
              <a:rPr spc="-9" dirty="0"/>
              <a:t>winner’s</a:t>
            </a:r>
            <a:r>
              <a:rPr spc="22" dirty="0"/>
              <a:t> </a:t>
            </a:r>
            <a:r>
              <a:rPr spc="-9" dirty="0"/>
              <a:t>neighborhood</a:t>
            </a:r>
            <a:r>
              <a:rPr spc="27" dirty="0"/>
              <a:t> </a:t>
            </a:r>
            <a:r>
              <a:rPr spc="-4" dirty="0"/>
              <a:t>is</a:t>
            </a:r>
            <a:r>
              <a:rPr spc="22" dirty="0"/>
              <a:t> </a:t>
            </a:r>
            <a:r>
              <a:rPr spc="-4" dirty="0"/>
              <a:t>determined</a:t>
            </a:r>
            <a:r>
              <a:rPr spc="-18" dirty="0"/>
              <a:t> </a:t>
            </a:r>
            <a:r>
              <a:rPr spc="-9" dirty="0"/>
              <a:t>on</a:t>
            </a:r>
            <a:r>
              <a:rPr spc="18" dirty="0"/>
              <a:t> </a:t>
            </a:r>
            <a:r>
              <a:rPr spc="-9" dirty="0"/>
              <a:t>the</a:t>
            </a:r>
            <a:r>
              <a:rPr spc="9" dirty="0"/>
              <a:t> </a:t>
            </a:r>
            <a:r>
              <a:rPr spc="-9" dirty="0"/>
              <a:t>lattice</a:t>
            </a:r>
            <a:r>
              <a:rPr spc="49" dirty="0"/>
              <a:t> </a:t>
            </a:r>
            <a:r>
              <a:rPr spc="-27" dirty="0"/>
              <a:t>topology.</a:t>
            </a:r>
          </a:p>
          <a:p>
            <a:pPr marL="831980" marR="4559" lvl="1" indent="-410291">
              <a:lnSpc>
                <a:spcPct val="110000"/>
              </a:lnSpc>
              <a:buFont typeface="Arial MT"/>
              <a:buChar char="•"/>
              <a:tabLst>
                <a:tab pos="831410" algn="l"/>
                <a:tab pos="832549" algn="l"/>
                <a:tab pos="2530130" algn="l"/>
                <a:tab pos="3514828" algn="l"/>
                <a:tab pos="4669343" algn="l"/>
                <a:tab pos="5415845" algn="l"/>
                <a:tab pos="6301960" algn="l"/>
              </a:tabLst>
            </a:pPr>
            <a:r>
              <a:rPr sz="1800" spc="-4" dirty="0">
                <a:solidFill>
                  <a:srgbClr val="5F3A13"/>
                </a:solidFill>
                <a:latin typeface="Tahoma"/>
                <a:cs typeface="Tahoma"/>
              </a:rPr>
              <a:t>Distance</a:t>
            </a:r>
            <a:r>
              <a:rPr sz="1800" spc="337" dirty="0">
                <a:solidFill>
                  <a:srgbClr val="5F3A13"/>
                </a:solidFill>
                <a:latin typeface="Tahoma"/>
                <a:cs typeface="Tahoma"/>
              </a:rPr>
              <a:t> </a:t>
            </a:r>
            <a:r>
              <a:rPr sz="1800" spc="4" dirty="0">
                <a:solidFill>
                  <a:srgbClr val="5F3A13"/>
                </a:solidFill>
                <a:latin typeface="Tahoma"/>
                <a:cs typeface="Tahoma"/>
              </a:rPr>
              <a:t>in</a:t>
            </a:r>
            <a:r>
              <a:rPr sz="1800" spc="323" dirty="0">
                <a:solidFill>
                  <a:srgbClr val="5F3A13"/>
                </a:solidFill>
                <a:latin typeface="Tahoma"/>
                <a:cs typeface="Tahoma"/>
              </a:rPr>
              <a:t> </a:t>
            </a:r>
            <a:r>
              <a:rPr sz="1800" spc="-9" dirty="0">
                <a:solidFill>
                  <a:srgbClr val="5F3A13"/>
                </a:solidFill>
                <a:latin typeface="Tahoma"/>
                <a:cs typeface="Tahoma"/>
              </a:rPr>
              <a:t>the	</a:t>
            </a:r>
            <a:r>
              <a:rPr sz="1800" spc="-4" dirty="0">
                <a:solidFill>
                  <a:srgbClr val="5F3A13"/>
                </a:solidFill>
                <a:latin typeface="Tahoma"/>
                <a:cs typeface="Tahoma"/>
              </a:rPr>
              <a:t>lattice</a:t>
            </a:r>
            <a:r>
              <a:rPr sz="1800" spc="341" dirty="0">
                <a:solidFill>
                  <a:srgbClr val="5F3A13"/>
                </a:solidFill>
                <a:latin typeface="Tahoma"/>
                <a:cs typeface="Tahoma"/>
              </a:rPr>
              <a:t> </a:t>
            </a:r>
            <a:r>
              <a:rPr sz="1800" spc="-4" dirty="0">
                <a:solidFill>
                  <a:srgbClr val="5F3A13"/>
                </a:solidFill>
                <a:latin typeface="Tahoma"/>
                <a:cs typeface="Tahoma"/>
              </a:rPr>
              <a:t>is	a</a:t>
            </a:r>
            <a:r>
              <a:rPr sz="1800" spc="341" dirty="0">
                <a:solidFill>
                  <a:srgbClr val="5F3A13"/>
                </a:solidFill>
                <a:latin typeface="Tahoma"/>
                <a:cs typeface="Tahoma"/>
              </a:rPr>
              <a:t> </a:t>
            </a:r>
            <a:r>
              <a:rPr sz="1800" spc="-9" dirty="0">
                <a:solidFill>
                  <a:srgbClr val="5F3A13"/>
                </a:solidFill>
                <a:latin typeface="Tahoma"/>
                <a:cs typeface="Tahoma"/>
              </a:rPr>
              <a:t>function	of</a:t>
            </a:r>
            <a:r>
              <a:rPr sz="1800" spc="337" dirty="0">
                <a:solidFill>
                  <a:srgbClr val="5F3A13"/>
                </a:solidFill>
                <a:latin typeface="Tahoma"/>
                <a:cs typeface="Tahoma"/>
              </a:rPr>
              <a:t> </a:t>
            </a:r>
            <a:r>
              <a:rPr sz="1800" spc="-9" dirty="0">
                <a:solidFill>
                  <a:srgbClr val="5F3A13"/>
                </a:solidFill>
                <a:latin typeface="Tahoma"/>
                <a:cs typeface="Tahoma"/>
              </a:rPr>
              <a:t>the	number	of</a:t>
            </a:r>
            <a:r>
              <a:rPr sz="1800" spc="265" dirty="0">
                <a:solidFill>
                  <a:srgbClr val="5F3A13"/>
                </a:solidFill>
                <a:latin typeface="Tahoma"/>
                <a:cs typeface="Tahoma"/>
              </a:rPr>
              <a:t> </a:t>
            </a:r>
            <a:r>
              <a:rPr sz="1800" spc="-4" dirty="0">
                <a:solidFill>
                  <a:srgbClr val="5F3A13"/>
                </a:solidFill>
                <a:latin typeface="Tahoma"/>
                <a:cs typeface="Tahoma"/>
              </a:rPr>
              <a:t>lateral </a:t>
            </a:r>
            <a:r>
              <a:rPr sz="1800" spc="-547" dirty="0">
                <a:solidFill>
                  <a:srgbClr val="5F3A13"/>
                </a:solidFill>
                <a:latin typeface="Tahoma"/>
                <a:cs typeface="Tahoma"/>
              </a:rPr>
              <a:t> </a:t>
            </a:r>
            <a:r>
              <a:rPr sz="1800" spc="-9" dirty="0">
                <a:solidFill>
                  <a:srgbClr val="5F3A13"/>
                </a:solidFill>
                <a:latin typeface="Tahoma"/>
                <a:cs typeface="Tahoma"/>
              </a:rPr>
              <a:t>connections</a:t>
            </a:r>
            <a:r>
              <a:rPr sz="1800" spc="36" dirty="0">
                <a:solidFill>
                  <a:srgbClr val="5F3A13"/>
                </a:solidFill>
                <a:latin typeface="Tahoma"/>
                <a:cs typeface="Tahoma"/>
              </a:rPr>
              <a:t> </a:t>
            </a:r>
            <a:r>
              <a:rPr sz="1800" spc="-4" dirty="0">
                <a:solidFill>
                  <a:srgbClr val="5F3A13"/>
                </a:solidFill>
                <a:latin typeface="Tahoma"/>
                <a:cs typeface="Tahoma"/>
              </a:rPr>
              <a:t>to </a:t>
            </a:r>
            <a:r>
              <a:rPr sz="1800" spc="-9" dirty="0">
                <a:solidFill>
                  <a:srgbClr val="5F3A13"/>
                </a:solidFill>
                <a:latin typeface="Tahoma"/>
                <a:cs typeface="Tahoma"/>
              </a:rPr>
              <a:t>the</a:t>
            </a:r>
            <a:r>
              <a:rPr sz="1800" spc="22" dirty="0">
                <a:solidFill>
                  <a:srgbClr val="5F3A13"/>
                </a:solidFill>
                <a:latin typeface="Tahoma"/>
                <a:cs typeface="Tahoma"/>
              </a:rPr>
              <a:t> </a:t>
            </a:r>
            <a:r>
              <a:rPr sz="1800" spc="-40" dirty="0">
                <a:solidFill>
                  <a:srgbClr val="5F3A13"/>
                </a:solidFill>
                <a:latin typeface="Tahoma"/>
                <a:cs typeface="Tahoma"/>
              </a:rPr>
              <a:t>winner.</a:t>
            </a:r>
            <a:endParaRPr sz="1800" dirty="0">
              <a:latin typeface="Tahoma"/>
              <a:cs typeface="Tahoma"/>
            </a:endParaRPr>
          </a:p>
          <a:p>
            <a:pPr marL="421688" marR="6838" indent="-410291">
              <a:lnSpc>
                <a:spcPct val="110000"/>
              </a:lnSpc>
              <a:buClr>
                <a:srgbClr val="5F3A13"/>
              </a:buClr>
              <a:buFont typeface="Wingdings"/>
              <a:buChar char=""/>
              <a:tabLst>
                <a:tab pos="492350" algn="l"/>
                <a:tab pos="492919" algn="l"/>
                <a:tab pos="987548" algn="l"/>
                <a:tab pos="1479898" algn="l"/>
                <a:tab pos="1794454" algn="l"/>
                <a:tab pos="2237227" algn="l"/>
                <a:tab pos="3742198" algn="l"/>
                <a:tab pos="4012877" algn="l"/>
                <a:tab pos="4834029" algn="l"/>
                <a:tab pos="5520697" algn="l"/>
                <a:tab pos="5969168" algn="l"/>
                <a:tab pos="6792030" algn="l"/>
              </a:tabLst>
            </a:pPr>
            <a:r>
              <a:rPr dirty="0">
                <a:solidFill>
                  <a:srgbClr val="000000"/>
                </a:solidFill>
              </a:rPr>
              <a:t>	</a:t>
            </a:r>
            <a:r>
              <a:rPr spc="-18" dirty="0"/>
              <a:t>T</a:t>
            </a:r>
            <a:r>
              <a:rPr spc="-13" dirty="0"/>
              <a:t>h</a:t>
            </a:r>
            <a:r>
              <a:rPr spc="-4" dirty="0"/>
              <a:t>e</a:t>
            </a:r>
            <a:r>
              <a:rPr dirty="0"/>
              <a:t>	</a:t>
            </a:r>
            <a:r>
              <a:rPr spc="-9" dirty="0"/>
              <a:t>s</a:t>
            </a:r>
            <a:r>
              <a:rPr spc="-4" dirty="0"/>
              <a:t>ize</a:t>
            </a:r>
            <a:r>
              <a:rPr dirty="0"/>
              <a:t>	</a:t>
            </a:r>
            <a:r>
              <a:rPr spc="13" dirty="0"/>
              <a:t>o</a:t>
            </a:r>
            <a:r>
              <a:rPr spc="-4" dirty="0"/>
              <a:t>f</a:t>
            </a:r>
            <a:r>
              <a:rPr dirty="0"/>
              <a:t>	</a:t>
            </a:r>
            <a:r>
              <a:rPr spc="18" dirty="0"/>
              <a:t>t</a:t>
            </a:r>
            <a:r>
              <a:rPr spc="-13" dirty="0"/>
              <a:t>h</a:t>
            </a:r>
            <a:r>
              <a:rPr spc="-4" dirty="0"/>
              <a:t>e</a:t>
            </a:r>
            <a:r>
              <a:rPr dirty="0"/>
              <a:t>	</a:t>
            </a:r>
            <a:r>
              <a:rPr spc="-13" dirty="0"/>
              <a:t>n</a:t>
            </a:r>
            <a:r>
              <a:rPr dirty="0"/>
              <a:t>e</a:t>
            </a:r>
            <a:r>
              <a:rPr spc="-4" dirty="0"/>
              <a:t>i</a:t>
            </a:r>
            <a:r>
              <a:rPr spc="18" dirty="0"/>
              <a:t>g</a:t>
            </a:r>
            <a:r>
              <a:rPr spc="-13" dirty="0"/>
              <a:t>h</a:t>
            </a:r>
            <a:r>
              <a:rPr spc="-4" dirty="0"/>
              <a:t>b</a:t>
            </a:r>
            <a:r>
              <a:rPr spc="-9" dirty="0"/>
              <a:t>o</a:t>
            </a:r>
            <a:r>
              <a:rPr spc="18" dirty="0"/>
              <a:t>r</a:t>
            </a:r>
            <a:r>
              <a:rPr spc="-13" dirty="0"/>
              <a:t>h</a:t>
            </a:r>
            <a:r>
              <a:rPr spc="-9" dirty="0"/>
              <a:t>oo</a:t>
            </a:r>
            <a:r>
              <a:rPr spc="-4" dirty="0"/>
              <a:t>d</a:t>
            </a:r>
            <a:r>
              <a:rPr dirty="0"/>
              <a:t>	</a:t>
            </a:r>
            <a:r>
              <a:rPr spc="-4" dirty="0"/>
              <a:t>is</a:t>
            </a:r>
            <a:r>
              <a:rPr dirty="0"/>
              <a:t>	</a:t>
            </a:r>
            <a:r>
              <a:rPr spc="18" dirty="0"/>
              <a:t>i</a:t>
            </a:r>
            <a:r>
              <a:rPr spc="-13" dirty="0"/>
              <a:t>n</a:t>
            </a:r>
            <a:r>
              <a:rPr spc="-4" dirty="0"/>
              <a:t>iti</a:t>
            </a:r>
            <a:r>
              <a:rPr spc="22" dirty="0"/>
              <a:t>a</a:t>
            </a:r>
            <a:r>
              <a:rPr spc="-4" dirty="0"/>
              <a:t>l</a:t>
            </a:r>
            <a:r>
              <a:rPr spc="18" dirty="0"/>
              <a:t>l</a:t>
            </a:r>
            <a:r>
              <a:rPr spc="-4" dirty="0"/>
              <a:t>y</a:t>
            </a:r>
            <a:r>
              <a:rPr dirty="0"/>
              <a:t>	</a:t>
            </a:r>
            <a:r>
              <a:rPr spc="-4" dirty="0"/>
              <a:t>l</a:t>
            </a:r>
            <a:r>
              <a:rPr spc="4" dirty="0"/>
              <a:t>a</a:t>
            </a:r>
            <a:r>
              <a:rPr spc="-4" dirty="0"/>
              <a:t>rg</a:t>
            </a:r>
            <a:r>
              <a:rPr dirty="0"/>
              <a:t>e</a:t>
            </a:r>
            <a:r>
              <a:rPr spc="-4" dirty="0"/>
              <a:t>,</a:t>
            </a:r>
            <a:r>
              <a:rPr dirty="0"/>
              <a:t>	</a:t>
            </a:r>
            <a:r>
              <a:rPr spc="-4" dirty="0"/>
              <a:t>b</a:t>
            </a:r>
            <a:r>
              <a:rPr spc="-13" dirty="0"/>
              <a:t>u</a:t>
            </a:r>
            <a:r>
              <a:rPr spc="-4" dirty="0"/>
              <a:t>t</a:t>
            </a:r>
            <a:r>
              <a:rPr dirty="0"/>
              <a:t>	</a:t>
            </a:r>
            <a:r>
              <a:rPr spc="-9" dirty="0"/>
              <a:t>s</a:t>
            </a:r>
            <a:r>
              <a:rPr spc="-13" dirty="0"/>
              <a:t>h</a:t>
            </a:r>
            <a:r>
              <a:rPr spc="-4" dirty="0"/>
              <a:t>r</a:t>
            </a:r>
            <a:r>
              <a:rPr spc="18" dirty="0"/>
              <a:t>i</a:t>
            </a:r>
            <a:r>
              <a:rPr spc="-13" dirty="0"/>
              <a:t>nk</a:t>
            </a:r>
            <a:r>
              <a:rPr spc="-4" dirty="0"/>
              <a:t>s</a:t>
            </a:r>
            <a:r>
              <a:rPr dirty="0"/>
              <a:t>	</a:t>
            </a:r>
            <a:r>
              <a:rPr spc="13" dirty="0"/>
              <a:t>o</a:t>
            </a:r>
            <a:r>
              <a:rPr spc="-36" dirty="0"/>
              <a:t>v</a:t>
            </a:r>
            <a:r>
              <a:rPr dirty="0"/>
              <a:t>e</a:t>
            </a:r>
            <a:r>
              <a:rPr spc="-4" dirty="0"/>
              <a:t>r  time.</a:t>
            </a:r>
          </a:p>
          <a:p>
            <a:pPr marL="831980" marR="6838" lvl="1" indent="-410291">
              <a:lnSpc>
                <a:spcPct val="110000"/>
              </a:lnSpc>
              <a:buFont typeface="Arial MT"/>
              <a:buChar char="•"/>
              <a:tabLst>
                <a:tab pos="831410" algn="l"/>
                <a:tab pos="831980" algn="l"/>
              </a:tabLst>
            </a:pPr>
            <a:r>
              <a:rPr sz="1800" spc="-4" dirty="0">
                <a:solidFill>
                  <a:srgbClr val="5F3A13"/>
                </a:solidFill>
                <a:latin typeface="Tahoma"/>
                <a:cs typeface="Tahoma"/>
              </a:rPr>
              <a:t>An</a:t>
            </a:r>
            <a:r>
              <a:rPr sz="1800" spc="76" dirty="0">
                <a:solidFill>
                  <a:srgbClr val="5F3A13"/>
                </a:solidFill>
                <a:latin typeface="Tahoma"/>
                <a:cs typeface="Tahoma"/>
              </a:rPr>
              <a:t> </a:t>
            </a:r>
            <a:r>
              <a:rPr sz="1800" dirty="0">
                <a:solidFill>
                  <a:srgbClr val="5F3A13"/>
                </a:solidFill>
                <a:latin typeface="Tahoma"/>
                <a:cs typeface="Tahoma"/>
              </a:rPr>
              <a:t>initially</a:t>
            </a:r>
            <a:r>
              <a:rPr sz="1800" spc="99" dirty="0">
                <a:solidFill>
                  <a:srgbClr val="5F3A13"/>
                </a:solidFill>
                <a:latin typeface="Tahoma"/>
                <a:cs typeface="Tahoma"/>
              </a:rPr>
              <a:t> </a:t>
            </a:r>
            <a:r>
              <a:rPr sz="1800" spc="-4" dirty="0">
                <a:solidFill>
                  <a:srgbClr val="5F3A13"/>
                </a:solidFill>
                <a:latin typeface="Tahoma"/>
                <a:cs typeface="Tahoma"/>
              </a:rPr>
              <a:t>large</a:t>
            </a:r>
            <a:r>
              <a:rPr sz="1800" spc="94" dirty="0">
                <a:solidFill>
                  <a:srgbClr val="5F3A13"/>
                </a:solidFill>
                <a:latin typeface="Tahoma"/>
                <a:cs typeface="Tahoma"/>
              </a:rPr>
              <a:t> </a:t>
            </a:r>
            <a:r>
              <a:rPr sz="1800" spc="-9" dirty="0">
                <a:solidFill>
                  <a:srgbClr val="5F3A13"/>
                </a:solidFill>
                <a:latin typeface="Tahoma"/>
                <a:cs typeface="Tahoma"/>
              </a:rPr>
              <a:t>neighborhood</a:t>
            </a:r>
            <a:r>
              <a:rPr sz="1800" spc="85" dirty="0">
                <a:solidFill>
                  <a:srgbClr val="5F3A13"/>
                </a:solidFill>
                <a:latin typeface="Tahoma"/>
                <a:cs typeface="Tahoma"/>
              </a:rPr>
              <a:t> </a:t>
            </a:r>
            <a:r>
              <a:rPr sz="1800" spc="-4" dirty="0">
                <a:solidFill>
                  <a:srgbClr val="5F3A13"/>
                </a:solidFill>
                <a:latin typeface="Tahoma"/>
                <a:cs typeface="Tahoma"/>
              </a:rPr>
              <a:t>promotes</a:t>
            </a:r>
            <a:r>
              <a:rPr sz="1800" spc="85" dirty="0">
                <a:solidFill>
                  <a:srgbClr val="5F3A13"/>
                </a:solidFill>
                <a:latin typeface="Tahoma"/>
                <a:cs typeface="Tahoma"/>
              </a:rPr>
              <a:t> </a:t>
            </a:r>
            <a:r>
              <a:rPr sz="1800" spc="-4" dirty="0">
                <a:solidFill>
                  <a:srgbClr val="5F3A13"/>
                </a:solidFill>
                <a:latin typeface="Tahoma"/>
                <a:cs typeface="Tahoma"/>
              </a:rPr>
              <a:t>a</a:t>
            </a:r>
            <a:r>
              <a:rPr sz="1800" spc="94" dirty="0">
                <a:solidFill>
                  <a:srgbClr val="5F3A13"/>
                </a:solidFill>
                <a:latin typeface="Tahoma"/>
                <a:cs typeface="Tahoma"/>
              </a:rPr>
              <a:t> </a:t>
            </a:r>
            <a:r>
              <a:rPr sz="1800" spc="-4" dirty="0">
                <a:solidFill>
                  <a:srgbClr val="5F3A13"/>
                </a:solidFill>
                <a:latin typeface="Tahoma"/>
                <a:cs typeface="Tahoma"/>
              </a:rPr>
              <a:t>topology-preserving </a:t>
            </a:r>
            <a:r>
              <a:rPr sz="1800" spc="-547" dirty="0">
                <a:solidFill>
                  <a:srgbClr val="5F3A13"/>
                </a:solidFill>
                <a:latin typeface="Tahoma"/>
                <a:cs typeface="Tahoma"/>
              </a:rPr>
              <a:t> </a:t>
            </a:r>
            <a:r>
              <a:rPr sz="1800" spc="-4" dirty="0">
                <a:solidFill>
                  <a:srgbClr val="5F3A13"/>
                </a:solidFill>
                <a:latin typeface="Tahoma"/>
                <a:cs typeface="Tahoma"/>
              </a:rPr>
              <a:t>mapping.</a:t>
            </a:r>
            <a:endParaRPr sz="1800" dirty="0">
              <a:latin typeface="Tahoma"/>
              <a:cs typeface="Tahoma"/>
            </a:endParaRPr>
          </a:p>
          <a:p>
            <a:pPr marL="831980" marR="6838" lvl="1" indent="-410291">
              <a:lnSpc>
                <a:spcPct val="110000"/>
              </a:lnSpc>
              <a:buFont typeface="Arial MT"/>
              <a:buChar char="•"/>
              <a:tabLst>
                <a:tab pos="831410" algn="l"/>
                <a:tab pos="832549" algn="l"/>
                <a:tab pos="6576057" algn="l"/>
                <a:tab pos="6907710" algn="l"/>
              </a:tabLst>
            </a:pPr>
            <a:r>
              <a:rPr sz="1800" spc="-13" dirty="0">
                <a:solidFill>
                  <a:srgbClr val="5F3A13"/>
                </a:solidFill>
                <a:latin typeface="Tahoma"/>
                <a:cs typeface="Tahoma"/>
              </a:rPr>
              <a:t>S</a:t>
            </a:r>
            <a:r>
              <a:rPr sz="1800" spc="-4" dirty="0">
                <a:solidFill>
                  <a:srgbClr val="5F3A13"/>
                </a:solidFill>
                <a:latin typeface="Tahoma"/>
                <a:cs typeface="Tahoma"/>
              </a:rPr>
              <a:t>m</a:t>
            </a:r>
            <a:r>
              <a:rPr sz="1800" spc="4" dirty="0">
                <a:solidFill>
                  <a:srgbClr val="5F3A13"/>
                </a:solidFill>
                <a:latin typeface="Tahoma"/>
                <a:cs typeface="Tahoma"/>
              </a:rPr>
              <a:t>a</a:t>
            </a:r>
            <a:r>
              <a:rPr sz="1800" spc="-4" dirty="0">
                <a:solidFill>
                  <a:srgbClr val="5F3A13"/>
                </a:solidFill>
                <a:latin typeface="Tahoma"/>
                <a:cs typeface="Tahoma"/>
              </a:rPr>
              <a:t>ll</a:t>
            </a:r>
            <a:r>
              <a:rPr sz="1800" dirty="0">
                <a:solidFill>
                  <a:srgbClr val="5F3A13"/>
                </a:solidFill>
                <a:latin typeface="Tahoma"/>
                <a:cs typeface="Tahoma"/>
              </a:rPr>
              <a:t>e</a:t>
            </a:r>
            <a:r>
              <a:rPr sz="1800" spc="-4" dirty="0">
                <a:solidFill>
                  <a:srgbClr val="5F3A13"/>
                </a:solidFill>
                <a:latin typeface="Tahoma"/>
                <a:cs typeface="Tahoma"/>
              </a:rPr>
              <a:t>r</a:t>
            </a:r>
            <a:r>
              <a:rPr sz="1800" dirty="0">
                <a:solidFill>
                  <a:srgbClr val="5F3A13"/>
                </a:solidFill>
                <a:latin typeface="Tahoma"/>
                <a:cs typeface="Tahoma"/>
              </a:rPr>
              <a:t> </a:t>
            </a:r>
            <a:r>
              <a:rPr sz="1800" spc="-13" dirty="0">
                <a:solidFill>
                  <a:srgbClr val="5F3A13"/>
                </a:solidFill>
                <a:latin typeface="Tahoma"/>
                <a:cs typeface="Tahoma"/>
              </a:rPr>
              <a:t>n</a:t>
            </a:r>
            <a:r>
              <a:rPr sz="1800" dirty="0">
                <a:solidFill>
                  <a:srgbClr val="5F3A13"/>
                </a:solidFill>
                <a:latin typeface="Tahoma"/>
                <a:cs typeface="Tahoma"/>
              </a:rPr>
              <a:t>e</a:t>
            </a:r>
            <a:r>
              <a:rPr sz="1800" spc="-4" dirty="0">
                <a:solidFill>
                  <a:srgbClr val="5F3A13"/>
                </a:solidFill>
                <a:latin typeface="Tahoma"/>
                <a:cs typeface="Tahoma"/>
              </a:rPr>
              <a:t>ig</a:t>
            </a:r>
            <a:r>
              <a:rPr sz="1800" spc="-13" dirty="0">
                <a:solidFill>
                  <a:srgbClr val="5F3A13"/>
                </a:solidFill>
                <a:latin typeface="Tahoma"/>
                <a:cs typeface="Tahoma"/>
              </a:rPr>
              <a:t>h</a:t>
            </a:r>
            <a:r>
              <a:rPr sz="1800" spc="-4" dirty="0">
                <a:solidFill>
                  <a:srgbClr val="5F3A13"/>
                </a:solidFill>
                <a:latin typeface="Tahoma"/>
                <a:cs typeface="Tahoma"/>
              </a:rPr>
              <a:t>b</a:t>
            </a:r>
            <a:r>
              <a:rPr sz="1800" spc="-9" dirty="0">
                <a:solidFill>
                  <a:srgbClr val="5F3A13"/>
                </a:solidFill>
                <a:latin typeface="Tahoma"/>
                <a:cs typeface="Tahoma"/>
              </a:rPr>
              <a:t>o</a:t>
            </a:r>
            <a:r>
              <a:rPr sz="1800" spc="-4" dirty="0">
                <a:solidFill>
                  <a:srgbClr val="5F3A13"/>
                </a:solidFill>
                <a:latin typeface="Tahoma"/>
                <a:cs typeface="Tahoma"/>
              </a:rPr>
              <a:t>r</a:t>
            </a:r>
            <a:r>
              <a:rPr sz="1800" spc="-13" dirty="0">
                <a:solidFill>
                  <a:srgbClr val="5F3A13"/>
                </a:solidFill>
                <a:latin typeface="Tahoma"/>
                <a:cs typeface="Tahoma"/>
              </a:rPr>
              <a:t>h</a:t>
            </a:r>
            <a:r>
              <a:rPr sz="1800" spc="-9" dirty="0">
                <a:solidFill>
                  <a:srgbClr val="5F3A13"/>
                </a:solidFill>
                <a:latin typeface="Tahoma"/>
                <a:cs typeface="Tahoma"/>
              </a:rPr>
              <a:t>oo</a:t>
            </a:r>
            <a:r>
              <a:rPr sz="1800" spc="-4" dirty="0">
                <a:solidFill>
                  <a:srgbClr val="5F3A13"/>
                </a:solidFill>
                <a:latin typeface="Tahoma"/>
                <a:cs typeface="Tahoma"/>
              </a:rPr>
              <a:t>ds</a:t>
            </a:r>
            <a:r>
              <a:rPr sz="1800" spc="18" dirty="0">
                <a:solidFill>
                  <a:srgbClr val="5F3A13"/>
                </a:solidFill>
                <a:latin typeface="Tahoma"/>
                <a:cs typeface="Tahoma"/>
              </a:rPr>
              <a:t> </a:t>
            </a:r>
            <a:r>
              <a:rPr sz="1800" spc="4" dirty="0">
                <a:solidFill>
                  <a:srgbClr val="5F3A13"/>
                </a:solidFill>
                <a:latin typeface="Tahoma"/>
                <a:cs typeface="Tahoma"/>
              </a:rPr>
              <a:t>a</a:t>
            </a:r>
            <a:r>
              <a:rPr sz="1800" spc="-4" dirty="0">
                <a:solidFill>
                  <a:srgbClr val="5F3A13"/>
                </a:solidFill>
                <a:latin typeface="Tahoma"/>
                <a:cs typeface="Tahoma"/>
              </a:rPr>
              <a:t>ll</a:t>
            </a:r>
            <a:r>
              <a:rPr sz="1800" spc="-9" dirty="0">
                <a:solidFill>
                  <a:srgbClr val="5F3A13"/>
                </a:solidFill>
                <a:latin typeface="Tahoma"/>
                <a:cs typeface="Tahoma"/>
              </a:rPr>
              <a:t>ow</a:t>
            </a:r>
            <a:r>
              <a:rPr sz="1800" spc="27" dirty="0">
                <a:solidFill>
                  <a:srgbClr val="5F3A13"/>
                </a:solidFill>
                <a:latin typeface="Tahoma"/>
                <a:cs typeface="Tahoma"/>
              </a:rPr>
              <a:t> </a:t>
            </a:r>
            <a:r>
              <a:rPr sz="1800" spc="-13" dirty="0">
                <a:solidFill>
                  <a:srgbClr val="5F3A13"/>
                </a:solidFill>
                <a:latin typeface="Tahoma"/>
                <a:cs typeface="Tahoma"/>
              </a:rPr>
              <a:t>n</a:t>
            </a:r>
            <a:r>
              <a:rPr sz="1800" dirty="0">
                <a:solidFill>
                  <a:srgbClr val="5F3A13"/>
                </a:solidFill>
                <a:latin typeface="Tahoma"/>
                <a:cs typeface="Tahoma"/>
              </a:rPr>
              <a:t>e</a:t>
            </a:r>
            <a:r>
              <a:rPr sz="1800" spc="-13" dirty="0">
                <a:solidFill>
                  <a:srgbClr val="5F3A13"/>
                </a:solidFill>
                <a:latin typeface="Tahoma"/>
                <a:cs typeface="Tahoma"/>
              </a:rPr>
              <a:t>u</a:t>
            </a:r>
            <a:r>
              <a:rPr sz="1800" spc="-4" dirty="0">
                <a:solidFill>
                  <a:srgbClr val="5F3A13"/>
                </a:solidFill>
                <a:latin typeface="Tahoma"/>
                <a:cs typeface="Tahoma"/>
              </a:rPr>
              <a:t>r</a:t>
            </a:r>
            <a:r>
              <a:rPr sz="1800" spc="-9" dirty="0">
                <a:solidFill>
                  <a:srgbClr val="5F3A13"/>
                </a:solidFill>
                <a:latin typeface="Tahoma"/>
                <a:cs typeface="Tahoma"/>
              </a:rPr>
              <a:t>o</a:t>
            </a:r>
            <a:r>
              <a:rPr sz="1800" spc="-13" dirty="0">
                <a:solidFill>
                  <a:srgbClr val="5F3A13"/>
                </a:solidFill>
                <a:latin typeface="Tahoma"/>
                <a:cs typeface="Tahoma"/>
              </a:rPr>
              <a:t>n</a:t>
            </a:r>
            <a:r>
              <a:rPr sz="1800" spc="-4" dirty="0">
                <a:solidFill>
                  <a:srgbClr val="5F3A13"/>
                </a:solidFill>
                <a:latin typeface="Tahoma"/>
                <a:cs typeface="Tahoma"/>
              </a:rPr>
              <a:t>s</a:t>
            </a:r>
            <a:r>
              <a:rPr sz="1800" spc="18" dirty="0">
                <a:solidFill>
                  <a:srgbClr val="5F3A13"/>
                </a:solidFill>
                <a:latin typeface="Tahoma"/>
                <a:cs typeface="Tahoma"/>
              </a:rPr>
              <a:t> </a:t>
            </a:r>
            <a:r>
              <a:rPr sz="1800" spc="-4" dirty="0">
                <a:solidFill>
                  <a:srgbClr val="5F3A13"/>
                </a:solidFill>
                <a:latin typeface="Tahoma"/>
                <a:cs typeface="Tahoma"/>
              </a:rPr>
              <a:t>to</a:t>
            </a:r>
            <a:r>
              <a:rPr sz="1800" spc="18" dirty="0">
                <a:solidFill>
                  <a:srgbClr val="5F3A13"/>
                </a:solidFill>
                <a:latin typeface="Tahoma"/>
                <a:cs typeface="Tahoma"/>
              </a:rPr>
              <a:t> </a:t>
            </a:r>
            <a:r>
              <a:rPr sz="1800" spc="-9" dirty="0">
                <a:solidFill>
                  <a:srgbClr val="5F3A13"/>
                </a:solidFill>
                <a:latin typeface="Tahoma"/>
                <a:cs typeface="Tahoma"/>
              </a:rPr>
              <a:t>s</a:t>
            </a:r>
            <a:r>
              <a:rPr sz="1800" spc="-4" dirty="0">
                <a:solidFill>
                  <a:srgbClr val="5F3A13"/>
                </a:solidFill>
                <a:latin typeface="Tahoma"/>
                <a:cs typeface="Tahoma"/>
              </a:rPr>
              <a:t>p</a:t>
            </a:r>
            <a:r>
              <a:rPr sz="1800" dirty="0">
                <a:solidFill>
                  <a:srgbClr val="5F3A13"/>
                </a:solidFill>
                <a:latin typeface="Tahoma"/>
                <a:cs typeface="Tahoma"/>
              </a:rPr>
              <a:t>e</a:t>
            </a:r>
            <a:r>
              <a:rPr sz="1800" spc="-13" dirty="0">
                <a:solidFill>
                  <a:srgbClr val="5F3A13"/>
                </a:solidFill>
                <a:latin typeface="Tahoma"/>
                <a:cs typeface="Tahoma"/>
              </a:rPr>
              <a:t>c</a:t>
            </a:r>
            <a:r>
              <a:rPr sz="1800" spc="-4" dirty="0">
                <a:solidFill>
                  <a:srgbClr val="5F3A13"/>
                </a:solidFill>
                <a:latin typeface="Tahoma"/>
                <a:cs typeface="Tahoma"/>
              </a:rPr>
              <a:t>i</a:t>
            </a:r>
            <a:r>
              <a:rPr sz="1800" spc="4" dirty="0">
                <a:solidFill>
                  <a:srgbClr val="5F3A13"/>
                </a:solidFill>
                <a:latin typeface="Tahoma"/>
                <a:cs typeface="Tahoma"/>
              </a:rPr>
              <a:t>a</a:t>
            </a:r>
            <a:r>
              <a:rPr sz="1800" spc="-4" dirty="0">
                <a:solidFill>
                  <a:srgbClr val="5F3A13"/>
                </a:solidFill>
                <a:latin typeface="Tahoma"/>
                <a:cs typeface="Tahoma"/>
              </a:rPr>
              <a:t>lize</a:t>
            </a:r>
            <a:r>
              <a:rPr sz="1800" dirty="0">
                <a:solidFill>
                  <a:srgbClr val="5F3A13"/>
                </a:solidFill>
                <a:latin typeface="Tahoma"/>
                <a:cs typeface="Tahoma"/>
              </a:rPr>
              <a:t>	</a:t>
            </a:r>
            <a:r>
              <a:rPr sz="1800" spc="-4" dirty="0">
                <a:solidFill>
                  <a:srgbClr val="5F3A13"/>
                </a:solidFill>
                <a:latin typeface="Tahoma"/>
                <a:cs typeface="Tahoma"/>
              </a:rPr>
              <a:t>in</a:t>
            </a:r>
            <a:r>
              <a:rPr sz="1800" dirty="0">
                <a:solidFill>
                  <a:srgbClr val="5F3A13"/>
                </a:solidFill>
                <a:latin typeface="Tahoma"/>
                <a:cs typeface="Tahoma"/>
              </a:rPr>
              <a:t>	</a:t>
            </a:r>
            <a:r>
              <a:rPr sz="1800" spc="-4" dirty="0">
                <a:solidFill>
                  <a:srgbClr val="5F3A13"/>
                </a:solidFill>
                <a:latin typeface="Tahoma"/>
                <a:cs typeface="Tahoma"/>
              </a:rPr>
              <a:t>t</a:t>
            </a:r>
            <a:r>
              <a:rPr sz="1800" spc="-13" dirty="0">
                <a:solidFill>
                  <a:srgbClr val="5F3A13"/>
                </a:solidFill>
                <a:latin typeface="Tahoma"/>
                <a:cs typeface="Tahoma"/>
              </a:rPr>
              <a:t>h</a:t>
            </a:r>
            <a:r>
              <a:rPr sz="1800" spc="-4" dirty="0">
                <a:solidFill>
                  <a:srgbClr val="5F3A13"/>
                </a:solidFill>
                <a:latin typeface="Tahoma"/>
                <a:cs typeface="Tahoma"/>
              </a:rPr>
              <a:t>e  latter stages</a:t>
            </a:r>
            <a:r>
              <a:rPr sz="1800" spc="-27" dirty="0">
                <a:solidFill>
                  <a:srgbClr val="5F3A13"/>
                </a:solidFill>
                <a:latin typeface="Tahoma"/>
                <a:cs typeface="Tahoma"/>
              </a:rPr>
              <a:t> </a:t>
            </a:r>
            <a:r>
              <a:rPr sz="1800" spc="-9" dirty="0">
                <a:solidFill>
                  <a:srgbClr val="5F3A13"/>
                </a:solidFill>
                <a:latin typeface="Tahoma"/>
                <a:cs typeface="Tahoma"/>
              </a:rPr>
              <a:t>of</a:t>
            </a:r>
            <a:r>
              <a:rPr sz="1800" spc="9" dirty="0">
                <a:solidFill>
                  <a:srgbClr val="5F3A13"/>
                </a:solidFill>
                <a:latin typeface="Tahoma"/>
                <a:cs typeface="Tahoma"/>
              </a:rPr>
              <a:t> </a:t>
            </a:r>
            <a:r>
              <a:rPr sz="1800" spc="-9" dirty="0">
                <a:solidFill>
                  <a:srgbClr val="5F3A13"/>
                </a:solidFill>
                <a:latin typeface="Tahoma"/>
                <a:cs typeface="Tahoma"/>
              </a:rPr>
              <a:t>training.</a:t>
            </a:r>
            <a:endParaRPr sz="1800" dirty="0">
              <a:latin typeface="Tahoma"/>
              <a:cs typeface="Tahoma"/>
            </a:endParaRPr>
          </a:p>
        </p:txBody>
      </p:sp>
    </p:spTree>
    <p:extLst>
      <p:ext uri="{BB962C8B-B14F-4D97-AF65-F5344CB8AC3E}">
        <p14:creationId xmlns:p14="http://schemas.microsoft.com/office/powerpoint/2010/main" val="72934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Example</a:t>
            </a:r>
          </a:p>
        </p:txBody>
      </p:sp>
      <p:sp>
        <p:nvSpPr>
          <p:cNvPr id="4" name="Content Placeholder 3"/>
          <p:cNvSpPr>
            <a:spLocks noGrp="1"/>
          </p:cNvSpPr>
          <p:nvPr>
            <p:ph sz="quarter" idx="1"/>
          </p:nvPr>
        </p:nvSpPr>
        <p:spPr/>
        <p:txBody>
          <a:bodyPr/>
          <a:lstStyle/>
          <a:p>
            <a:endParaRPr lang="en-IN"/>
          </a:p>
        </p:txBody>
      </p:sp>
      <p:sp>
        <p:nvSpPr>
          <p:cNvPr id="2" name="Slide Number Placeholder 1"/>
          <p:cNvSpPr>
            <a:spLocks noGrp="1"/>
          </p:cNvSpPr>
          <p:nvPr>
            <p:ph type="sldNum" sz="quarter" idx="15"/>
          </p:nvPr>
        </p:nvSpPr>
        <p:spPr/>
        <p:txBody>
          <a:bodyPr/>
          <a:lstStyle/>
          <a:p>
            <a:fld id="{B6F15528-21DE-4FAA-801E-634DDDAF4B2B}" type="slidenum">
              <a:rPr lang="en-US" smtClean="0"/>
              <a:pPr/>
              <a:t>5</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3342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120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708" y="262990"/>
            <a:ext cx="3684731" cy="933687"/>
          </a:xfrm>
          <a:prstGeom prst="rect">
            <a:avLst/>
          </a:prstGeom>
        </p:spPr>
        <p:txBody>
          <a:bodyPr vert="horz" wrap="square" lIns="0" tIns="10257" rIns="0" bIns="0" rtlCol="0">
            <a:spAutoFit/>
          </a:bodyPr>
          <a:lstStyle/>
          <a:p>
            <a:pPr marL="11397">
              <a:spcBef>
                <a:spcPts val="81"/>
              </a:spcBef>
            </a:pPr>
            <a:r>
              <a:rPr spc="-9" dirty="0"/>
              <a:t>ADAPTATION</a:t>
            </a:r>
            <a:r>
              <a:rPr spc="-4" dirty="0"/>
              <a:t> </a:t>
            </a:r>
            <a:r>
              <a:rPr spc="-9" dirty="0"/>
              <a:t>OF</a:t>
            </a:r>
            <a:r>
              <a:rPr spc="-18" dirty="0"/>
              <a:t> </a:t>
            </a:r>
            <a:r>
              <a:rPr spc="-13" dirty="0"/>
              <a:t>KSOFM</a:t>
            </a:r>
          </a:p>
        </p:txBody>
      </p:sp>
      <p:sp>
        <p:nvSpPr>
          <p:cNvPr id="4" name="object 4"/>
          <p:cNvSpPr txBox="1"/>
          <p:nvPr/>
        </p:nvSpPr>
        <p:spPr>
          <a:xfrm>
            <a:off x="972016" y="1443767"/>
            <a:ext cx="4221595" cy="3857564"/>
          </a:xfrm>
          <a:prstGeom prst="rect">
            <a:avLst/>
          </a:prstGeom>
        </p:spPr>
        <p:txBody>
          <a:bodyPr vert="horz" wrap="square" lIns="0" tIns="10257" rIns="0" bIns="0" rtlCol="0">
            <a:spAutoFit/>
          </a:bodyPr>
          <a:lstStyle/>
          <a:p>
            <a:pPr marL="11397" marR="4559" algn="just">
              <a:spcBef>
                <a:spcPts val="81"/>
              </a:spcBef>
            </a:pPr>
            <a:r>
              <a:rPr spc="-4" dirty="0">
                <a:solidFill>
                  <a:srgbClr val="5F3A13"/>
                </a:solidFill>
                <a:latin typeface="Tahoma"/>
                <a:cs typeface="Tahoma"/>
              </a:rPr>
              <a:t>During training, </a:t>
            </a:r>
            <a:r>
              <a:rPr dirty="0">
                <a:solidFill>
                  <a:srgbClr val="5F3A13"/>
                </a:solidFill>
                <a:latin typeface="Tahoma"/>
                <a:cs typeface="Tahoma"/>
              </a:rPr>
              <a:t>the winner </a:t>
            </a:r>
            <a:r>
              <a:rPr spc="-4" dirty="0">
                <a:solidFill>
                  <a:srgbClr val="5F3A13"/>
                </a:solidFill>
                <a:latin typeface="Tahoma"/>
                <a:cs typeface="Tahoma"/>
              </a:rPr>
              <a:t>neuron and </a:t>
            </a:r>
            <a:r>
              <a:rPr dirty="0">
                <a:solidFill>
                  <a:srgbClr val="5F3A13"/>
                </a:solidFill>
                <a:latin typeface="Tahoma"/>
                <a:cs typeface="Tahoma"/>
              </a:rPr>
              <a:t> </a:t>
            </a:r>
            <a:r>
              <a:rPr spc="-4" dirty="0">
                <a:solidFill>
                  <a:srgbClr val="5F3A13"/>
                </a:solidFill>
                <a:latin typeface="Tahoma"/>
                <a:cs typeface="Tahoma"/>
              </a:rPr>
              <a:t>its topological neighbors </a:t>
            </a:r>
            <a:r>
              <a:rPr spc="4" dirty="0">
                <a:solidFill>
                  <a:srgbClr val="5F3A13"/>
                </a:solidFill>
                <a:latin typeface="Tahoma"/>
                <a:cs typeface="Tahoma"/>
              </a:rPr>
              <a:t>are </a:t>
            </a:r>
            <a:r>
              <a:rPr spc="-4" dirty="0">
                <a:solidFill>
                  <a:srgbClr val="5F3A13"/>
                </a:solidFill>
                <a:latin typeface="Tahoma"/>
                <a:cs typeface="Tahoma"/>
              </a:rPr>
              <a:t>adapted to </a:t>
            </a:r>
            <a:r>
              <a:rPr dirty="0">
                <a:solidFill>
                  <a:srgbClr val="5F3A13"/>
                </a:solidFill>
                <a:latin typeface="Tahoma"/>
                <a:cs typeface="Tahoma"/>
              </a:rPr>
              <a:t> </a:t>
            </a:r>
            <a:r>
              <a:rPr spc="-9" dirty="0">
                <a:solidFill>
                  <a:srgbClr val="5F3A13"/>
                </a:solidFill>
                <a:latin typeface="Tahoma"/>
                <a:cs typeface="Tahoma"/>
              </a:rPr>
              <a:t>make </a:t>
            </a:r>
            <a:r>
              <a:rPr spc="-4" dirty="0">
                <a:solidFill>
                  <a:srgbClr val="5F3A13"/>
                </a:solidFill>
                <a:latin typeface="Tahoma"/>
                <a:cs typeface="Tahoma"/>
              </a:rPr>
              <a:t>their weight</a:t>
            </a:r>
            <a:r>
              <a:rPr spc="552" dirty="0">
                <a:solidFill>
                  <a:srgbClr val="5F3A13"/>
                </a:solidFill>
                <a:latin typeface="Tahoma"/>
                <a:cs typeface="Tahoma"/>
              </a:rPr>
              <a:t> </a:t>
            </a:r>
            <a:r>
              <a:rPr spc="-9" dirty="0">
                <a:solidFill>
                  <a:srgbClr val="5F3A13"/>
                </a:solidFill>
                <a:latin typeface="Tahoma"/>
                <a:cs typeface="Tahoma"/>
              </a:rPr>
              <a:t>vectors </a:t>
            </a:r>
            <a:r>
              <a:rPr spc="-4" dirty="0">
                <a:solidFill>
                  <a:srgbClr val="5F3A13"/>
                </a:solidFill>
                <a:latin typeface="Tahoma"/>
                <a:cs typeface="Tahoma"/>
              </a:rPr>
              <a:t>more </a:t>
            </a:r>
            <a:r>
              <a:rPr dirty="0">
                <a:solidFill>
                  <a:srgbClr val="5F3A13"/>
                </a:solidFill>
                <a:latin typeface="Tahoma"/>
                <a:cs typeface="Tahoma"/>
              </a:rPr>
              <a:t>similar </a:t>
            </a:r>
            <a:r>
              <a:rPr spc="4" dirty="0">
                <a:solidFill>
                  <a:srgbClr val="5F3A13"/>
                </a:solidFill>
                <a:latin typeface="Tahoma"/>
                <a:cs typeface="Tahoma"/>
              </a:rPr>
              <a:t> </a:t>
            </a:r>
            <a:r>
              <a:rPr spc="-4" dirty="0">
                <a:solidFill>
                  <a:srgbClr val="5F3A13"/>
                </a:solidFill>
                <a:latin typeface="Tahoma"/>
                <a:cs typeface="Tahoma"/>
              </a:rPr>
              <a:t>to</a:t>
            </a:r>
            <a:r>
              <a:rPr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input</a:t>
            </a:r>
            <a:r>
              <a:rPr spc="-4" dirty="0">
                <a:solidFill>
                  <a:srgbClr val="5F3A13"/>
                </a:solidFill>
                <a:latin typeface="Tahoma"/>
                <a:cs typeface="Tahoma"/>
              </a:rPr>
              <a:t> pattern</a:t>
            </a:r>
            <a:r>
              <a:rPr dirty="0">
                <a:solidFill>
                  <a:srgbClr val="5F3A13"/>
                </a:solidFill>
                <a:latin typeface="Tahoma"/>
                <a:cs typeface="Tahoma"/>
              </a:rPr>
              <a:t> that</a:t>
            </a:r>
            <a:r>
              <a:rPr spc="4" dirty="0">
                <a:solidFill>
                  <a:srgbClr val="5F3A13"/>
                </a:solidFill>
                <a:latin typeface="Tahoma"/>
                <a:cs typeface="Tahoma"/>
              </a:rPr>
              <a:t> </a:t>
            </a:r>
            <a:r>
              <a:rPr spc="-9" dirty="0">
                <a:solidFill>
                  <a:srgbClr val="5F3A13"/>
                </a:solidFill>
                <a:latin typeface="Tahoma"/>
                <a:cs typeface="Tahoma"/>
              </a:rPr>
              <a:t>caused</a:t>
            </a:r>
            <a:r>
              <a:rPr spc="-4" dirty="0">
                <a:solidFill>
                  <a:srgbClr val="5F3A13"/>
                </a:solidFill>
                <a:latin typeface="Tahoma"/>
                <a:cs typeface="Tahoma"/>
              </a:rPr>
              <a:t> </a:t>
            </a:r>
            <a:r>
              <a:rPr spc="-9" dirty="0">
                <a:solidFill>
                  <a:srgbClr val="5F3A13"/>
                </a:solidFill>
                <a:latin typeface="Tahoma"/>
                <a:cs typeface="Tahoma"/>
              </a:rPr>
              <a:t>the </a:t>
            </a:r>
            <a:r>
              <a:rPr spc="-4" dirty="0">
                <a:solidFill>
                  <a:srgbClr val="5F3A13"/>
                </a:solidFill>
                <a:latin typeface="Tahoma"/>
                <a:cs typeface="Tahoma"/>
              </a:rPr>
              <a:t> </a:t>
            </a:r>
            <a:r>
              <a:rPr spc="-9" dirty="0">
                <a:solidFill>
                  <a:srgbClr val="5F3A13"/>
                </a:solidFill>
                <a:latin typeface="Tahoma"/>
                <a:cs typeface="Tahoma"/>
              </a:rPr>
              <a:t>activation.</a:t>
            </a:r>
            <a:endParaRPr>
              <a:latin typeface="Tahoma"/>
              <a:cs typeface="Tahoma"/>
            </a:endParaRPr>
          </a:p>
          <a:p>
            <a:pPr>
              <a:spcBef>
                <a:spcPts val="40"/>
              </a:spcBef>
            </a:pPr>
            <a:endParaRPr sz="1700">
              <a:latin typeface="Tahoma"/>
              <a:cs typeface="Tahoma"/>
            </a:endParaRPr>
          </a:p>
          <a:p>
            <a:pPr marL="11397" marR="6838" algn="just"/>
            <a:r>
              <a:rPr spc="-9" dirty="0">
                <a:solidFill>
                  <a:srgbClr val="5F3A13"/>
                </a:solidFill>
                <a:latin typeface="Tahoma"/>
                <a:cs typeface="Tahoma"/>
              </a:rPr>
              <a:t>Neurons</a:t>
            </a:r>
            <a:r>
              <a:rPr spc="485" dirty="0">
                <a:solidFill>
                  <a:srgbClr val="5F3A13"/>
                </a:solidFill>
                <a:latin typeface="Tahoma"/>
                <a:cs typeface="Tahoma"/>
              </a:rPr>
              <a:t> </a:t>
            </a:r>
            <a:r>
              <a:rPr dirty="0">
                <a:solidFill>
                  <a:srgbClr val="5F3A13"/>
                </a:solidFill>
                <a:latin typeface="Tahoma"/>
                <a:cs typeface="Tahoma"/>
              </a:rPr>
              <a:t>that</a:t>
            </a:r>
            <a:r>
              <a:rPr spc="498" dirty="0">
                <a:solidFill>
                  <a:srgbClr val="5F3A13"/>
                </a:solidFill>
                <a:latin typeface="Tahoma"/>
                <a:cs typeface="Tahoma"/>
              </a:rPr>
              <a:t> </a:t>
            </a:r>
            <a:r>
              <a:rPr spc="-4" dirty="0">
                <a:solidFill>
                  <a:srgbClr val="5F3A13"/>
                </a:solidFill>
                <a:latin typeface="Tahoma"/>
                <a:cs typeface="Tahoma"/>
              </a:rPr>
              <a:t>are</a:t>
            </a:r>
            <a:r>
              <a:rPr spc="494" dirty="0">
                <a:solidFill>
                  <a:srgbClr val="5F3A13"/>
                </a:solidFill>
                <a:latin typeface="Tahoma"/>
                <a:cs typeface="Tahoma"/>
              </a:rPr>
              <a:t> </a:t>
            </a:r>
            <a:r>
              <a:rPr spc="-9" dirty="0">
                <a:solidFill>
                  <a:srgbClr val="5F3A13"/>
                </a:solidFill>
                <a:latin typeface="Tahoma"/>
                <a:cs typeface="Tahoma"/>
              </a:rPr>
              <a:t>closer</a:t>
            </a:r>
            <a:r>
              <a:rPr spc="494" dirty="0">
                <a:solidFill>
                  <a:srgbClr val="5F3A13"/>
                </a:solidFill>
                <a:latin typeface="Tahoma"/>
                <a:cs typeface="Tahoma"/>
              </a:rPr>
              <a:t> </a:t>
            </a:r>
            <a:r>
              <a:rPr spc="-4" dirty="0">
                <a:solidFill>
                  <a:srgbClr val="5F3A13"/>
                </a:solidFill>
                <a:latin typeface="Tahoma"/>
                <a:cs typeface="Tahoma"/>
              </a:rPr>
              <a:t>to</a:t>
            </a:r>
            <a:r>
              <a:rPr spc="489" dirty="0">
                <a:solidFill>
                  <a:srgbClr val="5F3A13"/>
                </a:solidFill>
                <a:latin typeface="Tahoma"/>
                <a:cs typeface="Tahoma"/>
              </a:rPr>
              <a:t> </a:t>
            </a:r>
            <a:r>
              <a:rPr spc="-9" dirty="0">
                <a:solidFill>
                  <a:srgbClr val="5F3A13"/>
                </a:solidFill>
                <a:latin typeface="Tahoma"/>
                <a:cs typeface="Tahoma"/>
              </a:rPr>
              <a:t>the</a:t>
            </a:r>
            <a:r>
              <a:rPr spc="494" dirty="0">
                <a:solidFill>
                  <a:srgbClr val="5F3A13"/>
                </a:solidFill>
                <a:latin typeface="Tahoma"/>
                <a:cs typeface="Tahoma"/>
              </a:rPr>
              <a:t> </a:t>
            </a:r>
            <a:r>
              <a:rPr spc="-4" dirty="0">
                <a:solidFill>
                  <a:srgbClr val="5F3A13"/>
                </a:solidFill>
                <a:latin typeface="Tahoma"/>
                <a:cs typeface="Tahoma"/>
              </a:rPr>
              <a:t>winner </a:t>
            </a:r>
            <a:r>
              <a:rPr spc="-552" dirty="0">
                <a:solidFill>
                  <a:srgbClr val="5F3A13"/>
                </a:solidFill>
                <a:latin typeface="Tahoma"/>
                <a:cs typeface="Tahoma"/>
              </a:rPr>
              <a:t> </a:t>
            </a:r>
            <a:r>
              <a:rPr spc="-4" dirty="0">
                <a:solidFill>
                  <a:srgbClr val="5F3A13"/>
                </a:solidFill>
                <a:latin typeface="Tahoma"/>
                <a:cs typeface="Tahoma"/>
              </a:rPr>
              <a:t>will</a:t>
            </a:r>
            <a:r>
              <a:rPr dirty="0">
                <a:solidFill>
                  <a:srgbClr val="5F3A13"/>
                </a:solidFill>
                <a:latin typeface="Tahoma"/>
                <a:cs typeface="Tahoma"/>
              </a:rPr>
              <a:t> adapt</a:t>
            </a:r>
            <a:r>
              <a:rPr spc="4" dirty="0">
                <a:solidFill>
                  <a:srgbClr val="5F3A13"/>
                </a:solidFill>
                <a:latin typeface="Tahoma"/>
                <a:cs typeface="Tahoma"/>
              </a:rPr>
              <a:t> </a:t>
            </a:r>
            <a:r>
              <a:rPr spc="-4" dirty="0">
                <a:solidFill>
                  <a:srgbClr val="5F3A13"/>
                </a:solidFill>
                <a:latin typeface="Tahoma"/>
                <a:cs typeface="Tahoma"/>
              </a:rPr>
              <a:t>more</a:t>
            </a:r>
            <a:r>
              <a:rPr dirty="0">
                <a:solidFill>
                  <a:srgbClr val="5F3A13"/>
                </a:solidFill>
                <a:latin typeface="Tahoma"/>
                <a:cs typeface="Tahoma"/>
              </a:rPr>
              <a:t> </a:t>
            </a:r>
            <a:r>
              <a:rPr spc="-4" dirty="0">
                <a:solidFill>
                  <a:srgbClr val="5F3A13"/>
                </a:solidFill>
                <a:latin typeface="Tahoma"/>
                <a:cs typeface="Tahoma"/>
              </a:rPr>
              <a:t>heavily</a:t>
            </a:r>
            <a:r>
              <a:rPr dirty="0">
                <a:solidFill>
                  <a:srgbClr val="5F3A13"/>
                </a:solidFill>
                <a:latin typeface="Tahoma"/>
                <a:cs typeface="Tahoma"/>
              </a:rPr>
              <a:t> </a:t>
            </a:r>
            <a:r>
              <a:rPr spc="-4" dirty="0">
                <a:solidFill>
                  <a:srgbClr val="5F3A13"/>
                </a:solidFill>
                <a:latin typeface="Tahoma"/>
                <a:cs typeface="Tahoma"/>
              </a:rPr>
              <a:t>than</a:t>
            </a:r>
            <a:r>
              <a:rPr spc="552" dirty="0">
                <a:solidFill>
                  <a:srgbClr val="5F3A13"/>
                </a:solidFill>
                <a:latin typeface="Tahoma"/>
                <a:cs typeface="Tahoma"/>
              </a:rPr>
              <a:t> </a:t>
            </a:r>
            <a:r>
              <a:rPr spc="-4" dirty="0">
                <a:solidFill>
                  <a:srgbClr val="5F3A13"/>
                </a:solidFill>
                <a:latin typeface="Tahoma"/>
                <a:cs typeface="Tahoma"/>
              </a:rPr>
              <a:t>neurons </a:t>
            </a:r>
            <a:r>
              <a:rPr dirty="0">
                <a:solidFill>
                  <a:srgbClr val="5F3A13"/>
                </a:solidFill>
                <a:latin typeface="Tahoma"/>
                <a:cs typeface="Tahoma"/>
              </a:rPr>
              <a:t> </a:t>
            </a:r>
            <a:r>
              <a:rPr spc="-4" dirty="0">
                <a:solidFill>
                  <a:srgbClr val="5F3A13"/>
                </a:solidFill>
                <a:latin typeface="Tahoma"/>
                <a:cs typeface="Tahoma"/>
              </a:rPr>
              <a:t>that</a:t>
            </a:r>
            <a:r>
              <a:rPr spc="-27" dirty="0">
                <a:solidFill>
                  <a:srgbClr val="5F3A13"/>
                </a:solidFill>
                <a:latin typeface="Tahoma"/>
                <a:cs typeface="Tahoma"/>
              </a:rPr>
              <a:t> </a:t>
            </a:r>
            <a:r>
              <a:rPr spc="-4" dirty="0">
                <a:solidFill>
                  <a:srgbClr val="5F3A13"/>
                </a:solidFill>
                <a:latin typeface="Tahoma"/>
                <a:cs typeface="Tahoma"/>
              </a:rPr>
              <a:t>are</a:t>
            </a:r>
            <a:r>
              <a:rPr spc="4" dirty="0">
                <a:solidFill>
                  <a:srgbClr val="5F3A13"/>
                </a:solidFill>
                <a:latin typeface="Tahoma"/>
                <a:cs typeface="Tahoma"/>
              </a:rPr>
              <a:t> </a:t>
            </a:r>
            <a:r>
              <a:rPr spc="-13" dirty="0">
                <a:solidFill>
                  <a:srgbClr val="5F3A13"/>
                </a:solidFill>
                <a:latin typeface="Tahoma"/>
                <a:cs typeface="Tahoma"/>
              </a:rPr>
              <a:t>further</a:t>
            </a:r>
            <a:r>
              <a:rPr spc="40" dirty="0">
                <a:solidFill>
                  <a:srgbClr val="5F3A13"/>
                </a:solidFill>
                <a:latin typeface="Tahoma"/>
                <a:cs typeface="Tahoma"/>
              </a:rPr>
              <a:t> </a:t>
            </a:r>
            <a:r>
              <a:rPr spc="-40" dirty="0">
                <a:solidFill>
                  <a:srgbClr val="5F3A13"/>
                </a:solidFill>
                <a:latin typeface="Tahoma"/>
                <a:cs typeface="Tahoma"/>
              </a:rPr>
              <a:t>away.</a:t>
            </a:r>
            <a:endParaRPr>
              <a:latin typeface="Tahoma"/>
              <a:cs typeface="Tahoma"/>
            </a:endParaRPr>
          </a:p>
          <a:p>
            <a:pPr>
              <a:spcBef>
                <a:spcPts val="40"/>
              </a:spcBef>
            </a:pPr>
            <a:endParaRPr sz="1700">
              <a:latin typeface="Tahoma"/>
              <a:cs typeface="Tahoma"/>
            </a:endParaRPr>
          </a:p>
          <a:p>
            <a:pPr marL="11397" marR="6838" indent="-570" algn="just">
              <a:spcBef>
                <a:spcPts val="4"/>
              </a:spcBef>
            </a:pPr>
            <a:r>
              <a:rPr spc="-13" dirty="0">
                <a:solidFill>
                  <a:srgbClr val="5F3A13"/>
                </a:solidFill>
                <a:latin typeface="Tahoma"/>
                <a:cs typeface="Tahoma"/>
              </a:rPr>
              <a:t>The</a:t>
            </a:r>
            <a:r>
              <a:rPr spc="-9" dirty="0">
                <a:solidFill>
                  <a:srgbClr val="5F3A13"/>
                </a:solidFill>
                <a:latin typeface="Tahoma"/>
                <a:cs typeface="Tahoma"/>
              </a:rPr>
              <a:t> </a:t>
            </a:r>
            <a:r>
              <a:rPr spc="-4" dirty="0">
                <a:solidFill>
                  <a:srgbClr val="5F3A13"/>
                </a:solidFill>
                <a:latin typeface="Tahoma"/>
                <a:cs typeface="Tahoma"/>
              </a:rPr>
              <a:t>magnitude</a:t>
            </a:r>
            <a:r>
              <a:rPr dirty="0">
                <a:solidFill>
                  <a:srgbClr val="5F3A13"/>
                </a:solidFill>
                <a:latin typeface="Tahoma"/>
                <a:cs typeface="Tahoma"/>
              </a:rPr>
              <a:t> </a:t>
            </a:r>
            <a:r>
              <a:rPr spc="4" dirty="0">
                <a:solidFill>
                  <a:srgbClr val="5F3A13"/>
                </a:solidFill>
                <a:latin typeface="Tahoma"/>
                <a:cs typeface="Tahoma"/>
              </a:rPr>
              <a:t>of</a:t>
            </a:r>
            <a:r>
              <a:rPr spc="9"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adaptation</a:t>
            </a:r>
            <a:r>
              <a:rPr dirty="0">
                <a:solidFill>
                  <a:srgbClr val="5F3A13"/>
                </a:solidFill>
                <a:latin typeface="Tahoma"/>
                <a:cs typeface="Tahoma"/>
              </a:rPr>
              <a:t> </a:t>
            </a:r>
            <a:r>
              <a:rPr spc="-4" dirty="0">
                <a:solidFill>
                  <a:srgbClr val="5F3A13"/>
                </a:solidFill>
                <a:latin typeface="Tahoma"/>
                <a:cs typeface="Tahoma"/>
              </a:rPr>
              <a:t>is </a:t>
            </a:r>
            <a:r>
              <a:rPr dirty="0">
                <a:solidFill>
                  <a:srgbClr val="5F3A13"/>
                </a:solidFill>
                <a:latin typeface="Tahoma"/>
                <a:cs typeface="Tahoma"/>
              </a:rPr>
              <a:t> </a:t>
            </a:r>
            <a:r>
              <a:rPr spc="-4" dirty="0">
                <a:solidFill>
                  <a:srgbClr val="5F3A13"/>
                </a:solidFill>
                <a:latin typeface="Tahoma"/>
                <a:cs typeface="Tahoma"/>
              </a:rPr>
              <a:t>controlled</a:t>
            </a:r>
            <a:r>
              <a:rPr dirty="0">
                <a:solidFill>
                  <a:srgbClr val="5F3A13"/>
                </a:solidFill>
                <a:latin typeface="Tahoma"/>
                <a:cs typeface="Tahoma"/>
              </a:rPr>
              <a:t> with</a:t>
            </a:r>
            <a:r>
              <a:rPr spc="4" dirty="0">
                <a:solidFill>
                  <a:srgbClr val="5F3A13"/>
                </a:solidFill>
                <a:latin typeface="Tahoma"/>
                <a:cs typeface="Tahoma"/>
              </a:rPr>
              <a:t> </a:t>
            </a:r>
            <a:r>
              <a:rPr spc="-4" dirty="0">
                <a:solidFill>
                  <a:srgbClr val="5F3A13"/>
                </a:solidFill>
                <a:latin typeface="Tahoma"/>
                <a:cs typeface="Tahoma"/>
              </a:rPr>
              <a:t>a</a:t>
            </a:r>
            <a:r>
              <a:rPr dirty="0">
                <a:solidFill>
                  <a:srgbClr val="5F3A13"/>
                </a:solidFill>
                <a:latin typeface="Tahoma"/>
                <a:cs typeface="Tahoma"/>
              </a:rPr>
              <a:t> </a:t>
            </a:r>
            <a:r>
              <a:rPr spc="-4" dirty="0">
                <a:solidFill>
                  <a:srgbClr val="5F3A13"/>
                </a:solidFill>
                <a:latin typeface="Tahoma"/>
                <a:cs typeface="Tahoma"/>
              </a:rPr>
              <a:t>learning</a:t>
            </a:r>
            <a:r>
              <a:rPr dirty="0">
                <a:solidFill>
                  <a:srgbClr val="5F3A13"/>
                </a:solidFill>
                <a:latin typeface="Tahoma"/>
                <a:cs typeface="Tahoma"/>
              </a:rPr>
              <a:t> </a:t>
            </a:r>
            <a:r>
              <a:rPr spc="-9" dirty="0">
                <a:solidFill>
                  <a:srgbClr val="5F3A13"/>
                </a:solidFill>
                <a:latin typeface="Tahoma"/>
                <a:cs typeface="Tahoma"/>
              </a:rPr>
              <a:t>rate,</a:t>
            </a:r>
            <a:r>
              <a:rPr spc="-4" dirty="0">
                <a:solidFill>
                  <a:srgbClr val="5F3A13"/>
                </a:solidFill>
                <a:latin typeface="Tahoma"/>
                <a:cs typeface="Tahoma"/>
              </a:rPr>
              <a:t> </a:t>
            </a:r>
            <a:r>
              <a:rPr spc="-9" dirty="0">
                <a:solidFill>
                  <a:srgbClr val="5F3A13"/>
                </a:solidFill>
                <a:latin typeface="Tahoma"/>
                <a:cs typeface="Tahoma"/>
              </a:rPr>
              <a:t>which </a:t>
            </a:r>
            <a:r>
              <a:rPr spc="-547" dirty="0">
                <a:solidFill>
                  <a:srgbClr val="5F3A13"/>
                </a:solidFill>
                <a:latin typeface="Tahoma"/>
                <a:cs typeface="Tahoma"/>
              </a:rPr>
              <a:t> </a:t>
            </a:r>
            <a:r>
              <a:rPr spc="-9" dirty="0">
                <a:solidFill>
                  <a:srgbClr val="5F3A13"/>
                </a:solidFill>
                <a:latin typeface="Tahoma"/>
                <a:cs typeface="Tahoma"/>
              </a:rPr>
              <a:t>decays over </a:t>
            </a:r>
            <a:r>
              <a:rPr dirty="0">
                <a:solidFill>
                  <a:srgbClr val="5F3A13"/>
                </a:solidFill>
                <a:latin typeface="Tahoma"/>
                <a:cs typeface="Tahoma"/>
              </a:rPr>
              <a:t>time </a:t>
            </a:r>
            <a:r>
              <a:rPr spc="-4" dirty="0">
                <a:solidFill>
                  <a:srgbClr val="5F3A13"/>
                </a:solidFill>
                <a:latin typeface="Tahoma"/>
                <a:cs typeface="Tahoma"/>
              </a:rPr>
              <a:t>to ensure </a:t>
            </a:r>
            <a:r>
              <a:rPr spc="-9" dirty="0">
                <a:solidFill>
                  <a:srgbClr val="5F3A13"/>
                </a:solidFill>
                <a:latin typeface="Tahoma"/>
                <a:cs typeface="Tahoma"/>
              </a:rPr>
              <a:t>convergence </a:t>
            </a:r>
            <a:r>
              <a:rPr spc="-4" dirty="0">
                <a:solidFill>
                  <a:srgbClr val="5F3A13"/>
                </a:solidFill>
                <a:latin typeface="Tahoma"/>
                <a:cs typeface="Tahoma"/>
              </a:rPr>
              <a:t> </a:t>
            </a:r>
            <a:r>
              <a:rPr spc="-9" dirty="0">
                <a:solidFill>
                  <a:srgbClr val="5F3A13"/>
                </a:solidFill>
                <a:latin typeface="Tahoma"/>
                <a:cs typeface="Tahoma"/>
              </a:rPr>
              <a:t>of</a:t>
            </a:r>
            <a:r>
              <a:rPr spc="-18" dirty="0">
                <a:solidFill>
                  <a:srgbClr val="5F3A13"/>
                </a:solidFill>
                <a:latin typeface="Tahoma"/>
                <a:cs typeface="Tahoma"/>
              </a:rPr>
              <a:t> </a:t>
            </a:r>
            <a:r>
              <a:rPr spc="-9" dirty="0">
                <a:solidFill>
                  <a:srgbClr val="5F3A13"/>
                </a:solidFill>
                <a:latin typeface="Tahoma"/>
                <a:cs typeface="Tahoma"/>
              </a:rPr>
              <a:t>the</a:t>
            </a:r>
            <a:r>
              <a:rPr spc="4" dirty="0">
                <a:solidFill>
                  <a:srgbClr val="5F3A13"/>
                </a:solidFill>
                <a:latin typeface="Tahoma"/>
                <a:cs typeface="Tahoma"/>
              </a:rPr>
              <a:t> </a:t>
            </a:r>
            <a:r>
              <a:rPr spc="-9" dirty="0">
                <a:solidFill>
                  <a:srgbClr val="5F3A13"/>
                </a:solidFill>
                <a:latin typeface="Tahoma"/>
                <a:cs typeface="Tahoma"/>
              </a:rPr>
              <a:t>SOM.</a:t>
            </a:r>
            <a:endParaRPr>
              <a:latin typeface="Tahoma"/>
              <a:cs typeface="Tahoma"/>
            </a:endParaRPr>
          </a:p>
        </p:txBody>
      </p:sp>
      <p:pic>
        <p:nvPicPr>
          <p:cNvPr id="5" name="object 5"/>
          <p:cNvPicPr/>
          <p:nvPr/>
        </p:nvPicPr>
        <p:blipFill>
          <a:blip r:embed="rId2" cstate="print"/>
          <a:stretch>
            <a:fillRect/>
          </a:stretch>
        </p:blipFill>
        <p:spPr>
          <a:xfrm>
            <a:off x="5472545" y="2089672"/>
            <a:ext cx="2712720" cy="2681343"/>
          </a:xfrm>
          <a:prstGeom prst="rect">
            <a:avLst/>
          </a:prstGeom>
        </p:spPr>
      </p:pic>
    </p:spTree>
    <p:extLst>
      <p:ext uri="{BB962C8B-B14F-4D97-AF65-F5344CB8AC3E}">
        <p14:creationId xmlns:p14="http://schemas.microsoft.com/office/powerpoint/2010/main" val="972423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399"/>
            <a:ext cx="8077200" cy="65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623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02855" y="276437"/>
            <a:ext cx="3086100" cy="933687"/>
          </a:xfrm>
          <a:prstGeom prst="rect">
            <a:avLst/>
          </a:prstGeom>
        </p:spPr>
        <p:txBody>
          <a:bodyPr vert="horz" wrap="square" lIns="0" tIns="10257" rIns="0" bIns="0" rtlCol="0">
            <a:spAutoFit/>
          </a:bodyPr>
          <a:lstStyle/>
          <a:p>
            <a:pPr marL="11397">
              <a:spcBef>
                <a:spcPts val="81"/>
              </a:spcBef>
            </a:pPr>
            <a:r>
              <a:rPr spc="-13" dirty="0"/>
              <a:t>EXAMPLE</a:t>
            </a:r>
            <a:r>
              <a:rPr spc="-4" dirty="0"/>
              <a:t> </a:t>
            </a:r>
            <a:r>
              <a:rPr spc="-9" dirty="0"/>
              <a:t>OF </a:t>
            </a:r>
            <a:r>
              <a:rPr spc="-13" dirty="0"/>
              <a:t>KSOFM</a:t>
            </a:r>
          </a:p>
        </p:txBody>
      </p:sp>
      <p:pic>
        <p:nvPicPr>
          <p:cNvPr id="4" name="object 4"/>
          <p:cNvPicPr/>
          <p:nvPr/>
        </p:nvPicPr>
        <p:blipFill>
          <a:blip r:embed="rId2" cstate="print"/>
          <a:stretch>
            <a:fillRect/>
          </a:stretch>
        </p:blipFill>
        <p:spPr>
          <a:xfrm>
            <a:off x="2189018" y="1411940"/>
            <a:ext cx="4768735" cy="2767405"/>
          </a:xfrm>
          <a:prstGeom prst="rect">
            <a:avLst/>
          </a:prstGeom>
        </p:spPr>
      </p:pic>
      <p:sp>
        <p:nvSpPr>
          <p:cNvPr id="5" name="object 5"/>
          <p:cNvSpPr txBox="1"/>
          <p:nvPr/>
        </p:nvSpPr>
        <p:spPr>
          <a:xfrm>
            <a:off x="902855" y="4200416"/>
            <a:ext cx="6321136" cy="290793"/>
          </a:xfrm>
          <a:prstGeom prst="rect">
            <a:avLst/>
          </a:prstGeom>
        </p:spPr>
        <p:txBody>
          <a:bodyPr vert="horz" wrap="square" lIns="0" tIns="10257" rIns="0" bIns="0" rtlCol="0">
            <a:spAutoFit/>
          </a:bodyPr>
          <a:lstStyle/>
          <a:p>
            <a:pPr marL="11397">
              <a:spcBef>
                <a:spcPts val="81"/>
              </a:spcBef>
            </a:pPr>
            <a:r>
              <a:rPr spc="4" dirty="0">
                <a:latin typeface="Verdana"/>
                <a:cs typeface="Verdana"/>
              </a:rPr>
              <a:t>Find</a:t>
            </a:r>
            <a:r>
              <a:rPr spc="-45"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winning</a:t>
            </a:r>
            <a:r>
              <a:rPr spc="-67" dirty="0">
                <a:latin typeface="Verdana"/>
                <a:cs typeface="Verdana"/>
              </a:rPr>
              <a:t> </a:t>
            </a:r>
            <a:r>
              <a:rPr spc="-9" dirty="0">
                <a:latin typeface="Verdana"/>
                <a:cs typeface="Verdana"/>
              </a:rPr>
              <a:t>neuron</a:t>
            </a:r>
            <a:r>
              <a:rPr spc="9" dirty="0">
                <a:latin typeface="Verdana"/>
                <a:cs typeface="Verdana"/>
              </a:rPr>
              <a:t> </a:t>
            </a:r>
            <a:r>
              <a:rPr dirty="0">
                <a:latin typeface="Verdana"/>
                <a:cs typeface="Verdana"/>
              </a:rPr>
              <a:t>using</a:t>
            </a:r>
            <a:r>
              <a:rPr spc="-22"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Euclidean</a:t>
            </a:r>
            <a:r>
              <a:rPr spc="-13" dirty="0">
                <a:latin typeface="Verdana"/>
                <a:cs typeface="Verdana"/>
              </a:rPr>
              <a:t> </a:t>
            </a:r>
            <a:r>
              <a:rPr spc="-4" dirty="0">
                <a:latin typeface="Verdana"/>
                <a:cs typeface="Verdana"/>
              </a:rPr>
              <a:t>distance:</a:t>
            </a:r>
            <a:endParaRPr>
              <a:latin typeface="Verdana"/>
              <a:cs typeface="Verdana"/>
            </a:endParaRPr>
          </a:p>
        </p:txBody>
      </p:sp>
      <p:pic>
        <p:nvPicPr>
          <p:cNvPr id="6" name="object 6"/>
          <p:cNvPicPr/>
          <p:nvPr/>
        </p:nvPicPr>
        <p:blipFill>
          <a:blip r:embed="rId3" cstate="print"/>
          <a:stretch>
            <a:fillRect/>
          </a:stretch>
        </p:blipFill>
        <p:spPr>
          <a:xfrm>
            <a:off x="2039389" y="4572000"/>
            <a:ext cx="5067992" cy="1210235"/>
          </a:xfrm>
          <a:prstGeom prst="rect">
            <a:avLst/>
          </a:prstGeom>
        </p:spPr>
      </p:pic>
    </p:spTree>
    <p:extLst>
      <p:ext uri="{BB962C8B-B14F-4D97-AF65-F5344CB8AC3E}">
        <p14:creationId xmlns:p14="http://schemas.microsoft.com/office/powerpoint/2010/main" val="3705625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9764" y="1040355"/>
            <a:ext cx="6926695" cy="559734"/>
          </a:xfrm>
          <a:prstGeom prst="rect">
            <a:avLst/>
          </a:prstGeom>
        </p:spPr>
        <p:txBody>
          <a:bodyPr vert="horz" wrap="square" lIns="0" tIns="10257" rIns="0" bIns="0" rtlCol="0">
            <a:spAutoFit/>
          </a:bodyPr>
          <a:lstStyle/>
          <a:p>
            <a:pPr marL="34191" marR="27353">
              <a:spcBef>
                <a:spcPts val="81"/>
              </a:spcBef>
            </a:pPr>
            <a:r>
              <a:rPr spc="-9" dirty="0">
                <a:latin typeface="Verdana"/>
                <a:cs typeface="Verdana"/>
              </a:rPr>
              <a:t>Neuron</a:t>
            </a:r>
            <a:r>
              <a:rPr dirty="0">
                <a:latin typeface="Verdana"/>
                <a:cs typeface="Verdana"/>
              </a:rPr>
              <a:t> </a:t>
            </a:r>
            <a:r>
              <a:rPr spc="-9" dirty="0">
                <a:latin typeface="Verdana"/>
                <a:cs typeface="Verdana"/>
              </a:rPr>
              <a:t>3</a:t>
            </a:r>
            <a:r>
              <a:rPr spc="18" dirty="0">
                <a:latin typeface="Verdana"/>
                <a:cs typeface="Verdana"/>
              </a:rPr>
              <a:t> </a:t>
            </a:r>
            <a:r>
              <a:rPr spc="4" dirty="0">
                <a:latin typeface="Verdana"/>
                <a:cs typeface="Verdana"/>
              </a:rPr>
              <a:t>is</a:t>
            </a:r>
            <a:r>
              <a:rPr spc="-36" dirty="0">
                <a:latin typeface="Verdana"/>
                <a:cs typeface="Verdana"/>
              </a:rPr>
              <a:t> </a:t>
            </a:r>
            <a:r>
              <a:rPr dirty="0">
                <a:latin typeface="Verdana"/>
                <a:cs typeface="Verdana"/>
              </a:rPr>
              <a:t>the</a:t>
            </a:r>
            <a:r>
              <a:rPr spc="-18" dirty="0">
                <a:latin typeface="Verdana"/>
                <a:cs typeface="Verdana"/>
              </a:rPr>
              <a:t> </a:t>
            </a:r>
            <a:r>
              <a:rPr dirty="0">
                <a:latin typeface="Verdana"/>
                <a:cs typeface="Verdana"/>
              </a:rPr>
              <a:t>winner</a:t>
            </a:r>
            <a:r>
              <a:rPr spc="-40" dirty="0">
                <a:latin typeface="Verdana"/>
                <a:cs typeface="Verdana"/>
              </a:rPr>
              <a:t> </a:t>
            </a:r>
            <a:r>
              <a:rPr spc="-4" dirty="0">
                <a:latin typeface="Verdana"/>
                <a:cs typeface="Verdana"/>
              </a:rPr>
              <a:t>and</a:t>
            </a:r>
            <a:r>
              <a:rPr dirty="0">
                <a:latin typeface="Verdana"/>
                <a:cs typeface="Verdana"/>
              </a:rPr>
              <a:t> </a:t>
            </a:r>
            <a:r>
              <a:rPr spc="4" dirty="0">
                <a:latin typeface="Verdana"/>
                <a:cs typeface="Verdana"/>
              </a:rPr>
              <a:t>its</a:t>
            </a:r>
            <a:r>
              <a:rPr spc="-36" dirty="0">
                <a:latin typeface="Verdana"/>
                <a:cs typeface="Verdana"/>
              </a:rPr>
              <a:t> </a:t>
            </a:r>
            <a:r>
              <a:rPr dirty="0">
                <a:latin typeface="Verdana"/>
                <a:cs typeface="Verdana"/>
              </a:rPr>
              <a:t>weight </a:t>
            </a:r>
            <a:r>
              <a:rPr spc="-13" dirty="0">
                <a:latin typeface="Verdana"/>
                <a:cs typeface="Verdana"/>
              </a:rPr>
              <a:t>vector</a:t>
            </a:r>
            <a:r>
              <a:rPr spc="22" dirty="0">
                <a:latin typeface="Verdana"/>
                <a:cs typeface="Verdana"/>
              </a:rPr>
              <a:t> </a:t>
            </a:r>
            <a:r>
              <a:rPr spc="-13" dirty="0">
                <a:latin typeface="Verdana"/>
                <a:cs typeface="Verdana"/>
              </a:rPr>
              <a:t>W</a:t>
            </a:r>
            <a:r>
              <a:rPr spc="-20" baseline="-20576" dirty="0">
                <a:latin typeface="Verdana"/>
                <a:cs typeface="Verdana"/>
              </a:rPr>
              <a:t>3</a:t>
            </a:r>
            <a:r>
              <a:rPr spc="310" baseline="-20576" dirty="0">
                <a:latin typeface="Verdana"/>
                <a:cs typeface="Verdana"/>
              </a:rPr>
              <a:t> </a:t>
            </a:r>
            <a:r>
              <a:rPr spc="4" dirty="0">
                <a:latin typeface="Verdana"/>
                <a:cs typeface="Verdana"/>
              </a:rPr>
              <a:t>is</a:t>
            </a:r>
            <a:r>
              <a:rPr spc="-36" dirty="0">
                <a:latin typeface="Verdana"/>
                <a:cs typeface="Verdana"/>
              </a:rPr>
              <a:t> </a:t>
            </a:r>
            <a:r>
              <a:rPr spc="-4" dirty="0">
                <a:latin typeface="Verdana"/>
                <a:cs typeface="Verdana"/>
              </a:rPr>
              <a:t>updated </a:t>
            </a:r>
            <a:r>
              <a:rPr spc="-619" dirty="0">
                <a:latin typeface="Verdana"/>
                <a:cs typeface="Verdana"/>
              </a:rPr>
              <a:t> </a:t>
            </a:r>
            <a:r>
              <a:rPr spc="-4" dirty="0">
                <a:latin typeface="Verdana"/>
                <a:cs typeface="Verdana"/>
              </a:rPr>
              <a:t>according</a:t>
            </a:r>
            <a:r>
              <a:rPr spc="-27" dirty="0">
                <a:latin typeface="Verdana"/>
                <a:cs typeface="Verdana"/>
              </a:rPr>
              <a:t> </a:t>
            </a:r>
            <a:r>
              <a:rPr spc="-4" dirty="0">
                <a:latin typeface="Verdana"/>
                <a:cs typeface="Verdana"/>
              </a:rPr>
              <a:t>to</a:t>
            </a:r>
            <a:r>
              <a:rPr spc="4"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competitive</a:t>
            </a:r>
            <a:r>
              <a:rPr spc="-18" dirty="0">
                <a:latin typeface="Verdana"/>
                <a:cs typeface="Verdana"/>
              </a:rPr>
              <a:t> </a:t>
            </a:r>
            <a:r>
              <a:rPr dirty="0">
                <a:latin typeface="Verdana"/>
                <a:cs typeface="Verdana"/>
              </a:rPr>
              <a:t>learning</a:t>
            </a:r>
            <a:r>
              <a:rPr spc="-45" dirty="0">
                <a:latin typeface="Verdana"/>
                <a:cs typeface="Verdana"/>
              </a:rPr>
              <a:t> </a:t>
            </a:r>
            <a:r>
              <a:rPr spc="-4" dirty="0">
                <a:latin typeface="Verdana"/>
                <a:cs typeface="Verdana"/>
              </a:rPr>
              <a:t>rule:</a:t>
            </a:r>
            <a:endParaRPr>
              <a:latin typeface="Verdana"/>
              <a:cs typeface="Verdana"/>
            </a:endParaRPr>
          </a:p>
        </p:txBody>
      </p:sp>
      <p:pic>
        <p:nvPicPr>
          <p:cNvPr id="3" name="object 3"/>
          <p:cNvPicPr/>
          <p:nvPr/>
        </p:nvPicPr>
        <p:blipFill>
          <a:blip r:embed="rId2" cstate="print"/>
          <a:stretch>
            <a:fillRect/>
          </a:stretch>
        </p:blipFill>
        <p:spPr>
          <a:xfrm>
            <a:off x="2643447" y="1949824"/>
            <a:ext cx="3859876" cy="699247"/>
          </a:xfrm>
          <a:prstGeom prst="rect">
            <a:avLst/>
          </a:prstGeom>
        </p:spPr>
      </p:pic>
      <p:sp>
        <p:nvSpPr>
          <p:cNvPr id="4" name="object 4"/>
          <p:cNvSpPr txBox="1"/>
          <p:nvPr/>
        </p:nvSpPr>
        <p:spPr>
          <a:xfrm>
            <a:off x="902855" y="2922944"/>
            <a:ext cx="7339445" cy="559734"/>
          </a:xfrm>
          <a:prstGeom prst="rect">
            <a:avLst/>
          </a:prstGeom>
        </p:spPr>
        <p:txBody>
          <a:bodyPr vert="horz" wrap="square" lIns="0" tIns="10257" rIns="0" bIns="0" rtlCol="0">
            <a:spAutoFit/>
          </a:bodyPr>
          <a:lstStyle/>
          <a:p>
            <a:pPr marL="11397" marR="4559">
              <a:spcBef>
                <a:spcPts val="81"/>
              </a:spcBef>
              <a:tabLst>
                <a:tab pos="675841" algn="l"/>
                <a:tab pos="1857708" algn="l"/>
                <a:tab pos="2866910" algn="l"/>
                <a:tab pos="3827106" algn="l"/>
                <a:tab pos="4442543" algn="l"/>
                <a:tab pos="4918937" algn="l"/>
                <a:tab pos="6122458" algn="l"/>
                <a:tab pos="7049601" algn="l"/>
              </a:tabLst>
            </a:pPr>
            <a:r>
              <a:rPr spc="-9" dirty="0">
                <a:latin typeface="Verdana"/>
                <a:cs typeface="Verdana"/>
              </a:rPr>
              <a:t>T</a:t>
            </a:r>
            <a:r>
              <a:rPr dirty="0">
                <a:latin typeface="Verdana"/>
                <a:cs typeface="Verdana"/>
              </a:rPr>
              <a:t>h</a:t>
            </a:r>
            <a:r>
              <a:rPr spc="-4" dirty="0">
                <a:latin typeface="Verdana"/>
                <a:cs typeface="Verdana"/>
              </a:rPr>
              <a:t>e</a:t>
            </a:r>
            <a:r>
              <a:rPr dirty="0">
                <a:latin typeface="Verdana"/>
                <a:cs typeface="Verdana"/>
              </a:rPr>
              <a:t>	upd</a:t>
            </a:r>
            <a:r>
              <a:rPr spc="-4" dirty="0">
                <a:latin typeface="Verdana"/>
                <a:cs typeface="Verdana"/>
              </a:rPr>
              <a:t>a</a:t>
            </a:r>
            <a:r>
              <a:rPr dirty="0">
                <a:latin typeface="Verdana"/>
                <a:cs typeface="Verdana"/>
              </a:rPr>
              <a:t>t</a:t>
            </a:r>
            <a:r>
              <a:rPr spc="-13" dirty="0">
                <a:latin typeface="Verdana"/>
                <a:cs typeface="Verdana"/>
              </a:rPr>
              <a:t>e</a:t>
            </a:r>
            <a:r>
              <a:rPr spc="-4" dirty="0">
                <a:latin typeface="Verdana"/>
                <a:cs typeface="Verdana"/>
              </a:rPr>
              <a:t>d</a:t>
            </a:r>
            <a:r>
              <a:rPr dirty="0">
                <a:latin typeface="Verdana"/>
                <a:cs typeface="Verdana"/>
              </a:rPr>
              <a:t>	</a:t>
            </a:r>
            <a:r>
              <a:rPr spc="13" dirty="0">
                <a:latin typeface="Verdana"/>
                <a:cs typeface="Verdana"/>
              </a:rPr>
              <a:t>w</a:t>
            </a:r>
            <a:r>
              <a:rPr spc="-13" dirty="0">
                <a:latin typeface="Verdana"/>
                <a:cs typeface="Verdana"/>
              </a:rPr>
              <a:t>e</a:t>
            </a:r>
            <a:r>
              <a:rPr spc="18" dirty="0">
                <a:latin typeface="Verdana"/>
                <a:cs typeface="Verdana"/>
              </a:rPr>
              <a:t>i</a:t>
            </a:r>
            <a:r>
              <a:rPr dirty="0">
                <a:latin typeface="Verdana"/>
                <a:cs typeface="Verdana"/>
              </a:rPr>
              <a:t>gh</a:t>
            </a:r>
            <a:r>
              <a:rPr spc="-4" dirty="0">
                <a:latin typeface="Verdana"/>
                <a:cs typeface="Verdana"/>
              </a:rPr>
              <a:t>t</a:t>
            </a:r>
            <a:r>
              <a:rPr dirty="0">
                <a:latin typeface="Verdana"/>
                <a:cs typeface="Verdana"/>
              </a:rPr>
              <a:t>	</a:t>
            </a:r>
            <a:r>
              <a:rPr spc="-9" dirty="0">
                <a:latin typeface="Verdana"/>
                <a:cs typeface="Verdana"/>
              </a:rPr>
              <a:t>v</a:t>
            </a:r>
            <a:r>
              <a:rPr spc="-13" dirty="0">
                <a:latin typeface="Verdana"/>
                <a:cs typeface="Verdana"/>
              </a:rPr>
              <a:t>ec</a:t>
            </a:r>
            <a:r>
              <a:rPr dirty="0">
                <a:latin typeface="Verdana"/>
                <a:cs typeface="Verdana"/>
              </a:rPr>
              <a:t>t</a:t>
            </a:r>
            <a:r>
              <a:rPr spc="9" dirty="0">
                <a:latin typeface="Verdana"/>
                <a:cs typeface="Verdana"/>
              </a:rPr>
              <a:t>o</a:t>
            </a:r>
            <a:r>
              <a:rPr spc="-4" dirty="0">
                <a:latin typeface="Verdana"/>
                <a:cs typeface="Verdana"/>
              </a:rPr>
              <a:t>r</a:t>
            </a:r>
            <a:r>
              <a:rPr dirty="0">
                <a:latin typeface="Verdana"/>
                <a:cs typeface="Verdana"/>
              </a:rPr>
              <a:t>	</a:t>
            </a:r>
            <a:r>
              <a:rPr spc="-13" dirty="0">
                <a:latin typeface="Verdana"/>
                <a:cs typeface="Verdana"/>
              </a:rPr>
              <a:t>W</a:t>
            </a:r>
            <a:r>
              <a:rPr spc="-9" dirty="0">
                <a:latin typeface="Verdana"/>
                <a:cs typeface="Verdana"/>
              </a:rPr>
              <a:t>3</a:t>
            </a:r>
            <a:r>
              <a:rPr dirty="0">
                <a:latin typeface="Verdana"/>
                <a:cs typeface="Verdana"/>
              </a:rPr>
              <a:t>	</a:t>
            </a:r>
            <a:r>
              <a:rPr spc="-4" dirty="0">
                <a:latin typeface="Verdana"/>
                <a:cs typeface="Verdana"/>
              </a:rPr>
              <a:t>at</a:t>
            </a:r>
            <a:r>
              <a:rPr dirty="0">
                <a:latin typeface="Verdana"/>
                <a:cs typeface="Verdana"/>
              </a:rPr>
              <a:t>	</a:t>
            </a:r>
            <a:r>
              <a:rPr spc="18" dirty="0">
                <a:latin typeface="Verdana"/>
                <a:cs typeface="Verdana"/>
              </a:rPr>
              <a:t>i</a:t>
            </a:r>
            <a:r>
              <a:rPr dirty="0">
                <a:latin typeface="Verdana"/>
                <a:cs typeface="Verdana"/>
              </a:rPr>
              <a:t>t</a:t>
            </a:r>
            <a:r>
              <a:rPr spc="-13" dirty="0">
                <a:latin typeface="Verdana"/>
                <a:cs typeface="Verdana"/>
              </a:rPr>
              <a:t>e</a:t>
            </a:r>
            <a:r>
              <a:rPr spc="-36" dirty="0">
                <a:latin typeface="Verdana"/>
                <a:cs typeface="Verdana"/>
              </a:rPr>
              <a:t>r</a:t>
            </a:r>
            <a:r>
              <a:rPr spc="-4" dirty="0">
                <a:latin typeface="Verdana"/>
                <a:cs typeface="Verdana"/>
              </a:rPr>
              <a:t>a</a:t>
            </a:r>
            <a:r>
              <a:rPr dirty="0">
                <a:latin typeface="Verdana"/>
                <a:cs typeface="Verdana"/>
              </a:rPr>
              <a:t>t</a:t>
            </a:r>
            <a:r>
              <a:rPr spc="18" dirty="0">
                <a:latin typeface="Verdana"/>
                <a:cs typeface="Verdana"/>
              </a:rPr>
              <a:t>i</a:t>
            </a:r>
            <a:r>
              <a:rPr spc="-13" dirty="0">
                <a:latin typeface="Verdana"/>
                <a:cs typeface="Verdana"/>
              </a:rPr>
              <a:t>o</a:t>
            </a:r>
            <a:r>
              <a:rPr spc="-9" dirty="0">
                <a:latin typeface="Verdana"/>
                <a:cs typeface="Verdana"/>
              </a:rPr>
              <a:t>n</a:t>
            </a:r>
            <a:r>
              <a:rPr dirty="0">
                <a:latin typeface="Verdana"/>
                <a:cs typeface="Verdana"/>
              </a:rPr>
              <a:t>	(p</a:t>
            </a:r>
            <a:r>
              <a:rPr spc="-9" dirty="0">
                <a:latin typeface="Verdana"/>
                <a:cs typeface="Verdana"/>
              </a:rPr>
              <a:t>+</a:t>
            </a:r>
            <a:r>
              <a:rPr spc="-4" dirty="0">
                <a:latin typeface="Verdana"/>
                <a:cs typeface="Verdana"/>
              </a:rPr>
              <a:t>1)</a:t>
            </a:r>
            <a:r>
              <a:rPr dirty="0">
                <a:latin typeface="Verdana"/>
                <a:cs typeface="Verdana"/>
              </a:rPr>
              <a:t>	</a:t>
            </a:r>
            <a:r>
              <a:rPr spc="18" dirty="0">
                <a:latin typeface="Verdana"/>
                <a:cs typeface="Verdana"/>
              </a:rPr>
              <a:t>i</a:t>
            </a:r>
            <a:r>
              <a:rPr spc="-4" dirty="0">
                <a:latin typeface="Verdana"/>
                <a:cs typeface="Verdana"/>
              </a:rPr>
              <a:t>s  determined</a:t>
            </a:r>
            <a:r>
              <a:rPr spc="-9" dirty="0">
                <a:latin typeface="Verdana"/>
                <a:cs typeface="Verdana"/>
              </a:rPr>
              <a:t> as:</a:t>
            </a:r>
            <a:endParaRPr>
              <a:latin typeface="Verdana"/>
              <a:cs typeface="Verdana"/>
            </a:endParaRPr>
          </a:p>
        </p:txBody>
      </p:sp>
      <p:pic>
        <p:nvPicPr>
          <p:cNvPr id="5" name="object 5"/>
          <p:cNvPicPr/>
          <p:nvPr/>
        </p:nvPicPr>
        <p:blipFill>
          <a:blip r:embed="rId3" cstate="print"/>
          <a:stretch>
            <a:fillRect/>
          </a:stretch>
        </p:blipFill>
        <p:spPr>
          <a:xfrm>
            <a:off x="2197331" y="3630706"/>
            <a:ext cx="4752109" cy="648148"/>
          </a:xfrm>
          <a:prstGeom prst="rect">
            <a:avLst/>
          </a:prstGeom>
        </p:spPr>
      </p:pic>
      <p:sp>
        <p:nvSpPr>
          <p:cNvPr id="6" name="object 6"/>
          <p:cNvSpPr txBox="1"/>
          <p:nvPr/>
        </p:nvSpPr>
        <p:spPr>
          <a:xfrm>
            <a:off x="902855" y="4738299"/>
            <a:ext cx="7334826" cy="559734"/>
          </a:xfrm>
          <a:prstGeom prst="rect">
            <a:avLst/>
          </a:prstGeom>
        </p:spPr>
        <p:txBody>
          <a:bodyPr vert="horz" wrap="square" lIns="0" tIns="10257" rIns="0" bIns="0" rtlCol="0">
            <a:spAutoFit/>
          </a:bodyPr>
          <a:lstStyle/>
          <a:p>
            <a:pPr marL="11397" marR="4559">
              <a:spcBef>
                <a:spcPts val="81"/>
              </a:spcBef>
            </a:pPr>
            <a:r>
              <a:rPr spc="-4" dirty="0">
                <a:latin typeface="Verdana"/>
                <a:cs typeface="Verdana"/>
              </a:rPr>
              <a:t>The</a:t>
            </a:r>
            <a:r>
              <a:rPr spc="31" dirty="0">
                <a:latin typeface="Verdana"/>
                <a:cs typeface="Verdana"/>
              </a:rPr>
              <a:t> </a:t>
            </a:r>
            <a:r>
              <a:rPr dirty="0">
                <a:latin typeface="Verdana"/>
                <a:cs typeface="Verdana"/>
              </a:rPr>
              <a:t>weight</a:t>
            </a:r>
            <a:r>
              <a:rPr spc="45" dirty="0">
                <a:latin typeface="Verdana"/>
                <a:cs typeface="Verdana"/>
              </a:rPr>
              <a:t> </a:t>
            </a:r>
            <a:r>
              <a:rPr spc="-9" dirty="0">
                <a:latin typeface="Verdana"/>
                <a:cs typeface="Verdana"/>
              </a:rPr>
              <a:t>vector</a:t>
            </a:r>
            <a:r>
              <a:rPr spc="31" dirty="0">
                <a:latin typeface="Verdana"/>
                <a:cs typeface="Verdana"/>
              </a:rPr>
              <a:t> </a:t>
            </a:r>
            <a:r>
              <a:rPr spc="-9" dirty="0">
                <a:latin typeface="Verdana"/>
                <a:cs typeface="Verdana"/>
              </a:rPr>
              <a:t>W3</a:t>
            </a:r>
            <a:r>
              <a:rPr spc="67" dirty="0">
                <a:latin typeface="Verdana"/>
                <a:cs typeface="Verdana"/>
              </a:rPr>
              <a:t> </a:t>
            </a:r>
            <a:r>
              <a:rPr dirty="0">
                <a:latin typeface="Verdana"/>
                <a:cs typeface="Verdana"/>
              </a:rPr>
              <a:t>of</a:t>
            </a:r>
            <a:r>
              <a:rPr spc="36" dirty="0">
                <a:latin typeface="Verdana"/>
                <a:cs typeface="Verdana"/>
              </a:rPr>
              <a:t> </a:t>
            </a:r>
            <a:r>
              <a:rPr dirty="0">
                <a:latin typeface="Verdana"/>
                <a:cs typeface="Verdana"/>
              </a:rPr>
              <a:t>the</a:t>
            </a:r>
            <a:r>
              <a:rPr spc="31" dirty="0">
                <a:latin typeface="Verdana"/>
                <a:cs typeface="Verdana"/>
              </a:rPr>
              <a:t> </a:t>
            </a:r>
            <a:r>
              <a:rPr dirty="0">
                <a:latin typeface="Verdana"/>
                <a:cs typeface="Verdana"/>
              </a:rPr>
              <a:t>winning</a:t>
            </a:r>
            <a:r>
              <a:rPr spc="45" dirty="0">
                <a:latin typeface="Verdana"/>
                <a:cs typeface="Verdana"/>
              </a:rPr>
              <a:t> </a:t>
            </a:r>
            <a:r>
              <a:rPr spc="-9" dirty="0">
                <a:latin typeface="Verdana"/>
                <a:cs typeface="Verdana"/>
              </a:rPr>
              <a:t>neuron</a:t>
            </a:r>
            <a:r>
              <a:rPr spc="49" dirty="0">
                <a:latin typeface="Verdana"/>
                <a:cs typeface="Verdana"/>
              </a:rPr>
              <a:t> </a:t>
            </a:r>
            <a:r>
              <a:rPr spc="-9" dirty="0">
                <a:latin typeface="Verdana"/>
                <a:cs typeface="Verdana"/>
              </a:rPr>
              <a:t>3</a:t>
            </a:r>
            <a:r>
              <a:rPr spc="45" dirty="0">
                <a:latin typeface="Verdana"/>
                <a:cs typeface="Verdana"/>
              </a:rPr>
              <a:t> </a:t>
            </a:r>
            <a:r>
              <a:rPr spc="-9" dirty="0">
                <a:latin typeface="Verdana"/>
                <a:cs typeface="Verdana"/>
              </a:rPr>
              <a:t>becomes</a:t>
            </a:r>
            <a:r>
              <a:rPr spc="54" dirty="0">
                <a:latin typeface="Verdana"/>
                <a:cs typeface="Verdana"/>
              </a:rPr>
              <a:t> </a:t>
            </a:r>
            <a:r>
              <a:rPr spc="-9" dirty="0">
                <a:latin typeface="Verdana"/>
                <a:cs typeface="Verdana"/>
              </a:rPr>
              <a:t>closer </a:t>
            </a:r>
            <a:r>
              <a:rPr spc="-619" dirty="0">
                <a:latin typeface="Verdana"/>
                <a:cs typeface="Verdana"/>
              </a:rPr>
              <a:t> </a:t>
            </a:r>
            <a:r>
              <a:rPr spc="-4" dirty="0">
                <a:latin typeface="Verdana"/>
                <a:cs typeface="Verdana"/>
              </a:rPr>
              <a:t>to</a:t>
            </a:r>
            <a:r>
              <a:rPr spc="-22" dirty="0">
                <a:latin typeface="Verdana"/>
                <a:cs typeface="Verdana"/>
              </a:rPr>
              <a:t> </a:t>
            </a:r>
            <a:r>
              <a:rPr dirty="0">
                <a:latin typeface="Verdana"/>
                <a:cs typeface="Verdana"/>
              </a:rPr>
              <a:t>the</a:t>
            </a:r>
            <a:r>
              <a:rPr spc="-18" dirty="0">
                <a:latin typeface="Verdana"/>
                <a:cs typeface="Verdana"/>
              </a:rPr>
              <a:t> </a:t>
            </a:r>
            <a:r>
              <a:rPr spc="4" dirty="0">
                <a:latin typeface="Verdana"/>
                <a:cs typeface="Verdana"/>
              </a:rPr>
              <a:t>input</a:t>
            </a:r>
            <a:r>
              <a:rPr spc="-45" dirty="0">
                <a:latin typeface="Verdana"/>
                <a:cs typeface="Verdana"/>
              </a:rPr>
              <a:t> </a:t>
            </a:r>
            <a:r>
              <a:rPr spc="-13" dirty="0">
                <a:latin typeface="Verdana"/>
                <a:cs typeface="Verdana"/>
              </a:rPr>
              <a:t>vector</a:t>
            </a:r>
            <a:r>
              <a:rPr spc="27" dirty="0">
                <a:latin typeface="Verdana"/>
                <a:cs typeface="Verdana"/>
              </a:rPr>
              <a:t> </a:t>
            </a:r>
            <a:r>
              <a:rPr spc="-9" dirty="0">
                <a:latin typeface="Verdana"/>
                <a:cs typeface="Verdana"/>
              </a:rPr>
              <a:t>X</a:t>
            </a:r>
            <a:r>
              <a:rPr spc="18" dirty="0">
                <a:latin typeface="Verdana"/>
                <a:cs typeface="Verdana"/>
              </a:rPr>
              <a:t> </a:t>
            </a:r>
            <a:r>
              <a:rPr dirty="0">
                <a:latin typeface="Verdana"/>
                <a:cs typeface="Verdana"/>
              </a:rPr>
              <a:t>with</a:t>
            </a:r>
            <a:r>
              <a:rPr spc="-40" dirty="0">
                <a:latin typeface="Verdana"/>
                <a:cs typeface="Verdana"/>
              </a:rPr>
              <a:t> </a:t>
            </a:r>
            <a:r>
              <a:rPr spc="-9" dirty="0">
                <a:latin typeface="Verdana"/>
                <a:cs typeface="Verdana"/>
              </a:rPr>
              <a:t>each</a:t>
            </a:r>
            <a:r>
              <a:rPr spc="18" dirty="0">
                <a:latin typeface="Verdana"/>
                <a:cs typeface="Verdana"/>
              </a:rPr>
              <a:t> </a:t>
            </a:r>
            <a:r>
              <a:rPr spc="-4" dirty="0">
                <a:latin typeface="Verdana"/>
                <a:cs typeface="Verdana"/>
              </a:rPr>
              <a:t>iteration.</a:t>
            </a:r>
            <a:endParaRPr>
              <a:latin typeface="Verdana"/>
              <a:cs typeface="Verdana"/>
            </a:endParaRPr>
          </a:p>
        </p:txBody>
      </p:sp>
    </p:spTree>
    <p:extLst>
      <p:ext uri="{BB962C8B-B14F-4D97-AF65-F5344CB8AC3E}">
        <p14:creationId xmlns:p14="http://schemas.microsoft.com/office/powerpoint/2010/main" val="2633810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7200" y="942508"/>
            <a:ext cx="7467600" cy="475130"/>
          </a:xfrm>
          <a:prstGeom prst="rect">
            <a:avLst/>
          </a:prstGeom>
        </p:spPr>
        <p:txBody>
          <a:bodyPr vert="horz" wrap="square" lIns="0" tIns="13335" rIns="0" bIns="0" rtlCol="0">
            <a:spAutoFit/>
          </a:bodyPr>
          <a:lstStyle/>
          <a:p>
            <a:pPr marL="12700">
              <a:lnSpc>
                <a:spcPct val="100000"/>
              </a:lnSpc>
              <a:spcBef>
                <a:spcPts val="105"/>
              </a:spcBef>
            </a:pPr>
            <a:r>
              <a:rPr lang="en-IN" dirty="0"/>
              <a:t>ART-</a:t>
            </a:r>
            <a:r>
              <a:rPr dirty="0"/>
              <a:t>Intr</a:t>
            </a:r>
            <a:r>
              <a:rPr spc="10" dirty="0"/>
              <a:t>o</a:t>
            </a:r>
            <a:r>
              <a:rPr dirty="0"/>
              <a:t>duction</a:t>
            </a:r>
          </a:p>
        </p:txBody>
      </p:sp>
      <p:sp>
        <p:nvSpPr>
          <p:cNvPr id="10" name="Content Placeholder 9"/>
          <p:cNvSpPr>
            <a:spLocks noGrp="1"/>
          </p:cNvSpPr>
          <p:nvPr>
            <p:ph sz="quarter" idx="1"/>
          </p:nvPr>
        </p:nvSpPr>
        <p:spPr/>
        <p:txBody>
          <a:bodyPr/>
          <a:lstStyle/>
          <a:p>
            <a:pPr marL="286385">
              <a:lnSpc>
                <a:spcPts val="3195"/>
              </a:lnSpc>
              <a:tabLst>
                <a:tab pos="287020" algn="l"/>
              </a:tabLst>
            </a:pPr>
            <a:r>
              <a:rPr lang="en-US" spc="-5" dirty="0">
                <a:latin typeface="Times New Roman"/>
                <a:cs typeface="Times New Roman"/>
              </a:rPr>
              <a:t>ART stands for "Adaptive Resonance Theory", invented by Stephen </a:t>
            </a:r>
            <a:r>
              <a:rPr lang="en-US" spc="-5" dirty="0" err="1">
                <a:latin typeface="Times New Roman"/>
                <a:cs typeface="Times New Roman"/>
              </a:rPr>
              <a:t>Grossberg</a:t>
            </a:r>
            <a:r>
              <a:rPr lang="en-US" spc="-5" dirty="0">
                <a:latin typeface="Times New Roman"/>
                <a:cs typeface="Times New Roman"/>
              </a:rPr>
              <a:t> in 1976.</a:t>
            </a:r>
          </a:p>
          <a:p>
            <a:pPr marL="286385">
              <a:lnSpc>
                <a:spcPts val="3195"/>
              </a:lnSpc>
              <a:tabLst>
                <a:tab pos="287020" algn="l"/>
              </a:tabLst>
            </a:pPr>
            <a:r>
              <a:rPr lang="en-US" spc="-5" dirty="0">
                <a:latin typeface="Times New Roman"/>
                <a:cs typeface="Times New Roman"/>
              </a:rPr>
              <a:t>ART represents a family of neural networks.</a:t>
            </a:r>
          </a:p>
          <a:p>
            <a:pPr marL="286385" marR="499745">
              <a:lnSpc>
                <a:spcPts val="3195"/>
              </a:lnSpc>
              <a:tabLst>
                <a:tab pos="287020" algn="l"/>
              </a:tabLst>
            </a:pPr>
            <a:r>
              <a:rPr lang="en-US" spc="-5" dirty="0">
                <a:latin typeface="Times New Roman"/>
                <a:cs typeface="Times New Roman"/>
              </a:rPr>
              <a:t>The basic ART System is an unsupervised learning  model.</a:t>
            </a:r>
          </a:p>
          <a:p>
            <a:pPr marL="286385" marR="5080">
              <a:lnSpc>
                <a:spcPts val="3195"/>
              </a:lnSpc>
              <a:tabLst>
                <a:tab pos="287020" algn="l"/>
              </a:tabLst>
            </a:pPr>
            <a:r>
              <a:rPr lang="en-US" spc="-5" dirty="0">
                <a:latin typeface="Times New Roman"/>
                <a:cs typeface="Times New Roman"/>
              </a:rPr>
              <a:t>The term "resonance" refers to resonant state of a  neural network in which a category prototype vector  matches close enough to the current input vector.</a:t>
            </a:r>
          </a:p>
          <a:p>
            <a:pPr marL="286385" marR="5080">
              <a:lnSpc>
                <a:spcPts val="3195"/>
              </a:lnSpc>
              <a:tabLst>
                <a:tab pos="287020" algn="l"/>
              </a:tabLst>
            </a:pPr>
            <a:r>
              <a:rPr lang="en-US" spc="-5" dirty="0">
                <a:latin typeface="Times New Roman"/>
                <a:cs typeface="Times New Roman"/>
              </a:rPr>
              <a:t> ART  matching leads to this resonant state, which permits  learning. The network learns only in its resonant state.</a:t>
            </a:r>
          </a:p>
          <a:p>
            <a:endParaRPr lang="en-IN" dirty="0"/>
          </a:p>
        </p:txBody>
      </p:sp>
    </p:spTree>
    <p:extLst>
      <p:ext uri="{BB962C8B-B14F-4D97-AF65-F5344CB8AC3E}">
        <p14:creationId xmlns:p14="http://schemas.microsoft.com/office/powerpoint/2010/main" val="386780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4900" spc="-5" dirty="0"/>
              <a:t>Key</a:t>
            </a:r>
            <a:r>
              <a:rPr sz="4900" spc="-75" dirty="0"/>
              <a:t> </a:t>
            </a:r>
            <a:r>
              <a:rPr sz="4900" spc="-5" dirty="0"/>
              <a:t>Innovation</a:t>
            </a:r>
            <a:endParaRPr sz="4900" dirty="0"/>
          </a:p>
        </p:txBody>
      </p:sp>
      <p:sp>
        <p:nvSpPr>
          <p:cNvPr id="10" name="Content Placeholder 9"/>
          <p:cNvSpPr>
            <a:spLocks noGrp="1"/>
          </p:cNvSpPr>
          <p:nvPr>
            <p:ph sz="quarter" idx="1"/>
          </p:nvPr>
        </p:nvSpPr>
        <p:spPr/>
        <p:txBody>
          <a:bodyPr/>
          <a:lstStyle/>
          <a:p>
            <a:pPr marL="12700" algn="just">
              <a:lnSpc>
                <a:spcPct val="100000"/>
              </a:lnSpc>
              <a:spcBef>
                <a:spcPts val="1370"/>
              </a:spcBef>
            </a:pPr>
            <a:r>
              <a:rPr lang="en-US" spc="-5" dirty="0">
                <a:latin typeface="Times New Roman"/>
                <a:cs typeface="Times New Roman"/>
              </a:rPr>
              <a:t>The</a:t>
            </a:r>
            <a:r>
              <a:rPr lang="en-US" dirty="0">
                <a:latin typeface="Times New Roman"/>
                <a:cs typeface="Times New Roman"/>
              </a:rPr>
              <a:t> </a:t>
            </a:r>
            <a:r>
              <a:rPr lang="en-US" spc="-5" dirty="0">
                <a:latin typeface="Times New Roman"/>
                <a:cs typeface="Times New Roman"/>
              </a:rPr>
              <a:t>key</a:t>
            </a:r>
            <a:r>
              <a:rPr lang="en-US" spc="5" dirty="0">
                <a:latin typeface="Times New Roman"/>
                <a:cs typeface="Times New Roman"/>
              </a:rPr>
              <a:t> </a:t>
            </a:r>
            <a:r>
              <a:rPr lang="en-US" spc="-5" dirty="0">
                <a:latin typeface="Times New Roman"/>
                <a:cs typeface="Times New Roman"/>
              </a:rPr>
              <a:t>innovation</a:t>
            </a:r>
            <a:r>
              <a:rPr lang="en-US" spc="-15" dirty="0">
                <a:latin typeface="Times New Roman"/>
                <a:cs typeface="Times New Roman"/>
              </a:rPr>
              <a:t> </a:t>
            </a:r>
            <a:r>
              <a:rPr lang="en-US" dirty="0">
                <a:latin typeface="Times New Roman"/>
                <a:cs typeface="Times New Roman"/>
              </a:rPr>
              <a:t>of</a:t>
            </a:r>
            <a:r>
              <a:rPr lang="en-US" spc="-155" dirty="0">
                <a:latin typeface="Times New Roman"/>
                <a:cs typeface="Times New Roman"/>
              </a:rPr>
              <a:t> </a:t>
            </a:r>
            <a:r>
              <a:rPr lang="en-US" spc="-65" dirty="0">
                <a:latin typeface="Times New Roman"/>
                <a:cs typeface="Times New Roman"/>
              </a:rPr>
              <a:t>ART</a:t>
            </a:r>
            <a:r>
              <a:rPr lang="en-US" spc="-25" dirty="0">
                <a:latin typeface="Times New Roman"/>
                <a:cs typeface="Times New Roman"/>
              </a:rPr>
              <a:t> </a:t>
            </a:r>
            <a:r>
              <a:rPr lang="en-US" spc="-5" dirty="0">
                <a:latin typeface="Times New Roman"/>
                <a:cs typeface="Times New Roman"/>
              </a:rPr>
              <a:t>is</a:t>
            </a:r>
            <a:r>
              <a:rPr lang="en-US" spc="-10" dirty="0">
                <a:latin typeface="Times New Roman"/>
                <a:cs typeface="Times New Roman"/>
              </a:rPr>
              <a:t> </a:t>
            </a:r>
            <a:r>
              <a:rPr lang="en-US" dirty="0">
                <a:latin typeface="Times New Roman"/>
                <a:cs typeface="Times New Roman"/>
              </a:rPr>
              <a:t>the </a:t>
            </a:r>
            <a:r>
              <a:rPr lang="en-US" spc="-5" dirty="0">
                <a:latin typeface="Times New Roman"/>
                <a:cs typeface="Times New Roman"/>
              </a:rPr>
              <a:t>use </a:t>
            </a:r>
            <a:r>
              <a:rPr lang="en-US" dirty="0">
                <a:latin typeface="Times New Roman"/>
                <a:cs typeface="Times New Roman"/>
              </a:rPr>
              <a:t>of</a:t>
            </a:r>
            <a:r>
              <a:rPr lang="en-US" spc="10" dirty="0">
                <a:latin typeface="Times New Roman"/>
                <a:cs typeface="Times New Roman"/>
              </a:rPr>
              <a:t> </a:t>
            </a:r>
            <a:r>
              <a:rPr lang="en-US" spc="-5" dirty="0">
                <a:latin typeface="Times New Roman"/>
                <a:cs typeface="Times New Roman"/>
              </a:rPr>
              <a:t>“expectations.”</a:t>
            </a:r>
            <a:endParaRPr lang="en-US" dirty="0">
              <a:latin typeface="Times New Roman"/>
              <a:cs typeface="Times New Roman"/>
            </a:endParaRPr>
          </a:p>
          <a:p>
            <a:pPr marL="12700" marR="905510" algn="just">
              <a:spcBef>
                <a:spcPts val="1370"/>
              </a:spcBef>
              <a:tabLst>
                <a:tab pos="287020" algn="l"/>
              </a:tabLst>
            </a:pPr>
            <a:r>
              <a:rPr lang="en-US" spc="-5" dirty="0">
                <a:latin typeface="Times New Roman"/>
                <a:cs typeface="Times New Roman"/>
              </a:rPr>
              <a:t>As each input is presented to the network, it is  compared with the prototype vector that is most  closely matches.</a:t>
            </a:r>
          </a:p>
          <a:p>
            <a:pPr marL="12700" marR="212725" algn="just">
              <a:spcBef>
                <a:spcPts val="1370"/>
              </a:spcBef>
              <a:tabLst>
                <a:tab pos="287020" algn="l"/>
              </a:tabLst>
            </a:pPr>
            <a:r>
              <a:rPr lang="en-US" spc="-5" dirty="0">
                <a:latin typeface="Times New Roman"/>
                <a:cs typeface="Times New Roman"/>
              </a:rPr>
              <a:t>If the match between the prototype and the input  vector is NOT adequate, a new prototype is selected.  In this way, previous learned memories (prototypes)  are not eroded by new learning.</a:t>
            </a:r>
          </a:p>
          <a:p>
            <a:pPr marL="12700" algn="just">
              <a:spcBef>
                <a:spcPts val="1370"/>
              </a:spcBef>
            </a:pPr>
            <a:endParaRPr lang="en-IN" spc="-5" dirty="0">
              <a:latin typeface="Times New Roman"/>
              <a:cs typeface="Times New Roman"/>
            </a:endParaRPr>
          </a:p>
        </p:txBody>
      </p:sp>
    </p:spTree>
    <p:extLst>
      <p:ext uri="{BB962C8B-B14F-4D97-AF65-F5344CB8AC3E}">
        <p14:creationId xmlns:p14="http://schemas.microsoft.com/office/powerpoint/2010/main" val="29030214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Stability</a:t>
            </a:r>
            <a:r>
              <a:rPr spc="-30" dirty="0"/>
              <a:t> </a:t>
            </a:r>
            <a:r>
              <a:rPr dirty="0"/>
              <a:t>Plasticity</a:t>
            </a:r>
            <a:r>
              <a:rPr spc="-85" dirty="0"/>
              <a:t> </a:t>
            </a:r>
            <a:r>
              <a:rPr dirty="0"/>
              <a:t>Dilemma</a:t>
            </a:r>
          </a:p>
        </p:txBody>
      </p:sp>
      <p:sp>
        <p:nvSpPr>
          <p:cNvPr id="10" name="Content Placeholder 9"/>
          <p:cNvSpPr>
            <a:spLocks noGrp="1"/>
          </p:cNvSpPr>
          <p:nvPr>
            <p:ph sz="quarter" idx="1"/>
          </p:nvPr>
        </p:nvSpPr>
        <p:spPr/>
        <p:txBody>
          <a:bodyPr/>
          <a:lstStyle/>
          <a:p>
            <a:endParaRPr lang="en-IN"/>
          </a:p>
        </p:txBody>
      </p:sp>
      <p:sp>
        <p:nvSpPr>
          <p:cNvPr id="9" name="object 9"/>
          <p:cNvSpPr txBox="1"/>
          <p:nvPr/>
        </p:nvSpPr>
        <p:spPr>
          <a:xfrm>
            <a:off x="535940" y="1921509"/>
            <a:ext cx="7921625" cy="4062095"/>
          </a:xfrm>
          <a:prstGeom prst="rect">
            <a:avLst/>
          </a:prstGeom>
        </p:spPr>
        <p:txBody>
          <a:bodyPr vert="horz" wrap="square" lIns="0" tIns="53340" rIns="0" bIns="0" rtlCol="0">
            <a:spAutoFit/>
          </a:bodyPr>
          <a:lstStyle/>
          <a:p>
            <a:pPr marL="286385" marR="193675" indent="-274320">
              <a:lnSpc>
                <a:spcPts val="2600"/>
              </a:lnSpc>
              <a:spcBef>
                <a:spcPts val="420"/>
              </a:spcBef>
              <a:buClr>
                <a:srgbClr val="0AD0D9"/>
              </a:buClr>
              <a:buSzPct val="93750"/>
              <a:buFont typeface="Segoe UI Symbol"/>
              <a:buChar char="⚫"/>
              <a:tabLst>
                <a:tab pos="287020" algn="l"/>
              </a:tabLst>
            </a:pPr>
            <a:r>
              <a:rPr sz="2400" dirty="0">
                <a:latin typeface="Times New Roman"/>
                <a:cs typeface="Times New Roman"/>
              </a:rPr>
              <a:t>Real</a:t>
            </a:r>
            <a:r>
              <a:rPr sz="2400" spc="-30" dirty="0">
                <a:latin typeface="Times New Roman"/>
                <a:cs typeface="Times New Roman"/>
              </a:rPr>
              <a:t> </a:t>
            </a:r>
            <a:r>
              <a:rPr sz="2400" dirty="0">
                <a:latin typeface="Times New Roman"/>
                <a:cs typeface="Times New Roman"/>
              </a:rPr>
              <a:t>world</a:t>
            </a:r>
            <a:r>
              <a:rPr sz="2400" spc="-15"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dirty="0">
                <a:latin typeface="Times New Roman"/>
                <a:cs typeface="Times New Roman"/>
              </a:rPr>
              <a:t>faced</a:t>
            </a:r>
            <a:r>
              <a:rPr sz="2400" spc="-20" dirty="0">
                <a:latin typeface="Times New Roman"/>
                <a:cs typeface="Times New Roman"/>
              </a:rPr>
              <a:t> </a:t>
            </a:r>
            <a:r>
              <a:rPr sz="2400" dirty="0">
                <a:latin typeface="Times New Roman"/>
                <a:cs typeface="Times New Roman"/>
              </a:rPr>
              <a:t>with</a:t>
            </a:r>
            <a:r>
              <a:rPr sz="2400" spc="-10" dirty="0">
                <a:latin typeface="Times New Roman"/>
                <a:cs typeface="Times New Roman"/>
              </a:rPr>
              <a:t> </a:t>
            </a:r>
            <a:r>
              <a:rPr sz="2400" dirty="0">
                <a:latin typeface="Times New Roman"/>
                <a:cs typeface="Times New Roman"/>
              </a:rPr>
              <a:t>situation</a:t>
            </a:r>
            <a:r>
              <a:rPr sz="2400" spc="-45" dirty="0">
                <a:latin typeface="Times New Roman"/>
                <a:cs typeface="Times New Roman"/>
              </a:rPr>
              <a:t> </a:t>
            </a:r>
            <a:r>
              <a:rPr sz="2400" dirty="0">
                <a:latin typeface="Times New Roman"/>
                <a:cs typeface="Times New Roman"/>
              </a:rPr>
              <a:t>where</a:t>
            </a:r>
            <a:r>
              <a:rPr sz="2400" spc="-20" dirty="0">
                <a:latin typeface="Times New Roman"/>
                <a:cs typeface="Times New Roman"/>
              </a:rPr>
              <a:t> </a:t>
            </a:r>
            <a:r>
              <a:rPr sz="2400" dirty="0">
                <a:latin typeface="Times New Roman"/>
                <a:cs typeface="Times New Roman"/>
              </a:rPr>
              <a:t>data</a:t>
            </a:r>
            <a:r>
              <a:rPr sz="2400" spc="-30" dirty="0">
                <a:latin typeface="Times New Roman"/>
                <a:cs typeface="Times New Roman"/>
              </a:rPr>
              <a:t> </a:t>
            </a:r>
            <a:r>
              <a:rPr sz="2400" spc="-5" dirty="0">
                <a:latin typeface="Times New Roman"/>
                <a:cs typeface="Times New Roman"/>
              </a:rPr>
              <a:t>is </a:t>
            </a:r>
            <a:r>
              <a:rPr sz="2400" dirty="0">
                <a:latin typeface="Times New Roman"/>
                <a:cs typeface="Times New Roman"/>
              </a:rPr>
              <a:t>continuously </a:t>
            </a:r>
            <a:r>
              <a:rPr sz="2400" spc="-585" dirty="0">
                <a:latin typeface="Times New Roman"/>
                <a:cs typeface="Times New Roman"/>
              </a:rPr>
              <a:t> </a:t>
            </a:r>
            <a:r>
              <a:rPr sz="2400" dirty="0">
                <a:latin typeface="Times New Roman"/>
                <a:cs typeface="Times New Roman"/>
              </a:rPr>
              <a:t>changing.</a:t>
            </a:r>
          </a:p>
          <a:p>
            <a:pPr marL="286385" marR="5080" indent="-274320">
              <a:lnSpc>
                <a:spcPts val="2590"/>
              </a:lnSpc>
              <a:spcBef>
                <a:spcPts val="570"/>
              </a:spcBef>
              <a:buClr>
                <a:srgbClr val="0AD0D9"/>
              </a:buClr>
              <a:buSzPct val="93750"/>
              <a:buFont typeface="Segoe UI Symbol"/>
              <a:buChar char="⚫"/>
              <a:tabLst>
                <a:tab pos="287020" algn="l"/>
              </a:tabLst>
            </a:pPr>
            <a:r>
              <a:rPr sz="2400" dirty="0">
                <a:latin typeface="Times New Roman"/>
                <a:cs typeface="Times New Roman"/>
              </a:rPr>
              <a:t>In</a:t>
            </a:r>
            <a:r>
              <a:rPr sz="2400" spc="-5" dirty="0">
                <a:latin typeface="Times New Roman"/>
                <a:cs typeface="Times New Roman"/>
              </a:rPr>
              <a:t> this</a:t>
            </a:r>
            <a:r>
              <a:rPr sz="2400" spc="-20" dirty="0">
                <a:latin typeface="Times New Roman"/>
                <a:cs typeface="Times New Roman"/>
              </a:rPr>
              <a:t> </a:t>
            </a:r>
            <a:r>
              <a:rPr sz="2400" dirty="0">
                <a:latin typeface="Times New Roman"/>
                <a:cs typeface="Times New Roman"/>
              </a:rPr>
              <a:t>situation</a:t>
            </a:r>
            <a:r>
              <a:rPr sz="2400" spc="-40"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learning</a:t>
            </a:r>
            <a:r>
              <a:rPr sz="2400" spc="-20" dirty="0">
                <a:latin typeface="Times New Roman"/>
                <a:cs typeface="Times New Roman"/>
              </a:rPr>
              <a:t> </a:t>
            </a:r>
            <a:r>
              <a:rPr sz="2400" dirty="0">
                <a:latin typeface="Times New Roman"/>
                <a:cs typeface="Times New Roman"/>
              </a:rPr>
              <a:t>system</a:t>
            </a:r>
            <a:r>
              <a:rPr sz="2400" spc="-25" dirty="0">
                <a:latin typeface="Times New Roman"/>
                <a:cs typeface="Times New Roman"/>
              </a:rPr>
              <a:t> </a:t>
            </a:r>
            <a:r>
              <a:rPr sz="2400" spc="-5" dirty="0">
                <a:latin typeface="Times New Roman"/>
                <a:cs typeface="Times New Roman"/>
              </a:rPr>
              <a:t>faces</a:t>
            </a:r>
            <a:r>
              <a:rPr sz="2400" spc="-10" dirty="0">
                <a:latin typeface="Times New Roman"/>
                <a:cs typeface="Times New Roman"/>
              </a:rPr>
              <a:t> </a:t>
            </a:r>
            <a:r>
              <a:rPr sz="2400" dirty="0">
                <a:latin typeface="Times New Roman"/>
                <a:cs typeface="Times New Roman"/>
              </a:rPr>
              <a:t>stability-plasticity </a:t>
            </a:r>
            <a:r>
              <a:rPr sz="2400" spc="-585" dirty="0">
                <a:latin typeface="Times New Roman"/>
                <a:cs typeface="Times New Roman"/>
              </a:rPr>
              <a:t> </a:t>
            </a:r>
            <a:r>
              <a:rPr sz="2400" spc="-5" dirty="0">
                <a:latin typeface="Times New Roman"/>
                <a:cs typeface="Times New Roman"/>
              </a:rPr>
              <a:t>dilemma.</a:t>
            </a:r>
            <a:endParaRPr sz="2400" dirty="0">
              <a:latin typeface="Times New Roman"/>
              <a:cs typeface="Times New Roman"/>
            </a:endParaRPr>
          </a:p>
          <a:p>
            <a:pPr marL="287020" indent="-274320">
              <a:lnSpc>
                <a:spcPct val="100000"/>
              </a:lnSpc>
              <a:spcBef>
                <a:spcPts val="220"/>
              </a:spcBef>
              <a:buClr>
                <a:srgbClr val="0AD0D9"/>
              </a:buClr>
              <a:buSzPct val="95000"/>
              <a:buFont typeface="Segoe UI Symbol"/>
              <a:buChar char="⚫"/>
              <a:tabLst>
                <a:tab pos="286385" algn="l"/>
                <a:tab pos="287020" algn="l"/>
              </a:tabLst>
            </a:pPr>
            <a:r>
              <a:rPr sz="2000" b="1" dirty="0">
                <a:latin typeface="Times New Roman"/>
                <a:cs typeface="Times New Roman"/>
              </a:rPr>
              <a:t>Stability:</a:t>
            </a:r>
            <a:r>
              <a:rPr sz="2000" b="1" spc="-50" dirty="0">
                <a:latin typeface="Times New Roman"/>
                <a:cs typeface="Times New Roman"/>
              </a:rPr>
              <a:t> </a:t>
            </a:r>
            <a:r>
              <a:rPr sz="2000" spc="-5" dirty="0">
                <a:latin typeface="Times New Roman"/>
                <a:cs typeface="Times New Roman"/>
              </a:rPr>
              <a:t>System</a:t>
            </a:r>
            <a:r>
              <a:rPr sz="2000" spc="-20" dirty="0">
                <a:latin typeface="Times New Roman"/>
                <a:cs typeface="Times New Roman"/>
              </a:rPr>
              <a:t> </a:t>
            </a:r>
            <a:r>
              <a:rPr sz="2000" dirty="0">
                <a:latin typeface="Times New Roman"/>
                <a:cs typeface="Times New Roman"/>
              </a:rPr>
              <a:t>behaviour</a:t>
            </a:r>
            <a:r>
              <a:rPr sz="2000" spc="-55" dirty="0">
                <a:latin typeface="Times New Roman"/>
                <a:cs typeface="Times New Roman"/>
              </a:rPr>
              <a:t> </a:t>
            </a:r>
            <a:r>
              <a:rPr sz="2000" spc="-5" dirty="0">
                <a:latin typeface="Times New Roman"/>
                <a:cs typeface="Times New Roman"/>
              </a:rPr>
              <a:t>doesn’t</a:t>
            </a:r>
            <a:r>
              <a:rPr sz="2000" spc="-35" dirty="0">
                <a:latin typeface="Times New Roman"/>
                <a:cs typeface="Times New Roman"/>
              </a:rPr>
              <a:t> </a:t>
            </a:r>
            <a:r>
              <a:rPr sz="2000" dirty="0">
                <a:latin typeface="Times New Roman"/>
                <a:cs typeface="Times New Roman"/>
              </a:rPr>
              <a:t>change</a:t>
            </a:r>
            <a:r>
              <a:rPr sz="2000" spc="-30" dirty="0">
                <a:latin typeface="Times New Roman"/>
                <a:cs typeface="Times New Roman"/>
              </a:rPr>
              <a:t> </a:t>
            </a:r>
            <a:r>
              <a:rPr sz="2000" dirty="0">
                <a:latin typeface="Times New Roman"/>
                <a:cs typeface="Times New Roman"/>
              </a:rPr>
              <a:t>after</a:t>
            </a:r>
            <a:r>
              <a:rPr sz="2000" spc="-15" dirty="0">
                <a:latin typeface="Times New Roman"/>
                <a:cs typeface="Times New Roman"/>
              </a:rPr>
              <a:t> </a:t>
            </a:r>
            <a:r>
              <a:rPr sz="2000" dirty="0">
                <a:latin typeface="Times New Roman"/>
                <a:cs typeface="Times New Roman"/>
              </a:rPr>
              <a:t>irrelevant</a:t>
            </a:r>
            <a:r>
              <a:rPr sz="2000" spc="-45" dirty="0">
                <a:latin typeface="Times New Roman"/>
                <a:cs typeface="Times New Roman"/>
              </a:rPr>
              <a:t> </a:t>
            </a:r>
            <a:r>
              <a:rPr sz="2000" dirty="0">
                <a:latin typeface="Times New Roman"/>
                <a:cs typeface="Times New Roman"/>
              </a:rPr>
              <a:t>events</a:t>
            </a:r>
          </a:p>
          <a:p>
            <a:pPr marL="287020" indent="-274320">
              <a:lnSpc>
                <a:spcPct val="100000"/>
              </a:lnSpc>
              <a:spcBef>
                <a:spcPts val="240"/>
              </a:spcBef>
              <a:buClr>
                <a:srgbClr val="0AD0D9"/>
              </a:buClr>
              <a:buSzPct val="95000"/>
              <a:buFont typeface="Segoe UI Symbol"/>
              <a:buChar char="⚫"/>
              <a:tabLst>
                <a:tab pos="286385" algn="l"/>
                <a:tab pos="287020" algn="l"/>
              </a:tabLst>
            </a:pPr>
            <a:r>
              <a:rPr sz="2000" b="1" dirty="0">
                <a:latin typeface="Times New Roman"/>
                <a:cs typeface="Times New Roman"/>
              </a:rPr>
              <a:t>Plasticity:</a:t>
            </a:r>
            <a:r>
              <a:rPr sz="2000" b="1" spc="-50" dirty="0">
                <a:latin typeface="Times New Roman"/>
                <a:cs typeface="Times New Roman"/>
              </a:rPr>
              <a:t> </a:t>
            </a:r>
            <a:r>
              <a:rPr sz="2000" spc="-5" dirty="0">
                <a:latin typeface="Times New Roman"/>
                <a:cs typeface="Times New Roman"/>
              </a:rPr>
              <a:t>System</a:t>
            </a:r>
            <a:r>
              <a:rPr sz="2000" spc="-25" dirty="0">
                <a:latin typeface="Times New Roman"/>
                <a:cs typeface="Times New Roman"/>
              </a:rPr>
              <a:t> </a:t>
            </a:r>
            <a:r>
              <a:rPr sz="2000" dirty="0">
                <a:latin typeface="Times New Roman"/>
                <a:cs typeface="Times New Roman"/>
              </a:rPr>
              <a:t>adapts</a:t>
            </a:r>
            <a:r>
              <a:rPr sz="2000" spc="-30" dirty="0">
                <a:latin typeface="Times New Roman"/>
                <a:cs typeface="Times New Roman"/>
              </a:rPr>
              <a:t> </a:t>
            </a:r>
            <a:r>
              <a:rPr sz="2000" spc="-5" dirty="0">
                <a:latin typeface="Times New Roman"/>
                <a:cs typeface="Times New Roman"/>
              </a:rPr>
              <a:t>its </a:t>
            </a:r>
            <a:r>
              <a:rPr sz="2000" dirty="0">
                <a:latin typeface="Times New Roman"/>
                <a:cs typeface="Times New Roman"/>
              </a:rPr>
              <a:t>behaviour</a:t>
            </a:r>
            <a:r>
              <a:rPr sz="2000" spc="-45" dirty="0">
                <a:latin typeface="Times New Roman"/>
                <a:cs typeface="Times New Roman"/>
              </a:rPr>
              <a:t> </a:t>
            </a:r>
            <a:r>
              <a:rPr sz="2000" dirty="0">
                <a:latin typeface="Times New Roman"/>
                <a:cs typeface="Times New Roman"/>
              </a:rPr>
              <a:t>according</a:t>
            </a:r>
            <a:r>
              <a:rPr sz="2000" spc="-4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significant</a:t>
            </a:r>
            <a:r>
              <a:rPr sz="2000" spc="-50" dirty="0">
                <a:latin typeface="Times New Roman"/>
                <a:cs typeface="Times New Roman"/>
              </a:rPr>
              <a:t> </a:t>
            </a:r>
            <a:r>
              <a:rPr sz="2000" dirty="0">
                <a:latin typeface="Times New Roman"/>
                <a:cs typeface="Times New Roman"/>
              </a:rPr>
              <a:t>events</a:t>
            </a:r>
          </a:p>
          <a:p>
            <a:pPr marL="287020" indent="-274320">
              <a:lnSpc>
                <a:spcPct val="100000"/>
              </a:lnSpc>
              <a:spcBef>
                <a:spcPts val="275"/>
              </a:spcBef>
              <a:buClr>
                <a:srgbClr val="0AD0D9"/>
              </a:buClr>
              <a:buSzPct val="93750"/>
              <a:buFont typeface="Segoe UI Symbol"/>
              <a:buChar char="⚫"/>
              <a:tabLst>
                <a:tab pos="287020" algn="l"/>
              </a:tabLst>
            </a:pPr>
            <a:r>
              <a:rPr sz="2400" b="1" dirty="0">
                <a:latin typeface="Times New Roman"/>
                <a:cs typeface="Times New Roman"/>
              </a:rPr>
              <a:t>Dilemma:</a:t>
            </a:r>
            <a:endParaRPr sz="2400" dirty="0">
              <a:latin typeface="Times New Roman"/>
              <a:cs typeface="Times New Roman"/>
            </a:endParaRPr>
          </a:p>
          <a:p>
            <a:pPr marL="527685" marR="732790" indent="-515620">
              <a:lnSpc>
                <a:spcPts val="2590"/>
              </a:lnSpc>
              <a:spcBef>
                <a:spcPts val="615"/>
              </a:spcBef>
              <a:buClr>
                <a:srgbClr val="0AD0D9"/>
              </a:buClr>
              <a:buSzPct val="93750"/>
              <a:buFont typeface="Wingdings"/>
              <a:buChar char=""/>
              <a:tabLst>
                <a:tab pos="527685" algn="l"/>
                <a:tab pos="528320" algn="l"/>
              </a:tabLst>
            </a:pPr>
            <a:r>
              <a:rPr sz="2400" spc="-5" dirty="0">
                <a:latin typeface="Times New Roman"/>
                <a:cs typeface="Times New Roman"/>
              </a:rPr>
              <a:t>How</a:t>
            </a:r>
            <a:r>
              <a:rPr sz="2400" spc="-1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achieve</a:t>
            </a:r>
            <a:r>
              <a:rPr sz="2400" spc="-40" dirty="0">
                <a:latin typeface="Times New Roman"/>
                <a:cs typeface="Times New Roman"/>
              </a:rPr>
              <a:t> </a:t>
            </a:r>
            <a:r>
              <a:rPr sz="2400" dirty="0">
                <a:latin typeface="Times New Roman"/>
                <a:cs typeface="Times New Roman"/>
              </a:rPr>
              <a:t>stability</a:t>
            </a:r>
            <a:r>
              <a:rPr sz="2400" spc="-60" dirty="0">
                <a:latin typeface="Times New Roman"/>
                <a:cs typeface="Times New Roman"/>
              </a:rPr>
              <a:t> </a:t>
            </a:r>
            <a:r>
              <a:rPr sz="2400" dirty="0">
                <a:latin typeface="Times New Roman"/>
                <a:cs typeface="Times New Roman"/>
              </a:rPr>
              <a:t>without</a:t>
            </a:r>
            <a:r>
              <a:rPr sz="2400" spc="-25" dirty="0">
                <a:latin typeface="Times New Roman"/>
                <a:cs typeface="Times New Roman"/>
              </a:rPr>
              <a:t> </a:t>
            </a:r>
            <a:r>
              <a:rPr sz="2400" dirty="0">
                <a:latin typeface="Times New Roman"/>
                <a:cs typeface="Times New Roman"/>
              </a:rPr>
              <a:t>rigidity</a:t>
            </a:r>
            <a:r>
              <a:rPr sz="2400" spc="-4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plasticity </a:t>
            </a:r>
            <a:r>
              <a:rPr sz="2400" spc="-585" dirty="0">
                <a:latin typeface="Times New Roman"/>
                <a:cs typeface="Times New Roman"/>
              </a:rPr>
              <a:t> </a:t>
            </a:r>
            <a:r>
              <a:rPr sz="2400" dirty="0">
                <a:latin typeface="Times New Roman"/>
                <a:cs typeface="Times New Roman"/>
              </a:rPr>
              <a:t>without</a:t>
            </a:r>
            <a:r>
              <a:rPr sz="2400" spc="-35" dirty="0">
                <a:latin typeface="Times New Roman"/>
                <a:cs typeface="Times New Roman"/>
              </a:rPr>
              <a:t> </a:t>
            </a:r>
            <a:r>
              <a:rPr sz="2400" dirty="0">
                <a:latin typeface="Times New Roman"/>
                <a:cs typeface="Times New Roman"/>
              </a:rPr>
              <a:t>chaos?</a:t>
            </a:r>
          </a:p>
          <a:p>
            <a:pPr marL="527685" indent="-515620">
              <a:lnSpc>
                <a:spcPct val="100000"/>
              </a:lnSpc>
              <a:spcBef>
                <a:spcPts val="254"/>
              </a:spcBef>
              <a:buClr>
                <a:srgbClr val="0AD0D9"/>
              </a:buClr>
              <a:buSzPct val="93750"/>
              <a:buFont typeface="Wingdings"/>
              <a:buChar char=""/>
              <a:tabLst>
                <a:tab pos="527685" algn="l"/>
                <a:tab pos="528320" algn="l"/>
              </a:tabLst>
            </a:pPr>
            <a:r>
              <a:rPr sz="2400" spc="-5" dirty="0">
                <a:latin typeface="Times New Roman"/>
                <a:cs typeface="Times New Roman"/>
              </a:rPr>
              <a:t>Ongoing</a:t>
            </a:r>
            <a:r>
              <a:rPr sz="2400" spc="-30" dirty="0">
                <a:latin typeface="Times New Roman"/>
                <a:cs typeface="Times New Roman"/>
              </a:rPr>
              <a:t> </a:t>
            </a:r>
            <a:r>
              <a:rPr sz="2400" dirty="0">
                <a:latin typeface="Times New Roman"/>
                <a:cs typeface="Times New Roman"/>
              </a:rPr>
              <a:t>learning</a:t>
            </a:r>
            <a:r>
              <a:rPr sz="2400" spc="-50" dirty="0">
                <a:latin typeface="Times New Roman"/>
                <a:cs typeface="Times New Roman"/>
              </a:rPr>
              <a:t> </a:t>
            </a:r>
            <a:r>
              <a:rPr sz="2400" dirty="0">
                <a:latin typeface="Times New Roman"/>
                <a:cs typeface="Times New Roman"/>
              </a:rPr>
              <a:t>capability</a:t>
            </a:r>
          </a:p>
          <a:p>
            <a:pPr marL="527685" indent="-515620">
              <a:lnSpc>
                <a:spcPct val="100000"/>
              </a:lnSpc>
              <a:spcBef>
                <a:spcPts val="285"/>
              </a:spcBef>
              <a:buClr>
                <a:srgbClr val="0AD0D9"/>
              </a:buClr>
              <a:buSzPct val="93750"/>
              <a:buFont typeface="Wingdings"/>
              <a:buChar char=""/>
              <a:tabLst>
                <a:tab pos="527685" algn="l"/>
                <a:tab pos="528320" algn="l"/>
              </a:tabLst>
            </a:pPr>
            <a:r>
              <a:rPr sz="2400" dirty="0">
                <a:latin typeface="Times New Roman"/>
                <a:cs typeface="Times New Roman"/>
              </a:rPr>
              <a:t>Preservation</a:t>
            </a:r>
            <a:r>
              <a:rPr sz="2400" spc="-6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learned</a:t>
            </a:r>
            <a:r>
              <a:rPr sz="2400" spc="-55" dirty="0">
                <a:latin typeface="Times New Roman"/>
                <a:cs typeface="Times New Roman"/>
              </a:rPr>
              <a:t> </a:t>
            </a:r>
            <a:r>
              <a:rPr sz="2400" dirty="0">
                <a:latin typeface="Times New Roman"/>
                <a:cs typeface="Times New Roman"/>
              </a:rPr>
              <a:t>knowledge</a:t>
            </a:r>
          </a:p>
        </p:txBody>
      </p:sp>
    </p:spTree>
    <p:extLst>
      <p:ext uri="{BB962C8B-B14F-4D97-AF65-F5344CB8AC3E}">
        <p14:creationId xmlns:p14="http://schemas.microsoft.com/office/powerpoint/2010/main" val="745818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5940" y="849736"/>
            <a:ext cx="7995284" cy="4343400"/>
          </a:xfrm>
          <a:prstGeom prst="rect">
            <a:avLst/>
          </a:prstGeom>
        </p:spPr>
        <p:txBody>
          <a:bodyPr vert="horz" wrap="square" lIns="0" tIns="97790" rIns="0" bIns="0" rtlCol="0">
            <a:spAutoFit/>
          </a:bodyPr>
          <a:lstStyle/>
          <a:p>
            <a:pPr marL="287020" indent="-274320">
              <a:lnSpc>
                <a:spcPct val="100000"/>
              </a:lnSpc>
              <a:spcBef>
                <a:spcPts val="770"/>
              </a:spcBef>
              <a:buClr>
                <a:srgbClr val="0AD0D9"/>
              </a:buClr>
              <a:buSzPct val="94642"/>
              <a:buFont typeface="Segoe UI Symbol"/>
              <a:buChar char="⚫"/>
              <a:tabLst>
                <a:tab pos="287020" algn="l"/>
              </a:tabLst>
            </a:pP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plasticity-stability</a:t>
            </a:r>
            <a:r>
              <a:rPr sz="2800" spc="-40" dirty="0">
                <a:latin typeface="Times New Roman"/>
                <a:cs typeface="Times New Roman"/>
              </a:rPr>
              <a:t> </a:t>
            </a:r>
            <a:r>
              <a:rPr sz="2800" spc="-10" dirty="0">
                <a:latin typeface="Times New Roman"/>
                <a:cs typeface="Times New Roman"/>
              </a:rPr>
              <a:t>dilemma</a:t>
            </a:r>
            <a:r>
              <a:rPr sz="2800" spc="20" dirty="0">
                <a:latin typeface="Times New Roman"/>
                <a:cs typeface="Times New Roman"/>
              </a:rPr>
              <a:t> </a:t>
            </a:r>
            <a:r>
              <a:rPr sz="2800" spc="-5" dirty="0">
                <a:latin typeface="Times New Roman"/>
                <a:cs typeface="Times New Roman"/>
              </a:rPr>
              <a:t>poses</a:t>
            </a:r>
            <a:r>
              <a:rPr sz="2800" dirty="0">
                <a:latin typeface="Times New Roman"/>
                <a:cs typeface="Times New Roman"/>
              </a:rPr>
              <a:t> </a:t>
            </a:r>
            <a:r>
              <a:rPr sz="2800" spc="-5" dirty="0">
                <a:latin typeface="Times New Roman"/>
                <a:cs typeface="Times New Roman"/>
              </a:rPr>
              <a:t>few</a:t>
            </a:r>
            <a:r>
              <a:rPr sz="2800" spc="20" dirty="0">
                <a:latin typeface="Times New Roman"/>
                <a:cs typeface="Times New Roman"/>
              </a:rPr>
              <a:t> </a:t>
            </a:r>
            <a:r>
              <a:rPr sz="2800" spc="-5" dirty="0">
                <a:latin typeface="Times New Roman"/>
                <a:cs typeface="Times New Roman"/>
              </a:rPr>
              <a:t>questions</a:t>
            </a:r>
            <a:r>
              <a:rPr sz="2800" spc="-20" dirty="0">
                <a:latin typeface="Times New Roman"/>
                <a:cs typeface="Times New Roman"/>
              </a:rPr>
              <a:t> </a:t>
            </a:r>
            <a:r>
              <a:rPr sz="2800" spc="-5" dirty="0">
                <a:latin typeface="Times New Roman"/>
                <a:cs typeface="Times New Roman"/>
              </a:rPr>
              <a:t>:</a:t>
            </a:r>
            <a:endParaRPr sz="2800">
              <a:latin typeface="Times New Roman"/>
              <a:cs typeface="Times New Roman"/>
            </a:endParaRPr>
          </a:p>
          <a:p>
            <a:pPr marL="286385" marR="175895" indent="-274320">
              <a:lnSpc>
                <a:spcPct val="100000"/>
              </a:lnSpc>
              <a:spcBef>
                <a:spcPts val="630"/>
              </a:spcBef>
              <a:buClr>
                <a:srgbClr val="0AD0D9"/>
              </a:buClr>
              <a:buSzPct val="94230"/>
              <a:buFont typeface="Wingdings"/>
              <a:buChar char=""/>
              <a:tabLst>
                <a:tab pos="287020" algn="l"/>
                <a:tab pos="5470525" algn="l"/>
                <a:tab pos="6184900" algn="l"/>
              </a:tabLst>
            </a:pPr>
            <a:r>
              <a:rPr sz="2600" dirty="0">
                <a:latin typeface="Times New Roman"/>
                <a:cs typeface="Times New Roman"/>
              </a:rPr>
              <a:t>How</a:t>
            </a:r>
            <a:r>
              <a:rPr sz="2600" spc="-30" dirty="0">
                <a:latin typeface="Times New Roman"/>
                <a:cs typeface="Times New Roman"/>
              </a:rPr>
              <a:t> </a:t>
            </a:r>
            <a:r>
              <a:rPr sz="2600" spc="-5" dirty="0">
                <a:latin typeface="Times New Roman"/>
                <a:cs typeface="Times New Roman"/>
              </a:rPr>
              <a:t>can</a:t>
            </a:r>
            <a:r>
              <a:rPr sz="2600" dirty="0">
                <a:latin typeface="Times New Roman"/>
                <a:cs typeface="Times New Roman"/>
              </a:rPr>
              <a:t> we</a:t>
            </a:r>
            <a:r>
              <a:rPr sz="2600" spc="-5" dirty="0">
                <a:latin typeface="Times New Roman"/>
                <a:cs typeface="Times New Roman"/>
              </a:rPr>
              <a:t> </a:t>
            </a:r>
            <a:r>
              <a:rPr sz="2600" dirty="0">
                <a:latin typeface="Times New Roman"/>
                <a:cs typeface="Times New Roman"/>
              </a:rPr>
              <a:t>continue</a:t>
            </a:r>
            <a:r>
              <a:rPr sz="2600" spc="-20" dirty="0">
                <a:latin typeface="Times New Roman"/>
                <a:cs typeface="Times New Roman"/>
              </a:rPr>
              <a:t> </a:t>
            </a:r>
            <a:r>
              <a:rPr sz="2600" dirty="0">
                <a:latin typeface="Times New Roman"/>
                <a:cs typeface="Times New Roman"/>
              </a:rPr>
              <a:t>to</a:t>
            </a:r>
            <a:r>
              <a:rPr sz="2600" spc="10" dirty="0">
                <a:latin typeface="Times New Roman"/>
                <a:cs typeface="Times New Roman"/>
              </a:rPr>
              <a:t> </a:t>
            </a:r>
            <a:r>
              <a:rPr sz="2600" dirty="0">
                <a:latin typeface="Times New Roman"/>
                <a:cs typeface="Times New Roman"/>
              </a:rPr>
              <a:t>quickly </a:t>
            </a:r>
            <a:r>
              <a:rPr sz="2600" spc="-5" dirty="0">
                <a:latin typeface="Times New Roman"/>
                <a:cs typeface="Times New Roman"/>
              </a:rPr>
              <a:t>learn	</a:t>
            </a:r>
            <a:r>
              <a:rPr sz="2600" dirty="0">
                <a:latin typeface="Times New Roman"/>
                <a:cs typeface="Times New Roman"/>
              </a:rPr>
              <a:t>new	things</a:t>
            </a:r>
            <a:r>
              <a:rPr sz="2600" spc="-85" dirty="0">
                <a:latin typeface="Times New Roman"/>
                <a:cs typeface="Times New Roman"/>
              </a:rPr>
              <a:t> </a:t>
            </a:r>
            <a:r>
              <a:rPr sz="2600" dirty="0">
                <a:latin typeface="Times New Roman"/>
                <a:cs typeface="Times New Roman"/>
              </a:rPr>
              <a:t>about </a:t>
            </a:r>
            <a:r>
              <a:rPr sz="2600" spc="-635" dirty="0">
                <a:latin typeface="Times New Roman"/>
                <a:cs typeface="Times New Roman"/>
              </a:rPr>
              <a:t> </a:t>
            </a:r>
            <a:r>
              <a:rPr sz="2600" dirty="0">
                <a:latin typeface="Times New Roman"/>
                <a:cs typeface="Times New Roman"/>
              </a:rPr>
              <a:t>the environment and yet not </a:t>
            </a:r>
            <a:r>
              <a:rPr sz="2600" spc="-5" dirty="0">
                <a:latin typeface="Times New Roman"/>
                <a:cs typeface="Times New Roman"/>
              </a:rPr>
              <a:t>forgetting </a:t>
            </a:r>
            <a:r>
              <a:rPr sz="2600" dirty="0">
                <a:latin typeface="Times New Roman"/>
                <a:cs typeface="Times New Roman"/>
              </a:rPr>
              <a:t>what we have </a:t>
            </a:r>
            <a:r>
              <a:rPr sz="2600" spc="5" dirty="0">
                <a:latin typeface="Times New Roman"/>
                <a:cs typeface="Times New Roman"/>
              </a:rPr>
              <a:t> </a:t>
            </a:r>
            <a:r>
              <a:rPr sz="2600" spc="-5" dirty="0">
                <a:latin typeface="Times New Roman"/>
                <a:cs typeface="Times New Roman"/>
              </a:rPr>
              <a:t>already</a:t>
            </a:r>
            <a:r>
              <a:rPr sz="2600" spc="-30" dirty="0">
                <a:latin typeface="Times New Roman"/>
                <a:cs typeface="Times New Roman"/>
              </a:rPr>
              <a:t> </a:t>
            </a:r>
            <a:r>
              <a:rPr sz="2600" spc="-5" dirty="0">
                <a:latin typeface="Times New Roman"/>
                <a:cs typeface="Times New Roman"/>
              </a:rPr>
              <a:t>learned?</a:t>
            </a:r>
            <a:endParaRPr sz="2600">
              <a:latin typeface="Times New Roman"/>
              <a:cs typeface="Times New Roman"/>
            </a:endParaRPr>
          </a:p>
          <a:p>
            <a:pPr marL="286385" marR="427990" indent="-274320">
              <a:lnSpc>
                <a:spcPct val="100000"/>
              </a:lnSpc>
              <a:spcBef>
                <a:spcPts val="630"/>
              </a:spcBef>
              <a:buClr>
                <a:srgbClr val="0AD0D9"/>
              </a:buClr>
              <a:buSzPct val="94230"/>
              <a:buFont typeface="Wingdings"/>
              <a:buChar char=""/>
              <a:tabLst>
                <a:tab pos="287020" algn="l"/>
              </a:tabLst>
            </a:pPr>
            <a:r>
              <a:rPr sz="2600" dirty="0">
                <a:latin typeface="Times New Roman"/>
                <a:cs typeface="Times New Roman"/>
              </a:rPr>
              <a:t>How</a:t>
            </a:r>
            <a:r>
              <a:rPr sz="2600" spc="-35" dirty="0">
                <a:latin typeface="Times New Roman"/>
                <a:cs typeface="Times New Roman"/>
              </a:rPr>
              <a:t> </a:t>
            </a:r>
            <a:r>
              <a:rPr sz="2600" spc="-5" dirty="0">
                <a:latin typeface="Times New Roman"/>
                <a:cs typeface="Times New Roman"/>
              </a:rPr>
              <a:t>can</a:t>
            </a:r>
            <a:r>
              <a:rPr sz="2600" spc="-10" dirty="0">
                <a:latin typeface="Times New Roman"/>
                <a:cs typeface="Times New Roman"/>
              </a:rPr>
              <a:t> </a:t>
            </a:r>
            <a:r>
              <a:rPr sz="2600" dirty="0">
                <a:latin typeface="Times New Roman"/>
                <a:cs typeface="Times New Roman"/>
              </a:rPr>
              <a:t>a </a:t>
            </a:r>
            <a:r>
              <a:rPr sz="2600" spc="-5" dirty="0">
                <a:latin typeface="Times New Roman"/>
                <a:cs typeface="Times New Roman"/>
              </a:rPr>
              <a:t>learning </a:t>
            </a:r>
            <a:r>
              <a:rPr sz="2600" dirty="0">
                <a:latin typeface="Times New Roman"/>
                <a:cs typeface="Times New Roman"/>
              </a:rPr>
              <a:t>system</a:t>
            </a:r>
            <a:r>
              <a:rPr sz="2600" spc="-10" dirty="0">
                <a:latin typeface="Times New Roman"/>
                <a:cs typeface="Times New Roman"/>
              </a:rPr>
              <a:t> </a:t>
            </a:r>
            <a:r>
              <a:rPr sz="2600" spc="-5" dirty="0">
                <a:latin typeface="Times New Roman"/>
                <a:cs typeface="Times New Roman"/>
              </a:rPr>
              <a:t>remain</a:t>
            </a:r>
            <a:r>
              <a:rPr sz="2600" dirty="0">
                <a:latin typeface="Times New Roman"/>
                <a:cs typeface="Times New Roman"/>
              </a:rPr>
              <a:t> </a:t>
            </a:r>
            <a:r>
              <a:rPr sz="2600" spc="-5" dirty="0">
                <a:latin typeface="Times New Roman"/>
                <a:cs typeface="Times New Roman"/>
              </a:rPr>
              <a:t>plastic</a:t>
            </a:r>
            <a:r>
              <a:rPr sz="2600" dirty="0">
                <a:latin typeface="Times New Roman"/>
                <a:cs typeface="Times New Roman"/>
              </a:rPr>
              <a:t> (adaptive)</a:t>
            </a:r>
            <a:r>
              <a:rPr sz="2600" spc="-35" dirty="0">
                <a:latin typeface="Times New Roman"/>
                <a:cs typeface="Times New Roman"/>
              </a:rPr>
              <a:t> </a:t>
            </a:r>
            <a:r>
              <a:rPr sz="2600" dirty="0">
                <a:latin typeface="Times New Roman"/>
                <a:cs typeface="Times New Roman"/>
              </a:rPr>
              <a:t>in </a:t>
            </a:r>
            <a:r>
              <a:rPr sz="2600" spc="-635" dirty="0">
                <a:latin typeface="Times New Roman"/>
                <a:cs typeface="Times New Roman"/>
              </a:rPr>
              <a:t> </a:t>
            </a:r>
            <a:r>
              <a:rPr sz="2600" dirty="0">
                <a:latin typeface="Times New Roman"/>
                <a:cs typeface="Times New Roman"/>
              </a:rPr>
              <a:t>response to </a:t>
            </a:r>
            <a:r>
              <a:rPr sz="2600" spc="-5" dirty="0">
                <a:latin typeface="Times New Roman"/>
                <a:cs typeface="Times New Roman"/>
              </a:rPr>
              <a:t>significant </a:t>
            </a:r>
            <a:r>
              <a:rPr sz="2600" dirty="0">
                <a:latin typeface="Times New Roman"/>
                <a:cs typeface="Times New Roman"/>
              </a:rPr>
              <a:t>input yet </a:t>
            </a:r>
            <a:r>
              <a:rPr sz="2600" spc="-5" dirty="0">
                <a:latin typeface="Times New Roman"/>
                <a:cs typeface="Times New Roman"/>
              </a:rPr>
              <a:t>stable in </a:t>
            </a:r>
            <a:r>
              <a:rPr sz="2600" dirty="0">
                <a:latin typeface="Times New Roman"/>
                <a:cs typeface="Times New Roman"/>
              </a:rPr>
              <a:t>response to </a:t>
            </a:r>
            <a:r>
              <a:rPr sz="2600" spc="5" dirty="0">
                <a:latin typeface="Times New Roman"/>
                <a:cs typeface="Times New Roman"/>
              </a:rPr>
              <a:t> </a:t>
            </a:r>
            <a:r>
              <a:rPr sz="2600" spc="-5" dirty="0">
                <a:latin typeface="Times New Roman"/>
                <a:cs typeface="Times New Roman"/>
              </a:rPr>
              <a:t>irrelevant</a:t>
            </a:r>
            <a:r>
              <a:rPr sz="2600" spc="-30" dirty="0">
                <a:latin typeface="Times New Roman"/>
                <a:cs typeface="Times New Roman"/>
              </a:rPr>
              <a:t> </a:t>
            </a:r>
            <a:r>
              <a:rPr sz="2600" dirty="0">
                <a:latin typeface="Times New Roman"/>
                <a:cs typeface="Times New Roman"/>
              </a:rPr>
              <a:t>input?</a:t>
            </a:r>
            <a:endParaRPr sz="2600">
              <a:latin typeface="Times New Roman"/>
              <a:cs typeface="Times New Roman"/>
            </a:endParaRPr>
          </a:p>
          <a:p>
            <a:pPr marL="286385" marR="5080" indent="-274320">
              <a:lnSpc>
                <a:spcPct val="100000"/>
              </a:lnSpc>
              <a:spcBef>
                <a:spcPts val="625"/>
              </a:spcBef>
              <a:buClr>
                <a:srgbClr val="0AD0D9"/>
              </a:buClr>
              <a:buSzPct val="94230"/>
              <a:buFont typeface="Wingdings"/>
              <a:buChar char=""/>
              <a:tabLst>
                <a:tab pos="287020" algn="l"/>
              </a:tabLst>
            </a:pPr>
            <a:r>
              <a:rPr sz="2600" dirty="0">
                <a:latin typeface="Times New Roman"/>
                <a:cs typeface="Times New Roman"/>
              </a:rPr>
              <a:t>How </a:t>
            </a:r>
            <a:r>
              <a:rPr sz="2600" spc="-5" dirty="0">
                <a:latin typeface="Times New Roman"/>
                <a:cs typeface="Times New Roman"/>
              </a:rPr>
              <a:t>can </a:t>
            </a:r>
            <a:r>
              <a:rPr sz="2600" dirty="0">
                <a:latin typeface="Times New Roman"/>
                <a:cs typeface="Times New Roman"/>
              </a:rPr>
              <a:t>a neural network </a:t>
            </a:r>
            <a:r>
              <a:rPr sz="2600" spc="-5" dirty="0">
                <a:latin typeface="Times New Roman"/>
                <a:cs typeface="Times New Roman"/>
              </a:rPr>
              <a:t>can remain plastic </a:t>
            </a:r>
            <a:r>
              <a:rPr sz="2600" dirty="0">
                <a:latin typeface="Times New Roman"/>
                <a:cs typeface="Times New Roman"/>
              </a:rPr>
              <a:t>enough to </a:t>
            </a:r>
            <a:r>
              <a:rPr sz="2600" spc="5" dirty="0">
                <a:latin typeface="Times New Roman"/>
                <a:cs typeface="Times New Roman"/>
              </a:rPr>
              <a:t> </a:t>
            </a:r>
            <a:r>
              <a:rPr sz="2600" spc="-5" dirty="0">
                <a:latin typeface="Times New Roman"/>
                <a:cs typeface="Times New Roman"/>
              </a:rPr>
              <a:t>learn </a:t>
            </a:r>
            <a:r>
              <a:rPr sz="2600" dirty="0">
                <a:latin typeface="Times New Roman"/>
                <a:cs typeface="Times New Roman"/>
              </a:rPr>
              <a:t>new </a:t>
            </a:r>
            <a:r>
              <a:rPr sz="2600" spc="-5" dirty="0">
                <a:latin typeface="Times New Roman"/>
                <a:cs typeface="Times New Roman"/>
              </a:rPr>
              <a:t>patterns and </a:t>
            </a:r>
            <a:r>
              <a:rPr sz="2600" dirty="0">
                <a:latin typeface="Times New Roman"/>
                <a:cs typeface="Times New Roman"/>
              </a:rPr>
              <a:t>yet be able to </a:t>
            </a:r>
            <a:r>
              <a:rPr sz="2600" spc="-5" dirty="0">
                <a:latin typeface="Times New Roman"/>
                <a:cs typeface="Times New Roman"/>
              </a:rPr>
              <a:t>maintain </a:t>
            </a:r>
            <a:r>
              <a:rPr sz="2600" dirty="0">
                <a:latin typeface="Times New Roman"/>
                <a:cs typeface="Times New Roman"/>
              </a:rPr>
              <a:t>the </a:t>
            </a:r>
            <a:r>
              <a:rPr sz="2600" spc="-5" dirty="0">
                <a:latin typeface="Times New Roman"/>
                <a:cs typeface="Times New Roman"/>
              </a:rPr>
              <a:t>stability </a:t>
            </a:r>
            <a:r>
              <a:rPr sz="2600" spc="-635" dirty="0">
                <a:latin typeface="Times New Roman"/>
                <a:cs typeface="Times New Roman"/>
              </a:rPr>
              <a:t> </a:t>
            </a:r>
            <a:r>
              <a:rPr sz="2600" dirty="0">
                <a:latin typeface="Times New Roman"/>
                <a:cs typeface="Times New Roman"/>
              </a:rPr>
              <a:t>of</a:t>
            </a:r>
            <a:r>
              <a:rPr sz="2600" spc="-30" dirty="0">
                <a:latin typeface="Times New Roman"/>
                <a:cs typeface="Times New Roman"/>
              </a:rPr>
              <a:t> </a:t>
            </a:r>
            <a:r>
              <a:rPr sz="2600" dirty="0">
                <a:latin typeface="Times New Roman"/>
                <a:cs typeface="Times New Roman"/>
              </a:rPr>
              <a:t>the </a:t>
            </a:r>
            <a:r>
              <a:rPr sz="2600" spc="-5" dirty="0">
                <a:latin typeface="Times New Roman"/>
                <a:cs typeface="Times New Roman"/>
              </a:rPr>
              <a:t>already</a:t>
            </a:r>
            <a:r>
              <a:rPr sz="2600" spc="-10" dirty="0">
                <a:latin typeface="Times New Roman"/>
                <a:cs typeface="Times New Roman"/>
              </a:rPr>
              <a:t> </a:t>
            </a:r>
            <a:r>
              <a:rPr sz="2600" dirty="0">
                <a:latin typeface="Times New Roman"/>
                <a:cs typeface="Times New Roman"/>
              </a:rPr>
              <a:t>learned</a:t>
            </a:r>
            <a:r>
              <a:rPr sz="2600" spc="-25" dirty="0">
                <a:latin typeface="Times New Roman"/>
                <a:cs typeface="Times New Roman"/>
              </a:rPr>
              <a:t> </a:t>
            </a:r>
            <a:r>
              <a:rPr sz="2600" spc="-5" dirty="0">
                <a:latin typeface="Times New Roman"/>
                <a:cs typeface="Times New Roman"/>
              </a:rPr>
              <a:t>patterns?</a:t>
            </a:r>
            <a:endParaRPr sz="2600">
              <a:latin typeface="Times New Roman"/>
              <a:cs typeface="Times New Roman"/>
            </a:endParaRPr>
          </a:p>
        </p:txBody>
      </p:sp>
    </p:spTree>
    <p:extLst>
      <p:ext uri="{BB962C8B-B14F-4D97-AF65-F5344CB8AC3E}">
        <p14:creationId xmlns:p14="http://schemas.microsoft.com/office/powerpoint/2010/main" val="3890360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67257"/>
            <a:ext cx="7732395" cy="5257800"/>
          </a:xfrm>
          <a:prstGeom prst="rect">
            <a:avLst/>
          </a:prstGeom>
        </p:spPr>
        <p:txBody>
          <a:bodyPr vert="horz" wrap="square" lIns="0" tIns="57785" rIns="0" bIns="0" rtlCol="0">
            <a:spAutoFit/>
          </a:bodyPr>
          <a:lstStyle/>
          <a:p>
            <a:pPr marL="286385" marR="5080" indent="-274320">
              <a:lnSpc>
                <a:spcPts val="2810"/>
              </a:lnSpc>
              <a:spcBef>
                <a:spcPts val="455"/>
              </a:spcBef>
              <a:buClr>
                <a:srgbClr val="0AD0D9"/>
              </a:buClr>
              <a:buSzPct val="94230"/>
              <a:buFont typeface="Wingdings"/>
              <a:buChar char=""/>
              <a:tabLst>
                <a:tab pos="287020" algn="l"/>
              </a:tabLst>
            </a:pPr>
            <a:r>
              <a:rPr sz="2600" dirty="0">
                <a:latin typeface="Times New Roman"/>
                <a:cs typeface="Times New Roman"/>
              </a:rPr>
              <a:t>How</a:t>
            </a:r>
            <a:r>
              <a:rPr sz="2600" spc="-30" dirty="0">
                <a:latin typeface="Times New Roman"/>
                <a:cs typeface="Times New Roman"/>
              </a:rPr>
              <a:t> </a:t>
            </a:r>
            <a:r>
              <a:rPr sz="2600" dirty="0">
                <a:latin typeface="Times New Roman"/>
                <a:cs typeface="Times New Roman"/>
              </a:rPr>
              <a:t>does</a:t>
            </a:r>
            <a:r>
              <a:rPr sz="2600" spc="-20"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spc="-5" dirty="0">
                <a:latin typeface="Times New Roman"/>
                <a:cs typeface="Times New Roman"/>
              </a:rPr>
              <a:t>system</a:t>
            </a:r>
            <a:r>
              <a:rPr sz="2600" spc="-10" dirty="0">
                <a:latin typeface="Times New Roman"/>
                <a:cs typeface="Times New Roman"/>
              </a:rPr>
              <a:t> </a:t>
            </a:r>
            <a:r>
              <a:rPr sz="2600" dirty="0">
                <a:latin typeface="Times New Roman"/>
                <a:cs typeface="Times New Roman"/>
              </a:rPr>
              <a:t>know</a:t>
            </a:r>
            <a:r>
              <a:rPr sz="2600" spc="-25" dirty="0">
                <a:latin typeface="Times New Roman"/>
                <a:cs typeface="Times New Roman"/>
              </a:rPr>
              <a:t> </a:t>
            </a:r>
            <a:r>
              <a:rPr sz="2600" dirty="0">
                <a:latin typeface="Times New Roman"/>
                <a:cs typeface="Times New Roman"/>
              </a:rPr>
              <a:t>to</a:t>
            </a:r>
            <a:r>
              <a:rPr sz="2600" spc="5" dirty="0">
                <a:latin typeface="Times New Roman"/>
                <a:cs typeface="Times New Roman"/>
              </a:rPr>
              <a:t> </a:t>
            </a:r>
            <a:r>
              <a:rPr sz="2600" spc="-5" dirty="0">
                <a:latin typeface="Times New Roman"/>
                <a:cs typeface="Times New Roman"/>
              </a:rPr>
              <a:t>switch</a:t>
            </a:r>
            <a:r>
              <a:rPr sz="2600" spc="5" dirty="0">
                <a:latin typeface="Times New Roman"/>
                <a:cs typeface="Times New Roman"/>
              </a:rPr>
              <a:t> </a:t>
            </a:r>
            <a:r>
              <a:rPr sz="2600" dirty="0">
                <a:latin typeface="Times New Roman"/>
                <a:cs typeface="Times New Roman"/>
              </a:rPr>
              <a:t>between</a:t>
            </a:r>
            <a:r>
              <a:rPr sz="2600" spc="-25" dirty="0">
                <a:latin typeface="Times New Roman"/>
                <a:cs typeface="Times New Roman"/>
              </a:rPr>
              <a:t> </a:t>
            </a:r>
            <a:r>
              <a:rPr sz="2600" spc="-5" dirty="0">
                <a:latin typeface="Times New Roman"/>
                <a:cs typeface="Times New Roman"/>
              </a:rPr>
              <a:t>its</a:t>
            </a:r>
            <a:r>
              <a:rPr sz="2600" spc="20" dirty="0">
                <a:latin typeface="Times New Roman"/>
                <a:cs typeface="Times New Roman"/>
              </a:rPr>
              <a:t> </a:t>
            </a:r>
            <a:r>
              <a:rPr sz="2600" spc="-5" dirty="0">
                <a:latin typeface="Times New Roman"/>
                <a:cs typeface="Times New Roman"/>
              </a:rPr>
              <a:t>plastic </a:t>
            </a:r>
            <a:r>
              <a:rPr sz="2600" spc="-635" dirty="0">
                <a:latin typeface="Times New Roman"/>
                <a:cs typeface="Times New Roman"/>
              </a:rPr>
              <a:t> </a:t>
            </a:r>
            <a:r>
              <a:rPr sz="2600" dirty="0">
                <a:latin typeface="Times New Roman"/>
                <a:cs typeface="Times New Roman"/>
              </a:rPr>
              <a:t>and</a:t>
            </a:r>
            <a:r>
              <a:rPr sz="2600" spc="-25" dirty="0">
                <a:latin typeface="Times New Roman"/>
                <a:cs typeface="Times New Roman"/>
              </a:rPr>
              <a:t> </a:t>
            </a:r>
            <a:r>
              <a:rPr sz="2600" spc="-5" dirty="0">
                <a:latin typeface="Times New Roman"/>
                <a:cs typeface="Times New Roman"/>
              </a:rPr>
              <a:t>stable</a:t>
            </a:r>
            <a:r>
              <a:rPr sz="2600" spc="-10" dirty="0">
                <a:latin typeface="Times New Roman"/>
                <a:cs typeface="Times New Roman"/>
              </a:rPr>
              <a:t> </a:t>
            </a:r>
            <a:r>
              <a:rPr sz="2600" spc="-5" dirty="0">
                <a:latin typeface="Times New Roman"/>
                <a:cs typeface="Times New Roman"/>
              </a:rPr>
              <a:t>modes.</a:t>
            </a:r>
            <a:endParaRPr sz="2600">
              <a:latin typeface="Times New Roman"/>
              <a:cs typeface="Times New Roman"/>
            </a:endParaRPr>
          </a:p>
          <a:p>
            <a:pPr>
              <a:lnSpc>
                <a:spcPct val="100000"/>
              </a:lnSpc>
              <a:spcBef>
                <a:spcPts val="20"/>
              </a:spcBef>
            </a:pPr>
            <a:endParaRPr sz="320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spc="-50" dirty="0">
                <a:latin typeface="Times New Roman"/>
                <a:cs typeface="Times New Roman"/>
              </a:rPr>
              <a:t>ART</a:t>
            </a:r>
            <a:r>
              <a:rPr sz="2600" spc="-65" dirty="0">
                <a:latin typeface="Times New Roman"/>
                <a:cs typeface="Times New Roman"/>
              </a:rPr>
              <a:t> </a:t>
            </a:r>
            <a:r>
              <a:rPr sz="2600" dirty="0">
                <a:latin typeface="Times New Roman"/>
                <a:cs typeface="Times New Roman"/>
              </a:rPr>
              <a:t>networks</a:t>
            </a:r>
            <a:r>
              <a:rPr sz="2600" spc="-25" dirty="0">
                <a:latin typeface="Times New Roman"/>
                <a:cs typeface="Times New Roman"/>
              </a:rPr>
              <a:t> </a:t>
            </a:r>
            <a:r>
              <a:rPr sz="2600" spc="-5" dirty="0">
                <a:latin typeface="Times New Roman"/>
                <a:cs typeface="Times New Roman"/>
              </a:rPr>
              <a:t>tackle</a:t>
            </a:r>
            <a:r>
              <a:rPr sz="2600" spc="-10"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spc="-5" dirty="0">
                <a:latin typeface="Times New Roman"/>
                <a:cs typeface="Times New Roman"/>
              </a:rPr>
              <a:t>stability-plasticity</a:t>
            </a:r>
            <a:r>
              <a:rPr sz="2600" spc="25" dirty="0">
                <a:latin typeface="Times New Roman"/>
                <a:cs typeface="Times New Roman"/>
              </a:rPr>
              <a:t> </a:t>
            </a:r>
            <a:r>
              <a:rPr sz="2600" spc="-5" dirty="0">
                <a:latin typeface="Times New Roman"/>
                <a:cs typeface="Times New Roman"/>
              </a:rPr>
              <a:t>dilemma.</a:t>
            </a:r>
            <a:endParaRPr sz="2600">
              <a:latin typeface="Times New Roman"/>
              <a:cs typeface="Times New Roman"/>
            </a:endParaRPr>
          </a:p>
          <a:p>
            <a:pPr>
              <a:lnSpc>
                <a:spcPct val="100000"/>
              </a:lnSpc>
              <a:spcBef>
                <a:spcPts val="35"/>
              </a:spcBef>
              <a:buClr>
                <a:srgbClr val="0AD0D9"/>
              </a:buClr>
              <a:buFont typeface="Segoe UI Symbol"/>
              <a:buChar char="⚫"/>
            </a:pPr>
            <a:endParaRPr sz="3500">
              <a:latin typeface="Times New Roman"/>
              <a:cs typeface="Times New Roman"/>
            </a:endParaRPr>
          </a:p>
          <a:p>
            <a:pPr marL="286385" marR="122555" indent="-274320">
              <a:lnSpc>
                <a:spcPct val="90000"/>
              </a:lnSpc>
              <a:buClr>
                <a:srgbClr val="0AD0D9"/>
              </a:buClr>
              <a:buSzPct val="94230"/>
              <a:buFont typeface="Segoe UI Symbol"/>
              <a:buChar char="⚫"/>
              <a:tabLst>
                <a:tab pos="287020" algn="l"/>
              </a:tabLst>
            </a:pPr>
            <a:r>
              <a:rPr sz="2600" dirty="0">
                <a:latin typeface="Times New Roman"/>
                <a:cs typeface="Times New Roman"/>
              </a:rPr>
              <a:t>The</a:t>
            </a:r>
            <a:r>
              <a:rPr sz="2600" spc="-175" dirty="0">
                <a:latin typeface="Times New Roman"/>
                <a:cs typeface="Times New Roman"/>
              </a:rPr>
              <a:t> </a:t>
            </a:r>
            <a:r>
              <a:rPr sz="2600" spc="-50" dirty="0">
                <a:latin typeface="Times New Roman"/>
                <a:cs typeface="Times New Roman"/>
              </a:rPr>
              <a:t>ART</a:t>
            </a:r>
            <a:r>
              <a:rPr sz="2600" spc="-70" dirty="0">
                <a:latin typeface="Times New Roman"/>
                <a:cs typeface="Times New Roman"/>
              </a:rPr>
              <a:t> </a:t>
            </a:r>
            <a:r>
              <a:rPr sz="2600" dirty="0">
                <a:latin typeface="Times New Roman"/>
                <a:cs typeface="Times New Roman"/>
              </a:rPr>
              <a:t>network</a:t>
            </a:r>
            <a:r>
              <a:rPr sz="2600" spc="-25" dirty="0">
                <a:latin typeface="Times New Roman"/>
                <a:cs typeface="Times New Roman"/>
              </a:rPr>
              <a:t> </a:t>
            </a:r>
            <a:r>
              <a:rPr sz="2600" dirty="0">
                <a:latin typeface="Times New Roman"/>
                <a:cs typeface="Times New Roman"/>
              </a:rPr>
              <a:t>and</a:t>
            </a:r>
            <a:r>
              <a:rPr sz="2600" spc="-20" dirty="0">
                <a:latin typeface="Times New Roman"/>
                <a:cs typeface="Times New Roman"/>
              </a:rPr>
              <a:t> </a:t>
            </a:r>
            <a:r>
              <a:rPr sz="2600" dirty="0">
                <a:latin typeface="Times New Roman"/>
                <a:cs typeface="Times New Roman"/>
              </a:rPr>
              <a:t>algorithm </a:t>
            </a:r>
            <a:r>
              <a:rPr sz="2600" spc="-5" dirty="0">
                <a:latin typeface="Times New Roman"/>
                <a:cs typeface="Times New Roman"/>
              </a:rPr>
              <a:t>maintain</a:t>
            </a:r>
            <a:r>
              <a:rPr sz="2600" spc="5" dirty="0">
                <a:latin typeface="Times New Roman"/>
                <a:cs typeface="Times New Roman"/>
              </a:rPr>
              <a:t> </a:t>
            </a:r>
            <a:r>
              <a:rPr sz="2600" dirty="0">
                <a:latin typeface="Times New Roman"/>
                <a:cs typeface="Times New Roman"/>
              </a:rPr>
              <a:t>the </a:t>
            </a:r>
            <a:r>
              <a:rPr sz="2600" spc="-5" dirty="0">
                <a:latin typeface="Times New Roman"/>
                <a:cs typeface="Times New Roman"/>
              </a:rPr>
              <a:t>plasticity </a:t>
            </a:r>
            <a:r>
              <a:rPr sz="2600" spc="-635" dirty="0">
                <a:latin typeface="Times New Roman"/>
                <a:cs typeface="Times New Roman"/>
              </a:rPr>
              <a:t> </a:t>
            </a:r>
            <a:r>
              <a:rPr sz="2600" dirty="0">
                <a:latin typeface="Times New Roman"/>
                <a:cs typeface="Times New Roman"/>
              </a:rPr>
              <a:t>required to </a:t>
            </a:r>
            <a:r>
              <a:rPr sz="2600" spc="-5" dirty="0">
                <a:latin typeface="Times New Roman"/>
                <a:cs typeface="Times New Roman"/>
              </a:rPr>
              <a:t>earn </a:t>
            </a:r>
            <a:r>
              <a:rPr sz="2600" dirty="0">
                <a:latin typeface="Times New Roman"/>
                <a:cs typeface="Times New Roman"/>
              </a:rPr>
              <a:t>new </a:t>
            </a:r>
            <a:r>
              <a:rPr sz="2600" spc="-5" dirty="0">
                <a:latin typeface="Times New Roman"/>
                <a:cs typeface="Times New Roman"/>
              </a:rPr>
              <a:t>patterns </a:t>
            </a:r>
            <a:r>
              <a:rPr sz="2600" dirty="0">
                <a:latin typeface="Times New Roman"/>
                <a:cs typeface="Times New Roman"/>
              </a:rPr>
              <a:t>while preventing the </a:t>
            </a:r>
            <a:r>
              <a:rPr sz="2600" spc="5" dirty="0">
                <a:latin typeface="Times New Roman"/>
                <a:cs typeface="Times New Roman"/>
              </a:rPr>
              <a:t> </a:t>
            </a:r>
            <a:r>
              <a:rPr sz="2600" spc="-5" dirty="0">
                <a:latin typeface="Times New Roman"/>
                <a:cs typeface="Times New Roman"/>
              </a:rPr>
              <a:t>modifications </a:t>
            </a:r>
            <a:r>
              <a:rPr sz="2600" dirty="0">
                <a:latin typeface="Times New Roman"/>
                <a:cs typeface="Times New Roman"/>
              </a:rPr>
              <a:t>of </a:t>
            </a:r>
            <a:r>
              <a:rPr sz="2600" spc="-5" dirty="0">
                <a:latin typeface="Times New Roman"/>
                <a:cs typeface="Times New Roman"/>
              </a:rPr>
              <a:t>patterns that </a:t>
            </a:r>
            <a:r>
              <a:rPr sz="2600" dirty="0">
                <a:latin typeface="Times New Roman"/>
                <a:cs typeface="Times New Roman"/>
              </a:rPr>
              <a:t>have been learned </a:t>
            </a:r>
            <a:r>
              <a:rPr sz="2600" spc="5" dirty="0">
                <a:latin typeface="Times New Roman"/>
                <a:cs typeface="Times New Roman"/>
              </a:rPr>
              <a:t> </a:t>
            </a:r>
            <a:r>
              <a:rPr sz="2600" spc="-15" dirty="0">
                <a:latin typeface="Times New Roman"/>
                <a:cs typeface="Times New Roman"/>
              </a:rPr>
              <a:t>previously.</a:t>
            </a:r>
            <a:endParaRPr sz="2600">
              <a:latin typeface="Times New Roman"/>
              <a:cs typeface="Times New Roman"/>
            </a:endParaRPr>
          </a:p>
          <a:p>
            <a:pPr>
              <a:lnSpc>
                <a:spcPct val="100000"/>
              </a:lnSpc>
              <a:spcBef>
                <a:spcPts val="5"/>
              </a:spcBef>
              <a:buClr>
                <a:srgbClr val="0AD0D9"/>
              </a:buClr>
              <a:buFont typeface="Segoe UI Symbol"/>
              <a:buChar char="⚫"/>
            </a:pPr>
            <a:endParaRPr sz="325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dirty="0">
                <a:latin typeface="Times New Roman"/>
                <a:cs typeface="Times New Roman"/>
              </a:rPr>
              <a:t>Solves</a:t>
            </a:r>
            <a:r>
              <a:rPr sz="2600" spc="-35" dirty="0">
                <a:latin typeface="Times New Roman"/>
                <a:cs typeface="Times New Roman"/>
              </a:rPr>
              <a:t> </a:t>
            </a:r>
            <a:r>
              <a:rPr sz="2600" spc="-5" dirty="0">
                <a:latin typeface="Times New Roman"/>
                <a:cs typeface="Times New Roman"/>
              </a:rPr>
              <a:t>Stability</a:t>
            </a:r>
            <a:r>
              <a:rPr sz="2600" spc="15" dirty="0">
                <a:latin typeface="Times New Roman"/>
                <a:cs typeface="Times New Roman"/>
              </a:rPr>
              <a:t> </a:t>
            </a:r>
            <a:r>
              <a:rPr sz="2600" dirty="0">
                <a:latin typeface="Times New Roman"/>
                <a:cs typeface="Times New Roman"/>
              </a:rPr>
              <a:t>–</a:t>
            </a:r>
            <a:r>
              <a:rPr sz="2600" spc="-5" dirty="0">
                <a:latin typeface="Times New Roman"/>
                <a:cs typeface="Times New Roman"/>
              </a:rPr>
              <a:t> Plasticity</a:t>
            </a:r>
            <a:r>
              <a:rPr sz="2600" spc="25" dirty="0">
                <a:latin typeface="Times New Roman"/>
                <a:cs typeface="Times New Roman"/>
              </a:rPr>
              <a:t> </a:t>
            </a:r>
            <a:r>
              <a:rPr sz="2600" spc="-5" dirty="0">
                <a:latin typeface="Times New Roman"/>
                <a:cs typeface="Times New Roman"/>
              </a:rPr>
              <a:t>Dilemma.</a:t>
            </a:r>
            <a:endParaRPr sz="2600">
              <a:latin typeface="Times New Roman"/>
              <a:cs typeface="Times New Roman"/>
            </a:endParaRPr>
          </a:p>
          <a:p>
            <a:pPr marL="286385" marR="177800" indent="54610">
              <a:lnSpc>
                <a:spcPts val="2810"/>
              </a:lnSpc>
              <a:spcBef>
                <a:spcPts val="670"/>
              </a:spcBef>
            </a:pPr>
            <a:r>
              <a:rPr sz="2600" dirty="0">
                <a:latin typeface="Times New Roman"/>
                <a:cs typeface="Times New Roman"/>
              </a:rPr>
              <a:t>Forms</a:t>
            </a:r>
            <a:r>
              <a:rPr sz="2600" spc="-10" dirty="0">
                <a:latin typeface="Times New Roman"/>
                <a:cs typeface="Times New Roman"/>
              </a:rPr>
              <a:t> </a:t>
            </a:r>
            <a:r>
              <a:rPr sz="2600" dirty="0">
                <a:latin typeface="Times New Roman"/>
                <a:cs typeface="Times New Roman"/>
              </a:rPr>
              <a:t>new</a:t>
            </a:r>
            <a:r>
              <a:rPr sz="2600" spc="-10" dirty="0">
                <a:latin typeface="Times New Roman"/>
                <a:cs typeface="Times New Roman"/>
              </a:rPr>
              <a:t> </a:t>
            </a:r>
            <a:r>
              <a:rPr sz="2600" spc="-5" dirty="0">
                <a:latin typeface="Times New Roman"/>
                <a:cs typeface="Times New Roman"/>
              </a:rPr>
              <a:t>memories</a:t>
            </a:r>
            <a:r>
              <a:rPr sz="2600" spc="5" dirty="0">
                <a:latin typeface="Times New Roman"/>
                <a:cs typeface="Times New Roman"/>
              </a:rPr>
              <a:t> </a:t>
            </a:r>
            <a:r>
              <a:rPr sz="2600" dirty="0">
                <a:latin typeface="Times New Roman"/>
                <a:cs typeface="Times New Roman"/>
              </a:rPr>
              <a:t>or</a:t>
            </a:r>
            <a:r>
              <a:rPr sz="2600" spc="-15" dirty="0">
                <a:latin typeface="Times New Roman"/>
                <a:cs typeface="Times New Roman"/>
              </a:rPr>
              <a:t> </a:t>
            </a:r>
            <a:r>
              <a:rPr sz="2600" dirty="0">
                <a:latin typeface="Times New Roman"/>
                <a:cs typeface="Times New Roman"/>
              </a:rPr>
              <a:t>incorporates</a:t>
            </a:r>
            <a:r>
              <a:rPr sz="2600" spc="-35" dirty="0">
                <a:latin typeface="Times New Roman"/>
                <a:cs typeface="Times New Roman"/>
              </a:rPr>
              <a:t> </a:t>
            </a:r>
            <a:r>
              <a:rPr sz="2600" dirty="0">
                <a:latin typeface="Times New Roman"/>
                <a:cs typeface="Times New Roman"/>
              </a:rPr>
              <a:t>new</a:t>
            </a:r>
            <a:r>
              <a:rPr sz="2600" spc="-10" dirty="0">
                <a:latin typeface="Times New Roman"/>
                <a:cs typeface="Times New Roman"/>
              </a:rPr>
              <a:t> </a:t>
            </a:r>
            <a:r>
              <a:rPr sz="2600" spc="-5" dirty="0">
                <a:latin typeface="Times New Roman"/>
                <a:cs typeface="Times New Roman"/>
              </a:rPr>
              <a:t>information </a:t>
            </a:r>
            <a:r>
              <a:rPr sz="2600" spc="-635" dirty="0">
                <a:latin typeface="Times New Roman"/>
                <a:cs typeface="Times New Roman"/>
              </a:rPr>
              <a:t> </a:t>
            </a:r>
            <a:r>
              <a:rPr sz="2600" dirty="0">
                <a:latin typeface="Times New Roman"/>
                <a:cs typeface="Times New Roman"/>
              </a:rPr>
              <a:t>based</a:t>
            </a:r>
            <a:r>
              <a:rPr sz="2600" spc="-35" dirty="0">
                <a:latin typeface="Times New Roman"/>
                <a:cs typeface="Times New Roman"/>
              </a:rPr>
              <a:t> </a:t>
            </a:r>
            <a:r>
              <a:rPr sz="2600" dirty="0">
                <a:latin typeface="Times New Roman"/>
                <a:cs typeface="Times New Roman"/>
              </a:rPr>
              <a:t>on</a:t>
            </a:r>
            <a:r>
              <a:rPr sz="2600" spc="-5" dirty="0">
                <a:latin typeface="Times New Roman"/>
                <a:cs typeface="Times New Roman"/>
              </a:rPr>
              <a:t> </a:t>
            </a:r>
            <a:r>
              <a:rPr sz="2600" dirty="0">
                <a:latin typeface="Times New Roman"/>
                <a:cs typeface="Times New Roman"/>
              </a:rPr>
              <a:t>a predefined</a:t>
            </a:r>
            <a:r>
              <a:rPr sz="2600" spc="-45" dirty="0">
                <a:latin typeface="Times New Roman"/>
                <a:cs typeface="Times New Roman"/>
              </a:rPr>
              <a:t> </a:t>
            </a:r>
            <a:r>
              <a:rPr sz="2600" dirty="0">
                <a:latin typeface="Times New Roman"/>
                <a:cs typeface="Times New Roman"/>
              </a:rPr>
              <a:t>vigilance</a:t>
            </a:r>
            <a:r>
              <a:rPr sz="2600" spc="-20" dirty="0">
                <a:latin typeface="Times New Roman"/>
                <a:cs typeface="Times New Roman"/>
              </a:rPr>
              <a:t> parameter.</a:t>
            </a:r>
            <a:endParaRPr sz="2600">
              <a:latin typeface="Times New Roman"/>
              <a:cs typeface="Times New Roman"/>
            </a:endParaRPr>
          </a:p>
        </p:txBody>
      </p:sp>
    </p:spTree>
    <p:extLst>
      <p:ext uri="{BB962C8B-B14F-4D97-AF65-F5344CB8AC3E}">
        <p14:creationId xmlns:p14="http://schemas.microsoft.com/office/powerpoint/2010/main" val="2644508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9782"/>
            <a:ext cx="3627120" cy="788035"/>
          </a:xfrm>
          <a:prstGeom prst="rect">
            <a:avLst/>
          </a:prstGeom>
        </p:spPr>
        <p:txBody>
          <a:bodyPr vert="horz" wrap="square" lIns="0" tIns="13335" rIns="0" bIns="0" rtlCol="0">
            <a:spAutoFit/>
          </a:bodyPr>
          <a:lstStyle/>
          <a:p>
            <a:pPr marL="12700">
              <a:lnSpc>
                <a:spcPct val="100000"/>
              </a:lnSpc>
              <a:spcBef>
                <a:spcPts val="105"/>
              </a:spcBef>
            </a:pPr>
            <a:r>
              <a:rPr spc="-100" dirty="0"/>
              <a:t>ART</a:t>
            </a:r>
            <a:r>
              <a:rPr spc="-155" dirty="0"/>
              <a:t> </a:t>
            </a:r>
            <a:r>
              <a:rPr spc="-5" dirty="0"/>
              <a:t>Network</a:t>
            </a:r>
          </a:p>
        </p:txBody>
      </p:sp>
      <p:sp>
        <p:nvSpPr>
          <p:cNvPr id="3" name="object 3"/>
          <p:cNvSpPr txBox="1"/>
          <p:nvPr/>
        </p:nvSpPr>
        <p:spPr>
          <a:xfrm>
            <a:off x="535940" y="1916938"/>
            <a:ext cx="7847330" cy="4316095"/>
          </a:xfrm>
          <a:prstGeom prst="rect">
            <a:avLst/>
          </a:prstGeom>
        </p:spPr>
        <p:txBody>
          <a:bodyPr vert="horz" wrap="square" lIns="0" tIns="57785" rIns="0" bIns="0" rtlCol="0">
            <a:spAutoFit/>
          </a:bodyPr>
          <a:lstStyle/>
          <a:p>
            <a:pPr marL="286385" marR="490855" indent="-274320">
              <a:lnSpc>
                <a:spcPts val="2810"/>
              </a:lnSpc>
              <a:spcBef>
                <a:spcPts val="455"/>
              </a:spcBef>
              <a:buClr>
                <a:srgbClr val="0AD0D9"/>
              </a:buClr>
              <a:buSzPct val="94230"/>
              <a:buFont typeface="Segoe UI Symbol"/>
              <a:buChar char="⚫"/>
              <a:tabLst>
                <a:tab pos="287020" algn="l"/>
              </a:tabLst>
            </a:pPr>
            <a:r>
              <a:rPr sz="2600" spc="-50" dirty="0">
                <a:latin typeface="Times New Roman"/>
                <a:cs typeface="Times New Roman"/>
              </a:rPr>
              <a:t>ART</a:t>
            </a:r>
            <a:r>
              <a:rPr sz="2600" spc="-70" dirty="0">
                <a:latin typeface="Times New Roman"/>
                <a:cs typeface="Times New Roman"/>
              </a:rPr>
              <a:t> </a:t>
            </a:r>
            <a:r>
              <a:rPr sz="2600" dirty="0">
                <a:latin typeface="Times New Roman"/>
                <a:cs typeface="Times New Roman"/>
              </a:rPr>
              <a:t>networks</a:t>
            </a:r>
            <a:r>
              <a:rPr sz="2600" spc="-30" dirty="0">
                <a:latin typeface="Times New Roman"/>
                <a:cs typeface="Times New Roman"/>
              </a:rPr>
              <a:t> </a:t>
            </a:r>
            <a:r>
              <a:rPr sz="2600" dirty="0">
                <a:latin typeface="Times New Roman"/>
                <a:cs typeface="Times New Roman"/>
              </a:rPr>
              <a:t>consist</a:t>
            </a:r>
            <a:r>
              <a:rPr sz="2600" spc="-10" dirty="0">
                <a:latin typeface="Times New Roman"/>
                <a:cs typeface="Times New Roman"/>
              </a:rPr>
              <a:t> </a:t>
            </a:r>
            <a:r>
              <a:rPr sz="2600" dirty="0">
                <a:latin typeface="Times New Roman"/>
                <a:cs typeface="Times New Roman"/>
              </a:rPr>
              <a:t>of</a:t>
            </a:r>
            <a:r>
              <a:rPr sz="2600" spc="-10" dirty="0">
                <a:latin typeface="Times New Roman"/>
                <a:cs typeface="Times New Roman"/>
              </a:rPr>
              <a:t> </a:t>
            </a:r>
            <a:r>
              <a:rPr sz="2600" dirty="0">
                <a:latin typeface="Times New Roman"/>
                <a:cs typeface="Times New Roman"/>
              </a:rPr>
              <a:t>an</a:t>
            </a:r>
            <a:r>
              <a:rPr sz="2600" spc="-15" dirty="0">
                <a:latin typeface="Times New Roman"/>
                <a:cs typeface="Times New Roman"/>
              </a:rPr>
              <a:t> </a:t>
            </a:r>
            <a:r>
              <a:rPr sz="2600" dirty="0">
                <a:latin typeface="Times New Roman"/>
                <a:cs typeface="Times New Roman"/>
              </a:rPr>
              <a:t>input</a:t>
            </a:r>
            <a:r>
              <a:rPr sz="2600" spc="-15" dirty="0">
                <a:latin typeface="Times New Roman"/>
                <a:cs typeface="Times New Roman"/>
              </a:rPr>
              <a:t> </a:t>
            </a:r>
            <a:r>
              <a:rPr sz="2600" spc="-5" dirty="0">
                <a:latin typeface="Times New Roman"/>
                <a:cs typeface="Times New Roman"/>
              </a:rPr>
              <a:t>layer</a:t>
            </a:r>
            <a:r>
              <a:rPr sz="2600" spc="5" dirty="0">
                <a:latin typeface="Times New Roman"/>
                <a:cs typeface="Times New Roman"/>
              </a:rPr>
              <a:t> </a:t>
            </a:r>
            <a:r>
              <a:rPr sz="2600" spc="-5" dirty="0">
                <a:latin typeface="Times New Roman"/>
                <a:cs typeface="Times New Roman"/>
              </a:rPr>
              <a:t>and </a:t>
            </a:r>
            <a:r>
              <a:rPr sz="2600" dirty="0">
                <a:latin typeface="Times New Roman"/>
                <a:cs typeface="Times New Roman"/>
              </a:rPr>
              <a:t>an</a:t>
            </a:r>
            <a:r>
              <a:rPr sz="2600" spc="-15" dirty="0">
                <a:latin typeface="Times New Roman"/>
                <a:cs typeface="Times New Roman"/>
              </a:rPr>
              <a:t> </a:t>
            </a:r>
            <a:r>
              <a:rPr sz="2600" dirty="0">
                <a:latin typeface="Times New Roman"/>
                <a:cs typeface="Times New Roman"/>
              </a:rPr>
              <a:t>output </a:t>
            </a:r>
            <a:r>
              <a:rPr sz="2600" spc="-635" dirty="0">
                <a:latin typeface="Times New Roman"/>
                <a:cs typeface="Times New Roman"/>
              </a:rPr>
              <a:t> </a:t>
            </a:r>
            <a:r>
              <a:rPr sz="2600" spc="-30" dirty="0">
                <a:latin typeface="Times New Roman"/>
                <a:cs typeface="Times New Roman"/>
              </a:rPr>
              <a:t>layer.</a:t>
            </a:r>
            <a:endParaRPr sz="2600">
              <a:latin typeface="Times New Roman"/>
              <a:cs typeface="Times New Roman"/>
            </a:endParaRPr>
          </a:p>
          <a:p>
            <a:pPr marL="286385" marR="398780" indent="-274320">
              <a:lnSpc>
                <a:spcPts val="2810"/>
              </a:lnSpc>
              <a:spcBef>
                <a:spcPts val="600"/>
              </a:spcBef>
              <a:buClr>
                <a:srgbClr val="0AD0D9"/>
              </a:buClr>
              <a:buSzPct val="94230"/>
              <a:buFont typeface="Segoe UI Symbol"/>
              <a:buChar char="⚫"/>
              <a:tabLst>
                <a:tab pos="287020" algn="l"/>
              </a:tabLst>
            </a:pPr>
            <a:r>
              <a:rPr sz="2600" dirty="0">
                <a:latin typeface="Times New Roman"/>
                <a:cs typeface="Times New Roman"/>
              </a:rPr>
              <a:t>Bottom-up</a:t>
            </a:r>
            <a:r>
              <a:rPr sz="2600" spc="-20" dirty="0">
                <a:latin typeface="Times New Roman"/>
                <a:cs typeface="Times New Roman"/>
              </a:rPr>
              <a:t> </a:t>
            </a:r>
            <a:r>
              <a:rPr sz="2600" dirty="0">
                <a:latin typeface="Times New Roman"/>
                <a:cs typeface="Times New Roman"/>
              </a:rPr>
              <a:t>weights</a:t>
            </a:r>
            <a:r>
              <a:rPr sz="2600" spc="-25" dirty="0">
                <a:latin typeface="Times New Roman"/>
                <a:cs typeface="Times New Roman"/>
              </a:rPr>
              <a:t> </a:t>
            </a:r>
            <a:r>
              <a:rPr sz="2600" dirty="0">
                <a:latin typeface="Times New Roman"/>
                <a:cs typeface="Times New Roman"/>
              </a:rPr>
              <a:t>are</a:t>
            </a:r>
            <a:r>
              <a:rPr sz="2600" spc="-10" dirty="0">
                <a:latin typeface="Times New Roman"/>
                <a:cs typeface="Times New Roman"/>
              </a:rPr>
              <a:t> </a:t>
            </a:r>
            <a:r>
              <a:rPr sz="2600" dirty="0">
                <a:latin typeface="Times New Roman"/>
                <a:cs typeface="Times New Roman"/>
              </a:rPr>
              <a:t>used</a:t>
            </a:r>
            <a:r>
              <a:rPr sz="2600" spc="-15" dirty="0">
                <a:latin typeface="Times New Roman"/>
                <a:cs typeface="Times New Roman"/>
              </a:rPr>
              <a:t> </a:t>
            </a:r>
            <a:r>
              <a:rPr sz="2600" dirty="0">
                <a:latin typeface="Times New Roman"/>
                <a:cs typeface="Times New Roman"/>
              </a:rPr>
              <a:t>to </a:t>
            </a:r>
            <a:r>
              <a:rPr sz="2600" spc="-5" dirty="0">
                <a:latin typeface="Times New Roman"/>
                <a:cs typeface="Times New Roman"/>
              </a:rPr>
              <a:t>determine</a:t>
            </a:r>
            <a:r>
              <a:rPr sz="2600" spc="-20" dirty="0">
                <a:latin typeface="Times New Roman"/>
                <a:cs typeface="Times New Roman"/>
              </a:rPr>
              <a:t> </a:t>
            </a:r>
            <a:r>
              <a:rPr sz="2600" dirty="0">
                <a:latin typeface="Times New Roman"/>
                <a:cs typeface="Times New Roman"/>
              </a:rPr>
              <a:t>output-layer </a:t>
            </a:r>
            <a:r>
              <a:rPr sz="2600" spc="-635" dirty="0">
                <a:latin typeface="Times New Roman"/>
                <a:cs typeface="Times New Roman"/>
              </a:rPr>
              <a:t> </a:t>
            </a:r>
            <a:r>
              <a:rPr sz="2600" dirty="0">
                <a:latin typeface="Times New Roman"/>
                <a:cs typeface="Times New Roman"/>
              </a:rPr>
              <a:t>candidates</a:t>
            </a:r>
            <a:r>
              <a:rPr sz="2600" spc="-40" dirty="0">
                <a:latin typeface="Times New Roman"/>
                <a:cs typeface="Times New Roman"/>
              </a:rPr>
              <a:t> </a:t>
            </a:r>
            <a:r>
              <a:rPr sz="2600" dirty="0">
                <a:latin typeface="Times New Roman"/>
                <a:cs typeface="Times New Roman"/>
              </a:rPr>
              <a:t>that</a:t>
            </a:r>
            <a:r>
              <a:rPr sz="2600" spc="-10" dirty="0">
                <a:latin typeface="Times New Roman"/>
                <a:cs typeface="Times New Roman"/>
              </a:rPr>
              <a:t> </a:t>
            </a:r>
            <a:r>
              <a:rPr sz="2600" spc="-5" dirty="0">
                <a:latin typeface="Times New Roman"/>
                <a:cs typeface="Times New Roman"/>
              </a:rPr>
              <a:t>may</a:t>
            </a:r>
            <a:r>
              <a:rPr sz="2600" dirty="0">
                <a:latin typeface="Times New Roman"/>
                <a:cs typeface="Times New Roman"/>
              </a:rPr>
              <a:t> best</a:t>
            </a:r>
            <a:r>
              <a:rPr sz="2600" spc="-10" dirty="0">
                <a:latin typeface="Times New Roman"/>
                <a:cs typeface="Times New Roman"/>
              </a:rPr>
              <a:t> </a:t>
            </a:r>
            <a:r>
              <a:rPr sz="2600" spc="-5" dirty="0">
                <a:latin typeface="Times New Roman"/>
                <a:cs typeface="Times New Roman"/>
              </a:rPr>
              <a:t>match </a:t>
            </a:r>
            <a:r>
              <a:rPr sz="2600" dirty="0">
                <a:latin typeface="Times New Roman"/>
                <a:cs typeface="Times New Roman"/>
              </a:rPr>
              <a:t>the </a:t>
            </a:r>
            <a:r>
              <a:rPr sz="2600" spc="-5" dirty="0">
                <a:latin typeface="Times New Roman"/>
                <a:cs typeface="Times New Roman"/>
              </a:rPr>
              <a:t>current</a:t>
            </a:r>
            <a:r>
              <a:rPr sz="2600" spc="-20" dirty="0">
                <a:latin typeface="Times New Roman"/>
                <a:cs typeface="Times New Roman"/>
              </a:rPr>
              <a:t> </a:t>
            </a:r>
            <a:r>
              <a:rPr sz="2600" dirty="0">
                <a:latin typeface="Times New Roman"/>
                <a:cs typeface="Times New Roman"/>
              </a:rPr>
              <a:t>input.</a:t>
            </a:r>
            <a:endParaRPr sz="2600">
              <a:latin typeface="Times New Roman"/>
              <a:cs typeface="Times New Roman"/>
            </a:endParaRPr>
          </a:p>
          <a:p>
            <a:pPr marL="286385" marR="723265" indent="-274320">
              <a:lnSpc>
                <a:spcPts val="2810"/>
              </a:lnSpc>
              <a:spcBef>
                <a:spcPts val="595"/>
              </a:spcBef>
              <a:buClr>
                <a:srgbClr val="0AD0D9"/>
              </a:buClr>
              <a:buSzPct val="94230"/>
              <a:buFont typeface="Segoe UI Symbol"/>
              <a:buChar char="⚫"/>
              <a:tabLst>
                <a:tab pos="287020" algn="l"/>
              </a:tabLst>
            </a:pPr>
            <a:r>
              <a:rPr sz="2600" spc="-20" dirty="0">
                <a:latin typeface="Times New Roman"/>
                <a:cs typeface="Times New Roman"/>
              </a:rPr>
              <a:t>Top-down</a:t>
            </a:r>
            <a:r>
              <a:rPr sz="2600" spc="-60" dirty="0">
                <a:latin typeface="Times New Roman"/>
                <a:cs typeface="Times New Roman"/>
              </a:rPr>
              <a:t> </a:t>
            </a:r>
            <a:r>
              <a:rPr sz="2600" spc="-5" dirty="0">
                <a:latin typeface="Times New Roman"/>
                <a:cs typeface="Times New Roman"/>
              </a:rPr>
              <a:t>weights</a:t>
            </a:r>
            <a:r>
              <a:rPr sz="2600" spc="-25" dirty="0">
                <a:latin typeface="Times New Roman"/>
                <a:cs typeface="Times New Roman"/>
              </a:rPr>
              <a:t> </a:t>
            </a:r>
            <a:r>
              <a:rPr sz="2600" spc="-5" dirty="0">
                <a:latin typeface="Times New Roman"/>
                <a:cs typeface="Times New Roman"/>
              </a:rPr>
              <a:t>represent</a:t>
            </a:r>
            <a:r>
              <a:rPr sz="2600" spc="-15" dirty="0">
                <a:latin typeface="Times New Roman"/>
                <a:cs typeface="Times New Roman"/>
              </a:rPr>
              <a:t> </a:t>
            </a:r>
            <a:r>
              <a:rPr sz="2600" dirty="0">
                <a:latin typeface="Times New Roman"/>
                <a:cs typeface="Times New Roman"/>
              </a:rPr>
              <a:t>the “prototype”</a:t>
            </a:r>
            <a:r>
              <a:rPr sz="2600" spc="-50" dirty="0">
                <a:latin typeface="Times New Roman"/>
                <a:cs typeface="Times New Roman"/>
              </a:rPr>
              <a:t> </a:t>
            </a:r>
            <a:r>
              <a:rPr sz="2600" dirty="0">
                <a:latin typeface="Times New Roman"/>
                <a:cs typeface="Times New Roman"/>
              </a:rPr>
              <a:t>for</a:t>
            </a:r>
            <a:r>
              <a:rPr sz="2600" spc="-15" dirty="0">
                <a:latin typeface="Times New Roman"/>
                <a:cs typeface="Times New Roman"/>
              </a:rPr>
              <a:t> </a:t>
            </a:r>
            <a:r>
              <a:rPr sz="2600" dirty="0">
                <a:latin typeface="Times New Roman"/>
                <a:cs typeface="Times New Roman"/>
              </a:rPr>
              <a:t>the </a:t>
            </a:r>
            <a:r>
              <a:rPr sz="2600" spc="-635" dirty="0">
                <a:latin typeface="Times New Roman"/>
                <a:cs typeface="Times New Roman"/>
              </a:rPr>
              <a:t> </a:t>
            </a:r>
            <a:r>
              <a:rPr sz="2600" dirty="0">
                <a:latin typeface="Times New Roman"/>
                <a:cs typeface="Times New Roman"/>
              </a:rPr>
              <a:t>cluster</a:t>
            </a:r>
            <a:r>
              <a:rPr sz="2600" spc="-30" dirty="0">
                <a:latin typeface="Times New Roman"/>
                <a:cs typeface="Times New Roman"/>
              </a:rPr>
              <a:t> </a:t>
            </a:r>
            <a:r>
              <a:rPr sz="2600" dirty="0">
                <a:latin typeface="Times New Roman"/>
                <a:cs typeface="Times New Roman"/>
              </a:rPr>
              <a:t>defined</a:t>
            </a:r>
            <a:r>
              <a:rPr sz="2600" spc="-25" dirty="0">
                <a:latin typeface="Times New Roman"/>
                <a:cs typeface="Times New Roman"/>
              </a:rPr>
              <a:t> </a:t>
            </a:r>
            <a:r>
              <a:rPr sz="2600" dirty="0">
                <a:latin typeface="Times New Roman"/>
                <a:cs typeface="Times New Roman"/>
              </a:rPr>
              <a:t>by</a:t>
            </a:r>
            <a:r>
              <a:rPr sz="2600" spc="-5" dirty="0">
                <a:latin typeface="Times New Roman"/>
                <a:cs typeface="Times New Roman"/>
              </a:rPr>
              <a:t> each</a:t>
            </a:r>
            <a:r>
              <a:rPr sz="2600" spc="-15" dirty="0">
                <a:latin typeface="Times New Roman"/>
                <a:cs typeface="Times New Roman"/>
              </a:rPr>
              <a:t> </a:t>
            </a:r>
            <a:r>
              <a:rPr sz="2600" dirty="0">
                <a:latin typeface="Times New Roman"/>
                <a:cs typeface="Times New Roman"/>
              </a:rPr>
              <a:t>output</a:t>
            </a:r>
            <a:r>
              <a:rPr sz="2600" spc="-20" dirty="0">
                <a:latin typeface="Times New Roman"/>
                <a:cs typeface="Times New Roman"/>
              </a:rPr>
              <a:t> </a:t>
            </a:r>
            <a:r>
              <a:rPr sz="2600" dirty="0">
                <a:latin typeface="Times New Roman"/>
                <a:cs typeface="Times New Roman"/>
              </a:rPr>
              <a:t>neuron.</a:t>
            </a:r>
            <a:endParaRPr sz="2600">
              <a:latin typeface="Times New Roman"/>
              <a:cs typeface="Times New Roman"/>
            </a:endParaRPr>
          </a:p>
          <a:p>
            <a:pPr marL="286385" marR="168275" indent="-274320">
              <a:lnSpc>
                <a:spcPts val="2810"/>
              </a:lnSpc>
              <a:spcBef>
                <a:spcPts val="595"/>
              </a:spcBef>
              <a:buClr>
                <a:srgbClr val="0AD0D9"/>
              </a:buClr>
              <a:buSzPct val="94230"/>
              <a:buFont typeface="Segoe UI Symbol"/>
              <a:buChar char="⚫"/>
              <a:tabLst>
                <a:tab pos="287020" algn="l"/>
              </a:tabLst>
            </a:pPr>
            <a:r>
              <a:rPr sz="2600" dirty="0">
                <a:latin typeface="Times New Roman"/>
                <a:cs typeface="Times New Roman"/>
              </a:rPr>
              <a:t>A</a:t>
            </a:r>
            <a:r>
              <a:rPr sz="2600" spc="-170" dirty="0">
                <a:latin typeface="Times New Roman"/>
                <a:cs typeface="Times New Roman"/>
              </a:rPr>
              <a:t> </a:t>
            </a:r>
            <a:r>
              <a:rPr sz="2600" spc="-5" dirty="0">
                <a:latin typeface="Times New Roman"/>
                <a:cs typeface="Times New Roman"/>
              </a:rPr>
              <a:t>close</a:t>
            </a:r>
            <a:r>
              <a:rPr sz="2600" dirty="0">
                <a:latin typeface="Times New Roman"/>
                <a:cs typeface="Times New Roman"/>
              </a:rPr>
              <a:t> </a:t>
            </a:r>
            <a:r>
              <a:rPr sz="2600" spc="-5" dirty="0">
                <a:latin typeface="Times New Roman"/>
                <a:cs typeface="Times New Roman"/>
              </a:rPr>
              <a:t>match</a:t>
            </a:r>
            <a:r>
              <a:rPr sz="2600" spc="10" dirty="0">
                <a:latin typeface="Times New Roman"/>
                <a:cs typeface="Times New Roman"/>
              </a:rPr>
              <a:t> </a:t>
            </a:r>
            <a:r>
              <a:rPr sz="2600" dirty="0">
                <a:latin typeface="Times New Roman"/>
                <a:cs typeface="Times New Roman"/>
              </a:rPr>
              <a:t>between</a:t>
            </a:r>
            <a:r>
              <a:rPr sz="2600" spc="-30" dirty="0">
                <a:latin typeface="Times New Roman"/>
                <a:cs typeface="Times New Roman"/>
              </a:rPr>
              <a:t> </a:t>
            </a:r>
            <a:r>
              <a:rPr sz="2600" dirty="0">
                <a:latin typeface="Times New Roman"/>
                <a:cs typeface="Times New Roman"/>
              </a:rPr>
              <a:t>input</a:t>
            </a:r>
            <a:r>
              <a:rPr sz="2600" spc="-10" dirty="0">
                <a:latin typeface="Times New Roman"/>
                <a:cs typeface="Times New Roman"/>
              </a:rPr>
              <a:t> </a:t>
            </a:r>
            <a:r>
              <a:rPr sz="2600" dirty="0">
                <a:latin typeface="Times New Roman"/>
                <a:cs typeface="Times New Roman"/>
              </a:rPr>
              <a:t>and</a:t>
            </a:r>
            <a:r>
              <a:rPr sz="2600" spc="-20" dirty="0">
                <a:latin typeface="Times New Roman"/>
                <a:cs typeface="Times New Roman"/>
              </a:rPr>
              <a:t> </a:t>
            </a:r>
            <a:r>
              <a:rPr sz="2600" dirty="0">
                <a:latin typeface="Times New Roman"/>
                <a:cs typeface="Times New Roman"/>
              </a:rPr>
              <a:t>prototype</a:t>
            </a:r>
            <a:r>
              <a:rPr sz="2600" spc="-25" dirty="0">
                <a:latin typeface="Times New Roman"/>
                <a:cs typeface="Times New Roman"/>
              </a:rPr>
              <a:t> </a:t>
            </a:r>
            <a:r>
              <a:rPr sz="2600" dirty="0">
                <a:latin typeface="Times New Roman"/>
                <a:cs typeface="Times New Roman"/>
              </a:rPr>
              <a:t>is</a:t>
            </a:r>
            <a:r>
              <a:rPr sz="2600" spc="-5" dirty="0">
                <a:latin typeface="Times New Roman"/>
                <a:cs typeface="Times New Roman"/>
              </a:rPr>
              <a:t> necessary </a:t>
            </a:r>
            <a:r>
              <a:rPr sz="2600" spc="-635" dirty="0">
                <a:latin typeface="Times New Roman"/>
                <a:cs typeface="Times New Roman"/>
              </a:rPr>
              <a:t> </a:t>
            </a:r>
            <a:r>
              <a:rPr sz="2600" dirty="0">
                <a:latin typeface="Times New Roman"/>
                <a:cs typeface="Times New Roman"/>
              </a:rPr>
              <a:t>for</a:t>
            </a:r>
            <a:r>
              <a:rPr sz="2600" spc="-30" dirty="0">
                <a:latin typeface="Times New Roman"/>
                <a:cs typeface="Times New Roman"/>
              </a:rPr>
              <a:t> </a:t>
            </a:r>
            <a:r>
              <a:rPr sz="2600" spc="-5" dirty="0">
                <a:latin typeface="Times New Roman"/>
                <a:cs typeface="Times New Roman"/>
              </a:rPr>
              <a:t>categorizing</a:t>
            </a:r>
            <a:r>
              <a:rPr sz="2600" spc="-20" dirty="0">
                <a:latin typeface="Times New Roman"/>
                <a:cs typeface="Times New Roman"/>
              </a:rPr>
              <a:t> </a:t>
            </a:r>
            <a:r>
              <a:rPr sz="2600" dirty="0">
                <a:latin typeface="Times New Roman"/>
                <a:cs typeface="Times New Roman"/>
              </a:rPr>
              <a:t>the input.</a:t>
            </a:r>
            <a:endParaRPr sz="2600">
              <a:latin typeface="Times New Roman"/>
              <a:cs typeface="Times New Roman"/>
            </a:endParaRPr>
          </a:p>
          <a:p>
            <a:pPr marL="286385" marR="5080" indent="-274320">
              <a:lnSpc>
                <a:spcPts val="2810"/>
              </a:lnSpc>
              <a:spcBef>
                <a:spcPts val="600"/>
              </a:spcBef>
              <a:buClr>
                <a:srgbClr val="0AD0D9"/>
              </a:buClr>
              <a:buSzPct val="94230"/>
              <a:buFont typeface="Segoe UI Symbol"/>
              <a:buChar char="⚫"/>
              <a:tabLst>
                <a:tab pos="287020" algn="l"/>
              </a:tabLst>
            </a:pPr>
            <a:r>
              <a:rPr sz="2600" dirty="0">
                <a:latin typeface="Times New Roman"/>
                <a:cs typeface="Times New Roman"/>
              </a:rPr>
              <a:t>Finding</a:t>
            </a:r>
            <a:r>
              <a:rPr sz="2600" spc="-35" dirty="0">
                <a:latin typeface="Times New Roman"/>
                <a:cs typeface="Times New Roman"/>
              </a:rPr>
              <a:t> </a:t>
            </a:r>
            <a:r>
              <a:rPr sz="2600" dirty="0">
                <a:latin typeface="Times New Roman"/>
                <a:cs typeface="Times New Roman"/>
              </a:rPr>
              <a:t>this</a:t>
            </a:r>
            <a:r>
              <a:rPr sz="2600" spc="5" dirty="0">
                <a:latin typeface="Times New Roman"/>
                <a:cs typeface="Times New Roman"/>
              </a:rPr>
              <a:t> </a:t>
            </a:r>
            <a:r>
              <a:rPr sz="2600" spc="-5" dirty="0">
                <a:latin typeface="Times New Roman"/>
                <a:cs typeface="Times New Roman"/>
              </a:rPr>
              <a:t>match</a:t>
            </a:r>
            <a:r>
              <a:rPr sz="2600" dirty="0">
                <a:latin typeface="Times New Roman"/>
                <a:cs typeface="Times New Roman"/>
              </a:rPr>
              <a:t> can</a:t>
            </a:r>
            <a:r>
              <a:rPr sz="2600" spc="-10" dirty="0">
                <a:latin typeface="Times New Roman"/>
                <a:cs typeface="Times New Roman"/>
              </a:rPr>
              <a:t> </a:t>
            </a:r>
            <a:r>
              <a:rPr sz="2600" dirty="0">
                <a:latin typeface="Times New Roman"/>
                <a:cs typeface="Times New Roman"/>
              </a:rPr>
              <a:t>require</a:t>
            </a:r>
            <a:r>
              <a:rPr sz="2600" spc="-15" dirty="0">
                <a:latin typeface="Times New Roman"/>
                <a:cs typeface="Times New Roman"/>
              </a:rPr>
              <a:t> </a:t>
            </a:r>
            <a:r>
              <a:rPr sz="2600" spc="-5" dirty="0">
                <a:latin typeface="Times New Roman"/>
                <a:cs typeface="Times New Roman"/>
              </a:rPr>
              <a:t>multiple </a:t>
            </a:r>
            <a:r>
              <a:rPr sz="2600" dirty="0">
                <a:latin typeface="Times New Roman"/>
                <a:cs typeface="Times New Roman"/>
              </a:rPr>
              <a:t>signal</a:t>
            </a:r>
            <a:r>
              <a:rPr sz="2600" spc="-5" dirty="0">
                <a:latin typeface="Times New Roman"/>
                <a:cs typeface="Times New Roman"/>
              </a:rPr>
              <a:t> </a:t>
            </a:r>
            <a:r>
              <a:rPr sz="2600" dirty="0">
                <a:latin typeface="Times New Roman"/>
                <a:cs typeface="Times New Roman"/>
              </a:rPr>
              <a:t>exchanges </a:t>
            </a:r>
            <a:r>
              <a:rPr sz="2600" spc="-635" dirty="0">
                <a:latin typeface="Times New Roman"/>
                <a:cs typeface="Times New Roman"/>
              </a:rPr>
              <a:t> </a:t>
            </a:r>
            <a:r>
              <a:rPr sz="2600" dirty="0">
                <a:latin typeface="Times New Roman"/>
                <a:cs typeface="Times New Roman"/>
              </a:rPr>
              <a:t>between</a:t>
            </a:r>
            <a:r>
              <a:rPr sz="2600" spc="-45" dirty="0">
                <a:latin typeface="Times New Roman"/>
                <a:cs typeface="Times New Roman"/>
              </a:rPr>
              <a:t> </a:t>
            </a:r>
            <a:r>
              <a:rPr sz="2600" dirty="0">
                <a:latin typeface="Times New Roman"/>
                <a:cs typeface="Times New Roman"/>
              </a:rPr>
              <a:t>the </a:t>
            </a:r>
            <a:r>
              <a:rPr sz="2600" spc="-5" dirty="0">
                <a:latin typeface="Times New Roman"/>
                <a:cs typeface="Times New Roman"/>
              </a:rPr>
              <a:t>two</a:t>
            </a:r>
            <a:r>
              <a:rPr sz="2600" spc="-10" dirty="0">
                <a:latin typeface="Times New Roman"/>
                <a:cs typeface="Times New Roman"/>
              </a:rPr>
              <a:t> </a:t>
            </a:r>
            <a:r>
              <a:rPr sz="2600" spc="-5" dirty="0">
                <a:latin typeface="Times New Roman"/>
                <a:cs typeface="Times New Roman"/>
              </a:rPr>
              <a:t>layers</a:t>
            </a:r>
            <a:r>
              <a:rPr sz="2600" spc="-10" dirty="0">
                <a:latin typeface="Times New Roman"/>
                <a:cs typeface="Times New Roman"/>
              </a:rPr>
              <a:t> </a:t>
            </a:r>
            <a:r>
              <a:rPr sz="2600" dirty="0">
                <a:latin typeface="Times New Roman"/>
                <a:cs typeface="Times New Roman"/>
              </a:rPr>
              <a:t>in both</a:t>
            </a:r>
            <a:r>
              <a:rPr sz="2600" spc="-25" dirty="0">
                <a:latin typeface="Times New Roman"/>
                <a:cs typeface="Times New Roman"/>
              </a:rPr>
              <a:t> </a:t>
            </a:r>
            <a:r>
              <a:rPr sz="2600" dirty="0">
                <a:latin typeface="Times New Roman"/>
                <a:cs typeface="Times New Roman"/>
              </a:rPr>
              <a:t>directions</a:t>
            </a:r>
            <a:r>
              <a:rPr sz="2600" spc="-15" dirty="0">
                <a:latin typeface="Times New Roman"/>
                <a:cs typeface="Times New Roman"/>
              </a:rPr>
              <a:t> </a:t>
            </a:r>
            <a:r>
              <a:rPr sz="2600" dirty="0">
                <a:latin typeface="Times New Roman"/>
                <a:cs typeface="Times New Roman"/>
              </a:rPr>
              <a:t>until</a:t>
            </a:r>
            <a:endParaRPr sz="2600">
              <a:latin typeface="Times New Roman"/>
              <a:cs typeface="Times New Roman"/>
            </a:endParaRPr>
          </a:p>
          <a:p>
            <a:pPr marL="286385">
              <a:lnSpc>
                <a:spcPts val="2935"/>
              </a:lnSpc>
            </a:pPr>
            <a:r>
              <a:rPr sz="2600" spc="-5" dirty="0">
                <a:latin typeface="Times New Roman"/>
                <a:cs typeface="Times New Roman"/>
              </a:rPr>
              <a:t>“resonance”</a:t>
            </a:r>
            <a:r>
              <a:rPr sz="2600" spc="-55" dirty="0">
                <a:latin typeface="Times New Roman"/>
                <a:cs typeface="Times New Roman"/>
              </a:rPr>
              <a:t> </a:t>
            </a:r>
            <a:r>
              <a:rPr sz="2600" dirty="0">
                <a:latin typeface="Times New Roman"/>
                <a:cs typeface="Times New Roman"/>
              </a:rPr>
              <a:t>is </a:t>
            </a:r>
            <a:r>
              <a:rPr sz="2600" spc="-5" dirty="0">
                <a:latin typeface="Times New Roman"/>
                <a:cs typeface="Times New Roman"/>
              </a:rPr>
              <a:t>established</a:t>
            </a:r>
            <a:r>
              <a:rPr sz="2600" spc="5" dirty="0">
                <a:latin typeface="Times New Roman"/>
                <a:cs typeface="Times New Roman"/>
              </a:rPr>
              <a:t> </a:t>
            </a:r>
            <a:r>
              <a:rPr sz="2600" dirty="0">
                <a:latin typeface="Times New Roman"/>
                <a:cs typeface="Times New Roman"/>
              </a:rPr>
              <a:t>or</a:t>
            </a:r>
            <a:r>
              <a:rPr sz="2600" spc="-10" dirty="0">
                <a:latin typeface="Times New Roman"/>
                <a:cs typeface="Times New Roman"/>
              </a:rPr>
              <a:t> </a:t>
            </a:r>
            <a:r>
              <a:rPr sz="2600" dirty="0">
                <a:latin typeface="Times New Roman"/>
                <a:cs typeface="Times New Roman"/>
              </a:rPr>
              <a:t>a new</a:t>
            </a:r>
            <a:r>
              <a:rPr sz="2600" spc="-10" dirty="0">
                <a:latin typeface="Times New Roman"/>
                <a:cs typeface="Times New Roman"/>
              </a:rPr>
              <a:t> </a:t>
            </a:r>
            <a:r>
              <a:rPr sz="2600" dirty="0">
                <a:latin typeface="Times New Roman"/>
                <a:cs typeface="Times New Roman"/>
              </a:rPr>
              <a:t>neuron</a:t>
            </a:r>
            <a:r>
              <a:rPr sz="2600" spc="-30" dirty="0">
                <a:latin typeface="Times New Roman"/>
                <a:cs typeface="Times New Roman"/>
              </a:rPr>
              <a:t> </a:t>
            </a:r>
            <a:r>
              <a:rPr sz="2600" dirty="0">
                <a:latin typeface="Times New Roman"/>
                <a:cs typeface="Times New Roman"/>
              </a:rPr>
              <a:t>is added.</a:t>
            </a:r>
            <a:endParaRPr sz="2600">
              <a:latin typeface="Times New Roman"/>
              <a:cs typeface="Times New Roman"/>
            </a:endParaRPr>
          </a:p>
        </p:txBody>
      </p:sp>
    </p:spTree>
    <p:extLst>
      <p:ext uri="{BB962C8B-B14F-4D97-AF65-F5344CB8AC3E}">
        <p14:creationId xmlns:p14="http://schemas.microsoft.com/office/powerpoint/2010/main" val="46578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oAutofit/>
          </a:bodyPr>
          <a:lstStyle/>
          <a:p>
            <a:r>
              <a:rPr lang="en-IN" dirty="0"/>
              <a:t>Training algorithm for pattern</a:t>
            </a:r>
            <a:r>
              <a:rPr lang="en-IN" sz="2400" b="1" dirty="0">
                <a:solidFill>
                  <a:srgbClr val="FF0000"/>
                </a:solidFill>
                <a:latin typeface="+mn-lt"/>
              </a:rPr>
              <a:t> </a:t>
            </a:r>
            <a:r>
              <a:rPr lang="en-IN" dirty="0"/>
              <a:t>association-Hebb Rule </a:t>
            </a:r>
          </a:p>
        </p:txBody>
      </p:sp>
      <p:sp>
        <p:nvSpPr>
          <p:cNvPr id="5" name="Content Placeholder 4"/>
          <p:cNvSpPr>
            <a:spLocks noGrp="1"/>
          </p:cNvSpPr>
          <p:nvPr>
            <p:ph sz="quarter" idx="1"/>
          </p:nvPr>
        </p:nvSpPr>
        <p:spPr/>
        <p:txBody>
          <a:bodyPr rtlCol="0">
            <a:noAutofit/>
          </a:bodyPr>
          <a:lstStyle/>
          <a:p>
            <a:pPr algn="just" eaLnBrk="1" fontAlgn="auto" hangingPunct="1">
              <a:spcAft>
                <a:spcPts val="0"/>
              </a:spcAft>
              <a:buFont typeface="Arial" pitchFamily="34" charset="0"/>
              <a:buChar char="•"/>
              <a:defRPr/>
            </a:pPr>
            <a:r>
              <a:rPr lang="en-US" sz="1800" b="1" dirty="0">
                <a:cs typeface="Times New Roman" pitchFamily="18" charset="0"/>
              </a:rPr>
              <a:t>Hebb rule</a:t>
            </a:r>
          </a:p>
          <a:p>
            <a:pPr lvl="1" algn="just" eaLnBrk="1" fontAlgn="auto" hangingPunct="1">
              <a:spcAft>
                <a:spcPts val="0"/>
              </a:spcAft>
              <a:buFont typeface="Arial" pitchFamily="34" charset="0"/>
              <a:buChar char="–"/>
              <a:defRPr/>
            </a:pPr>
            <a:r>
              <a:rPr lang="en-US" sz="1800" dirty="0">
                <a:cs typeface="Times New Roman" pitchFamily="18" charset="0"/>
              </a:rPr>
              <a:t>Used for finding the weights of an associative memory neural net.</a:t>
            </a:r>
          </a:p>
          <a:p>
            <a:pPr lvl="1" algn="just" eaLnBrk="1" fontAlgn="auto" hangingPunct="1">
              <a:spcAft>
                <a:spcPts val="0"/>
              </a:spcAft>
              <a:buFont typeface="Arial" pitchFamily="34" charset="0"/>
              <a:buChar char="–"/>
              <a:defRPr/>
            </a:pPr>
            <a:r>
              <a:rPr lang="en-US" sz="1800" dirty="0">
                <a:cs typeface="Times New Roman" pitchFamily="18" charset="0"/>
              </a:rPr>
              <a:t>Training vector pairs are denoted by s:t</a:t>
            </a:r>
          </a:p>
          <a:p>
            <a:pPr algn="just" eaLnBrk="1" fontAlgn="auto" hangingPunct="1">
              <a:spcAft>
                <a:spcPts val="0"/>
              </a:spcAft>
              <a:buFont typeface="Arial" pitchFamily="34" charset="0"/>
              <a:buChar char="•"/>
              <a:defRPr/>
            </a:pPr>
            <a:r>
              <a:rPr lang="en-US" sz="1800" dirty="0">
                <a:cs typeface="Times New Roman" pitchFamily="18" charset="0"/>
              </a:rPr>
              <a:t>Algorithm</a:t>
            </a:r>
          </a:p>
          <a:p>
            <a:pPr lvl="1" algn="just" eaLnBrk="1" fontAlgn="auto" hangingPunct="1">
              <a:spcAft>
                <a:spcPts val="0"/>
              </a:spcAft>
              <a:buFont typeface="Arial" pitchFamily="34" charset="0"/>
              <a:buChar char="–"/>
              <a:defRPr/>
            </a:pPr>
            <a:r>
              <a:rPr lang="en-US" sz="1800" dirty="0">
                <a:cs typeface="Times New Roman" pitchFamily="18" charset="0"/>
              </a:rPr>
              <a:t>Step 0: Initialize weights to 0</a:t>
            </a:r>
          </a:p>
          <a:p>
            <a:pPr lvl="2" algn="just" eaLnBrk="1" fontAlgn="auto" hangingPunct="1">
              <a:spcAft>
                <a:spcPts val="0"/>
              </a:spcAft>
              <a:buFont typeface="Arial" pitchFamily="34" charset="0"/>
              <a:buChar char="•"/>
              <a:defRPr/>
            </a:pPr>
            <a:r>
              <a:rPr lang="en-US" sz="1800" i="1" dirty="0" err="1"/>
              <a:t>w</a:t>
            </a:r>
            <a:r>
              <a:rPr lang="en-US" sz="1800" i="1" baseline="-25000" dirty="0" err="1"/>
              <a:t>ij</a:t>
            </a:r>
            <a:r>
              <a:rPr lang="en-US" sz="1800" dirty="0"/>
              <a:t>=0 (</a:t>
            </a:r>
            <a:r>
              <a:rPr lang="en-US" sz="1800" i="1" dirty="0" err="1"/>
              <a:t>i</a:t>
            </a:r>
            <a:r>
              <a:rPr lang="en-US" sz="1800" i="1" dirty="0"/>
              <a:t>= 1 to n, j=1 to M)</a:t>
            </a:r>
            <a:endParaRPr lang="en-US" sz="1800" dirty="0">
              <a:cs typeface="Times New Roman" pitchFamily="18" charset="0"/>
            </a:endParaRPr>
          </a:p>
          <a:p>
            <a:pPr lvl="1" algn="just" eaLnBrk="1" fontAlgn="auto" hangingPunct="1">
              <a:spcAft>
                <a:spcPts val="0"/>
              </a:spcAft>
              <a:buFont typeface="Arial" pitchFamily="34" charset="0"/>
              <a:buChar char="–"/>
              <a:defRPr/>
            </a:pPr>
            <a:r>
              <a:rPr lang="en-US" sz="1800" dirty="0">
                <a:cs typeface="Times New Roman" pitchFamily="18" charset="0"/>
              </a:rPr>
              <a:t>For each training target input output vectors </a:t>
            </a:r>
            <a:r>
              <a:rPr lang="en-US" sz="1800" i="1" dirty="0">
                <a:cs typeface="Times New Roman" pitchFamily="18" charset="0"/>
              </a:rPr>
              <a:t>s:t,</a:t>
            </a:r>
            <a:endParaRPr lang="en-US" sz="1800" dirty="0">
              <a:cs typeface="Times New Roman" pitchFamily="18" charset="0"/>
            </a:endParaRPr>
          </a:p>
          <a:p>
            <a:pPr lvl="1" algn="just" eaLnBrk="1" fontAlgn="auto" hangingPunct="1">
              <a:spcAft>
                <a:spcPts val="0"/>
              </a:spcAft>
              <a:buFont typeface="Arial" pitchFamily="34" charset="0"/>
              <a:buChar char="–"/>
              <a:defRPr/>
            </a:pPr>
            <a:r>
              <a:rPr lang="en-US" sz="1800" dirty="0">
                <a:cs typeface="Times New Roman" pitchFamily="18" charset="0"/>
              </a:rPr>
              <a:t>Activate the input layers for training input.</a:t>
            </a:r>
          </a:p>
          <a:p>
            <a:pPr lvl="2" algn="just" eaLnBrk="1" fontAlgn="auto" hangingPunct="1">
              <a:spcAft>
                <a:spcPts val="0"/>
              </a:spcAft>
              <a:buFont typeface="Arial" pitchFamily="34" charset="0"/>
              <a:buChar char="•"/>
              <a:defRPr/>
            </a:pPr>
            <a:r>
              <a:rPr lang="en-US" sz="1800" i="1" dirty="0">
                <a:cs typeface="Times New Roman" pitchFamily="18" charset="0"/>
              </a:rPr>
              <a:t>x</a:t>
            </a:r>
            <a:r>
              <a:rPr lang="en-US" sz="1800" i="1" baseline="-25000" dirty="0">
                <a:cs typeface="Times New Roman" pitchFamily="18" charset="0"/>
              </a:rPr>
              <a:t>i</a:t>
            </a:r>
            <a:r>
              <a:rPr lang="en-US" sz="1800" i="1" dirty="0">
                <a:cs typeface="Times New Roman" pitchFamily="18" charset="0"/>
              </a:rPr>
              <a:t>=</a:t>
            </a:r>
            <a:r>
              <a:rPr lang="en-US" sz="1800" i="1" dirty="0" err="1">
                <a:cs typeface="Times New Roman" pitchFamily="18" charset="0"/>
              </a:rPr>
              <a:t>s</a:t>
            </a:r>
            <a:r>
              <a:rPr lang="en-US" sz="1800" i="1" baseline="-25000" dirty="0" err="1">
                <a:cs typeface="Times New Roman" pitchFamily="18" charset="0"/>
              </a:rPr>
              <a:t>i</a:t>
            </a:r>
            <a:r>
              <a:rPr lang="en-US" sz="1800" i="1" dirty="0">
                <a:cs typeface="Times New Roman" pitchFamily="18" charset="0"/>
              </a:rPr>
              <a:t>(for </a:t>
            </a:r>
            <a:r>
              <a:rPr lang="en-US" sz="1800" i="1" dirty="0" err="1">
                <a:cs typeface="Times New Roman" pitchFamily="18" charset="0"/>
              </a:rPr>
              <a:t>i</a:t>
            </a:r>
            <a:r>
              <a:rPr lang="en-US" sz="1800" i="1" dirty="0">
                <a:cs typeface="Times New Roman" pitchFamily="18" charset="0"/>
              </a:rPr>
              <a:t>=1 to n)</a:t>
            </a:r>
            <a:endParaRPr lang="en-US" sz="1800" dirty="0">
              <a:cs typeface="Times New Roman" pitchFamily="18" charset="0"/>
            </a:endParaRPr>
          </a:p>
          <a:p>
            <a:pPr lvl="1" algn="just" eaLnBrk="1" fontAlgn="auto" hangingPunct="1">
              <a:spcAft>
                <a:spcPts val="0"/>
              </a:spcAft>
              <a:buFont typeface="Arial" pitchFamily="34" charset="0"/>
              <a:buChar char="–"/>
              <a:defRPr/>
            </a:pPr>
            <a:r>
              <a:rPr lang="en-US" sz="1800" dirty="0">
                <a:cs typeface="Times New Roman" pitchFamily="18" charset="0"/>
              </a:rPr>
              <a:t>Activate the output layers for target output.</a:t>
            </a:r>
            <a:r>
              <a:rPr lang="en-US" sz="1800" i="1" dirty="0"/>
              <a:t> </a:t>
            </a:r>
            <a:endParaRPr lang="en-US" sz="1800" dirty="0"/>
          </a:p>
          <a:p>
            <a:pPr lvl="2" eaLnBrk="1" fontAlgn="auto" hangingPunct="1">
              <a:spcAft>
                <a:spcPts val="0"/>
              </a:spcAft>
              <a:buFont typeface="Arial" pitchFamily="34" charset="0"/>
              <a:buChar char="•"/>
              <a:defRPr/>
            </a:pPr>
            <a:r>
              <a:rPr lang="en-US" sz="1800" i="1" dirty="0">
                <a:cs typeface="Times New Roman" pitchFamily="18" charset="0"/>
              </a:rPr>
              <a:t>y</a:t>
            </a:r>
            <a:r>
              <a:rPr lang="en-US" sz="1800" i="1" baseline="-25000" dirty="0">
                <a:cs typeface="Times New Roman" pitchFamily="18" charset="0"/>
              </a:rPr>
              <a:t>i</a:t>
            </a:r>
            <a:r>
              <a:rPr lang="en-US" sz="1800" i="1" dirty="0">
                <a:cs typeface="Times New Roman" pitchFamily="18" charset="0"/>
              </a:rPr>
              <a:t>=</a:t>
            </a:r>
            <a:r>
              <a:rPr lang="en-US" sz="1800" i="1" dirty="0" err="1">
                <a:cs typeface="Times New Roman" pitchFamily="18" charset="0"/>
              </a:rPr>
              <a:t>t</a:t>
            </a:r>
            <a:r>
              <a:rPr lang="en-US" sz="1800" i="1" baseline="-25000" dirty="0" err="1">
                <a:cs typeface="Times New Roman" pitchFamily="18" charset="0"/>
              </a:rPr>
              <a:t>i</a:t>
            </a:r>
            <a:r>
              <a:rPr lang="en-US" sz="1800" i="1" baseline="-25000" dirty="0">
                <a:cs typeface="Times New Roman" pitchFamily="18" charset="0"/>
              </a:rPr>
              <a:t> </a:t>
            </a:r>
            <a:r>
              <a:rPr lang="en-US" sz="1800" i="1" dirty="0">
                <a:cs typeface="Times New Roman" pitchFamily="18" charset="0"/>
              </a:rPr>
              <a:t>(for j=1 to m)</a:t>
            </a:r>
            <a:endParaRPr lang="en-US" sz="1800" dirty="0">
              <a:cs typeface="Times New Roman" pitchFamily="18" charset="0"/>
            </a:endParaRPr>
          </a:p>
          <a:p>
            <a:pPr lvl="1" algn="just" eaLnBrk="1" fontAlgn="auto" hangingPunct="1">
              <a:spcAft>
                <a:spcPts val="0"/>
              </a:spcAft>
              <a:buFont typeface="Arial" pitchFamily="34" charset="0"/>
              <a:buChar char="–"/>
              <a:defRPr/>
            </a:pPr>
            <a:r>
              <a:rPr lang="en-US" sz="1800" dirty="0">
                <a:cs typeface="Times New Roman" pitchFamily="18" charset="0"/>
              </a:rPr>
              <a:t>Start weight adjustment.</a:t>
            </a:r>
          </a:p>
          <a:p>
            <a:pPr lvl="1" algn="just" eaLnBrk="1" fontAlgn="auto" hangingPunct="1">
              <a:spcAft>
                <a:spcPts val="0"/>
              </a:spcAft>
              <a:buFont typeface="Arial" pitchFamily="34" charset="0"/>
              <a:buChar char="–"/>
              <a:defRPr/>
            </a:pPr>
            <a:r>
              <a:rPr lang="en-US" sz="1800" i="1" dirty="0">
                <a:cs typeface="Times New Roman" pitchFamily="18" charset="0"/>
              </a:rPr>
              <a:t>w</a:t>
            </a:r>
            <a:r>
              <a:rPr lang="en-US" sz="1800" i="1" baseline="-25000" dirty="0">
                <a:cs typeface="Times New Roman" pitchFamily="18" charset="0"/>
              </a:rPr>
              <a:t>ij</a:t>
            </a:r>
            <a:r>
              <a:rPr lang="en-US" sz="1800" i="1" dirty="0">
                <a:cs typeface="Times New Roman" pitchFamily="18" charset="0"/>
              </a:rPr>
              <a:t>(new)=w</a:t>
            </a:r>
            <a:r>
              <a:rPr lang="en-US" sz="1800" i="1" baseline="-25000" dirty="0">
                <a:cs typeface="Times New Roman" pitchFamily="18" charset="0"/>
              </a:rPr>
              <a:t>ij</a:t>
            </a:r>
            <a:r>
              <a:rPr lang="en-US" sz="1800" i="1" dirty="0">
                <a:cs typeface="Times New Roman" pitchFamily="18" charset="0"/>
              </a:rPr>
              <a:t>(old)+x</a:t>
            </a:r>
            <a:r>
              <a:rPr lang="en-US" sz="1800" i="1" baseline="-25000" dirty="0">
                <a:cs typeface="Times New Roman" pitchFamily="18" charset="0"/>
              </a:rPr>
              <a:t>i</a:t>
            </a:r>
            <a:r>
              <a:rPr lang="en-US" sz="1800" i="1" dirty="0">
                <a:cs typeface="Times New Roman" pitchFamily="18" charset="0"/>
              </a:rPr>
              <a:t>y</a:t>
            </a:r>
            <a:r>
              <a:rPr lang="en-US" sz="1800" i="1" baseline="-25000" dirty="0">
                <a:cs typeface="Times New Roman" pitchFamily="18" charset="0"/>
              </a:rPr>
              <a:t>j</a:t>
            </a:r>
            <a:r>
              <a:rPr lang="en-US" sz="1800" i="1" dirty="0">
                <a:cs typeface="Times New Roman" pitchFamily="18" charset="0"/>
              </a:rPr>
              <a:t> (for </a:t>
            </a:r>
            <a:r>
              <a:rPr lang="en-US" sz="1800" i="1" dirty="0" err="1">
                <a:cs typeface="Times New Roman" pitchFamily="18" charset="0"/>
              </a:rPr>
              <a:t>i</a:t>
            </a:r>
            <a:r>
              <a:rPr lang="en-US" sz="1800" i="1" dirty="0">
                <a:cs typeface="Times New Roman" pitchFamily="18" charset="0"/>
              </a:rPr>
              <a:t>=1 to n, j=1 to m)</a:t>
            </a:r>
          </a:p>
          <a:p>
            <a:pPr lvl="1" algn="just" eaLnBrk="1" fontAlgn="auto" hangingPunct="1">
              <a:spcAft>
                <a:spcPts val="0"/>
              </a:spcAft>
              <a:buFont typeface="Arial" pitchFamily="34" charset="0"/>
              <a:buChar char="–"/>
              <a:defRPr/>
            </a:pPr>
            <a:r>
              <a:rPr lang="en-US" sz="1800" dirty="0">
                <a:cs typeface="Times New Roman" pitchFamily="18" charset="0"/>
              </a:rPr>
              <a:t>Used with patters that can be represented as either binary or bipolar vectors.</a:t>
            </a:r>
          </a:p>
          <a:p>
            <a:pPr lvl="1" algn="just" eaLnBrk="1" fontAlgn="auto" hangingPunct="1">
              <a:spcAft>
                <a:spcPts val="0"/>
              </a:spcAft>
              <a:buFont typeface="Arial" pitchFamily="34" charset="0"/>
              <a:buChar char="–"/>
              <a:defRPr/>
            </a:pPr>
            <a:endParaRPr lang="en-US" sz="1800" dirty="0">
              <a:cs typeface="Times New Roman" pitchFamily="18" charset="0"/>
            </a:endParaRPr>
          </a:p>
          <a:p>
            <a:pPr lvl="2" algn="just" eaLnBrk="1" fontAlgn="auto" hangingPunct="1">
              <a:spcAft>
                <a:spcPts val="0"/>
              </a:spcAft>
              <a:buFont typeface="Arial" pitchFamily="34" charset="0"/>
              <a:buNone/>
              <a:defRPr/>
            </a:pPr>
            <a:endParaRPr lang="en-US" sz="1800" dirty="0"/>
          </a:p>
          <a:p>
            <a:pPr lvl="1" algn="just" eaLnBrk="1" fontAlgn="auto" hangingPunct="1">
              <a:spcAft>
                <a:spcPts val="0"/>
              </a:spcAft>
              <a:buFont typeface="Arial" pitchFamily="34" charset="0"/>
              <a:buChar char="–"/>
              <a:defRPr/>
            </a:pPr>
            <a:endParaRPr lang="en-US" sz="1800" dirty="0">
              <a:cs typeface="Times New Roman" pitchFamily="18" charset="0"/>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77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129029"/>
            <a:ext cx="7484109" cy="711200"/>
          </a:xfrm>
          <a:prstGeom prst="rect">
            <a:avLst/>
          </a:prstGeom>
        </p:spPr>
        <p:txBody>
          <a:bodyPr vert="horz" wrap="square" lIns="0" tIns="12700" rIns="0" bIns="0" rtlCol="0">
            <a:spAutoFit/>
          </a:bodyPr>
          <a:lstStyle/>
          <a:p>
            <a:pPr marL="12700">
              <a:lnSpc>
                <a:spcPct val="100000"/>
              </a:lnSpc>
              <a:spcBef>
                <a:spcPts val="100"/>
              </a:spcBef>
            </a:pPr>
            <a:r>
              <a:rPr sz="4500" spc="-5" dirty="0"/>
              <a:t>Basic</a:t>
            </a:r>
            <a:r>
              <a:rPr sz="4500" spc="-275" dirty="0"/>
              <a:t> </a:t>
            </a:r>
            <a:r>
              <a:rPr sz="4500" spc="-95" dirty="0"/>
              <a:t>ART</a:t>
            </a:r>
            <a:r>
              <a:rPr sz="4500" spc="-90" dirty="0"/>
              <a:t> </a:t>
            </a:r>
            <a:r>
              <a:rPr sz="4500" dirty="0"/>
              <a:t>network</a:t>
            </a:r>
            <a:r>
              <a:rPr sz="4500" spc="-260" dirty="0"/>
              <a:t> </a:t>
            </a:r>
            <a:r>
              <a:rPr sz="4500" spc="-5" dirty="0"/>
              <a:t>Architecture</a:t>
            </a:r>
            <a:endParaRPr sz="4500"/>
          </a:p>
        </p:txBody>
      </p:sp>
      <p:grpSp>
        <p:nvGrpSpPr>
          <p:cNvPr id="3" name="object 3"/>
          <p:cNvGrpSpPr/>
          <p:nvPr/>
        </p:nvGrpSpPr>
        <p:grpSpPr>
          <a:xfrm>
            <a:off x="2017776" y="2453513"/>
            <a:ext cx="5108575" cy="4404995"/>
            <a:chOff x="2017776" y="2453513"/>
            <a:chExt cx="5108575" cy="4404995"/>
          </a:xfrm>
        </p:grpSpPr>
        <p:pic>
          <p:nvPicPr>
            <p:cNvPr id="4" name="object 4"/>
            <p:cNvPicPr/>
            <p:nvPr/>
          </p:nvPicPr>
          <p:blipFill>
            <a:blip r:embed="rId2" cstate="print"/>
            <a:stretch>
              <a:fillRect/>
            </a:stretch>
          </p:blipFill>
          <p:spPr>
            <a:xfrm>
              <a:off x="2017776" y="5795770"/>
              <a:ext cx="5108448" cy="1062229"/>
            </a:xfrm>
            <a:prstGeom prst="rect">
              <a:avLst/>
            </a:prstGeom>
          </p:spPr>
        </p:pic>
        <p:pic>
          <p:nvPicPr>
            <p:cNvPr id="5" name="object 5"/>
            <p:cNvPicPr/>
            <p:nvPr/>
          </p:nvPicPr>
          <p:blipFill>
            <a:blip r:embed="rId3" cstate="print"/>
            <a:stretch>
              <a:fillRect/>
            </a:stretch>
          </p:blipFill>
          <p:spPr>
            <a:xfrm>
              <a:off x="2033524" y="2453513"/>
              <a:ext cx="5076825" cy="3352761"/>
            </a:xfrm>
            <a:prstGeom prst="rect">
              <a:avLst/>
            </a:prstGeom>
          </p:spPr>
        </p:pic>
      </p:grpSp>
    </p:spTree>
    <p:extLst>
      <p:ext uri="{BB962C8B-B14F-4D97-AF65-F5344CB8AC3E}">
        <p14:creationId xmlns:p14="http://schemas.microsoft.com/office/powerpoint/2010/main" val="3275080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20291"/>
            <a:ext cx="8072755" cy="4208780"/>
          </a:xfrm>
          <a:prstGeom prst="rect">
            <a:avLst/>
          </a:prstGeom>
        </p:spPr>
        <p:txBody>
          <a:bodyPr vert="horz" wrap="square" lIns="0" tIns="226060" rIns="0" bIns="0" rtlCol="0">
            <a:spAutoFit/>
          </a:bodyPr>
          <a:lstStyle/>
          <a:p>
            <a:pPr marL="12700">
              <a:lnSpc>
                <a:spcPct val="100000"/>
              </a:lnSpc>
              <a:spcBef>
                <a:spcPts val="1780"/>
              </a:spcBef>
            </a:pPr>
            <a:r>
              <a:rPr sz="2800" spc="-5" dirty="0">
                <a:latin typeface="Times New Roman"/>
                <a:cs typeface="Times New Roman"/>
              </a:rPr>
              <a:t>The</a:t>
            </a:r>
            <a:r>
              <a:rPr sz="2800" spc="245" dirty="0">
                <a:latin typeface="Times New Roman"/>
                <a:cs typeface="Times New Roman"/>
              </a:rPr>
              <a:t> </a:t>
            </a:r>
            <a:r>
              <a:rPr sz="2800" spc="-5" dirty="0">
                <a:latin typeface="Times New Roman"/>
                <a:cs typeface="Times New Roman"/>
              </a:rPr>
              <a:t>basic</a:t>
            </a:r>
            <a:r>
              <a:rPr sz="2800" spc="250" dirty="0">
                <a:latin typeface="Times New Roman"/>
                <a:cs typeface="Times New Roman"/>
              </a:rPr>
              <a:t> </a:t>
            </a:r>
            <a:r>
              <a:rPr sz="2800" spc="-65" dirty="0">
                <a:latin typeface="Times New Roman"/>
                <a:cs typeface="Times New Roman"/>
              </a:rPr>
              <a:t>ART</a:t>
            </a:r>
            <a:r>
              <a:rPr sz="2800" spc="210" dirty="0">
                <a:latin typeface="Times New Roman"/>
                <a:cs typeface="Times New Roman"/>
              </a:rPr>
              <a:t> </a:t>
            </a:r>
            <a:r>
              <a:rPr sz="2800" spc="-5" dirty="0">
                <a:latin typeface="Times New Roman"/>
                <a:cs typeface="Times New Roman"/>
              </a:rPr>
              <a:t>system</a:t>
            </a:r>
            <a:r>
              <a:rPr sz="2800" spc="235" dirty="0">
                <a:latin typeface="Times New Roman"/>
                <a:cs typeface="Times New Roman"/>
              </a:rPr>
              <a:t> </a:t>
            </a:r>
            <a:r>
              <a:rPr sz="2800" spc="-5" dirty="0">
                <a:latin typeface="Times New Roman"/>
                <a:cs typeface="Times New Roman"/>
              </a:rPr>
              <a:t>is</a:t>
            </a:r>
            <a:r>
              <a:rPr sz="2800" spc="254" dirty="0">
                <a:latin typeface="Times New Roman"/>
                <a:cs typeface="Times New Roman"/>
              </a:rPr>
              <a:t> </a:t>
            </a:r>
            <a:r>
              <a:rPr sz="2800" spc="-5" dirty="0">
                <a:latin typeface="Times New Roman"/>
                <a:cs typeface="Times New Roman"/>
              </a:rPr>
              <a:t>unsupervised</a:t>
            </a:r>
            <a:r>
              <a:rPr sz="2800" spc="250" dirty="0">
                <a:latin typeface="Times New Roman"/>
                <a:cs typeface="Times New Roman"/>
              </a:rPr>
              <a:t> </a:t>
            </a:r>
            <a:r>
              <a:rPr sz="2800" spc="-5" dirty="0">
                <a:latin typeface="Times New Roman"/>
                <a:cs typeface="Times New Roman"/>
              </a:rPr>
              <a:t>learning</a:t>
            </a:r>
            <a:r>
              <a:rPr sz="2800" spc="265" dirty="0">
                <a:latin typeface="Times New Roman"/>
                <a:cs typeface="Times New Roman"/>
              </a:rPr>
              <a:t> </a:t>
            </a:r>
            <a:r>
              <a:rPr sz="2800" spc="-5" dirty="0">
                <a:latin typeface="Times New Roman"/>
                <a:cs typeface="Times New Roman"/>
              </a:rPr>
              <a:t>model.</a:t>
            </a:r>
            <a:endParaRPr sz="2800">
              <a:latin typeface="Times New Roman"/>
              <a:cs typeface="Times New Roman"/>
            </a:endParaRPr>
          </a:p>
          <a:p>
            <a:pPr marL="286385">
              <a:lnSpc>
                <a:spcPct val="100000"/>
              </a:lnSpc>
              <a:spcBef>
                <a:spcPts val="1685"/>
              </a:spcBef>
            </a:pPr>
            <a:r>
              <a:rPr sz="2800" spc="-5" dirty="0">
                <a:latin typeface="Times New Roman"/>
                <a:cs typeface="Times New Roman"/>
              </a:rPr>
              <a:t>It</a:t>
            </a:r>
            <a:r>
              <a:rPr sz="2800" spc="-25" dirty="0">
                <a:latin typeface="Times New Roman"/>
                <a:cs typeface="Times New Roman"/>
              </a:rPr>
              <a:t> </a:t>
            </a:r>
            <a:r>
              <a:rPr sz="2800" spc="-5" dirty="0">
                <a:latin typeface="Times New Roman"/>
                <a:cs typeface="Times New Roman"/>
              </a:rPr>
              <a:t>typically</a:t>
            </a:r>
            <a:r>
              <a:rPr sz="2800" spc="-15" dirty="0">
                <a:latin typeface="Times New Roman"/>
                <a:cs typeface="Times New Roman"/>
              </a:rPr>
              <a:t> </a:t>
            </a:r>
            <a:r>
              <a:rPr sz="2800" spc="-5" dirty="0">
                <a:latin typeface="Times New Roman"/>
                <a:cs typeface="Times New Roman"/>
              </a:rPr>
              <a:t>consists</a:t>
            </a:r>
            <a:r>
              <a:rPr sz="2800" spc="-20" dirty="0">
                <a:latin typeface="Times New Roman"/>
                <a:cs typeface="Times New Roman"/>
              </a:rPr>
              <a:t> </a:t>
            </a:r>
            <a:r>
              <a:rPr sz="2800" dirty="0">
                <a:latin typeface="Times New Roman"/>
                <a:cs typeface="Times New Roman"/>
              </a:rPr>
              <a:t>of</a:t>
            </a:r>
            <a:endParaRPr sz="2800">
              <a:latin typeface="Times New Roman"/>
              <a:cs typeface="Times New Roman"/>
            </a:endParaRPr>
          </a:p>
          <a:p>
            <a:pPr marL="527685" indent="-515620">
              <a:lnSpc>
                <a:spcPct val="100000"/>
              </a:lnSpc>
              <a:spcBef>
                <a:spcPts val="2350"/>
              </a:spcBef>
              <a:buClr>
                <a:srgbClr val="0AD0D9"/>
              </a:buClr>
              <a:buSzPct val="94642"/>
              <a:buAutoNum type="arabicPeriod"/>
              <a:tabLst>
                <a:tab pos="527685" algn="l"/>
                <a:tab pos="528320" algn="l"/>
              </a:tabLst>
            </a:pPr>
            <a:r>
              <a:rPr sz="2800" spc="-5" dirty="0">
                <a:latin typeface="Times New Roman"/>
                <a:cs typeface="Times New Roman"/>
              </a:rPr>
              <a:t>a</a:t>
            </a:r>
            <a:r>
              <a:rPr sz="2800" spc="-45" dirty="0">
                <a:latin typeface="Times New Roman"/>
                <a:cs typeface="Times New Roman"/>
              </a:rPr>
              <a:t> </a:t>
            </a:r>
            <a:r>
              <a:rPr sz="2800" spc="-5" dirty="0">
                <a:latin typeface="Times New Roman"/>
                <a:cs typeface="Times New Roman"/>
              </a:rPr>
              <a:t>comparison field</a:t>
            </a:r>
            <a:endParaRPr sz="2800">
              <a:latin typeface="Times New Roman"/>
              <a:cs typeface="Times New Roman"/>
            </a:endParaRPr>
          </a:p>
          <a:p>
            <a:pPr marL="614680" indent="-602615">
              <a:lnSpc>
                <a:spcPct val="100000"/>
              </a:lnSpc>
              <a:spcBef>
                <a:spcPts val="2355"/>
              </a:spcBef>
              <a:buClr>
                <a:srgbClr val="0AD0D9"/>
              </a:buClr>
              <a:buSzPct val="94642"/>
              <a:buAutoNum type="arabicPeriod"/>
              <a:tabLst>
                <a:tab pos="614680" algn="l"/>
                <a:tab pos="615315" algn="l"/>
              </a:tabLst>
            </a:pPr>
            <a:r>
              <a:rPr sz="2800" spc="-5" dirty="0">
                <a:latin typeface="Times New Roman"/>
                <a:cs typeface="Times New Roman"/>
              </a:rPr>
              <a:t>a</a:t>
            </a:r>
            <a:r>
              <a:rPr sz="2800" spc="5" dirty="0">
                <a:latin typeface="Times New Roman"/>
                <a:cs typeface="Times New Roman"/>
              </a:rPr>
              <a:t> </a:t>
            </a:r>
            <a:r>
              <a:rPr sz="2800" spc="-5" dirty="0">
                <a:latin typeface="Times New Roman"/>
                <a:cs typeface="Times New Roman"/>
              </a:rPr>
              <a:t>recognition field composed</a:t>
            </a:r>
            <a:r>
              <a:rPr sz="2800" spc="15" dirty="0">
                <a:latin typeface="Times New Roman"/>
                <a:cs typeface="Times New Roman"/>
              </a:rPr>
              <a:t> </a:t>
            </a:r>
            <a:r>
              <a:rPr sz="2800" spc="-5" dirty="0">
                <a:latin typeface="Times New Roman"/>
                <a:cs typeface="Times New Roman"/>
              </a:rPr>
              <a:t>of</a:t>
            </a:r>
            <a:r>
              <a:rPr sz="2800" spc="5" dirty="0">
                <a:latin typeface="Times New Roman"/>
                <a:cs typeface="Times New Roman"/>
              </a:rPr>
              <a:t> </a:t>
            </a:r>
            <a:r>
              <a:rPr sz="2800" spc="-5" dirty="0">
                <a:latin typeface="Times New Roman"/>
                <a:cs typeface="Times New Roman"/>
              </a:rPr>
              <a:t>neurons,</a:t>
            </a:r>
            <a:endParaRPr sz="2800">
              <a:latin typeface="Times New Roman"/>
              <a:cs typeface="Times New Roman"/>
            </a:endParaRPr>
          </a:p>
          <a:p>
            <a:pPr marL="527685" indent="-515620">
              <a:lnSpc>
                <a:spcPct val="100000"/>
              </a:lnSpc>
              <a:spcBef>
                <a:spcPts val="2355"/>
              </a:spcBef>
              <a:buClr>
                <a:srgbClr val="0AD0D9"/>
              </a:buClr>
              <a:buSzPct val="94642"/>
              <a:buAutoNum type="arabicPeriod"/>
              <a:tabLst>
                <a:tab pos="527685" algn="l"/>
                <a:tab pos="528320" algn="l"/>
              </a:tabLst>
            </a:pPr>
            <a:r>
              <a:rPr sz="2800" spc="-5" dirty="0">
                <a:latin typeface="Times New Roman"/>
                <a:cs typeface="Times New Roman"/>
              </a:rPr>
              <a:t>a</a:t>
            </a:r>
            <a:r>
              <a:rPr sz="2800" spc="-35" dirty="0">
                <a:latin typeface="Times New Roman"/>
                <a:cs typeface="Times New Roman"/>
              </a:rPr>
              <a:t> </a:t>
            </a:r>
            <a:r>
              <a:rPr sz="2800" spc="-5" dirty="0">
                <a:latin typeface="Times New Roman"/>
                <a:cs typeface="Times New Roman"/>
              </a:rPr>
              <a:t>vigilance</a:t>
            </a:r>
            <a:r>
              <a:rPr sz="2800" spc="-30" dirty="0">
                <a:latin typeface="Times New Roman"/>
                <a:cs typeface="Times New Roman"/>
              </a:rPr>
              <a:t> </a:t>
            </a:r>
            <a:r>
              <a:rPr sz="2800" spc="-15" dirty="0">
                <a:latin typeface="Times New Roman"/>
                <a:cs typeface="Times New Roman"/>
              </a:rPr>
              <a:t>parameter,</a:t>
            </a:r>
            <a:r>
              <a:rPr sz="2800" spc="5" dirty="0">
                <a:latin typeface="Times New Roman"/>
                <a:cs typeface="Times New Roman"/>
              </a:rPr>
              <a:t> </a:t>
            </a:r>
            <a:r>
              <a:rPr sz="2800" spc="-5" dirty="0">
                <a:latin typeface="Times New Roman"/>
                <a:cs typeface="Times New Roman"/>
              </a:rPr>
              <a:t>and</a:t>
            </a:r>
            <a:endParaRPr sz="2800">
              <a:latin typeface="Times New Roman"/>
              <a:cs typeface="Times New Roman"/>
            </a:endParaRPr>
          </a:p>
          <a:p>
            <a:pPr marL="527685" indent="-515620">
              <a:lnSpc>
                <a:spcPct val="100000"/>
              </a:lnSpc>
              <a:spcBef>
                <a:spcPts val="2355"/>
              </a:spcBef>
              <a:buClr>
                <a:srgbClr val="0AD0D9"/>
              </a:buClr>
              <a:buSzPct val="94642"/>
              <a:buAutoNum type="arabicPeriod"/>
              <a:tabLst>
                <a:tab pos="527685" algn="l"/>
                <a:tab pos="528320" algn="l"/>
              </a:tabLst>
            </a:pPr>
            <a:r>
              <a:rPr sz="2800" spc="-5" dirty="0">
                <a:latin typeface="Times New Roman"/>
                <a:cs typeface="Times New Roman"/>
              </a:rPr>
              <a:t>a</a:t>
            </a:r>
            <a:r>
              <a:rPr sz="2800" spc="-45" dirty="0">
                <a:latin typeface="Times New Roman"/>
                <a:cs typeface="Times New Roman"/>
              </a:rPr>
              <a:t> </a:t>
            </a:r>
            <a:r>
              <a:rPr sz="2800" spc="-5" dirty="0">
                <a:latin typeface="Times New Roman"/>
                <a:cs typeface="Times New Roman"/>
              </a:rPr>
              <a:t>reset</a:t>
            </a:r>
            <a:r>
              <a:rPr sz="2800" spc="-30" dirty="0">
                <a:latin typeface="Times New Roman"/>
                <a:cs typeface="Times New Roman"/>
              </a:rPr>
              <a:t> </a:t>
            </a:r>
            <a:r>
              <a:rPr sz="2800" spc="-5" dirty="0">
                <a:latin typeface="Times New Roman"/>
                <a:cs typeface="Times New Roman"/>
              </a:rPr>
              <a:t>module</a:t>
            </a:r>
            <a:endParaRPr sz="2800">
              <a:latin typeface="Times New Roman"/>
              <a:cs typeface="Times New Roman"/>
            </a:endParaRPr>
          </a:p>
        </p:txBody>
      </p:sp>
    </p:spTree>
    <p:extLst>
      <p:ext uri="{BB962C8B-B14F-4D97-AF65-F5344CB8AC3E}">
        <p14:creationId xmlns:p14="http://schemas.microsoft.com/office/powerpoint/2010/main" val="25072360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5940" y="130555"/>
            <a:ext cx="8033384" cy="5659120"/>
          </a:xfrm>
          <a:prstGeom prst="rect">
            <a:avLst/>
          </a:prstGeom>
        </p:spPr>
        <p:txBody>
          <a:bodyPr vert="horz" wrap="square" lIns="0" tIns="12065" rIns="0" bIns="0" rtlCol="0">
            <a:spAutoFit/>
          </a:bodyPr>
          <a:lstStyle/>
          <a:p>
            <a:pPr marL="287020" indent="-274320">
              <a:lnSpc>
                <a:spcPct val="100000"/>
              </a:lnSpc>
              <a:spcBef>
                <a:spcPts val="95"/>
              </a:spcBef>
              <a:buClr>
                <a:srgbClr val="0AD0D9"/>
              </a:buClr>
              <a:buSzPct val="94642"/>
              <a:buFont typeface="Segoe UI Symbol"/>
              <a:buChar char="⚫"/>
              <a:tabLst>
                <a:tab pos="287020" algn="l"/>
              </a:tabLst>
            </a:pPr>
            <a:r>
              <a:rPr sz="2800" spc="-5" dirty="0">
                <a:latin typeface="Times New Roman"/>
                <a:cs typeface="Times New Roman"/>
              </a:rPr>
              <a:t>Comparison</a:t>
            </a:r>
            <a:r>
              <a:rPr sz="2800" spc="-35" dirty="0">
                <a:latin typeface="Times New Roman"/>
                <a:cs typeface="Times New Roman"/>
              </a:rPr>
              <a:t> </a:t>
            </a:r>
            <a:r>
              <a:rPr sz="2800" spc="-5" dirty="0">
                <a:latin typeface="Times New Roman"/>
                <a:cs typeface="Times New Roman"/>
              </a:rPr>
              <a:t>field:</a:t>
            </a:r>
            <a:endParaRPr sz="2800" dirty="0">
              <a:latin typeface="Times New Roman"/>
              <a:cs typeface="Times New Roman"/>
            </a:endParaRPr>
          </a:p>
          <a:p>
            <a:pPr>
              <a:lnSpc>
                <a:spcPct val="100000"/>
              </a:lnSpc>
              <a:spcBef>
                <a:spcPts val="45"/>
              </a:spcBef>
            </a:pPr>
            <a:endParaRPr sz="3800" dirty="0">
              <a:latin typeface="Times New Roman"/>
              <a:cs typeface="Times New Roman"/>
            </a:endParaRPr>
          </a:p>
          <a:p>
            <a:pPr marL="286385" marR="405130" indent="-274320">
              <a:lnSpc>
                <a:spcPts val="3020"/>
              </a:lnSpc>
              <a:spcBef>
                <a:spcPts val="5"/>
              </a:spcBef>
              <a:buClr>
                <a:srgbClr val="0AD0D9"/>
              </a:buClr>
              <a:buSzPct val="91071"/>
              <a:buFont typeface="Wingdings"/>
              <a:buChar char=""/>
              <a:tabLst>
                <a:tab pos="287020" algn="l"/>
              </a:tabLst>
            </a:pPr>
            <a:r>
              <a:rPr sz="2800" spc="-5" dirty="0">
                <a:latin typeface="Times New Roman"/>
                <a:cs typeface="Times New Roman"/>
              </a:rPr>
              <a:t>The comparison field takes an </a:t>
            </a:r>
            <a:r>
              <a:rPr sz="2800" dirty="0">
                <a:latin typeface="Times New Roman"/>
                <a:cs typeface="Times New Roman"/>
              </a:rPr>
              <a:t>input </a:t>
            </a:r>
            <a:r>
              <a:rPr sz="2800" spc="-5" dirty="0">
                <a:latin typeface="Times New Roman"/>
                <a:cs typeface="Times New Roman"/>
              </a:rPr>
              <a:t>vector </a:t>
            </a:r>
            <a:r>
              <a:rPr sz="2800" spc="-10" dirty="0">
                <a:latin typeface="Times New Roman"/>
                <a:cs typeface="Times New Roman"/>
              </a:rPr>
              <a:t>and </a:t>
            </a:r>
            <a:r>
              <a:rPr sz="2800" spc="-5" dirty="0">
                <a:latin typeface="Times New Roman"/>
                <a:cs typeface="Times New Roman"/>
              </a:rPr>
              <a:t> transfers</a:t>
            </a:r>
            <a:r>
              <a:rPr sz="2800" spc="-20" dirty="0">
                <a:latin typeface="Times New Roman"/>
                <a:cs typeface="Times New Roman"/>
              </a:rPr>
              <a:t> </a:t>
            </a:r>
            <a:r>
              <a:rPr sz="2800" spc="-5" dirty="0">
                <a:latin typeface="Times New Roman"/>
                <a:cs typeface="Times New Roman"/>
              </a:rPr>
              <a:t>it</a:t>
            </a:r>
            <a:r>
              <a:rPr sz="2800" dirty="0">
                <a:latin typeface="Times New Roman"/>
                <a:cs typeface="Times New Roman"/>
              </a:rPr>
              <a:t> </a:t>
            </a:r>
            <a:r>
              <a:rPr sz="2800" spc="-5" dirty="0">
                <a:latin typeface="Times New Roman"/>
                <a:cs typeface="Times New Roman"/>
              </a:rPr>
              <a:t>to</a:t>
            </a:r>
            <a:r>
              <a:rPr sz="2800" spc="10" dirty="0">
                <a:latin typeface="Times New Roman"/>
                <a:cs typeface="Times New Roman"/>
              </a:rPr>
              <a:t> </a:t>
            </a:r>
            <a:r>
              <a:rPr sz="2800" spc="-5" dirty="0">
                <a:latin typeface="Times New Roman"/>
                <a:cs typeface="Times New Roman"/>
              </a:rPr>
              <a:t>its</a:t>
            </a:r>
            <a:r>
              <a:rPr sz="2800" dirty="0">
                <a:latin typeface="Times New Roman"/>
                <a:cs typeface="Times New Roman"/>
              </a:rPr>
              <a:t> </a:t>
            </a:r>
            <a:r>
              <a:rPr sz="2800" spc="-5" dirty="0">
                <a:latin typeface="Times New Roman"/>
                <a:cs typeface="Times New Roman"/>
              </a:rPr>
              <a:t>best</a:t>
            </a:r>
            <a:r>
              <a:rPr sz="2800" spc="-10" dirty="0">
                <a:latin typeface="Times New Roman"/>
                <a:cs typeface="Times New Roman"/>
              </a:rPr>
              <a:t> </a:t>
            </a:r>
            <a:r>
              <a:rPr sz="2800" spc="-5" dirty="0">
                <a:latin typeface="Times New Roman"/>
                <a:cs typeface="Times New Roman"/>
              </a:rPr>
              <a:t>match</a:t>
            </a:r>
            <a:r>
              <a:rPr sz="2800" dirty="0">
                <a:latin typeface="Times New Roman"/>
                <a:cs typeface="Times New Roman"/>
              </a:rPr>
              <a:t> in the</a:t>
            </a:r>
            <a:r>
              <a:rPr sz="2800" spc="-20" dirty="0">
                <a:latin typeface="Times New Roman"/>
                <a:cs typeface="Times New Roman"/>
              </a:rPr>
              <a:t> </a:t>
            </a:r>
            <a:r>
              <a:rPr sz="2800" spc="-5" dirty="0">
                <a:latin typeface="Times New Roman"/>
                <a:cs typeface="Times New Roman"/>
              </a:rPr>
              <a:t>recognition</a:t>
            </a:r>
            <a:r>
              <a:rPr sz="2800" spc="-20" dirty="0">
                <a:latin typeface="Times New Roman"/>
                <a:cs typeface="Times New Roman"/>
              </a:rPr>
              <a:t> </a:t>
            </a:r>
            <a:r>
              <a:rPr sz="2800" spc="-5" dirty="0">
                <a:latin typeface="Times New Roman"/>
                <a:cs typeface="Times New Roman"/>
              </a:rPr>
              <a:t>field.</a:t>
            </a:r>
            <a:endParaRPr sz="2800" dirty="0">
              <a:latin typeface="Times New Roman"/>
              <a:cs typeface="Times New Roman"/>
            </a:endParaRPr>
          </a:p>
          <a:p>
            <a:pPr marL="286385" marR="1045210" indent="-274320">
              <a:lnSpc>
                <a:spcPts val="3030"/>
              </a:lnSpc>
              <a:spcBef>
                <a:spcPts val="670"/>
              </a:spcBef>
              <a:buClr>
                <a:srgbClr val="0AD0D9"/>
              </a:buClr>
              <a:buSzPct val="91071"/>
              <a:buFont typeface="Wingdings"/>
              <a:buChar char=""/>
              <a:tabLst>
                <a:tab pos="287020" algn="l"/>
              </a:tabLst>
            </a:pPr>
            <a:r>
              <a:rPr sz="2800" spc="-5" dirty="0">
                <a:latin typeface="Times New Roman"/>
                <a:cs typeface="Times New Roman"/>
              </a:rPr>
              <a:t>Its best </a:t>
            </a:r>
            <a:r>
              <a:rPr sz="2800" spc="-10" dirty="0">
                <a:latin typeface="Times New Roman"/>
                <a:cs typeface="Times New Roman"/>
              </a:rPr>
              <a:t>match </a:t>
            </a:r>
            <a:r>
              <a:rPr sz="2800" dirty="0">
                <a:latin typeface="Times New Roman"/>
                <a:cs typeface="Times New Roman"/>
              </a:rPr>
              <a:t>is the single </a:t>
            </a:r>
            <a:r>
              <a:rPr sz="2800" spc="-5" dirty="0">
                <a:latin typeface="Times New Roman"/>
                <a:cs typeface="Times New Roman"/>
              </a:rPr>
              <a:t>neuron whose set of </a:t>
            </a:r>
            <a:r>
              <a:rPr sz="2800" spc="-690" dirty="0">
                <a:latin typeface="Times New Roman"/>
                <a:cs typeface="Times New Roman"/>
              </a:rPr>
              <a:t> </a:t>
            </a:r>
            <a:r>
              <a:rPr sz="2800" spc="-5" dirty="0">
                <a:latin typeface="Times New Roman"/>
                <a:cs typeface="Times New Roman"/>
              </a:rPr>
              <a:t>weights</a:t>
            </a:r>
            <a:r>
              <a:rPr sz="2800" spc="-25" dirty="0">
                <a:latin typeface="Times New Roman"/>
                <a:cs typeface="Times New Roman"/>
              </a:rPr>
              <a:t> </a:t>
            </a:r>
            <a:r>
              <a:rPr sz="2800" spc="-5" dirty="0">
                <a:latin typeface="Times New Roman"/>
                <a:cs typeface="Times New Roman"/>
              </a:rPr>
              <a:t>most</a:t>
            </a:r>
            <a:r>
              <a:rPr sz="2800" spc="5" dirty="0">
                <a:latin typeface="Times New Roman"/>
                <a:cs typeface="Times New Roman"/>
              </a:rPr>
              <a:t> </a:t>
            </a:r>
            <a:r>
              <a:rPr sz="2800" spc="-5" dirty="0">
                <a:latin typeface="Times New Roman"/>
                <a:cs typeface="Times New Roman"/>
              </a:rPr>
              <a:t>closely</a:t>
            </a:r>
            <a:r>
              <a:rPr sz="2800" spc="-10" dirty="0">
                <a:latin typeface="Times New Roman"/>
                <a:cs typeface="Times New Roman"/>
              </a:rPr>
              <a:t> </a:t>
            </a:r>
            <a:r>
              <a:rPr sz="2800" spc="-5" dirty="0">
                <a:latin typeface="Times New Roman"/>
                <a:cs typeface="Times New Roman"/>
              </a:rPr>
              <a:t>matches the input</a:t>
            </a:r>
            <a:r>
              <a:rPr sz="2800" spc="-10" dirty="0">
                <a:latin typeface="Times New Roman"/>
                <a:cs typeface="Times New Roman"/>
              </a:rPr>
              <a:t> </a:t>
            </a:r>
            <a:r>
              <a:rPr sz="2800" spc="-25" dirty="0">
                <a:latin typeface="Times New Roman"/>
                <a:cs typeface="Times New Roman"/>
              </a:rPr>
              <a:t>vector.</a:t>
            </a:r>
            <a:endParaRPr sz="2800" dirty="0">
              <a:latin typeface="Times New Roman"/>
              <a:cs typeface="Times New Roman"/>
            </a:endParaRPr>
          </a:p>
          <a:p>
            <a:pPr>
              <a:lnSpc>
                <a:spcPct val="100000"/>
              </a:lnSpc>
              <a:spcBef>
                <a:spcPts val="15"/>
              </a:spcBef>
            </a:pPr>
            <a:endParaRPr sz="3450" dirty="0">
              <a:latin typeface="Times New Roman"/>
              <a:cs typeface="Times New Roman"/>
            </a:endParaRPr>
          </a:p>
          <a:p>
            <a:pPr marL="287020" indent="-274320">
              <a:lnSpc>
                <a:spcPct val="100000"/>
              </a:lnSpc>
              <a:buClr>
                <a:srgbClr val="0AD0D9"/>
              </a:buClr>
              <a:buSzPct val="94642"/>
              <a:buFont typeface="Segoe UI Symbol"/>
              <a:buChar char="⚫"/>
              <a:tabLst>
                <a:tab pos="287020" algn="l"/>
              </a:tabLst>
            </a:pPr>
            <a:r>
              <a:rPr sz="2800" spc="-5" dirty="0">
                <a:latin typeface="Times New Roman"/>
                <a:cs typeface="Times New Roman"/>
              </a:rPr>
              <a:t>Recognition</a:t>
            </a:r>
            <a:r>
              <a:rPr sz="2800" spc="-55" dirty="0">
                <a:latin typeface="Times New Roman"/>
                <a:cs typeface="Times New Roman"/>
              </a:rPr>
              <a:t> </a:t>
            </a:r>
            <a:r>
              <a:rPr sz="2800" spc="-5" dirty="0">
                <a:latin typeface="Times New Roman"/>
                <a:cs typeface="Times New Roman"/>
              </a:rPr>
              <a:t>field:</a:t>
            </a:r>
            <a:endParaRPr sz="2800" dirty="0">
              <a:latin typeface="Times New Roman"/>
              <a:cs typeface="Times New Roman"/>
            </a:endParaRPr>
          </a:p>
          <a:p>
            <a:pPr>
              <a:lnSpc>
                <a:spcPct val="100000"/>
              </a:lnSpc>
            </a:pPr>
            <a:endParaRPr sz="3800" dirty="0">
              <a:latin typeface="Times New Roman"/>
              <a:cs typeface="Times New Roman"/>
            </a:endParaRPr>
          </a:p>
          <a:p>
            <a:pPr marL="286385" marR="5080" indent="-274320">
              <a:lnSpc>
                <a:spcPct val="90000"/>
              </a:lnSpc>
              <a:buClr>
                <a:srgbClr val="0AD0D9"/>
              </a:buClr>
              <a:buSzPct val="91071"/>
              <a:buFont typeface="Wingdings"/>
              <a:buChar char=""/>
              <a:tabLst>
                <a:tab pos="287020" algn="l"/>
              </a:tabLst>
            </a:pPr>
            <a:r>
              <a:rPr sz="2800" spc="-5" dirty="0">
                <a:latin typeface="Times New Roman"/>
                <a:cs typeface="Times New Roman"/>
              </a:rPr>
              <a:t>Each recognition field neuron, outputs a negative </a:t>
            </a:r>
            <a:r>
              <a:rPr sz="2800" dirty="0">
                <a:latin typeface="Times New Roman"/>
                <a:cs typeface="Times New Roman"/>
              </a:rPr>
              <a:t> signal</a:t>
            </a:r>
            <a:r>
              <a:rPr sz="2800" spc="-30" dirty="0">
                <a:latin typeface="Times New Roman"/>
                <a:cs typeface="Times New Roman"/>
              </a:rPr>
              <a:t> </a:t>
            </a:r>
            <a:r>
              <a:rPr sz="2800" dirty="0">
                <a:latin typeface="Times New Roman"/>
                <a:cs typeface="Times New Roman"/>
              </a:rPr>
              <a:t>proportional</a:t>
            </a:r>
            <a:r>
              <a:rPr sz="2800" spc="-4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that</a:t>
            </a:r>
            <a:r>
              <a:rPr sz="2800" spc="-15" dirty="0">
                <a:latin typeface="Times New Roman"/>
                <a:cs typeface="Times New Roman"/>
              </a:rPr>
              <a:t> </a:t>
            </a:r>
            <a:r>
              <a:rPr sz="2800" spc="-5" dirty="0">
                <a:latin typeface="Times New Roman"/>
                <a:cs typeface="Times New Roman"/>
              </a:rPr>
              <a:t>neuron's</a:t>
            </a:r>
            <a:r>
              <a:rPr sz="2800" spc="-15" dirty="0">
                <a:latin typeface="Times New Roman"/>
                <a:cs typeface="Times New Roman"/>
              </a:rPr>
              <a:t> </a:t>
            </a:r>
            <a:r>
              <a:rPr sz="2800" spc="-5" dirty="0">
                <a:latin typeface="Times New Roman"/>
                <a:cs typeface="Times New Roman"/>
              </a:rPr>
              <a:t>quality</a:t>
            </a:r>
            <a:r>
              <a:rPr sz="2800" spc="-10" dirty="0">
                <a:latin typeface="Times New Roman"/>
                <a:cs typeface="Times New Roman"/>
              </a:rPr>
              <a:t> </a:t>
            </a:r>
            <a:r>
              <a:rPr sz="2800" spc="-5" dirty="0">
                <a:latin typeface="Times New Roman"/>
                <a:cs typeface="Times New Roman"/>
              </a:rPr>
              <a:t>of</a:t>
            </a:r>
            <a:r>
              <a:rPr sz="2800" spc="5" dirty="0">
                <a:latin typeface="Times New Roman"/>
                <a:cs typeface="Times New Roman"/>
              </a:rPr>
              <a:t> </a:t>
            </a:r>
            <a:r>
              <a:rPr sz="2800" spc="-10" dirty="0">
                <a:latin typeface="Times New Roman"/>
                <a:cs typeface="Times New Roman"/>
              </a:rPr>
              <a:t>match</a:t>
            </a:r>
            <a:r>
              <a:rPr sz="2800" spc="-5" dirty="0">
                <a:latin typeface="Times New Roman"/>
                <a:cs typeface="Times New Roman"/>
              </a:rPr>
              <a:t> </a:t>
            </a:r>
            <a:r>
              <a:rPr sz="2800" dirty="0">
                <a:latin typeface="Times New Roman"/>
                <a:cs typeface="Times New Roman"/>
              </a:rPr>
              <a:t>to </a:t>
            </a:r>
            <a:r>
              <a:rPr sz="2800" spc="-685" dirty="0">
                <a:latin typeface="Times New Roman"/>
                <a:cs typeface="Times New Roman"/>
              </a:rPr>
              <a:t> </a:t>
            </a:r>
            <a:r>
              <a:rPr sz="2800" dirty="0">
                <a:latin typeface="Times New Roman"/>
                <a:cs typeface="Times New Roman"/>
              </a:rPr>
              <a:t>the input </a:t>
            </a:r>
            <a:r>
              <a:rPr sz="2800" spc="-5" dirty="0">
                <a:latin typeface="Times New Roman"/>
                <a:cs typeface="Times New Roman"/>
              </a:rPr>
              <a:t>vector to </a:t>
            </a:r>
            <a:r>
              <a:rPr sz="2800" spc="-10" dirty="0">
                <a:latin typeface="Times New Roman"/>
                <a:cs typeface="Times New Roman"/>
              </a:rPr>
              <a:t>each </a:t>
            </a:r>
            <a:r>
              <a:rPr sz="2800" spc="-5" dirty="0">
                <a:latin typeface="Times New Roman"/>
                <a:cs typeface="Times New Roman"/>
              </a:rPr>
              <a:t>of the other recognition field </a:t>
            </a:r>
            <a:r>
              <a:rPr sz="2800" dirty="0">
                <a:latin typeface="Times New Roman"/>
                <a:cs typeface="Times New Roman"/>
              </a:rPr>
              <a:t> </a:t>
            </a:r>
            <a:r>
              <a:rPr sz="2800" spc="-5" dirty="0">
                <a:latin typeface="Times New Roman"/>
                <a:cs typeface="Times New Roman"/>
              </a:rPr>
              <a:t>neurons</a:t>
            </a:r>
            <a:r>
              <a:rPr sz="2800" spc="-25" dirty="0">
                <a:latin typeface="Times New Roman"/>
                <a:cs typeface="Times New Roman"/>
              </a:rPr>
              <a:t> </a:t>
            </a:r>
            <a:r>
              <a:rPr sz="2800" spc="-5" dirty="0">
                <a:latin typeface="Times New Roman"/>
                <a:cs typeface="Times New Roman"/>
              </a:rPr>
              <a:t>and </a:t>
            </a:r>
            <a:r>
              <a:rPr sz="2800" dirty="0">
                <a:latin typeface="Times New Roman"/>
                <a:cs typeface="Times New Roman"/>
              </a:rPr>
              <a:t>inhibits</a:t>
            </a:r>
            <a:r>
              <a:rPr sz="2800" spc="-35" dirty="0">
                <a:latin typeface="Times New Roman"/>
                <a:cs typeface="Times New Roman"/>
              </a:rPr>
              <a:t> </a:t>
            </a:r>
            <a:r>
              <a:rPr sz="2800" spc="-5" dirty="0">
                <a:latin typeface="Times New Roman"/>
                <a:cs typeface="Times New Roman"/>
              </a:rPr>
              <a:t>their</a:t>
            </a:r>
            <a:r>
              <a:rPr sz="2800" spc="-15" dirty="0">
                <a:latin typeface="Times New Roman"/>
                <a:cs typeface="Times New Roman"/>
              </a:rPr>
              <a:t> </a:t>
            </a:r>
            <a:r>
              <a:rPr sz="2800" dirty="0">
                <a:latin typeface="Times New Roman"/>
                <a:cs typeface="Times New Roman"/>
              </a:rPr>
              <a:t>output</a:t>
            </a:r>
            <a:r>
              <a:rPr sz="2800" spc="-10" dirty="0">
                <a:latin typeface="Times New Roman"/>
                <a:cs typeface="Times New Roman"/>
              </a:rPr>
              <a:t> </a:t>
            </a:r>
            <a:r>
              <a:rPr sz="2800" spc="-20" dirty="0">
                <a:latin typeface="Times New Roman"/>
                <a:cs typeface="Times New Roman"/>
              </a:rPr>
              <a:t>accordingly.</a:t>
            </a:r>
            <a:endParaRPr sz="2800" dirty="0">
              <a:latin typeface="Times New Roman"/>
              <a:cs typeface="Times New Roman"/>
            </a:endParaRPr>
          </a:p>
        </p:txBody>
      </p:sp>
    </p:spTree>
    <p:extLst>
      <p:ext uri="{BB962C8B-B14F-4D97-AF65-F5344CB8AC3E}">
        <p14:creationId xmlns:p14="http://schemas.microsoft.com/office/powerpoint/2010/main" val="28736012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35940" y="587705"/>
            <a:ext cx="8044180" cy="5659120"/>
          </a:xfrm>
          <a:prstGeom prst="rect">
            <a:avLst/>
          </a:prstGeom>
        </p:spPr>
        <p:txBody>
          <a:bodyPr vert="horz" wrap="square" lIns="0" tIns="12065" rIns="0" bIns="0" rtlCol="0">
            <a:spAutoFit/>
          </a:bodyPr>
          <a:lstStyle/>
          <a:p>
            <a:pPr marL="287020" indent="-274320">
              <a:lnSpc>
                <a:spcPct val="100000"/>
              </a:lnSpc>
              <a:spcBef>
                <a:spcPts val="95"/>
              </a:spcBef>
              <a:buClr>
                <a:srgbClr val="0AD0D9"/>
              </a:buClr>
              <a:buSzPct val="94642"/>
              <a:buFont typeface="Segoe UI Symbol"/>
              <a:buChar char="⚫"/>
              <a:tabLst>
                <a:tab pos="287020" algn="l"/>
              </a:tabLst>
            </a:pPr>
            <a:r>
              <a:rPr sz="2800" spc="-20" dirty="0">
                <a:latin typeface="Times New Roman"/>
                <a:cs typeface="Times New Roman"/>
              </a:rPr>
              <a:t>Vigilance</a:t>
            </a:r>
            <a:r>
              <a:rPr sz="2800" spc="-75" dirty="0">
                <a:latin typeface="Times New Roman"/>
                <a:cs typeface="Times New Roman"/>
              </a:rPr>
              <a:t> </a:t>
            </a:r>
            <a:r>
              <a:rPr sz="2800" spc="-5" dirty="0">
                <a:latin typeface="Times New Roman"/>
                <a:cs typeface="Times New Roman"/>
              </a:rPr>
              <a:t>Parameter:</a:t>
            </a:r>
            <a:endParaRPr sz="2800">
              <a:latin typeface="Times New Roman"/>
              <a:cs typeface="Times New Roman"/>
            </a:endParaRPr>
          </a:p>
          <a:p>
            <a:pPr>
              <a:lnSpc>
                <a:spcPct val="100000"/>
              </a:lnSpc>
            </a:pPr>
            <a:endParaRPr sz="3800">
              <a:latin typeface="Times New Roman"/>
              <a:cs typeface="Times New Roman"/>
            </a:endParaRPr>
          </a:p>
          <a:p>
            <a:pPr marL="286385" marR="456565" indent="-274320">
              <a:lnSpc>
                <a:spcPct val="90000"/>
              </a:lnSpc>
              <a:buClr>
                <a:srgbClr val="0AD0D9"/>
              </a:buClr>
              <a:buSzPct val="91071"/>
              <a:buFont typeface="Wingdings"/>
              <a:buChar char=""/>
              <a:tabLst>
                <a:tab pos="287020" algn="l"/>
              </a:tabLst>
            </a:pPr>
            <a:r>
              <a:rPr sz="2800" spc="-5" dirty="0">
                <a:latin typeface="Times New Roman"/>
                <a:cs typeface="Times New Roman"/>
              </a:rPr>
              <a:t>After </a:t>
            </a:r>
            <a:r>
              <a:rPr sz="2800" dirty="0">
                <a:latin typeface="Times New Roman"/>
                <a:cs typeface="Times New Roman"/>
              </a:rPr>
              <a:t>the input </a:t>
            </a:r>
            <a:r>
              <a:rPr sz="2800" spc="-5" dirty="0">
                <a:latin typeface="Times New Roman"/>
                <a:cs typeface="Times New Roman"/>
              </a:rPr>
              <a:t>vector is classified, a reset module </a:t>
            </a:r>
            <a:r>
              <a:rPr sz="2800" dirty="0">
                <a:latin typeface="Times New Roman"/>
                <a:cs typeface="Times New Roman"/>
              </a:rPr>
              <a:t> </a:t>
            </a:r>
            <a:r>
              <a:rPr sz="2800" spc="-5" dirty="0">
                <a:latin typeface="Times New Roman"/>
                <a:cs typeface="Times New Roman"/>
              </a:rPr>
              <a:t>compares </a:t>
            </a:r>
            <a:r>
              <a:rPr sz="2800" dirty="0">
                <a:latin typeface="Times New Roman"/>
                <a:cs typeface="Times New Roman"/>
              </a:rPr>
              <a:t>the </a:t>
            </a:r>
            <a:r>
              <a:rPr sz="2800" spc="-5" dirty="0">
                <a:latin typeface="Times New Roman"/>
                <a:cs typeface="Times New Roman"/>
              </a:rPr>
              <a:t>strength of the recognition match </a:t>
            </a:r>
            <a:r>
              <a:rPr sz="2800" dirty="0">
                <a:latin typeface="Times New Roman"/>
                <a:cs typeface="Times New Roman"/>
              </a:rPr>
              <a:t>to </a:t>
            </a:r>
            <a:r>
              <a:rPr sz="2800" spc="-5" dirty="0">
                <a:latin typeface="Times New Roman"/>
                <a:cs typeface="Times New Roman"/>
              </a:rPr>
              <a:t>a </a:t>
            </a:r>
            <a:r>
              <a:rPr sz="2800" spc="-685" dirty="0">
                <a:latin typeface="Times New Roman"/>
                <a:cs typeface="Times New Roman"/>
              </a:rPr>
              <a:t> </a:t>
            </a:r>
            <a:r>
              <a:rPr sz="2800" spc="-5" dirty="0">
                <a:latin typeface="Times New Roman"/>
                <a:cs typeface="Times New Roman"/>
              </a:rPr>
              <a:t>vigilance</a:t>
            </a:r>
            <a:r>
              <a:rPr sz="2800" spc="-55" dirty="0">
                <a:latin typeface="Times New Roman"/>
                <a:cs typeface="Times New Roman"/>
              </a:rPr>
              <a:t> </a:t>
            </a:r>
            <a:r>
              <a:rPr sz="2800" spc="-20" dirty="0">
                <a:latin typeface="Times New Roman"/>
                <a:cs typeface="Times New Roman"/>
              </a:rPr>
              <a:t>parameter.</a:t>
            </a:r>
            <a:endParaRPr sz="2800">
              <a:latin typeface="Times New Roman"/>
              <a:cs typeface="Times New Roman"/>
            </a:endParaRPr>
          </a:p>
          <a:p>
            <a:pPr marL="286385" marR="5080" indent="-274320">
              <a:lnSpc>
                <a:spcPts val="3020"/>
              </a:lnSpc>
              <a:spcBef>
                <a:spcPts val="720"/>
              </a:spcBef>
              <a:buClr>
                <a:srgbClr val="0AD0D9"/>
              </a:buClr>
              <a:buSzPct val="91071"/>
              <a:buFont typeface="Wingdings"/>
              <a:buChar char=""/>
              <a:tabLst>
                <a:tab pos="287020" algn="l"/>
              </a:tabLst>
            </a:pPr>
            <a:r>
              <a:rPr sz="2800" spc="-5" dirty="0">
                <a:latin typeface="Times New Roman"/>
                <a:cs typeface="Times New Roman"/>
              </a:rPr>
              <a:t>The vigilance</a:t>
            </a:r>
            <a:r>
              <a:rPr sz="2800" spc="-30" dirty="0">
                <a:latin typeface="Times New Roman"/>
                <a:cs typeface="Times New Roman"/>
              </a:rPr>
              <a:t> </a:t>
            </a:r>
            <a:r>
              <a:rPr sz="2800" spc="-5" dirty="0">
                <a:latin typeface="Times New Roman"/>
                <a:cs typeface="Times New Roman"/>
              </a:rPr>
              <a:t>parameter</a:t>
            </a:r>
            <a:r>
              <a:rPr sz="2800" spc="15" dirty="0">
                <a:latin typeface="Times New Roman"/>
                <a:cs typeface="Times New Roman"/>
              </a:rPr>
              <a:t> </a:t>
            </a:r>
            <a:r>
              <a:rPr sz="2800" spc="-5" dirty="0">
                <a:latin typeface="Times New Roman"/>
                <a:cs typeface="Times New Roman"/>
              </a:rPr>
              <a:t>has</a:t>
            </a:r>
            <a:r>
              <a:rPr sz="2800" dirty="0">
                <a:latin typeface="Times New Roman"/>
                <a:cs typeface="Times New Roman"/>
              </a:rPr>
              <a:t> </a:t>
            </a:r>
            <a:r>
              <a:rPr sz="2800" spc="-5" dirty="0">
                <a:latin typeface="Times New Roman"/>
                <a:cs typeface="Times New Roman"/>
              </a:rPr>
              <a:t>considerable</a:t>
            </a:r>
            <a:r>
              <a:rPr sz="2800" spc="-30" dirty="0">
                <a:latin typeface="Times New Roman"/>
                <a:cs typeface="Times New Roman"/>
              </a:rPr>
              <a:t> </a:t>
            </a:r>
            <a:r>
              <a:rPr sz="2800" dirty="0">
                <a:latin typeface="Times New Roman"/>
                <a:cs typeface="Times New Roman"/>
              </a:rPr>
              <a:t>influence</a:t>
            </a:r>
            <a:r>
              <a:rPr sz="2800" spc="-25" dirty="0">
                <a:latin typeface="Times New Roman"/>
                <a:cs typeface="Times New Roman"/>
              </a:rPr>
              <a:t> </a:t>
            </a:r>
            <a:r>
              <a:rPr sz="2800" spc="-5" dirty="0">
                <a:latin typeface="Times New Roman"/>
                <a:cs typeface="Times New Roman"/>
              </a:rPr>
              <a:t>on </a:t>
            </a:r>
            <a:r>
              <a:rPr sz="2800" spc="-68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spc="-5" dirty="0">
                <a:latin typeface="Times New Roman"/>
                <a:cs typeface="Times New Roman"/>
              </a:rPr>
              <a:t>system.</a:t>
            </a:r>
            <a:endParaRPr sz="2800">
              <a:latin typeface="Times New Roman"/>
              <a:cs typeface="Times New Roman"/>
            </a:endParaRPr>
          </a:p>
          <a:p>
            <a:pPr>
              <a:lnSpc>
                <a:spcPct val="100000"/>
              </a:lnSpc>
              <a:spcBef>
                <a:spcPts val="25"/>
              </a:spcBef>
            </a:pPr>
            <a:endParaRPr sz="3450">
              <a:latin typeface="Times New Roman"/>
              <a:cs typeface="Times New Roman"/>
            </a:endParaRPr>
          </a:p>
          <a:p>
            <a:pPr marL="287020" indent="-274320">
              <a:lnSpc>
                <a:spcPct val="100000"/>
              </a:lnSpc>
              <a:buClr>
                <a:srgbClr val="0AD0D9"/>
              </a:buClr>
              <a:buSzPct val="94642"/>
              <a:buFont typeface="Segoe UI Symbol"/>
              <a:buChar char="⚫"/>
              <a:tabLst>
                <a:tab pos="287020" algn="l"/>
              </a:tabLst>
            </a:pPr>
            <a:r>
              <a:rPr sz="2800" spc="-5" dirty="0">
                <a:latin typeface="Times New Roman"/>
                <a:cs typeface="Times New Roman"/>
              </a:rPr>
              <a:t>Reset</a:t>
            </a:r>
            <a:r>
              <a:rPr sz="2800" spc="-45" dirty="0">
                <a:latin typeface="Times New Roman"/>
                <a:cs typeface="Times New Roman"/>
              </a:rPr>
              <a:t> </a:t>
            </a:r>
            <a:r>
              <a:rPr sz="2800" spc="-5" dirty="0">
                <a:latin typeface="Times New Roman"/>
                <a:cs typeface="Times New Roman"/>
              </a:rPr>
              <a:t>Module:</a:t>
            </a:r>
            <a:endParaRPr sz="2800">
              <a:latin typeface="Times New Roman"/>
              <a:cs typeface="Times New Roman"/>
            </a:endParaRPr>
          </a:p>
          <a:p>
            <a:pPr marL="286385" marR="1174750" indent="-274320">
              <a:lnSpc>
                <a:spcPts val="3020"/>
              </a:lnSpc>
              <a:spcBef>
                <a:spcPts val="720"/>
              </a:spcBef>
              <a:buClr>
                <a:srgbClr val="0AD0D9"/>
              </a:buClr>
              <a:buSzPct val="91071"/>
              <a:buFont typeface="Wingdings"/>
              <a:buChar char=""/>
              <a:tabLst>
                <a:tab pos="287020" algn="l"/>
              </a:tabLst>
            </a:pPr>
            <a:r>
              <a:rPr sz="2800" spc="-5" dirty="0">
                <a:latin typeface="Times New Roman"/>
                <a:cs typeface="Times New Roman"/>
              </a:rPr>
              <a:t>The reset module compares </a:t>
            </a:r>
            <a:r>
              <a:rPr sz="2800" dirty="0">
                <a:latin typeface="Times New Roman"/>
                <a:cs typeface="Times New Roman"/>
              </a:rPr>
              <a:t>the </a:t>
            </a:r>
            <a:r>
              <a:rPr sz="2800" spc="-5" dirty="0">
                <a:latin typeface="Times New Roman"/>
                <a:cs typeface="Times New Roman"/>
              </a:rPr>
              <a:t>strength of the </a:t>
            </a:r>
            <a:r>
              <a:rPr sz="2800" spc="-685" dirty="0">
                <a:latin typeface="Times New Roman"/>
                <a:cs typeface="Times New Roman"/>
              </a:rPr>
              <a:t> </a:t>
            </a:r>
            <a:r>
              <a:rPr sz="2800" spc="-5" dirty="0">
                <a:latin typeface="Times New Roman"/>
                <a:cs typeface="Times New Roman"/>
              </a:rPr>
              <a:t>recognition</a:t>
            </a:r>
            <a:r>
              <a:rPr sz="2800" spc="-35" dirty="0">
                <a:latin typeface="Times New Roman"/>
                <a:cs typeface="Times New Roman"/>
              </a:rPr>
              <a:t> </a:t>
            </a:r>
            <a:r>
              <a:rPr sz="2800" spc="-5" dirty="0">
                <a:latin typeface="Times New Roman"/>
                <a:cs typeface="Times New Roman"/>
              </a:rPr>
              <a:t>match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spc="-5" dirty="0">
                <a:latin typeface="Times New Roman"/>
                <a:cs typeface="Times New Roman"/>
              </a:rPr>
              <a:t>vigilance</a:t>
            </a:r>
            <a:r>
              <a:rPr sz="2800" spc="-25" dirty="0">
                <a:latin typeface="Times New Roman"/>
                <a:cs typeface="Times New Roman"/>
              </a:rPr>
              <a:t> </a:t>
            </a:r>
            <a:r>
              <a:rPr sz="2800" spc="-20" dirty="0">
                <a:latin typeface="Times New Roman"/>
                <a:cs typeface="Times New Roman"/>
              </a:rPr>
              <a:t>parameter.</a:t>
            </a:r>
            <a:endParaRPr sz="2800">
              <a:latin typeface="Times New Roman"/>
              <a:cs typeface="Times New Roman"/>
            </a:endParaRPr>
          </a:p>
          <a:p>
            <a:pPr marL="286385" marR="1262380" indent="-274320">
              <a:lnSpc>
                <a:spcPts val="3020"/>
              </a:lnSpc>
              <a:spcBef>
                <a:spcPts val="685"/>
              </a:spcBef>
              <a:buClr>
                <a:srgbClr val="0AD0D9"/>
              </a:buClr>
              <a:buSzPct val="91071"/>
              <a:buFont typeface="Wingdings"/>
              <a:buChar char=""/>
              <a:tabLst>
                <a:tab pos="287020" algn="l"/>
              </a:tabLst>
            </a:pPr>
            <a:r>
              <a:rPr sz="2800" spc="-5" dirty="0">
                <a:latin typeface="Times New Roman"/>
                <a:cs typeface="Times New Roman"/>
              </a:rPr>
              <a:t>If </a:t>
            </a:r>
            <a:r>
              <a:rPr sz="2800" dirty="0">
                <a:latin typeface="Times New Roman"/>
                <a:cs typeface="Times New Roman"/>
              </a:rPr>
              <a:t>the</a:t>
            </a:r>
            <a:r>
              <a:rPr sz="2800" spc="-25" dirty="0">
                <a:latin typeface="Times New Roman"/>
                <a:cs typeface="Times New Roman"/>
              </a:rPr>
              <a:t> </a:t>
            </a:r>
            <a:r>
              <a:rPr sz="2800" spc="-5" dirty="0">
                <a:latin typeface="Times New Roman"/>
                <a:cs typeface="Times New Roman"/>
              </a:rPr>
              <a:t>vigilance</a:t>
            </a:r>
            <a:r>
              <a:rPr sz="2800" spc="-30" dirty="0">
                <a:latin typeface="Times New Roman"/>
                <a:cs typeface="Times New Roman"/>
              </a:rPr>
              <a:t> </a:t>
            </a:r>
            <a:r>
              <a:rPr sz="2800" dirty="0">
                <a:latin typeface="Times New Roman"/>
                <a:cs typeface="Times New Roman"/>
              </a:rPr>
              <a:t>threshold</a:t>
            </a:r>
            <a:r>
              <a:rPr sz="2800" spc="-25" dirty="0">
                <a:latin typeface="Times New Roman"/>
                <a:cs typeface="Times New Roman"/>
              </a:rPr>
              <a:t> </a:t>
            </a:r>
            <a:r>
              <a:rPr sz="2800" spc="-5" dirty="0">
                <a:latin typeface="Times New Roman"/>
                <a:cs typeface="Times New Roman"/>
              </a:rPr>
              <a:t>is</a:t>
            </a:r>
            <a:r>
              <a:rPr sz="2800" spc="-15" dirty="0">
                <a:latin typeface="Times New Roman"/>
                <a:cs typeface="Times New Roman"/>
              </a:rPr>
              <a:t> </a:t>
            </a:r>
            <a:r>
              <a:rPr sz="2800" spc="-10" dirty="0">
                <a:latin typeface="Times New Roman"/>
                <a:cs typeface="Times New Roman"/>
              </a:rPr>
              <a:t>met,</a:t>
            </a:r>
            <a:r>
              <a:rPr sz="2800" spc="5" dirty="0">
                <a:latin typeface="Times New Roman"/>
                <a:cs typeface="Times New Roman"/>
              </a:rPr>
              <a:t> </a:t>
            </a:r>
            <a:r>
              <a:rPr sz="2800" spc="-5" dirty="0">
                <a:latin typeface="Times New Roman"/>
                <a:cs typeface="Times New Roman"/>
              </a:rPr>
              <a:t>then</a:t>
            </a:r>
            <a:r>
              <a:rPr sz="2800" spc="-15" dirty="0">
                <a:latin typeface="Times New Roman"/>
                <a:cs typeface="Times New Roman"/>
              </a:rPr>
              <a:t> </a:t>
            </a:r>
            <a:r>
              <a:rPr sz="2800" dirty="0">
                <a:latin typeface="Times New Roman"/>
                <a:cs typeface="Times New Roman"/>
              </a:rPr>
              <a:t>training </a:t>
            </a:r>
            <a:r>
              <a:rPr sz="2800" spc="-685" dirty="0">
                <a:latin typeface="Times New Roman"/>
                <a:cs typeface="Times New Roman"/>
              </a:rPr>
              <a:t> </a:t>
            </a:r>
            <a:r>
              <a:rPr sz="2800" spc="-10" dirty="0">
                <a:latin typeface="Times New Roman"/>
                <a:cs typeface="Times New Roman"/>
              </a:rPr>
              <a:t>commences</a:t>
            </a:r>
            <a:endParaRPr sz="2800">
              <a:latin typeface="Times New Roman"/>
              <a:cs typeface="Times New Roman"/>
            </a:endParaRPr>
          </a:p>
        </p:txBody>
      </p:sp>
    </p:spTree>
    <p:extLst>
      <p:ext uri="{BB962C8B-B14F-4D97-AF65-F5344CB8AC3E}">
        <p14:creationId xmlns:p14="http://schemas.microsoft.com/office/powerpoint/2010/main" val="2000791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1049782"/>
            <a:ext cx="4017645" cy="788035"/>
          </a:xfrm>
          <a:prstGeom prst="rect">
            <a:avLst/>
          </a:prstGeom>
        </p:spPr>
        <p:txBody>
          <a:bodyPr vert="horz" wrap="square" lIns="0" tIns="13335" rIns="0" bIns="0" rtlCol="0">
            <a:spAutoFit/>
          </a:bodyPr>
          <a:lstStyle/>
          <a:p>
            <a:pPr marL="12700">
              <a:lnSpc>
                <a:spcPct val="100000"/>
              </a:lnSpc>
              <a:spcBef>
                <a:spcPts val="105"/>
              </a:spcBef>
            </a:pPr>
            <a:r>
              <a:rPr dirty="0"/>
              <a:t>A</a:t>
            </a:r>
            <a:r>
              <a:rPr spc="-305" dirty="0"/>
              <a:t>R</a:t>
            </a:r>
            <a:r>
              <a:rPr dirty="0"/>
              <a:t>T</a:t>
            </a:r>
            <a:r>
              <a:rPr spc="-385" dirty="0"/>
              <a:t> </a:t>
            </a:r>
            <a:r>
              <a:rPr dirty="0"/>
              <a:t>Algori</a:t>
            </a:r>
            <a:r>
              <a:rPr spc="10" dirty="0"/>
              <a:t>t</a:t>
            </a:r>
            <a:r>
              <a:rPr dirty="0"/>
              <a:t>hm</a:t>
            </a:r>
          </a:p>
        </p:txBody>
      </p:sp>
      <p:sp>
        <p:nvSpPr>
          <p:cNvPr id="9" name="object 9"/>
          <p:cNvSpPr/>
          <p:nvPr/>
        </p:nvSpPr>
        <p:spPr>
          <a:xfrm>
            <a:off x="2357627" y="4159503"/>
            <a:ext cx="85725" cy="1122680"/>
          </a:xfrm>
          <a:custGeom>
            <a:avLst/>
            <a:gdLst/>
            <a:ahLst/>
            <a:cxnLst/>
            <a:rect l="l" t="t" r="r" b="b"/>
            <a:pathLst>
              <a:path w="85725" h="1122679">
                <a:moveTo>
                  <a:pt x="28575" y="1036447"/>
                </a:moveTo>
                <a:lnTo>
                  <a:pt x="0" y="1036447"/>
                </a:lnTo>
                <a:lnTo>
                  <a:pt x="42926" y="1122172"/>
                </a:lnTo>
                <a:lnTo>
                  <a:pt x="78623" y="1050671"/>
                </a:lnTo>
                <a:lnTo>
                  <a:pt x="28575" y="1050671"/>
                </a:lnTo>
                <a:lnTo>
                  <a:pt x="28575" y="1036447"/>
                </a:lnTo>
                <a:close/>
              </a:path>
              <a:path w="85725" h="1122679">
                <a:moveTo>
                  <a:pt x="57150" y="0"/>
                </a:moveTo>
                <a:lnTo>
                  <a:pt x="28575" y="0"/>
                </a:lnTo>
                <a:lnTo>
                  <a:pt x="28575" y="1050671"/>
                </a:lnTo>
                <a:lnTo>
                  <a:pt x="57150" y="1050671"/>
                </a:lnTo>
                <a:lnTo>
                  <a:pt x="57150" y="0"/>
                </a:lnTo>
                <a:close/>
              </a:path>
              <a:path w="85725" h="1122679">
                <a:moveTo>
                  <a:pt x="85725" y="1036447"/>
                </a:moveTo>
                <a:lnTo>
                  <a:pt x="57150" y="1036447"/>
                </a:lnTo>
                <a:lnTo>
                  <a:pt x="57150" y="1050671"/>
                </a:lnTo>
                <a:lnTo>
                  <a:pt x="78623" y="1050671"/>
                </a:lnTo>
                <a:lnTo>
                  <a:pt x="85725" y="1036447"/>
                </a:lnTo>
                <a:close/>
              </a:path>
            </a:pathLst>
          </a:custGeom>
          <a:solidFill>
            <a:srgbClr val="000000"/>
          </a:solidFill>
        </p:spPr>
        <p:txBody>
          <a:bodyPr wrap="square" lIns="0" tIns="0" rIns="0" bIns="0" rtlCol="0"/>
          <a:lstStyle/>
          <a:p>
            <a:endParaRPr/>
          </a:p>
        </p:txBody>
      </p:sp>
      <p:sp>
        <p:nvSpPr>
          <p:cNvPr id="10" name="object 10"/>
          <p:cNvSpPr/>
          <p:nvPr/>
        </p:nvSpPr>
        <p:spPr>
          <a:xfrm>
            <a:off x="4039234" y="4159503"/>
            <a:ext cx="85725" cy="1122680"/>
          </a:xfrm>
          <a:custGeom>
            <a:avLst/>
            <a:gdLst/>
            <a:ahLst/>
            <a:cxnLst/>
            <a:rect l="l" t="t" r="r" b="b"/>
            <a:pathLst>
              <a:path w="85725" h="1122679">
                <a:moveTo>
                  <a:pt x="28575" y="1036447"/>
                </a:moveTo>
                <a:lnTo>
                  <a:pt x="0" y="1036447"/>
                </a:lnTo>
                <a:lnTo>
                  <a:pt x="42925" y="1122172"/>
                </a:lnTo>
                <a:lnTo>
                  <a:pt x="78623" y="1050671"/>
                </a:lnTo>
                <a:lnTo>
                  <a:pt x="28575" y="1050671"/>
                </a:lnTo>
                <a:lnTo>
                  <a:pt x="28575" y="1036447"/>
                </a:lnTo>
                <a:close/>
              </a:path>
              <a:path w="85725" h="1122679">
                <a:moveTo>
                  <a:pt x="57150" y="0"/>
                </a:moveTo>
                <a:lnTo>
                  <a:pt x="28575" y="0"/>
                </a:lnTo>
                <a:lnTo>
                  <a:pt x="28575" y="1050671"/>
                </a:lnTo>
                <a:lnTo>
                  <a:pt x="57150" y="1050671"/>
                </a:lnTo>
                <a:lnTo>
                  <a:pt x="57150" y="0"/>
                </a:lnTo>
                <a:close/>
              </a:path>
              <a:path w="85725" h="1122679">
                <a:moveTo>
                  <a:pt x="85725" y="1036447"/>
                </a:moveTo>
                <a:lnTo>
                  <a:pt x="57150" y="1036447"/>
                </a:lnTo>
                <a:lnTo>
                  <a:pt x="57150" y="1050671"/>
                </a:lnTo>
                <a:lnTo>
                  <a:pt x="78623" y="1050671"/>
                </a:lnTo>
                <a:lnTo>
                  <a:pt x="85725" y="1036447"/>
                </a:lnTo>
                <a:close/>
              </a:path>
            </a:pathLst>
          </a:custGeom>
          <a:solidFill>
            <a:srgbClr val="000000"/>
          </a:solidFill>
        </p:spPr>
        <p:txBody>
          <a:bodyPr wrap="square" lIns="0" tIns="0" rIns="0" bIns="0" rtlCol="0"/>
          <a:lstStyle/>
          <a:p>
            <a:endParaRPr/>
          </a:p>
        </p:txBody>
      </p:sp>
      <p:sp>
        <p:nvSpPr>
          <p:cNvPr id="11" name="object 11"/>
          <p:cNvSpPr txBox="1"/>
          <p:nvPr/>
        </p:nvSpPr>
        <p:spPr>
          <a:xfrm>
            <a:off x="457200" y="5281612"/>
            <a:ext cx="2522855" cy="1043305"/>
          </a:xfrm>
          <a:prstGeom prst="rect">
            <a:avLst/>
          </a:prstGeom>
          <a:ln w="28575">
            <a:solidFill>
              <a:srgbClr val="000000"/>
            </a:solidFill>
          </a:ln>
        </p:spPr>
        <p:txBody>
          <a:bodyPr vert="horz" wrap="square" lIns="0" tIns="40005" rIns="0" bIns="0" rtlCol="0">
            <a:spAutoFit/>
          </a:bodyPr>
          <a:lstStyle/>
          <a:p>
            <a:pPr marL="90170">
              <a:lnSpc>
                <a:spcPct val="100000"/>
              </a:lnSpc>
              <a:spcBef>
                <a:spcPts val="315"/>
              </a:spcBef>
            </a:pPr>
            <a:r>
              <a:rPr sz="1800" spc="-5" dirty="0">
                <a:latin typeface="Times New Roman"/>
                <a:cs typeface="Times New Roman"/>
              </a:rPr>
              <a:t>Adapt</a:t>
            </a:r>
            <a:r>
              <a:rPr sz="1800" spc="-25" dirty="0">
                <a:latin typeface="Times New Roman"/>
                <a:cs typeface="Times New Roman"/>
              </a:rPr>
              <a:t> </a:t>
            </a:r>
            <a:r>
              <a:rPr sz="1800" spc="-5" dirty="0">
                <a:latin typeface="Times New Roman"/>
                <a:cs typeface="Times New Roman"/>
              </a:rPr>
              <a:t>winner</a:t>
            </a:r>
            <a:r>
              <a:rPr sz="1800" spc="-15" dirty="0">
                <a:latin typeface="Times New Roman"/>
                <a:cs typeface="Times New Roman"/>
              </a:rPr>
              <a:t> </a:t>
            </a:r>
            <a:r>
              <a:rPr sz="1800" spc="-5" dirty="0">
                <a:latin typeface="Times New Roman"/>
                <a:cs typeface="Times New Roman"/>
              </a:rPr>
              <a:t>node</a:t>
            </a:r>
            <a:endParaRPr sz="1800">
              <a:latin typeface="Times New Roman"/>
              <a:cs typeface="Times New Roman"/>
            </a:endParaRPr>
          </a:p>
        </p:txBody>
      </p:sp>
      <p:sp>
        <p:nvSpPr>
          <p:cNvPr id="12" name="object 12"/>
          <p:cNvSpPr txBox="1"/>
          <p:nvPr/>
        </p:nvSpPr>
        <p:spPr>
          <a:xfrm>
            <a:off x="3401186" y="5281612"/>
            <a:ext cx="3465195" cy="1043305"/>
          </a:xfrm>
          <a:prstGeom prst="rect">
            <a:avLst/>
          </a:prstGeom>
          <a:ln w="28575">
            <a:solidFill>
              <a:srgbClr val="000000"/>
            </a:solidFill>
          </a:ln>
        </p:spPr>
        <p:txBody>
          <a:bodyPr vert="horz" wrap="square" lIns="0" tIns="40005" rIns="0" bIns="0" rtlCol="0">
            <a:spAutoFit/>
          </a:bodyPr>
          <a:lstStyle/>
          <a:p>
            <a:pPr marL="90170">
              <a:lnSpc>
                <a:spcPct val="100000"/>
              </a:lnSpc>
              <a:spcBef>
                <a:spcPts val="315"/>
              </a:spcBef>
            </a:pPr>
            <a:r>
              <a:rPr sz="1800" dirty="0">
                <a:latin typeface="Times New Roman"/>
                <a:cs typeface="Times New Roman"/>
              </a:rPr>
              <a:t>Initialise</a:t>
            </a:r>
            <a:r>
              <a:rPr sz="1800" spc="-55" dirty="0">
                <a:latin typeface="Times New Roman"/>
                <a:cs typeface="Times New Roman"/>
              </a:rPr>
              <a:t> </a:t>
            </a:r>
            <a:r>
              <a:rPr sz="1800" spc="-5" dirty="0">
                <a:latin typeface="Times New Roman"/>
                <a:cs typeface="Times New Roman"/>
              </a:rPr>
              <a:t>uncommitted</a:t>
            </a:r>
            <a:r>
              <a:rPr sz="1800" spc="-15" dirty="0">
                <a:latin typeface="Times New Roman"/>
                <a:cs typeface="Times New Roman"/>
              </a:rPr>
              <a:t> </a:t>
            </a:r>
            <a:r>
              <a:rPr sz="1800" dirty="0">
                <a:latin typeface="Times New Roman"/>
                <a:cs typeface="Times New Roman"/>
              </a:rPr>
              <a:t>node</a:t>
            </a:r>
            <a:endParaRPr sz="1800">
              <a:latin typeface="Times New Roman"/>
              <a:cs typeface="Times New Roman"/>
            </a:endParaRPr>
          </a:p>
        </p:txBody>
      </p:sp>
      <p:sp>
        <p:nvSpPr>
          <p:cNvPr id="13" name="object 13"/>
          <p:cNvSpPr txBox="1"/>
          <p:nvPr/>
        </p:nvSpPr>
        <p:spPr>
          <a:xfrm>
            <a:off x="2113279" y="2029104"/>
            <a:ext cx="1846580" cy="578485"/>
          </a:xfrm>
          <a:prstGeom prst="rect">
            <a:avLst/>
          </a:prstGeom>
          <a:ln w="28575">
            <a:solidFill>
              <a:srgbClr val="000000"/>
            </a:solidFill>
          </a:ln>
        </p:spPr>
        <p:txBody>
          <a:bodyPr vert="horz" wrap="square" lIns="0" tIns="39370" rIns="0" bIns="0" rtlCol="0">
            <a:spAutoFit/>
          </a:bodyPr>
          <a:lstStyle/>
          <a:p>
            <a:pPr marL="90170">
              <a:lnSpc>
                <a:spcPct val="100000"/>
              </a:lnSpc>
              <a:spcBef>
                <a:spcPts val="310"/>
              </a:spcBef>
            </a:pPr>
            <a:r>
              <a:rPr sz="1800" spc="-5" dirty="0">
                <a:latin typeface="Times New Roman"/>
                <a:cs typeface="Times New Roman"/>
              </a:rPr>
              <a:t>new</a:t>
            </a:r>
            <a:r>
              <a:rPr sz="1800" spc="-55" dirty="0">
                <a:latin typeface="Times New Roman"/>
                <a:cs typeface="Times New Roman"/>
              </a:rPr>
              <a:t> </a:t>
            </a:r>
            <a:r>
              <a:rPr sz="1800" dirty="0">
                <a:latin typeface="Times New Roman"/>
                <a:cs typeface="Times New Roman"/>
              </a:rPr>
              <a:t>pattern</a:t>
            </a:r>
            <a:endParaRPr sz="1800">
              <a:latin typeface="Times New Roman"/>
              <a:cs typeface="Times New Roman"/>
            </a:endParaRPr>
          </a:p>
        </p:txBody>
      </p:sp>
      <p:sp>
        <p:nvSpPr>
          <p:cNvPr id="14" name="object 14"/>
          <p:cNvSpPr txBox="1"/>
          <p:nvPr/>
        </p:nvSpPr>
        <p:spPr>
          <a:xfrm>
            <a:off x="1946529" y="3487318"/>
            <a:ext cx="2154555" cy="578485"/>
          </a:xfrm>
          <a:prstGeom prst="rect">
            <a:avLst/>
          </a:prstGeom>
          <a:ln w="28575">
            <a:solidFill>
              <a:srgbClr val="000000"/>
            </a:solidFill>
          </a:ln>
        </p:spPr>
        <p:txBody>
          <a:bodyPr vert="horz" wrap="square" lIns="0" tIns="39370" rIns="0" bIns="0" rtlCol="0">
            <a:spAutoFit/>
          </a:bodyPr>
          <a:lstStyle/>
          <a:p>
            <a:pPr marL="90170">
              <a:lnSpc>
                <a:spcPct val="100000"/>
              </a:lnSpc>
              <a:spcBef>
                <a:spcPts val="310"/>
              </a:spcBef>
            </a:pPr>
            <a:r>
              <a:rPr sz="1800" dirty="0">
                <a:latin typeface="Times New Roman"/>
                <a:cs typeface="Times New Roman"/>
              </a:rPr>
              <a:t>categorisation</a:t>
            </a:r>
            <a:endParaRPr sz="1800">
              <a:latin typeface="Times New Roman"/>
              <a:cs typeface="Times New Roman"/>
            </a:endParaRPr>
          </a:p>
        </p:txBody>
      </p:sp>
      <p:sp>
        <p:nvSpPr>
          <p:cNvPr id="15" name="object 15"/>
          <p:cNvSpPr/>
          <p:nvPr/>
        </p:nvSpPr>
        <p:spPr>
          <a:xfrm>
            <a:off x="3198495" y="2701289"/>
            <a:ext cx="85725" cy="783590"/>
          </a:xfrm>
          <a:custGeom>
            <a:avLst/>
            <a:gdLst/>
            <a:ahLst/>
            <a:cxnLst/>
            <a:rect l="l" t="t" r="r" b="b"/>
            <a:pathLst>
              <a:path w="85725" h="783589">
                <a:moveTo>
                  <a:pt x="28575" y="697738"/>
                </a:moveTo>
                <a:lnTo>
                  <a:pt x="0" y="697738"/>
                </a:lnTo>
                <a:lnTo>
                  <a:pt x="42799" y="783463"/>
                </a:lnTo>
                <a:lnTo>
                  <a:pt x="78538" y="712088"/>
                </a:lnTo>
                <a:lnTo>
                  <a:pt x="28575" y="712088"/>
                </a:lnTo>
                <a:lnTo>
                  <a:pt x="28575" y="697738"/>
                </a:lnTo>
                <a:close/>
              </a:path>
              <a:path w="85725" h="783589">
                <a:moveTo>
                  <a:pt x="57150" y="0"/>
                </a:moveTo>
                <a:lnTo>
                  <a:pt x="28575" y="0"/>
                </a:lnTo>
                <a:lnTo>
                  <a:pt x="28575" y="712088"/>
                </a:lnTo>
                <a:lnTo>
                  <a:pt x="57150" y="712088"/>
                </a:lnTo>
                <a:lnTo>
                  <a:pt x="57150" y="0"/>
                </a:lnTo>
                <a:close/>
              </a:path>
              <a:path w="85725" h="783589">
                <a:moveTo>
                  <a:pt x="85725" y="697738"/>
                </a:moveTo>
                <a:lnTo>
                  <a:pt x="57150" y="697738"/>
                </a:lnTo>
                <a:lnTo>
                  <a:pt x="57150" y="712088"/>
                </a:lnTo>
                <a:lnTo>
                  <a:pt x="78538" y="712088"/>
                </a:lnTo>
                <a:lnTo>
                  <a:pt x="85725" y="697738"/>
                </a:lnTo>
                <a:close/>
              </a:path>
            </a:pathLst>
          </a:custGeom>
          <a:solidFill>
            <a:srgbClr val="000000"/>
          </a:solidFill>
        </p:spPr>
        <p:txBody>
          <a:bodyPr wrap="square" lIns="0" tIns="0" rIns="0" bIns="0" rtlCol="0"/>
          <a:lstStyle/>
          <a:p>
            <a:endParaRPr/>
          </a:p>
        </p:txBody>
      </p:sp>
      <p:sp>
        <p:nvSpPr>
          <p:cNvPr id="16" name="object 16"/>
          <p:cNvSpPr txBox="1"/>
          <p:nvPr/>
        </p:nvSpPr>
        <p:spPr>
          <a:xfrm>
            <a:off x="1375410" y="4413250"/>
            <a:ext cx="51180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kno</a:t>
            </a:r>
            <a:r>
              <a:rPr sz="1400" spc="-10" dirty="0">
                <a:latin typeface="Times New Roman"/>
                <a:cs typeface="Times New Roman"/>
              </a:rPr>
              <a:t>w</a:t>
            </a:r>
            <a:r>
              <a:rPr sz="1400" dirty="0">
                <a:latin typeface="Times New Roman"/>
                <a:cs typeface="Times New Roman"/>
              </a:rPr>
              <a:t>n</a:t>
            </a:r>
            <a:endParaRPr sz="1400">
              <a:latin typeface="Times New Roman"/>
              <a:cs typeface="Times New Roman"/>
            </a:endParaRPr>
          </a:p>
        </p:txBody>
      </p:sp>
      <p:sp>
        <p:nvSpPr>
          <p:cNvPr id="17" name="object 17"/>
          <p:cNvSpPr txBox="1"/>
          <p:nvPr/>
        </p:nvSpPr>
        <p:spPr>
          <a:xfrm>
            <a:off x="4222496" y="4413250"/>
            <a:ext cx="69151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unkno</a:t>
            </a:r>
            <a:r>
              <a:rPr sz="1400" spc="-10" dirty="0">
                <a:latin typeface="Times New Roman"/>
                <a:cs typeface="Times New Roman"/>
              </a:rPr>
              <a:t>w</a:t>
            </a:r>
            <a:r>
              <a:rPr sz="1400" dirty="0">
                <a:latin typeface="Times New Roman"/>
                <a:cs typeface="Times New Roman"/>
              </a:rPr>
              <a:t>n</a:t>
            </a:r>
            <a:endParaRPr sz="1400">
              <a:latin typeface="Times New Roman"/>
              <a:cs typeface="Times New Roman"/>
            </a:endParaRPr>
          </a:p>
        </p:txBody>
      </p:sp>
      <p:sp>
        <p:nvSpPr>
          <p:cNvPr id="18" name="object 18"/>
          <p:cNvSpPr txBox="1"/>
          <p:nvPr/>
        </p:nvSpPr>
        <p:spPr>
          <a:xfrm>
            <a:off x="6849998" y="1935124"/>
            <a:ext cx="1800225" cy="578485"/>
          </a:xfrm>
          <a:prstGeom prst="rect">
            <a:avLst/>
          </a:prstGeom>
          <a:ln w="28575">
            <a:solidFill>
              <a:srgbClr val="000000"/>
            </a:solidFill>
          </a:ln>
        </p:spPr>
        <p:txBody>
          <a:bodyPr vert="horz" wrap="square" lIns="0" tIns="39370" rIns="0" bIns="0" rtlCol="0">
            <a:spAutoFit/>
          </a:bodyPr>
          <a:lstStyle/>
          <a:p>
            <a:pPr marL="90805">
              <a:lnSpc>
                <a:spcPct val="100000"/>
              </a:lnSpc>
              <a:spcBef>
                <a:spcPts val="310"/>
              </a:spcBef>
            </a:pPr>
            <a:r>
              <a:rPr sz="1800" dirty="0">
                <a:latin typeface="Times New Roman"/>
                <a:cs typeface="Times New Roman"/>
              </a:rPr>
              <a:t>recognition</a:t>
            </a:r>
            <a:endParaRPr sz="1800">
              <a:latin typeface="Times New Roman"/>
              <a:cs typeface="Times New Roman"/>
            </a:endParaRPr>
          </a:p>
        </p:txBody>
      </p:sp>
      <p:sp>
        <p:nvSpPr>
          <p:cNvPr id="19" name="object 19"/>
          <p:cNvSpPr txBox="1"/>
          <p:nvPr/>
        </p:nvSpPr>
        <p:spPr>
          <a:xfrm>
            <a:off x="6849998" y="2946044"/>
            <a:ext cx="1837055" cy="578485"/>
          </a:xfrm>
          <a:prstGeom prst="rect">
            <a:avLst/>
          </a:prstGeom>
          <a:ln w="28575">
            <a:solidFill>
              <a:srgbClr val="000000"/>
            </a:solidFill>
          </a:ln>
        </p:spPr>
        <p:txBody>
          <a:bodyPr vert="horz" wrap="square" lIns="0" tIns="39370" rIns="0" bIns="0" rtlCol="0">
            <a:spAutoFit/>
          </a:bodyPr>
          <a:lstStyle/>
          <a:p>
            <a:pPr marL="90805">
              <a:lnSpc>
                <a:spcPct val="100000"/>
              </a:lnSpc>
              <a:spcBef>
                <a:spcPts val="310"/>
              </a:spcBef>
            </a:pPr>
            <a:r>
              <a:rPr sz="1800" dirty="0">
                <a:latin typeface="Times New Roman"/>
                <a:cs typeface="Times New Roman"/>
              </a:rPr>
              <a:t>comparison</a:t>
            </a:r>
            <a:endParaRPr sz="1800">
              <a:latin typeface="Times New Roman"/>
              <a:cs typeface="Times New Roman"/>
            </a:endParaRPr>
          </a:p>
        </p:txBody>
      </p:sp>
      <p:sp>
        <p:nvSpPr>
          <p:cNvPr id="20" name="object 20"/>
          <p:cNvSpPr/>
          <p:nvPr/>
        </p:nvSpPr>
        <p:spPr>
          <a:xfrm>
            <a:off x="4190238" y="2428875"/>
            <a:ext cx="2425700" cy="1188085"/>
          </a:xfrm>
          <a:custGeom>
            <a:avLst/>
            <a:gdLst/>
            <a:ahLst/>
            <a:cxnLst/>
            <a:rect l="l" t="t" r="r" b="b"/>
            <a:pathLst>
              <a:path w="2425700" h="1188085">
                <a:moveTo>
                  <a:pt x="0" y="631825"/>
                </a:moveTo>
                <a:lnTo>
                  <a:pt x="1354201" y="278002"/>
                </a:lnTo>
                <a:lnTo>
                  <a:pt x="1281557" y="0"/>
                </a:lnTo>
                <a:lnTo>
                  <a:pt x="2425700" y="295021"/>
                </a:lnTo>
                <a:lnTo>
                  <a:pt x="1572133" y="1112012"/>
                </a:lnTo>
                <a:lnTo>
                  <a:pt x="1499489" y="834009"/>
                </a:lnTo>
                <a:lnTo>
                  <a:pt x="145287" y="1187831"/>
                </a:lnTo>
                <a:lnTo>
                  <a:pt x="0" y="631825"/>
                </a:lnTo>
                <a:close/>
              </a:path>
            </a:pathLst>
          </a:custGeom>
          <a:ln w="2857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435009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956562"/>
            <a:ext cx="7940675" cy="2713990"/>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4230"/>
              <a:buFont typeface="Segoe UI Symbol"/>
              <a:buChar char="⚫"/>
              <a:tabLst>
                <a:tab pos="287020" algn="l"/>
              </a:tabLst>
            </a:pPr>
            <a:r>
              <a:rPr sz="2600" dirty="0">
                <a:latin typeface="Times New Roman"/>
                <a:cs typeface="Times New Roman"/>
              </a:rPr>
              <a:t>Incoming</a:t>
            </a:r>
            <a:r>
              <a:rPr sz="2600" spc="-30" dirty="0">
                <a:latin typeface="Times New Roman"/>
                <a:cs typeface="Times New Roman"/>
              </a:rPr>
              <a:t> </a:t>
            </a:r>
            <a:r>
              <a:rPr sz="2600" spc="-5" dirty="0">
                <a:latin typeface="Times New Roman"/>
                <a:cs typeface="Times New Roman"/>
              </a:rPr>
              <a:t>pattern</a:t>
            </a:r>
            <a:r>
              <a:rPr sz="2600" dirty="0">
                <a:latin typeface="Times New Roman"/>
                <a:cs typeface="Times New Roman"/>
              </a:rPr>
              <a:t> </a:t>
            </a:r>
            <a:r>
              <a:rPr sz="2600" spc="-5" dirty="0">
                <a:latin typeface="Times New Roman"/>
                <a:cs typeface="Times New Roman"/>
              </a:rPr>
              <a:t>matched</a:t>
            </a:r>
            <a:r>
              <a:rPr sz="2600" spc="-10" dirty="0">
                <a:latin typeface="Times New Roman"/>
                <a:cs typeface="Times New Roman"/>
              </a:rPr>
              <a:t> </a:t>
            </a:r>
            <a:r>
              <a:rPr sz="2600" dirty="0">
                <a:latin typeface="Times New Roman"/>
                <a:cs typeface="Times New Roman"/>
              </a:rPr>
              <a:t>with </a:t>
            </a:r>
            <a:r>
              <a:rPr sz="2600" spc="-5" dirty="0">
                <a:latin typeface="Times New Roman"/>
                <a:cs typeface="Times New Roman"/>
              </a:rPr>
              <a:t>stored </a:t>
            </a:r>
            <a:r>
              <a:rPr sz="2600" dirty="0">
                <a:latin typeface="Times New Roman"/>
                <a:cs typeface="Times New Roman"/>
              </a:rPr>
              <a:t>cluster</a:t>
            </a:r>
            <a:r>
              <a:rPr sz="2600" spc="-10" dirty="0">
                <a:latin typeface="Times New Roman"/>
                <a:cs typeface="Times New Roman"/>
              </a:rPr>
              <a:t> </a:t>
            </a:r>
            <a:r>
              <a:rPr sz="2600" spc="-5" dirty="0">
                <a:latin typeface="Times New Roman"/>
                <a:cs typeface="Times New Roman"/>
              </a:rPr>
              <a:t>templates.</a:t>
            </a:r>
            <a:endParaRPr sz="2600">
              <a:latin typeface="Times New Roman"/>
              <a:cs typeface="Times New Roman"/>
            </a:endParaRPr>
          </a:p>
          <a:p>
            <a:pPr>
              <a:lnSpc>
                <a:spcPct val="100000"/>
              </a:lnSpc>
              <a:buClr>
                <a:srgbClr val="0AD0D9"/>
              </a:buClr>
              <a:buFont typeface="Segoe UI Symbol"/>
              <a:buChar char="⚫"/>
            </a:pPr>
            <a:endParaRPr sz="3800">
              <a:latin typeface="Times New Roman"/>
              <a:cs typeface="Times New Roman"/>
            </a:endParaRPr>
          </a:p>
          <a:p>
            <a:pPr marL="286385" marR="515620" indent="-274320">
              <a:lnSpc>
                <a:spcPct val="100000"/>
              </a:lnSpc>
              <a:buClr>
                <a:srgbClr val="0AD0D9"/>
              </a:buClr>
              <a:buSzPct val="94230"/>
              <a:buFont typeface="Segoe UI Symbol"/>
              <a:buChar char="⚫"/>
              <a:tabLst>
                <a:tab pos="287020" algn="l"/>
                <a:tab pos="2508885" algn="l"/>
              </a:tabLst>
            </a:pPr>
            <a:r>
              <a:rPr sz="2600" dirty="0">
                <a:latin typeface="Times New Roman"/>
                <a:cs typeface="Times New Roman"/>
              </a:rPr>
              <a:t>If </a:t>
            </a:r>
            <a:r>
              <a:rPr sz="2600" spc="-5" dirty="0">
                <a:latin typeface="Times New Roman"/>
                <a:cs typeface="Times New Roman"/>
              </a:rPr>
              <a:t>close </a:t>
            </a:r>
            <a:r>
              <a:rPr sz="2600" dirty="0">
                <a:latin typeface="Times New Roman"/>
                <a:cs typeface="Times New Roman"/>
              </a:rPr>
              <a:t>enough to </a:t>
            </a:r>
            <a:r>
              <a:rPr sz="2600" spc="-5" dirty="0">
                <a:latin typeface="Times New Roman"/>
                <a:cs typeface="Times New Roman"/>
              </a:rPr>
              <a:t>stored template </a:t>
            </a:r>
            <a:r>
              <a:rPr sz="2600" dirty="0">
                <a:latin typeface="Times New Roman"/>
                <a:cs typeface="Times New Roman"/>
              </a:rPr>
              <a:t>joins best </a:t>
            </a:r>
            <a:r>
              <a:rPr sz="2600" spc="-5" dirty="0">
                <a:latin typeface="Times New Roman"/>
                <a:cs typeface="Times New Roman"/>
              </a:rPr>
              <a:t>matching </a:t>
            </a:r>
            <a:r>
              <a:rPr sz="2600" spc="-635" dirty="0">
                <a:latin typeface="Times New Roman"/>
                <a:cs typeface="Times New Roman"/>
              </a:rPr>
              <a:t> </a:t>
            </a:r>
            <a:r>
              <a:rPr sz="2600" spc="-15" dirty="0">
                <a:latin typeface="Times New Roman"/>
                <a:cs typeface="Times New Roman"/>
              </a:rPr>
              <a:t>cluster,</a:t>
            </a:r>
            <a:r>
              <a:rPr sz="2600" dirty="0">
                <a:latin typeface="Times New Roman"/>
                <a:cs typeface="Times New Roman"/>
              </a:rPr>
              <a:t> weights	adapted.</a:t>
            </a:r>
            <a:endParaRPr sz="2600">
              <a:latin typeface="Times New Roman"/>
              <a:cs typeface="Times New Roman"/>
            </a:endParaRPr>
          </a:p>
          <a:p>
            <a:pPr>
              <a:lnSpc>
                <a:spcPct val="100000"/>
              </a:lnSpc>
              <a:spcBef>
                <a:spcPts val="55"/>
              </a:spcBef>
              <a:buClr>
                <a:srgbClr val="0AD0D9"/>
              </a:buClr>
              <a:buFont typeface="Segoe UI Symbol"/>
              <a:buChar char="⚫"/>
            </a:pPr>
            <a:endParaRPr sz="370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dirty="0">
                <a:latin typeface="Times New Roman"/>
                <a:cs typeface="Times New Roman"/>
              </a:rPr>
              <a:t>If</a:t>
            </a:r>
            <a:r>
              <a:rPr sz="2600" spc="-20" dirty="0">
                <a:latin typeface="Times New Roman"/>
                <a:cs typeface="Times New Roman"/>
              </a:rPr>
              <a:t> </a:t>
            </a:r>
            <a:r>
              <a:rPr sz="2600" dirty="0">
                <a:latin typeface="Times New Roman"/>
                <a:cs typeface="Times New Roman"/>
              </a:rPr>
              <a:t>not,</a:t>
            </a:r>
            <a:r>
              <a:rPr sz="2600" spc="-20" dirty="0">
                <a:latin typeface="Times New Roman"/>
                <a:cs typeface="Times New Roman"/>
              </a:rPr>
              <a:t> </a:t>
            </a:r>
            <a:r>
              <a:rPr sz="2600" dirty="0">
                <a:latin typeface="Times New Roman"/>
                <a:cs typeface="Times New Roman"/>
              </a:rPr>
              <a:t>a</a:t>
            </a:r>
            <a:r>
              <a:rPr sz="2600" spc="5" dirty="0">
                <a:latin typeface="Times New Roman"/>
                <a:cs typeface="Times New Roman"/>
              </a:rPr>
              <a:t> </a:t>
            </a:r>
            <a:r>
              <a:rPr sz="2600" dirty="0">
                <a:latin typeface="Times New Roman"/>
                <a:cs typeface="Times New Roman"/>
              </a:rPr>
              <a:t>new</a:t>
            </a:r>
            <a:r>
              <a:rPr sz="2600" spc="-15" dirty="0">
                <a:latin typeface="Times New Roman"/>
                <a:cs typeface="Times New Roman"/>
              </a:rPr>
              <a:t> </a:t>
            </a:r>
            <a:r>
              <a:rPr sz="2600" dirty="0">
                <a:latin typeface="Times New Roman"/>
                <a:cs typeface="Times New Roman"/>
              </a:rPr>
              <a:t>cluster</a:t>
            </a:r>
            <a:r>
              <a:rPr sz="2600" spc="-5" dirty="0">
                <a:latin typeface="Times New Roman"/>
                <a:cs typeface="Times New Roman"/>
              </a:rPr>
              <a:t> </a:t>
            </a:r>
            <a:r>
              <a:rPr sz="2600" dirty="0">
                <a:latin typeface="Times New Roman"/>
                <a:cs typeface="Times New Roman"/>
              </a:rPr>
              <a:t>is</a:t>
            </a:r>
            <a:r>
              <a:rPr sz="2600" spc="-10" dirty="0">
                <a:latin typeface="Times New Roman"/>
                <a:cs typeface="Times New Roman"/>
              </a:rPr>
              <a:t> </a:t>
            </a:r>
            <a:r>
              <a:rPr sz="2600" spc="-5" dirty="0">
                <a:latin typeface="Times New Roman"/>
                <a:cs typeface="Times New Roman"/>
              </a:rPr>
              <a:t>initialised</a:t>
            </a:r>
            <a:r>
              <a:rPr sz="2600" spc="25" dirty="0">
                <a:latin typeface="Times New Roman"/>
                <a:cs typeface="Times New Roman"/>
              </a:rPr>
              <a:t> </a:t>
            </a:r>
            <a:r>
              <a:rPr sz="2600" dirty="0">
                <a:latin typeface="Times New Roman"/>
                <a:cs typeface="Times New Roman"/>
              </a:rPr>
              <a:t>with</a:t>
            </a:r>
            <a:r>
              <a:rPr sz="2600" spc="-10" dirty="0">
                <a:latin typeface="Times New Roman"/>
                <a:cs typeface="Times New Roman"/>
              </a:rPr>
              <a:t> </a:t>
            </a:r>
            <a:r>
              <a:rPr sz="2600" spc="-5" dirty="0">
                <a:latin typeface="Times New Roman"/>
                <a:cs typeface="Times New Roman"/>
              </a:rPr>
              <a:t>pattern</a:t>
            </a:r>
            <a:r>
              <a:rPr sz="2600" spc="-15" dirty="0">
                <a:latin typeface="Times New Roman"/>
                <a:cs typeface="Times New Roman"/>
              </a:rPr>
              <a:t> </a:t>
            </a:r>
            <a:r>
              <a:rPr sz="2600" dirty="0">
                <a:latin typeface="Times New Roman"/>
                <a:cs typeface="Times New Roman"/>
              </a:rPr>
              <a:t>as </a:t>
            </a:r>
            <a:r>
              <a:rPr sz="2600" spc="-5" dirty="0">
                <a:latin typeface="Times New Roman"/>
                <a:cs typeface="Times New Roman"/>
              </a:rPr>
              <a:t>template.</a:t>
            </a:r>
            <a:endParaRPr sz="2600">
              <a:latin typeface="Times New Roman"/>
              <a:cs typeface="Times New Roman"/>
            </a:endParaRPr>
          </a:p>
        </p:txBody>
      </p:sp>
    </p:spTree>
    <p:extLst>
      <p:ext uri="{BB962C8B-B14F-4D97-AF65-F5344CB8AC3E}">
        <p14:creationId xmlns:p14="http://schemas.microsoft.com/office/powerpoint/2010/main" val="2297546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9782"/>
            <a:ext cx="2900680" cy="788035"/>
          </a:xfrm>
          <a:prstGeom prst="rect">
            <a:avLst/>
          </a:prstGeom>
        </p:spPr>
        <p:txBody>
          <a:bodyPr vert="horz" wrap="square" lIns="0" tIns="13335" rIns="0" bIns="0" rtlCol="0">
            <a:spAutoFit/>
          </a:bodyPr>
          <a:lstStyle/>
          <a:p>
            <a:pPr marL="12700">
              <a:lnSpc>
                <a:spcPct val="100000"/>
              </a:lnSpc>
              <a:spcBef>
                <a:spcPts val="105"/>
              </a:spcBef>
            </a:pPr>
            <a:r>
              <a:rPr dirty="0"/>
              <a:t>A</a:t>
            </a:r>
            <a:r>
              <a:rPr spc="-305" dirty="0"/>
              <a:t>R</a:t>
            </a:r>
            <a:r>
              <a:rPr dirty="0"/>
              <a:t>T</a:t>
            </a:r>
            <a:r>
              <a:rPr spc="-204" dirty="0"/>
              <a:t> </a:t>
            </a:r>
            <a:r>
              <a:rPr spc="-345" dirty="0"/>
              <a:t>T</a:t>
            </a:r>
            <a:r>
              <a:rPr dirty="0"/>
              <a:t>ypes</a:t>
            </a:r>
          </a:p>
        </p:txBody>
      </p:sp>
      <p:sp>
        <p:nvSpPr>
          <p:cNvPr id="3" name="object 3"/>
          <p:cNvSpPr txBox="1"/>
          <p:nvPr/>
        </p:nvSpPr>
        <p:spPr>
          <a:xfrm>
            <a:off x="535940" y="1877542"/>
            <a:ext cx="2926080" cy="4306570"/>
          </a:xfrm>
          <a:prstGeom prst="rect">
            <a:avLst/>
          </a:prstGeom>
        </p:spPr>
        <p:txBody>
          <a:bodyPr vert="horz" wrap="square" lIns="0" tIns="92075" rIns="0" bIns="0" rtlCol="0">
            <a:spAutoFit/>
          </a:bodyPr>
          <a:lstStyle/>
          <a:p>
            <a:pPr marL="287020" indent="-274320">
              <a:lnSpc>
                <a:spcPct val="100000"/>
              </a:lnSpc>
              <a:spcBef>
                <a:spcPts val="725"/>
              </a:spcBef>
              <a:buClr>
                <a:srgbClr val="0AD0D9"/>
              </a:buClr>
              <a:buSzPct val="94230"/>
              <a:buFont typeface="Segoe UI Symbol"/>
              <a:buChar char="⚫"/>
              <a:tabLst>
                <a:tab pos="287020" algn="l"/>
              </a:tabLst>
            </a:pPr>
            <a:r>
              <a:rPr sz="2600" dirty="0">
                <a:latin typeface="Times New Roman"/>
                <a:cs typeface="Times New Roman"/>
              </a:rPr>
              <a:t>U</a:t>
            </a:r>
            <a:r>
              <a:rPr sz="2600" spc="5" dirty="0">
                <a:latin typeface="Times New Roman"/>
                <a:cs typeface="Times New Roman"/>
              </a:rPr>
              <a:t>n</a:t>
            </a:r>
            <a:r>
              <a:rPr sz="2600" dirty="0">
                <a:latin typeface="Times New Roman"/>
                <a:cs typeface="Times New Roman"/>
              </a:rPr>
              <a:t>supervised</a:t>
            </a:r>
            <a:r>
              <a:rPr sz="2600" spc="-195" dirty="0">
                <a:latin typeface="Times New Roman"/>
                <a:cs typeface="Times New Roman"/>
              </a:rPr>
              <a:t> </a:t>
            </a:r>
            <a:r>
              <a:rPr sz="2600" dirty="0">
                <a:latin typeface="Times New Roman"/>
                <a:cs typeface="Times New Roman"/>
              </a:rPr>
              <a:t>A</a:t>
            </a:r>
            <a:r>
              <a:rPr sz="2600" spc="-150" dirty="0">
                <a:latin typeface="Times New Roman"/>
                <a:cs typeface="Times New Roman"/>
              </a:rPr>
              <a:t>R</a:t>
            </a:r>
            <a:r>
              <a:rPr sz="2600" spc="-175" dirty="0">
                <a:latin typeface="Times New Roman"/>
                <a:cs typeface="Times New Roman"/>
              </a:rPr>
              <a:t>T</a:t>
            </a:r>
            <a:r>
              <a:rPr sz="2600" dirty="0">
                <a:latin typeface="Times New Roman"/>
                <a:cs typeface="Times New Roman"/>
              </a:rPr>
              <a:t>s</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40" dirty="0">
                <a:latin typeface="Times New Roman"/>
                <a:cs typeface="Times New Roman"/>
              </a:rPr>
              <a:t>ART1</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40" dirty="0">
                <a:latin typeface="Times New Roman"/>
                <a:cs typeface="Times New Roman"/>
              </a:rPr>
              <a:t>ART2</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40" dirty="0">
                <a:latin typeface="Times New Roman"/>
                <a:cs typeface="Times New Roman"/>
              </a:rPr>
              <a:t>ART3</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dirty="0">
                <a:latin typeface="Times New Roman"/>
                <a:cs typeface="Times New Roman"/>
              </a:rPr>
              <a:t>Fuzzy</a:t>
            </a:r>
            <a:r>
              <a:rPr sz="2600" spc="-185" dirty="0">
                <a:latin typeface="Times New Roman"/>
                <a:cs typeface="Times New Roman"/>
              </a:rPr>
              <a:t> </a:t>
            </a:r>
            <a:r>
              <a:rPr sz="2600" dirty="0">
                <a:latin typeface="Times New Roman"/>
                <a:cs typeface="Times New Roman"/>
              </a:rPr>
              <a:t>A</a:t>
            </a:r>
            <a:r>
              <a:rPr sz="2600" spc="-155" dirty="0">
                <a:latin typeface="Times New Roman"/>
                <a:cs typeface="Times New Roman"/>
              </a:rPr>
              <a:t>R</a:t>
            </a:r>
            <a:r>
              <a:rPr sz="2600" dirty="0">
                <a:latin typeface="Times New Roman"/>
                <a:cs typeface="Times New Roman"/>
              </a:rPr>
              <a:t>T</a:t>
            </a:r>
            <a:endParaRPr sz="2600">
              <a:latin typeface="Times New Roman"/>
              <a:cs typeface="Times New Roman"/>
            </a:endParaRPr>
          </a:p>
          <a:p>
            <a:pPr>
              <a:lnSpc>
                <a:spcPct val="100000"/>
              </a:lnSpc>
            </a:pPr>
            <a:endParaRPr sz="3800">
              <a:latin typeface="Times New Roman"/>
              <a:cs typeface="Times New Roman"/>
            </a:endParaRPr>
          </a:p>
          <a:p>
            <a:pPr marL="287020" indent="-274320">
              <a:lnSpc>
                <a:spcPct val="100000"/>
              </a:lnSpc>
              <a:buClr>
                <a:srgbClr val="0AD0D9"/>
              </a:buClr>
              <a:buSzPct val="94230"/>
              <a:buFont typeface="Segoe UI Symbol"/>
              <a:buChar char="⚫"/>
              <a:tabLst>
                <a:tab pos="287020" algn="l"/>
              </a:tabLst>
            </a:pPr>
            <a:r>
              <a:rPr sz="2600" dirty="0">
                <a:latin typeface="Times New Roman"/>
                <a:cs typeface="Times New Roman"/>
              </a:rPr>
              <a:t>S</a:t>
            </a:r>
            <a:r>
              <a:rPr sz="2600" spc="5" dirty="0">
                <a:latin typeface="Times New Roman"/>
                <a:cs typeface="Times New Roman"/>
              </a:rPr>
              <a:t>u</a:t>
            </a:r>
            <a:r>
              <a:rPr sz="2600" dirty="0">
                <a:latin typeface="Times New Roman"/>
                <a:cs typeface="Times New Roman"/>
              </a:rPr>
              <a:t>pervis</a:t>
            </a:r>
            <a:r>
              <a:rPr sz="2600" spc="-10" dirty="0">
                <a:latin typeface="Times New Roman"/>
                <a:cs typeface="Times New Roman"/>
              </a:rPr>
              <a:t>e</a:t>
            </a:r>
            <a:r>
              <a:rPr sz="2600" dirty="0">
                <a:latin typeface="Times New Roman"/>
                <a:cs typeface="Times New Roman"/>
              </a:rPr>
              <a:t>d</a:t>
            </a:r>
            <a:r>
              <a:rPr sz="2600" spc="-180" dirty="0">
                <a:latin typeface="Times New Roman"/>
                <a:cs typeface="Times New Roman"/>
              </a:rPr>
              <a:t> </a:t>
            </a:r>
            <a:r>
              <a:rPr sz="2600" dirty="0">
                <a:latin typeface="Times New Roman"/>
                <a:cs typeface="Times New Roman"/>
              </a:rPr>
              <a:t>A</a:t>
            </a:r>
            <a:r>
              <a:rPr sz="2600" spc="-150" dirty="0">
                <a:latin typeface="Times New Roman"/>
                <a:cs typeface="Times New Roman"/>
              </a:rPr>
              <a:t>R</a:t>
            </a:r>
            <a:r>
              <a:rPr sz="2600" spc="-175" dirty="0">
                <a:latin typeface="Times New Roman"/>
                <a:cs typeface="Times New Roman"/>
              </a:rPr>
              <a:t>T</a:t>
            </a:r>
            <a:r>
              <a:rPr sz="2600" dirty="0">
                <a:latin typeface="Times New Roman"/>
                <a:cs typeface="Times New Roman"/>
              </a:rPr>
              <a:t>s</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spc="-25" dirty="0">
                <a:latin typeface="Times New Roman"/>
                <a:cs typeface="Times New Roman"/>
              </a:rPr>
              <a:t>ARTMAP</a:t>
            </a:r>
            <a:endParaRPr sz="2600">
              <a:latin typeface="Times New Roman"/>
              <a:cs typeface="Times New Roman"/>
            </a:endParaRPr>
          </a:p>
          <a:p>
            <a:pPr marL="287020" indent="-274320">
              <a:lnSpc>
                <a:spcPct val="100000"/>
              </a:lnSpc>
              <a:spcBef>
                <a:spcPts val="625"/>
              </a:spcBef>
              <a:buClr>
                <a:srgbClr val="0AD0D9"/>
              </a:buClr>
              <a:buSzPct val="94230"/>
              <a:buFont typeface="Wingdings"/>
              <a:buChar char=""/>
              <a:tabLst>
                <a:tab pos="287020" algn="l"/>
              </a:tabLst>
            </a:pPr>
            <a:r>
              <a:rPr sz="2600" dirty="0">
                <a:latin typeface="Times New Roman"/>
                <a:cs typeface="Times New Roman"/>
              </a:rPr>
              <a:t>F</a:t>
            </a:r>
            <a:r>
              <a:rPr sz="2600" spc="5" dirty="0">
                <a:latin typeface="Times New Roman"/>
                <a:cs typeface="Times New Roman"/>
              </a:rPr>
              <a:t>u</a:t>
            </a:r>
            <a:r>
              <a:rPr sz="2600" dirty="0">
                <a:latin typeface="Times New Roman"/>
                <a:cs typeface="Times New Roman"/>
              </a:rPr>
              <a:t>z</a:t>
            </a:r>
            <a:r>
              <a:rPr sz="2600" spc="-10" dirty="0">
                <a:latin typeface="Times New Roman"/>
                <a:cs typeface="Times New Roman"/>
              </a:rPr>
              <a:t>z</a:t>
            </a:r>
            <a:r>
              <a:rPr sz="2600" dirty="0">
                <a:latin typeface="Times New Roman"/>
                <a:cs typeface="Times New Roman"/>
              </a:rPr>
              <a:t>y</a:t>
            </a:r>
            <a:r>
              <a:rPr sz="2600" spc="-180" dirty="0">
                <a:latin typeface="Times New Roman"/>
                <a:cs typeface="Times New Roman"/>
              </a:rPr>
              <a:t> </a:t>
            </a:r>
            <a:r>
              <a:rPr sz="2600" dirty="0">
                <a:latin typeface="Times New Roman"/>
                <a:cs typeface="Times New Roman"/>
              </a:rPr>
              <a:t>A</a:t>
            </a:r>
            <a:r>
              <a:rPr sz="2600" spc="-150" dirty="0">
                <a:latin typeface="Times New Roman"/>
                <a:cs typeface="Times New Roman"/>
              </a:rPr>
              <a:t>R</a:t>
            </a:r>
            <a:r>
              <a:rPr sz="2600" dirty="0">
                <a:latin typeface="Times New Roman"/>
                <a:cs typeface="Times New Roman"/>
              </a:rPr>
              <a:t>TM</a:t>
            </a:r>
            <a:r>
              <a:rPr sz="2600" spc="5" dirty="0">
                <a:latin typeface="Times New Roman"/>
                <a:cs typeface="Times New Roman"/>
              </a:rPr>
              <a:t>A</a:t>
            </a:r>
            <a:r>
              <a:rPr sz="2600" dirty="0">
                <a:latin typeface="Times New Roman"/>
                <a:cs typeface="Times New Roman"/>
              </a:rPr>
              <a:t>P</a:t>
            </a:r>
            <a:endParaRPr sz="2600">
              <a:latin typeface="Times New Roman"/>
              <a:cs typeface="Times New Roman"/>
            </a:endParaRPr>
          </a:p>
        </p:txBody>
      </p:sp>
    </p:spTree>
    <p:extLst>
      <p:ext uri="{BB962C8B-B14F-4D97-AF65-F5344CB8AC3E}">
        <p14:creationId xmlns:p14="http://schemas.microsoft.com/office/powerpoint/2010/main" val="26721538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401828"/>
            <a:ext cx="7279005" cy="5112385"/>
          </a:xfrm>
          <a:prstGeom prst="rect">
            <a:avLst/>
          </a:prstGeom>
        </p:spPr>
        <p:txBody>
          <a:bodyPr vert="horz" wrap="square" lIns="0" tIns="12065" rIns="0" bIns="0" rtlCol="0">
            <a:spAutoFit/>
          </a:bodyPr>
          <a:lstStyle/>
          <a:p>
            <a:pPr marL="286385" marR="1383030" indent="-274320">
              <a:lnSpc>
                <a:spcPct val="100000"/>
              </a:lnSpc>
              <a:spcBef>
                <a:spcPts val="95"/>
              </a:spcBef>
              <a:buClr>
                <a:srgbClr val="0AD0D9"/>
              </a:buClr>
              <a:buSzPct val="94642"/>
              <a:buFont typeface="Segoe UI Symbol"/>
              <a:buChar char="⚫"/>
              <a:tabLst>
                <a:tab pos="287020" algn="l"/>
              </a:tabLst>
            </a:pPr>
            <a:r>
              <a:rPr sz="2800" spc="-65" dirty="0">
                <a:latin typeface="Times New Roman"/>
                <a:cs typeface="Times New Roman"/>
              </a:rPr>
              <a:t>ART </a:t>
            </a:r>
            <a:r>
              <a:rPr sz="2800" spc="-5" dirty="0">
                <a:latin typeface="Times New Roman"/>
                <a:cs typeface="Times New Roman"/>
              </a:rPr>
              <a:t>1 is </a:t>
            </a:r>
            <a:r>
              <a:rPr sz="2800" dirty="0">
                <a:latin typeface="Times New Roman"/>
                <a:cs typeface="Times New Roman"/>
              </a:rPr>
              <a:t>the </a:t>
            </a:r>
            <a:r>
              <a:rPr sz="2800" spc="-5" dirty="0">
                <a:latin typeface="Times New Roman"/>
                <a:cs typeface="Times New Roman"/>
              </a:rPr>
              <a:t>simplest variety of </a:t>
            </a:r>
            <a:r>
              <a:rPr sz="2800" spc="-65" dirty="0">
                <a:latin typeface="Times New Roman"/>
                <a:cs typeface="Times New Roman"/>
              </a:rPr>
              <a:t>ART </a:t>
            </a:r>
            <a:r>
              <a:rPr sz="2800" spc="-60" dirty="0">
                <a:latin typeface="Times New Roman"/>
                <a:cs typeface="Times New Roman"/>
              </a:rPr>
              <a:t> </a:t>
            </a:r>
            <a:r>
              <a:rPr sz="2800" spc="-5" dirty="0">
                <a:latin typeface="Times New Roman"/>
                <a:cs typeface="Times New Roman"/>
              </a:rPr>
              <a:t>networks,</a:t>
            </a:r>
            <a:r>
              <a:rPr sz="2800" spc="-15" dirty="0">
                <a:latin typeface="Times New Roman"/>
                <a:cs typeface="Times New Roman"/>
              </a:rPr>
              <a:t> </a:t>
            </a:r>
            <a:r>
              <a:rPr sz="2800" spc="-5" dirty="0">
                <a:latin typeface="Times New Roman"/>
                <a:cs typeface="Times New Roman"/>
              </a:rPr>
              <a:t>accepting only binary inputs.</a:t>
            </a:r>
            <a:endParaRPr sz="2800">
              <a:latin typeface="Times New Roman"/>
              <a:cs typeface="Times New Roman"/>
            </a:endParaRPr>
          </a:p>
          <a:p>
            <a:pPr marL="286385" marR="466090" indent="-274320">
              <a:lnSpc>
                <a:spcPct val="100000"/>
              </a:lnSpc>
              <a:spcBef>
                <a:spcPts val="675"/>
              </a:spcBef>
              <a:buClr>
                <a:srgbClr val="0AD0D9"/>
              </a:buClr>
              <a:buSzPct val="94642"/>
              <a:buFont typeface="Segoe UI Symbol"/>
              <a:buChar char="⚫"/>
              <a:tabLst>
                <a:tab pos="287020" algn="l"/>
              </a:tabLst>
            </a:pPr>
            <a:r>
              <a:rPr sz="2800" spc="-50" dirty="0">
                <a:latin typeface="Times New Roman"/>
                <a:cs typeface="Times New Roman"/>
              </a:rPr>
              <a:t>ART2</a:t>
            </a:r>
            <a:r>
              <a:rPr sz="2800" spc="5" dirty="0">
                <a:latin typeface="Times New Roman"/>
                <a:cs typeface="Times New Roman"/>
              </a:rPr>
              <a:t> </a:t>
            </a:r>
            <a:r>
              <a:rPr sz="2800" spc="-5" dirty="0">
                <a:latin typeface="Times New Roman"/>
                <a:cs typeface="Times New Roman"/>
              </a:rPr>
              <a:t>extends</a:t>
            </a:r>
            <a:r>
              <a:rPr sz="2800" spc="-20" dirty="0">
                <a:latin typeface="Times New Roman"/>
                <a:cs typeface="Times New Roman"/>
              </a:rPr>
              <a:t> </a:t>
            </a:r>
            <a:r>
              <a:rPr sz="2800" spc="-5" dirty="0">
                <a:latin typeface="Times New Roman"/>
                <a:cs typeface="Times New Roman"/>
              </a:rPr>
              <a:t>network</a:t>
            </a:r>
            <a:r>
              <a:rPr sz="2800" dirty="0">
                <a:latin typeface="Times New Roman"/>
                <a:cs typeface="Times New Roman"/>
              </a:rPr>
              <a:t> </a:t>
            </a:r>
            <a:r>
              <a:rPr sz="2800" spc="-5" dirty="0">
                <a:latin typeface="Times New Roman"/>
                <a:cs typeface="Times New Roman"/>
              </a:rPr>
              <a:t>capabilities</a:t>
            </a:r>
            <a:r>
              <a:rPr sz="2800" spc="-30" dirty="0">
                <a:latin typeface="Times New Roman"/>
                <a:cs typeface="Times New Roman"/>
              </a:rPr>
              <a:t> </a:t>
            </a:r>
            <a:r>
              <a:rPr sz="2800" spc="-5" dirty="0">
                <a:latin typeface="Times New Roman"/>
                <a:cs typeface="Times New Roman"/>
              </a:rPr>
              <a:t>to</a:t>
            </a:r>
            <a:r>
              <a:rPr sz="2800" spc="5" dirty="0">
                <a:latin typeface="Times New Roman"/>
                <a:cs typeface="Times New Roman"/>
              </a:rPr>
              <a:t> </a:t>
            </a:r>
            <a:r>
              <a:rPr sz="2800" dirty="0">
                <a:latin typeface="Times New Roman"/>
                <a:cs typeface="Times New Roman"/>
              </a:rPr>
              <a:t>support </a:t>
            </a:r>
            <a:r>
              <a:rPr sz="2800" spc="-685" dirty="0">
                <a:latin typeface="Times New Roman"/>
                <a:cs typeface="Times New Roman"/>
              </a:rPr>
              <a:t> </a:t>
            </a:r>
            <a:r>
              <a:rPr sz="2800" spc="-5" dirty="0">
                <a:latin typeface="Times New Roman"/>
                <a:cs typeface="Times New Roman"/>
              </a:rPr>
              <a:t>continuous</a:t>
            </a:r>
            <a:r>
              <a:rPr sz="2800" spc="-50" dirty="0">
                <a:latin typeface="Times New Roman"/>
                <a:cs typeface="Times New Roman"/>
              </a:rPr>
              <a:t> </a:t>
            </a:r>
            <a:r>
              <a:rPr sz="2800" spc="-5" dirty="0">
                <a:latin typeface="Times New Roman"/>
                <a:cs typeface="Times New Roman"/>
              </a:rPr>
              <a:t>inputs.</a:t>
            </a:r>
            <a:endParaRPr sz="2800">
              <a:latin typeface="Times New Roman"/>
              <a:cs typeface="Times New Roman"/>
            </a:endParaRPr>
          </a:p>
          <a:p>
            <a:pPr marL="287020" indent="-274320">
              <a:lnSpc>
                <a:spcPct val="100000"/>
              </a:lnSpc>
              <a:spcBef>
                <a:spcPts val="675"/>
              </a:spcBef>
              <a:buClr>
                <a:srgbClr val="0AD0D9"/>
              </a:buClr>
              <a:buSzPct val="94642"/>
              <a:buFont typeface="Segoe UI Symbol"/>
              <a:buChar char="⚫"/>
              <a:tabLst>
                <a:tab pos="287020" algn="l"/>
              </a:tabLst>
            </a:pPr>
            <a:r>
              <a:rPr sz="2800" spc="-50" dirty="0">
                <a:latin typeface="Times New Roman"/>
                <a:cs typeface="Times New Roman"/>
              </a:rPr>
              <a:t>ART3</a:t>
            </a:r>
            <a:r>
              <a:rPr sz="2800" spc="-105" dirty="0">
                <a:latin typeface="Times New Roman"/>
                <a:cs typeface="Times New Roman"/>
              </a:rPr>
              <a:t> </a:t>
            </a:r>
            <a:r>
              <a:rPr sz="2400" dirty="0">
                <a:latin typeface="Times New Roman"/>
                <a:cs typeface="Times New Roman"/>
              </a:rPr>
              <a:t>is</a:t>
            </a:r>
            <a:r>
              <a:rPr sz="2400" spc="-5" dirty="0">
                <a:latin typeface="Times New Roman"/>
                <a:cs typeface="Times New Roman"/>
              </a:rPr>
              <a:t> refinement</a:t>
            </a:r>
            <a:r>
              <a:rPr sz="2400" spc="-2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both</a:t>
            </a:r>
            <a:r>
              <a:rPr sz="2400" spc="-15" dirty="0">
                <a:latin typeface="Times New Roman"/>
                <a:cs typeface="Times New Roman"/>
              </a:rPr>
              <a:t> </a:t>
            </a:r>
            <a:r>
              <a:rPr sz="2400" spc="-5" dirty="0">
                <a:latin typeface="Times New Roman"/>
                <a:cs typeface="Times New Roman"/>
              </a:rPr>
              <a:t>modal.</a:t>
            </a:r>
            <a:endParaRPr sz="2400">
              <a:latin typeface="Times New Roman"/>
              <a:cs typeface="Times New Roman"/>
            </a:endParaRPr>
          </a:p>
          <a:p>
            <a:pPr marL="286385" marR="338455" indent="-274320">
              <a:lnSpc>
                <a:spcPct val="100000"/>
              </a:lnSpc>
              <a:spcBef>
                <a:spcPts val="590"/>
              </a:spcBef>
              <a:buClr>
                <a:srgbClr val="0AD0D9"/>
              </a:buClr>
              <a:buSzPct val="93750"/>
              <a:buFont typeface="Segoe UI Symbol"/>
              <a:buChar char="⚫"/>
              <a:tabLst>
                <a:tab pos="287020" algn="l"/>
              </a:tabLst>
            </a:pPr>
            <a:r>
              <a:rPr sz="2400" spc="-5" dirty="0">
                <a:latin typeface="Times New Roman"/>
                <a:cs typeface="Times New Roman"/>
              </a:rPr>
              <a:t>Fuzz</a:t>
            </a:r>
            <a:r>
              <a:rPr sz="2400" dirty="0">
                <a:latin typeface="Times New Roman"/>
                <a:cs typeface="Times New Roman"/>
              </a:rPr>
              <a:t>y</a:t>
            </a:r>
            <a:r>
              <a:rPr sz="2400" spc="-15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dirty="0">
                <a:latin typeface="Times New Roman"/>
                <a:cs typeface="Times New Roman"/>
              </a:rPr>
              <a:t>T</a:t>
            </a:r>
            <a:r>
              <a:rPr sz="2400" spc="-30" dirty="0">
                <a:latin typeface="Times New Roman"/>
                <a:cs typeface="Times New Roman"/>
              </a:rPr>
              <a:t> </a:t>
            </a:r>
            <a:r>
              <a:rPr sz="2400" dirty="0">
                <a:latin typeface="Times New Roman"/>
                <a:cs typeface="Times New Roman"/>
              </a:rPr>
              <a:t>i</a:t>
            </a:r>
            <a:r>
              <a:rPr sz="2400" spc="-15" dirty="0">
                <a:latin typeface="Times New Roman"/>
                <a:cs typeface="Times New Roman"/>
              </a:rPr>
              <a:t>m</a:t>
            </a:r>
            <a:r>
              <a:rPr sz="2400" dirty="0">
                <a:latin typeface="Times New Roman"/>
                <a:cs typeface="Times New Roman"/>
              </a:rPr>
              <a:t>ple</a:t>
            </a:r>
            <a:r>
              <a:rPr sz="2400" spc="-20" dirty="0">
                <a:latin typeface="Times New Roman"/>
                <a:cs typeface="Times New Roman"/>
              </a:rPr>
              <a:t>m</a:t>
            </a:r>
            <a:r>
              <a:rPr sz="2400" dirty="0">
                <a:latin typeface="Times New Roman"/>
                <a:cs typeface="Times New Roman"/>
              </a:rPr>
              <a:t>en</a:t>
            </a:r>
            <a:r>
              <a:rPr sz="2400" spc="5" dirty="0">
                <a:latin typeface="Times New Roman"/>
                <a:cs typeface="Times New Roman"/>
              </a:rPr>
              <a:t>t</a:t>
            </a:r>
            <a:r>
              <a:rPr sz="2400" dirty="0">
                <a:latin typeface="Times New Roman"/>
                <a:cs typeface="Times New Roman"/>
              </a:rPr>
              <a:t>s</a:t>
            </a:r>
            <a:r>
              <a:rPr sz="2400" spc="-15" dirty="0">
                <a:latin typeface="Times New Roman"/>
                <a:cs typeface="Times New Roman"/>
              </a:rPr>
              <a:t> </a:t>
            </a:r>
            <a:r>
              <a:rPr sz="2400" dirty="0">
                <a:latin typeface="Times New Roman"/>
                <a:cs typeface="Times New Roman"/>
              </a:rPr>
              <a:t>fuzzy log</a:t>
            </a:r>
            <a:r>
              <a:rPr sz="2400" spc="5" dirty="0">
                <a:latin typeface="Times New Roman"/>
                <a:cs typeface="Times New Roman"/>
              </a:rPr>
              <a:t>i</a:t>
            </a:r>
            <a:r>
              <a:rPr sz="2400" dirty="0">
                <a:latin typeface="Times New Roman"/>
                <a:cs typeface="Times New Roman"/>
              </a:rPr>
              <a:t>c</a:t>
            </a:r>
            <a:r>
              <a:rPr sz="2400" spc="-25" dirty="0">
                <a:latin typeface="Times New Roman"/>
                <a:cs typeface="Times New Roman"/>
              </a:rPr>
              <a:t> </a:t>
            </a:r>
            <a:r>
              <a:rPr sz="2400" dirty="0">
                <a:latin typeface="Times New Roman"/>
                <a:cs typeface="Times New Roman"/>
              </a:rPr>
              <a:t>in</a:t>
            </a:r>
            <a:r>
              <a:rPr sz="2400" spc="5" dirty="0">
                <a:latin typeface="Times New Roman"/>
                <a:cs typeface="Times New Roman"/>
              </a:rPr>
              <a:t>t</a:t>
            </a:r>
            <a:r>
              <a:rPr sz="2400" dirty="0">
                <a:latin typeface="Times New Roman"/>
                <a:cs typeface="Times New Roman"/>
              </a:rPr>
              <a:t>o</a:t>
            </a:r>
            <a:r>
              <a:rPr sz="2400" spc="-160"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dirty="0">
                <a:latin typeface="Times New Roman"/>
                <a:cs typeface="Times New Roman"/>
              </a:rPr>
              <a:t>T</a:t>
            </a:r>
            <a:r>
              <a:rPr sz="2400" spc="-130" dirty="0">
                <a:latin typeface="Times New Roman"/>
                <a:cs typeface="Times New Roman"/>
              </a:rPr>
              <a:t>’</a:t>
            </a:r>
            <a:r>
              <a:rPr sz="2400" dirty="0">
                <a:latin typeface="Times New Roman"/>
                <a:cs typeface="Times New Roman"/>
              </a:rPr>
              <a:t>s</a:t>
            </a:r>
            <a:r>
              <a:rPr sz="2400" spc="10" dirty="0">
                <a:latin typeface="Times New Roman"/>
                <a:cs typeface="Times New Roman"/>
              </a:rPr>
              <a:t> </a:t>
            </a:r>
            <a:r>
              <a:rPr sz="2400" dirty="0">
                <a:latin typeface="Times New Roman"/>
                <a:cs typeface="Times New Roman"/>
              </a:rPr>
              <a:t>patt</a:t>
            </a:r>
            <a:r>
              <a:rPr sz="2400" spc="5" dirty="0">
                <a:latin typeface="Times New Roman"/>
                <a:cs typeface="Times New Roman"/>
              </a:rPr>
              <a:t>e</a:t>
            </a:r>
            <a:r>
              <a:rPr sz="2400" dirty="0">
                <a:latin typeface="Times New Roman"/>
                <a:cs typeface="Times New Roman"/>
              </a:rPr>
              <a:t>rn  recognition</a:t>
            </a:r>
            <a:endParaRPr sz="2400">
              <a:latin typeface="Times New Roman"/>
              <a:cs typeface="Times New Roman"/>
            </a:endParaRPr>
          </a:p>
          <a:p>
            <a:pPr marL="286385" marR="5080" indent="-274320">
              <a:lnSpc>
                <a:spcPct val="100000"/>
              </a:lnSpc>
              <a:spcBef>
                <a:spcPts val="575"/>
              </a:spcBef>
              <a:buClr>
                <a:srgbClr val="0AD0D9"/>
              </a:buClr>
              <a:buSzPct val="93750"/>
              <a:buFont typeface="Segoe UI Symbol"/>
              <a:buChar char="⚫"/>
              <a:tabLst>
                <a:tab pos="287020" algn="l"/>
              </a:tabLst>
            </a:pPr>
            <a:r>
              <a:rPr sz="2400" spc="-5" dirty="0">
                <a:latin typeface="Times New Roman"/>
                <a:cs typeface="Times New Roman"/>
              </a:rPr>
              <a:t>A</a:t>
            </a:r>
            <a:r>
              <a:rPr sz="2400" spc="-155" dirty="0">
                <a:latin typeface="Times New Roman"/>
                <a:cs typeface="Times New Roman"/>
              </a:rPr>
              <a:t>R</a:t>
            </a:r>
            <a:r>
              <a:rPr sz="2400" spc="-5" dirty="0">
                <a:latin typeface="Times New Roman"/>
                <a:cs typeface="Times New Roman"/>
              </a:rPr>
              <a:t>TMAP</a:t>
            </a:r>
            <a:r>
              <a:rPr sz="2400" spc="-80" dirty="0">
                <a:latin typeface="Times New Roman"/>
                <a:cs typeface="Times New Roman"/>
              </a:rPr>
              <a:t> </a:t>
            </a:r>
            <a:r>
              <a:rPr sz="2400" dirty="0">
                <a:latin typeface="Times New Roman"/>
                <a:cs typeface="Times New Roman"/>
              </a:rPr>
              <a:t>a</a:t>
            </a:r>
            <a:r>
              <a:rPr sz="2400" spc="5" dirty="0">
                <a:latin typeface="Times New Roman"/>
                <a:cs typeface="Times New Roman"/>
              </a:rPr>
              <a:t>l</a:t>
            </a:r>
            <a:r>
              <a:rPr sz="2400" spc="-5" dirty="0">
                <a:latin typeface="Times New Roman"/>
                <a:cs typeface="Times New Roman"/>
              </a:rPr>
              <a:t>so</a:t>
            </a:r>
            <a:r>
              <a:rPr sz="2400" spc="-10" dirty="0">
                <a:latin typeface="Times New Roman"/>
                <a:cs typeface="Times New Roman"/>
              </a:rPr>
              <a:t> </a:t>
            </a:r>
            <a:r>
              <a:rPr sz="2400" dirty="0">
                <a:latin typeface="Times New Roman"/>
                <a:cs typeface="Times New Roman"/>
              </a:rPr>
              <a:t>known </a:t>
            </a:r>
            <a:r>
              <a:rPr sz="2400" spc="5" dirty="0">
                <a:latin typeface="Times New Roman"/>
                <a:cs typeface="Times New Roman"/>
              </a:rPr>
              <a:t>a</a:t>
            </a:r>
            <a:r>
              <a:rPr sz="2400" spc="-5" dirty="0">
                <a:latin typeface="Times New Roman"/>
                <a:cs typeface="Times New Roman"/>
              </a:rPr>
              <a:t>s </a:t>
            </a:r>
            <a:r>
              <a:rPr sz="2400" dirty="0">
                <a:latin typeface="Times New Roman"/>
                <a:cs typeface="Times New Roman"/>
              </a:rPr>
              <a:t>Pred</a:t>
            </a:r>
            <a:r>
              <a:rPr sz="2400" spc="5" dirty="0">
                <a:latin typeface="Times New Roman"/>
                <a:cs typeface="Times New Roman"/>
              </a:rPr>
              <a:t>i</a:t>
            </a:r>
            <a:r>
              <a:rPr sz="2400" dirty="0">
                <a:latin typeface="Times New Roman"/>
                <a:cs typeface="Times New Roman"/>
              </a:rPr>
              <a:t>c</a:t>
            </a:r>
            <a:r>
              <a:rPr sz="2400" spc="5" dirty="0">
                <a:latin typeface="Times New Roman"/>
                <a:cs typeface="Times New Roman"/>
              </a:rPr>
              <a:t>t</a:t>
            </a:r>
            <a:r>
              <a:rPr sz="2400" dirty="0">
                <a:latin typeface="Times New Roman"/>
                <a:cs typeface="Times New Roman"/>
              </a:rPr>
              <a:t>ive</a:t>
            </a:r>
            <a:r>
              <a:rPr sz="2400" spc="-16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spc="-185" dirty="0">
                <a:latin typeface="Times New Roman"/>
                <a:cs typeface="Times New Roman"/>
              </a:rPr>
              <a:t>T</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co</a:t>
            </a:r>
            <a:r>
              <a:rPr sz="2400" spc="-20" dirty="0">
                <a:latin typeface="Times New Roman"/>
                <a:cs typeface="Times New Roman"/>
              </a:rPr>
              <a:t>m</a:t>
            </a:r>
            <a:r>
              <a:rPr sz="2400" dirty="0">
                <a:latin typeface="Times New Roman"/>
                <a:cs typeface="Times New Roman"/>
              </a:rPr>
              <a:t>bine</a:t>
            </a:r>
            <a:r>
              <a:rPr sz="2400" spc="-5" dirty="0">
                <a:latin typeface="Times New Roman"/>
                <a:cs typeface="Times New Roman"/>
              </a:rPr>
              <a:t>s</a:t>
            </a:r>
            <a:r>
              <a:rPr sz="2400" spc="-10" dirty="0">
                <a:latin typeface="Times New Roman"/>
                <a:cs typeface="Times New Roman"/>
              </a:rPr>
              <a:t> </a:t>
            </a:r>
            <a:r>
              <a:rPr sz="2400" spc="-5" dirty="0">
                <a:latin typeface="Times New Roman"/>
                <a:cs typeface="Times New Roman"/>
              </a:rPr>
              <a:t>two  </a:t>
            </a:r>
            <a:r>
              <a:rPr sz="2400" dirty="0">
                <a:latin typeface="Times New Roman"/>
                <a:cs typeface="Times New Roman"/>
              </a:rPr>
              <a:t>slightly</a:t>
            </a:r>
            <a:r>
              <a:rPr sz="2400" spc="-55" dirty="0">
                <a:latin typeface="Times New Roman"/>
                <a:cs typeface="Times New Roman"/>
              </a:rPr>
              <a:t> </a:t>
            </a:r>
            <a:r>
              <a:rPr sz="2400" spc="-5" dirty="0">
                <a:latin typeface="Times New Roman"/>
                <a:cs typeface="Times New Roman"/>
              </a:rPr>
              <a:t>modified</a:t>
            </a:r>
            <a:r>
              <a:rPr sz="2400" spc="-130" dirty="0">
                <a:latin typeface="Times New Roman"/>
                <a:cs typeface="Times New Roman"/>
              </a:rPr>
              <a:t> </a:t>
            </a:r>
            <a:r>
              <a:rPr sz="2400" spc="-75" dirty="0">
                <a:latin typeface="Times New Roman"/>
                <a:cs typeface="Times New Roman"/>
              </a:rPr>
              <a:t>ART-1</a:t>
            </a:r>
            <a:r>
              <a:rPr sz="2400" spc="-5" dirty="0">
                <a:latin typeface="Times New Roman"/>
                <a:cs typeface="Times New Roman"/>
              </a:rPr>
              <a:t> </a:t>
            </a:r>
            <a:r>
              <a:rPr sz="2400" dirty="0">
                <a:latin typeface="Times New Roman"/>
                <a:cs typeface="Times New Roman"/>
              </a:rPr>
              <a:t>or</a:t>
            </a:r>
            <a:r>
              <a:rPr sz="2400" spc="-130" dirty="0">
                <a:latin typeface="Times New Roman"/>
                <a:cs typeface="Times New Roman"/>
              </a:rPr>
              <a:t> </a:t>
            </a:r>
            <a:r>
              <a:rPr sz="2400" spc="-80" dirty="0">
                <a:latin typeface="Times New Roman"/>
                <a:cs typeface="Times New Roman"/>
              </a:rPr>
              <a:t>ART-2</a:t>
            </a:r>
            <a:r>
              <a:rPr sz="2400" dirty="0">
                <a:latin typeface="Times New Roman"/>
                <a:cs typeface="Times New Roman"/>
              </a:rPr>
              <a:t> units</a:t>
            </a:r>
            <a:r>
              <a:rPr sz="2400" spc="-15" dirty="0">
                <a:latin typeface="Times New Roman"/>
                <a:cs typeface="Times New Roman"/>
              </a:rPr>
              <a:t> </a:t>
            </a:r>
            <a:r>
              <a:rPr sz="2400" dirty="0">
                <a:latin typeface="Times New Roman"/>
                <a:cs typeface="Times New Roman"/>
              </a:rPr>
              <a:t>into</a:t>
            </a:r>
            <a:r>
              <a:rPr sz="2400" spc="-2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supervised </a:t>
            </a:r>
            <a:r>
              <a:rPr sz="2400" spc="-585" dirty="0">
                <a:latin typeface="Times New Roman"/>
                <a:cs typeface="Times New Roman"/>
              </a:rPr>
              <a:t> </a:t>
            </a:r>
            <a:r>
              <a:rPr sz="2400" dirty="0">
                <a:latin typeface="Times New Roman"/>
                <a:cs typeface="Times New Roman"/>
              </a:rPr>
              <a:t>learning</a:t>
            </a:r>
            <a:r>
              <a:rPr sz="2400" spc="-50" dirty="0">
                <a:latin typeface="Times New Roman"/>
                <a:cs typeface="Times New Roman"/>
              </a:rPr>
              <a:t> </a:t>
            </a:r>
            <a:r>
              <a:rPr sz="2400" dirty="0">
                <a:latin typeface="Times New Roman"/>
                <a:cs typeface="Times New Roman"/>
              </a:rPr>
              <a:t>structure</a:t>
            </a:r>
            <a:r>
              <a:rPr sz="2400" spc="-15" dirty="0">
                <a:latin typeface="Times New Roman"/>
                <a:cs typeface="Times New Roman"/>
              </a:rPr>
              <a:t> </a:t>
            </a:r>
            <a:r>
              <a:rPr sz="2400" dirty="0">
                <a:latin typeface="Times New Roman"/>
                <a:cs typeface="Times New Roman"/>
              </a:rPr>
              <a:t>.</a:t>
            </a:r>
            <a:endParaRPr sz="2400">
              <a:latin typeface="Times New Roman"/>
              <a:cs typeface="Times New Roman"/>
            </a:endParaRPr>
          </a:p>
          <a:p>
            <a:pPr marL="286385" marR="300355" indent="-274320">
              <a:lnSpc>
                <a:spcPct val="100000"/>
              </a:lnSpc>
              <a:spcBef>
                <a:spcPts val="580"/>
              </a:spcBef>
              <a:buClr>
                <a:srgbClr val="0AD0D9"/>
              </a:buClr>
              <a:buSzPct val="93750"/>
              <a:buFont typeface="Segoe UI Symbol"/>
              <a:buChar char="⚫"/>
              <a:tabLst>
                <a:tab pos="287020" algn="l"/>
              </a:tabLst>
            </a:pPr>
            <a:r>
              <a:rPr sz="2400" dirty="0">
                <a:latin typeface="Times New Roman"/>
                <a:cs typeface="Times New Roman"/>
              </a:rPr>
              <a:t>Fuzzy</a:t>
            </a:r>
            <a:r>
              <a:rPr sz="2400" spc="-15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spc="-5" dirty="0">
                <a:latin typeface="Times New Roman"/>
                <a:cs typeface="Times New Roman"/>
              </a:rPr>
              <a:t>TMAP</a:t>
            </a:r>
            <a:r>
              <a:rPr sz="2400" spc="-65" dirty="0">
                <a:latin typeface="Times New Roman"/>
                <a:cs typeface="Times New Roman"/>
              </a:rPr>
              <a:t> </a:t>
            </a:r>
            <a:r>
              <a:rPr sz="2400" spc="-5" dirty="0">
                <a:latin typeface="Times New Roman"/>
                <a:cs typeface="Times New Roman"/>
              </a:rPr>
              <a:t>is</a:t>
            </a:r>
            <a:r>
              <a:rPr sz="2400" dirty="0">
                <a:latin typeface="Times New Roman"/>
                <a:cs typeface="Times New Roman"/>
              </a:rPr>
              <a:t> </a:t>
            </a:r>
            <a:r>
              <a:rPr sz="2400" spc="-15" dirty="0">
                <a:latin typeface="Times New Roman"/>
                <a:cs typeface="Times New Roman"/>
              </a:rPr>
              <a:t>m</a:t>
            </a:r>
            <a:r>
              <a:rPr sz="2400" dirty="0">
                <a:latin typeface="Times New Roman"/>
                <a:cs typeface="Times New Roman"/>
              </a:rPr>
              <a:t>e</a:t>
            </a:r>
            <a:r>
              <a:rPr sz="2400" spc="5" dirty="0">
                <a:latin typeface="Times New Roman"/>
                <a:cs typeface="Times New Roman"/>
              </a:rPr>
              <a:t>r</a:t>
            </a:r>
            <a:r>
              <a:rPr sz="2400" dirty="0">
                <a:latin typeface="Times New Roman"/>
                <a:cs typeface="Times New Roman"/>
              </a:rPr>
              <a:t>e</a:t>
            </a:r>
            <a:r>
              <a:rPr sz="2400" spc="5" dirty="0">
                <a:latin typeface="Times New Roman"/>
                <a:cs typeface="Times New Roman"/>
              </a:rPr>
              <a:t>l</a:t>
            </a:r>
            <a:r>
              <a:rPr sz="2400" dirty="0">
                <a:latin typeface="Times New Roman"/>
                <a:cs typeface="Times New Roman"/>
              </a:rPr>
              <a:t>y</a:t>
            </a:r>
            <a:r>
              <a:rPr sz="2400" spc="-14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spc="-5" dirty="0">
                <a:latin typeface="Times New Roman"/>
                <a:cs typeface="Times New Roman"/>
              </a:rPr>
              <a:t>TMAP</a:t>
            </a:r>
            <a:r>
              <a:rPr sz="2400" spc="-70" dirty="0">
                <a:latin typeface="Times New Roman"/>
                <a:cs typeface="Times New Roman"/>
              </a:rPr>
              <a:t> </a:t>
            </a:r>
            <a:r>
              <a:rPr sz="2400" dirty="0">
                <a:latin typeface="Times New Roman"/>
                <a:cs typeface="Times New Roman"/>
              </a:rPr>
              <a:t>using</a:t>
            </a:r>
            <a:r>
              <a:rPr sz="2400" spc="-10" dirty="0">
                <a:latin typeface="Times New Roman"/>
                <a:cs typeface="Times New Roman"/>
              </a:rPr>
              <a:t> </a:t>
            </a:r>
            <a:r>
              <a:rPr sz="2400" dirty="0">
                <a:latin typeface="Times New Roman"/>
                <a:cs typeface="Times New Roman"/>
              </a:rPr>
              <a:t>fuzzy</a:t>
            </a:r>
            <a:r>
              <a:rPr sz="2400" spc="-135" dirty="0">
                <a:latin typeface="Times New Roman"/>
                <a:cs typeface="Times New Roman"/>
              </a:rPr>
              <a:t> </a:t>
            </a:r>
            <a:r>
              <a:rPr sz="2400" spc="-5" dirty="0">
                <a:latin typeface="Times New Roman"/>
                <a:cs typeface="Times New Roman"/>
              </a:rPr>
              <a:t>A</a:t>
            </a:r>
            <a:r>
              <a:rPr sz="2400" spc="-155" dirty="0">
                <a:latin typeface="Times New Roman"/>
                <a:cs typeface="Times New Roman"/>
              </a:rPr>
              <a:t>R</a:t>
            </a:r>
            <a:r>
              <a:rPr sz="2400" dirty="0">
                <a:latin typeface="Times New Roman"/>
                <a:cs typeface="Times New Roman"/>
              </a:rPr>
              <a:t>T  units,</a:t>
            </a:r>
            <a:r>
              <a:rPr sz="2400" spc="-30" dirty="0">
                <a:latin typeface="Times New Roman"/>
                <a:cs typeface="Times New Roman"/>
              </a:rPr>
              <a:t> </a:t>
            </a:r>
            <a:r>
              <a:rPr sz="2400" dirty="0">
                <a:latin typeface="Times New Roman"/>
                <a:cs typeface="Times New Roman"/>
              </a:rPr>
              <a:t>resulting</a:t>
            </a:r>
            <a:r>
              <a:rPr sz="2400" spc="-4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corresponding</a:t>
            </a:r>
            <a:r>
              <a:rPr sz="2400" spc="-30" dirty="0">
                <a:latin typeface="Times New Roman"/>
                <a:cs typeface="Times New Roman"/>
              </a:rPr>
              <a:t> </a:t>
            </a:r>
            <a:r>
              <a:rPr sz="2400" dirty="0">
                <a:latin typeface="Times New Roman"/>
                <a:cs typeface="Times New Roman"/>
              </a:rPr>
              <a:t>increase</a:t>
            </a:r>
            <a:r>
              <a:rPr sz="2400" spc="-4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spc="-25" dirty="0">
                <a:latin typeface="Times New Roman"/>
                <a:cs typeface="Times New Roman"/>
              </a:rPr>
              <a:t>efficacy.</a:t>
            </a:r>
            <a:endParaRPr sz="2400">
              <a:latin typeface="Times New Roman"/>
              <a:cs typeface="Times New Roman"/>
            </a:endParaRPr>
          </a:p>
        </p:txBody>
      </p:sp>
    </p:spTree>
    <p:extLst>
      <p:ext uri="{BB962C8B-B14F-4D97-AF65-F5344CB8AC3E}">
        <p14:creationId xmlns:p14="http://schemas.microsoft.com/office/powerpoint/2010/main" val="30002296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650189"/>
            <a:ext cx="6290945" cy="788670"/>
          </a:xfrm>
          <a:prstGeom prst="rect">
            <a:avLst/>
          </a:prstGeom>
        </p:spPr>
        <p:txBody>
          <a:bodyPr vert="horz" wrap="square" lIns="0" tIns="13335" rIns="0" bIns="0" rtlCol="0">
            <a:spAutoFit/>
          </a:bodyPr>
          <a:lstStyle/>
          <a:p>
            <a:pPr marL="12700">
              <a:lnSpc>
                <a:spcPct val="100000"/>
              </a:lnSpc>
              <a:spcBef>
                <a:spcPts val="105"/>
              </a:spcBef>
            </a:pPr>
            <a:r>
              <a:rPr spc="-100" dirty="0"/>
              <a:t>ART</a:t>
            </a:r>
            <a:r>
              <a:rPr spc="-135" dirty="0"/>
              <a:t> </a:t>
            </a:r>
            <a:r>
              <a:rPr dirty="0"/>
              <a:t>Operational</a:t>
            </a:r>
            <a:r>
              <a:rPr spc="-55" dirty="0"/>
              <a:t> </a:t>
            </a:r>
            <a:r>
              <a:rPr dirty="0"/>
              <a:t>Phases</a:t>
            </a:r>
          </a:p>
        </p:txBody>
      </p:sp>
      <p:sp>
        <p:nvSpPr>
          <p:cNvPr id="3" name="object 3"/>
          <p:cNvSpPr txBox="1"/>
          <p:nvPr/>
        </p:nvSpPr>
        <p:spPr>
          <a:xfrm>
            <a:off x="535940" y="1586229"/>
            <a:ext cx="7881620" cy="4452620"/>
          </a:xfrm>
          <a:prstGeom prst="rect">
            <a:avLst/>
          </a:prstGeom>
        </p:spPr>
        <p:txBody>
          <a:bodyPr vert="horz" wrap="square" lIns="0" tIns="53975" rIns="0" bIns="0" rtlCol="0">
            <a:spAutoFit/>
          </a:bodyPr>
          <a:lstStyle/>
          <a:p>
            <a:pPr marL="527685" marR="527685" indent="-515620">
              <a:lnSpc>
                <a:spcPts val="2590"/>
              </a:lnSpc>
              <a:spcBef>
                <a:spcPts val="425"/>
              </a:spcBef>
              <a:buClr>
                <a:srgbClr val="0AD0D9"/>
              </a:buClr>
              <a:buSzPct val="93750"/>
              <a:buAutoNum type="arabicPeriod"/>
              <a:tabLst>
                <a:tab pos="527685" algn="l"/>
                <a:tab pos="528320" algn="l"/>
              </a:tabLst>
            </a:pPr>
            <a:r>
              <a:rPr sz="2400" spc="-5" dirty="0">
                <a:latin typeface="Times New Roman"/>
                <a:cs typeface="Times New Roman"/>
              </a:rPr>
              <a:t>Initialization:</a:t>
            </a:r>
            <a:r>
              <a:rPr sz="2400" spc="-65" dirty="0">
                <a:latin typeface="Times New Roman"/>
                <a:cs typeface="Times New Roman"/>
              </a:rPr>
              <a:t> </a:t>
            </a:r>
            <a:r>
              <a:rPr sz="2400" spc="-5" dirty="0">
                <a:latin typeface="Times New Roman"/>
                <a:cs typeface="Times New Roman"/>
              </a:rPr>
              <a:t>Before</a:t>
            </a:r>
            <a:r>
              <a:rPr sz="2400" dirty="0">
                <a:latin typeface="Times New Roman"/>
                <a:cs typeface="Times New Roman"/>
              </a:rPr>
              <a:t> starting</a:t>
            </a:r>
            <a:r>
              <a:rPr sz="2400" spc="-35" dirty="0">
                <a:latin typeface="Times New Roman"/>
                <a:cs typeface="Times New Roman"/>
              </a:rPr>
              <a:t> </a:t>
            </a:r>
            <a:r>
              <a:rPr sz="2400" dirty="0">
                <a:latin typeface="Times New Roman"/>
                <a:cs typeface="Times New Roman"/>
              </a:rPr>
              <a:t>all</a:t>
            </a:r>
            <a:r>
              <a:rPr sz="2400" spc="-20" dirty="0">
                <a:latin typeface="Times New Roman"/>
                <a:cs typeface="Times New Roman"/>
              </a:rPr>
              <a:t> </a:t>
            </a:r>
            <a:r>
              <a:rPr sz="2400" dirty="0">
                <a:latin typeface="Times New Roman"/>
                <a:cs typeface="Times New Roman"/>
              </a:rPr>
              <a:t>weight</a:t>
            </a:r>
            <a:r>
              <a:rPr sz="2400" spc="-20" dirty="0">
                <a:latin typeface="Times New Roman"/>
                <a:cs typeface="Times New Roman"/>
              </a:rPr>
              <a:t> </a:t>
            </a:r>
            <a:r>
              <a:rPr sz="2400" dirty="0">
                <a:latin typeface="Times New Roman"/>
                <a:cs typeface="Times New Roman"/>
              </a:rPr>
              <a:t>vectors</a:t>
            </a:r>
            <a:r>
              <a:rPr sz="2400" spc="-20" dirty="0">
                <a:latin typeface="Times New Roman"/>
                <a:cs typeface="Times New Roman"/>
              </a:rPr>
              <a:t> </a:t>
            </a:r>
            <a:r>
              <a:rPr sz="2400" dirty="0">
                <a:latin typeface="Times New Roman"/>
                <a:cs typeface="Times New Roman"/>
              </a:rPr>
              <a:t>B,T</a:t>
            </a:r>
            <a:r>
              <a:rPr sz="2400" spc="-50" dirty="0">
                <a:latin typeface="Times New Roman"/>
                <a:cs typeface="Times New Roman"/>
              </a:rPr>
              <a:t> </a:t>
            </a:r>
            <a:r>
              <a:rPr sz="2400" dirty="0">
                <a:latin typeface="Times New Roman"/>
                <a:cs typeface="Times New Roman"/>
              </a:rPr>
              <a:t>and </a:t>
            </a:r>
            <a:r>
              <a:rPr sz="2400" spc="-585" dirty="0">
                <a:latin typeface="Times New Roman"/>
                <a:cs typeface="Times New Roman"/>
              </a:rPr>
              <a:t> </a:t>
            </a:r>
            <a:r>
              <a:rPr sz="2400" dirty="0">
                <a:latin typeface="Times New Roman"/>
                <a:cs typeface="Times New Roman"/>
              </a:rPr>
              <a:t>vigilance</a:t>
            </a:r>
            <a:r>
              <a:rPr sz="2400" spc="-65" dirty="0">
                <a:latin typeface="Times New Roman"/>
                <a:cs typeface="Times New Roman"/>
              </a:rPr>
              <a:t> </a:t>
            </a:r>
            <a:r>
              <a:rPr sz="2400" spc="-5" dirty="0">
                <a:latin typeface="Times New Roman"/>
                <a:cs typeface="Times New Roman"/>
              </a:rPr>
              <a:t>parameter</a:t>
            </a:r>
            <a:r>
              <a:rPr sz="2400" spc="-20" dirty="0">
                <a:latin typeface="Times New Roman"/>
                <a:cs typeface="Times New Roman"/>
              </a:rPr>
              <a:t> </a:t>
            </a:r>
            <a:r>
              <a:rPr sz="2400" spc="-10" dirty="0">
                <a:latin typeface="Times New Roman"/>
                <a:cs typeface="Times New Roman"/>
              </a:rPr>
              <a:t>must</a:t>
            </a:r>
            <a:r>
              <a:rPr sz="2400" spc="15" dirty="0">
                <a:latin typeface="Times New Roman"/>
                <a:cs typeface="Times New Roman"/>
              </a:rPr>
              <a:t> </a:t>
            </a:r>
            <a:r>
              <a:rPr sz="2400" dirty="0">
                <a:latin typeface="Times New Roman"/>
                <a:cs typeface="Times New Roman"/>
              </a:rPr>
              <a:t>be</a:t>
            </a:r>
            <a:r>
              <a:rPr sz="2400" spc="-10" dirty="0">
                <a:latin typeface="Times New Roman"/>
                <a:cs typeface="Times New Roman"/>
              </a:rPr>
              <a:t> </a:t>
            </a:r>
            <a:r>
              <a:rPr sz="2400" spc="-5" dirty="0">
                <a:latin typeface="Times New Roman"/>
                <a:cs typeface="Times New Roman"/>
              </a:rPr>
              <a:t>set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initial</a:t>
            </a:r>
            <a:r>
              <a:rPr sz="2400" spc="-50" dirty="0">
                <a:latin typeface="Times New Roman"/>
                <a:cs typeface="Times New Roman"/>
              </a:rPr>
              <a:t> </a:t>
            </a:r>
            <a:r>
              <a:rPr sz="2400" dirty="0">
                <a:latin typeface="Times New Roman"/>
                <a:cs typeface="Times New Roman"/>
              </a:rPr>
              <a:t>value.</a:t>
            </a:r>
            <a:endParaRPr sz="2400">
              <a:latin typeface="Times New Roman"/>
              <a:cs typeface="Times New Roman"/>
            </a:endParaRPr>
          </a:p>
          <a:p>
            <a:pPr>
              <a:lnSpc>
                <a:spcPct val="100000"/>
              </a:lnSpc>
              <a:spcBef>
                <a:spcPts val="15"/>
              </a:spcBef>
              <a:buClr>
                <a:srgbClr val="0AD0D9"/>
              </a:buClr>
              <a:buFont typeface="Times New Roman"/>
              <a:buAutoNum type="arabicPeriod"/>
            </a:pPr>
            <a:endParaRPr sz="3250">
              <a:latin typeface="Times New Roman"/>
              <a:cs typeface="Times New Roman"/>
            </a:endParaRPr>
          </a:p>
          <a:p>
            <a:pPr marL="527685" marR="273050" indent="-515620">
              <a:lnSpc>
                <a:spcPts val="2590"/>
              </a:lnSpc>
              <a:buClr>
                <a:srgbClr val="0AD0D9"/>
              </a:buClr>
              <a:buSzPct val="93750"/>
              <a:buAutoNum type="arabicPeriod"/>
              <a:tabLst>
                <a:tab pos="527685" algn="l"/>
                <a:tab pos="528320" algn="l"/>
              </a:tabLst>
            </a:pPr>
            <a:r>
              <a:rPr sz="2400" dirty="0">
                <a:latin typeface="Times New Roman"/>
                <a:cs typeface="Times New Roman"/>
              </a:rPr>
              <a:t>Recognition:</a:t>
            </a:r>
            <a:r>
              <a:rPr sz="2400" spc="-60" dirty="0">
                <a:latin typeface="Times New Roman"/>
                <a:cs typeface="Times New Roman"/>
              </a:rPr>
              <a:t> </a:t>
            </a:r>
            <a:r>
              <a:rPr sz="2400" dirty="0">
                <a:latin typeface="Times New Roman"/>
                <a:cs typeface="Times New Roman"/>
              </a:rPr>
              <a:t>Input</a:t>
            </a:r>
            <a:r>
              <a:rPr sz="2400" spc="-10" dirty="0">
                <a:latin typeface="Times New Roman"/>
                <a:cs typeface="Times New Roman"/>
              </a:rPr>
              <a:t> </a:t>
            </a:r>
            <a:r>
              <a:rPr sz="2400" dirty="0">
                <a:latin typeface="Times New Roman"/>
                <a:cs typeface="Times New Roman"/>
              </a:rPr>
              <a:t>vector</a:t>
            </a:r>
            <a:r>
              <a:rPr sz="2400" spc="-30" dirty="0">
                <a:latin typeface="Times New Roman"/>
                <a:cs typeface="Times New Roman"/>
              </a:rPr>
              <a:t> </a:t>
            </a:r>
            <a:r>
              <a:rPr sz="2400" spc="-5" dirty="0">
                <a:latin typeface="Times New Roman"/>
                <a:cs typeface="Times New Roman"/>
              </a:rPr>
              <a:t>is </a:t>
            </a:r>
            <a:r>
              <a:rPr sz="2400" dirty="0">
                <a:latin typeface="Times New Roman"/>
                <a:cs typeface="Times New Roman"/>
              </a:rPr>
              <a:t>applied</a:t>
            </a:r>
            <a:r>
              <a:rPr sz="2400" spc="-3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initiate</a:t>
            </a:r>
            <a:r>
              <a:rPr sz="2400" spc="-65" dirty="0">
                <a:latin typeface="Times New Roman"/>
                <a:cs typeface="Times New Roman"/>
              </a:rPr>
              <a:t> </a:t>
            </a:r>
            <a:r>
              <a:rPr sz="2400" dirty="0">
                <a:latin typeface="Times New Roman"/>
                <a:cs typeface="Times New Roman"/>
              </a:rPr>
              <a:t>recognition </a:t>
            </a:r>
            <a:r>
              <a:rPr sz="2400" spc="-585" dirty="0">
                <a:latin typeface="Times New Roman"/>
                <a:cs typeface="Times New Roman"/>
              </a:rPr>
              <a:t> </a:t>
            </a:r>
            <a:r>
              <a:rPr sz="2400" dirty="0">
                <a:latin typeface="Times New Roman"/>
                <a:cs typeface="Times New Roman"/>
              </a:rPr>
              <a:t>phase.</a:t>
            </a:r>
            <a:endParaRPr sz="2400">
              <a:latin typeface="Times New Roman"/>
              <a:cs typeface="Times New Roman"/>
            </a:endParaRPr>
          </a:p>
          <a:p>
            <a:pPr>
              <a:lnSpc>
                <a:spcPct val="100000"/>
              </a:lnSpc>
              <a:spcBef>
                <a:spcPts val="10"/>
              </a:spcBef>
              <a:buClr>
                <a:srgbClr val="0AD0D9"/>
              </a:buClr>
              <a:buFont typeface="Times New Roman"/>
              <a:buAutoNum type="arabicPeriod"/>
            </a:pPr>
            <a:endParaRPr sz="3250">
              <a:latin typeface="Times New Roman"/>
              <a:cs typeface="Times New Roman"/>
            </a:endParaRPr>
          </a:p>
          <a:p>
            <a:pPr marL="527685" marR="5080" indent="-515620">
              <a:lnSpc>
                <a:spcPts val="2590"/>
              </a:lnSpc>
              <a:spcBef>
                <a:spcPts val="5"/>
              </a:spcBef>
              <a:buClr>
                <a:srgbClr val="0AD0D9"/>
              </a:buClr>
              <a:buSzPct val="93750"/>
              <a:buAutoNum type="arabicPeriod"/>
              <a:tabLst>
                <a:tab pos="527685" algn="l"/>
                <a:tab pos="528320" algn="l"/>
              </a:tabLst>
            </a:pPr>
            <a:r>
              <a:rPr sz="2400" dirty="0">
                <a:latin typeface="Times New Roman"/>
                <a:cs typeface="Times New Roman"/>
              </a:rPr>
              <a:t>Co</a:t>
            </a:r>
            <a:r>
              <a:rPr sz="2400" spc="-25" dirty="0">
                <a:latin typeface="Times New Roman"/>
                <a:cs typeface="Times New Roman"/>
              </a:rPr>
              <a:t>m</a:t>
            </a:r>
            <a:r>
              <a:rPr sz="2400" dirty="0">
                <a:latin typeface="Times New Roman"/>
                <a:cs typeface="Times New Roman"/>
              </a:rPr>
              <a:t>parison:</a:t>
            </a:r>
            <a:r>
              <a:rPr sz="2400" spc="-150" dirty="0">
                <a:latin typeface="Times New Roman"/>
                <a:cs typeface="Times New Roman"/>
              </a:rPr>
              <a:t> </a:t>
            </a:r>
            <a:r>
              <a:rPr sz="2400" spc="-5" dirty="0">
                <a:latin typeface="Times New Roman"/>
                <a:cs typeface="Times New Roman"/>
              </a:rPr>
              <a:t>At</a:t>
            </a:r>
            <a:r>
              <a:rPr sz="2400" dirty="0">
                <a:latin typeface="Times New Roman"/>
                <a:cs typeface="Times New Roman"/>
              </a:rPr>
              <a:t> th</a:t>
            </a:r>
            <a:r>
              <a:rPr sz="2400" spc="5" dirty="0">
                <a:latin typeface="Times New Roman"/>
                <a:cs typeface="Times New Roman"/>
              </a:rPr>
              <a:t>i</a:t>
            </a:r>
            <a:r>
              <a:rPr sz="2400" spc="-5" dirty="0">
                <a:latin typeface="Times New Roman"/>
                <a:cs typeface="Times New Roman"/>
              </a:rPr>
              <a:t>s</a:t>
            </a:r>
            <a:r>
              <a:rPr sz="2400" spc="-10" dirty="0">
                <a:latin typeface="Times New Roman"/>
                <a:cs typeface="Times New Roman"/>
              </a:rPr>
              <a:t> </a:t>
            </a:r>
            <a:r>
              <a:rPr sz="2400" dirty="0">
                <a:latin typeface="Times New Roman"/>
                <a:cs typeface="Times New Roman"/>
              </a:rPr>
              <a:t>poin</a:t>
            </a:r>
            <a:r>
              <a:rPr sz="2400" spc="5" dirty="0">
                <a:latin typeface="Times New Roman"/>
                <a:cs typeface="Times New Roman"/>
              </a:rPr>
              <a:t>t</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feedback</a:t>
            </a:r>
            <a:r>
              <a:rPr sz="2400" spc="-10" dirty="0">
                <a:latin typeface="Times New Roman"/>
                <a:cs typeface="Times New Roman"/>
              </a:rPr>
              <a:t> </a:t>
            </a:r>
            <a:r>
              <a:rPr sz="2400" dirty="0">
                <a:latin typeface="Times New Roman"/>
                <a:cs typeface="Times New Roman"/>
              </a:rPr>
              <a:t>sign</a:t>
            </a:r>
            <a:r>
              <a:rPr sz="2400" spc="5" dirty="0">
                <a:latin typeface="Times New Roman"/>
                <a:cs typeface="Times New Roman"/>
              </a:rPr>
              <a:t>a</a:t>
            </a:r>
            <a:r>
              <a:rPr sz="2400" dirty="0">
                <a:latin typeface="Times New Roman"/>
                <a:cs typeface="Times New Roman"/>
              </a:rPr>
              <a:t>l</a:t>
            </a:r>
            <a:r>
              <a:rPr sz="2400" spc="-20" dirty="0">
                <a:latin typeface="Times New Roman"/>
                <a:cs typeface="Times New Roman"/>
              </a:rPr>
              <a:t> </a:t>
            </a:r>
            <a:r>
              <a:rPr sz="2400" dirty="0">
                <a:latin typeface="Times New Roman"/>
                <a:cs typeface="Times New Roman"/>
              </a:rPr>
              <a:t>from recogn</a:t>
            </a:r>
            <a:r>
              <a:rPr sz="2400" spc="5" dirty="0">
                <a:latin typeface="Times New Roman"/>
                <a:cs typeface="Times New Roman"/>
              </a:rPr>
              <a:t>i</a:t>
            </a:r>
            <a:r>
              <a:rPr sz="2400" dirty="0">
                <a:latin typeface="Times New Roman"/>
                <a:cs typeface="Times New Roman"/>
              </a:rPr>
              <a:t>t</a:t>
            </a:r>
            <a:r>
              <a:rPr sz="2400" spc="5" dirty="0">
                <a:latin typeface="Times New Roman"/>
                <a:cs typeface="Times New Roman"/>
              </a:rPr>
              <a:t>i</a:t>
            </a:r>
            <a:r>
              <a:rPr sz="2400" dirty="0">
                <a:latin typeface="Times New Roman"/>
                <a:cs typeface="Times New Roman"/>
              </a:rPr>
              <a:t>on  layer</a:t>
            </a:r>
            <a:r>
              <a:rPr sz="2400" spc="-40" dirty="0">
                <a:latin typeface="Times New Roman"/>
                <a:cs typeface="Times New Roman"/>
              </a:rPr>
              <a:t> </a:t>
            </a:r>
            <a:r>
              <a:rPr sz="2400" dirty="0">
                <a:latin typeface="Times New Roman"/>
                <a:cs typeface="Times New Roman"/>
              </a:rPr>
              <a:t>cause</a:t>
            </a:r>
            <a:r>
              <a:rPr sz="2400" spc="-10" dirty="0">
                <a:latin typeface="Times New Roman"/>
                <a:cs typeface="Times New Roman"/>
              </a:rPr>
              <a:t> </a:t>
            </a:r>
            <a:r>
              <a:rPr sz="2400" spc="-5" dirty="0">
                <a:latin typeface="Times New Roman"/>
                <a:cs typeface="Times New Roman"/>
              </a:rPr>
              <a:t>G1</a:t>
            </a:r>
            <a:r>
              <a:rPr sz="2400" dirty="0">
                <a:latin typeface="Times New Roman"/>
                <a:cs typeface="Times New Roman"/>
              </a:rPr>
              <a:t> to</a:t>
            </a:r>
            <a:r>
              <a:rPr sz="2400" spc="-10" dirty="0">
                <a:latin typeface="Times New Roman"/>
                <a:cs typeface="Times New Roman"/>
              </a:rPr>
              <a:t> </a:t>
            </a:r>
            <a:r>
              <a:rPr sz="2400" dirty="0">
                <a:latin typeface="Times New Roman"/>
                <a:cs typeface="Times New Roman"/>
              </a:rPr>
              <a:t>go</a:t>
            </a:r>
            <a:r>
              <a:rPr sz="2400" spc="-5" dirty="0">
                <a:latin typeface="Times New Roman"/>
                <a:cs typeface="Times New Roman"/>
              </a:rPr>
              <a:t> </a:t>
            </a:r>
            <a:r>
              <a:rPr sz="2400" dirty="0">
                <a:latin typeface="Times New Roman"/>
                <a:cs typeface="Times New Roman"/>
              </a:rPr>
              <a:t>to </a:t>
            </a:r>
            <a:r>
              <a:rPr sz="2400" spc="-5" dirty="0">
                <a:latin typeface="Times New Roman"/>
                <a:cs typeface="Times New Roman"/>
              </a:rPr>
              <a:t>Zero.</a:t>
            </a:r>
            <a:endParaRPr sz="2400">
              <a:latin typeface="Times New Roman"/>
              <a:cs typeface="Times New Roman"/>
            </a:endParaRPr>
          </a:p>
          <a:p>
            <a:pPr>
              <a:lnSpc>
                <a:spcPct val="100000"/>
              </a:lnSpc>
              <a:spcBef>
                <a:spcPts val="25"/>
              </a:spcBef>
              <a:buClr>
                <a:srgbClr val="0AD0D9"/>
              </a:buClr>
              <a:buFont typeface="Times New Roman"/>
              <a:buAutoNum type="arabicPeriod"/>
            </a:pPr>
            <a:endParaRPr sz="3200">
              <a:latin typeface="Times New Roman"/>
              <a:cs typeface="Times New Roman"/>
            </a:endParaRPr>
          </a:p>
          <a:p>
            <a:pPr marL="527685" marR="24130" indent="-515620">
              <a:lnSpc>
                <a:spcPct val="90000"/>
              </a:lnSpc>
              <a:buClr>
                <a:srgbClr val="0AD0D9"/>
              </a:buClr>
              <a:buSzPct val="93750"/>
              <a:buAutoNum type="arabicPeriod"/>
              <a:tabLst>
                <a:tab pos="527685" algn="l"/>
                <a:tab pos="528320" algn="l"/>
              </a:tabLst>
            </a:pPr>
            <a:r>
              <a:rPr sz="2400" dirty="0">
                <a:latin typeface="Times New Roman"/>
                <a:cs typeface="Times New Roman"/>
              </a:rPr>
              <a:t>Search : when similarity of wining neuron </a:t>
            </a:r>
            <a:r>
              <a:rPr sz="2400" spc="-5" dirty="0">
                <a:latin typeface="Times New Roman"/>
                <a:cs typeface="Times New Roman"/>
              </a:rPr>
              <a:t>is </a:t>
            </a:r>
            <a:r>
              <a:rPr sz="2400" dirty="0">
                <a:latin typeface="Times New Roman"/>
                <a:cs typeface="Times New Roman"/>
              </a:rPr>
              <a:t>greater than </a:t>
            </a:r>
            <a:r>
              <a:rPr sz="2400" spc="5" dirty="0">
                <a:latin typeface="Times New Roman"/>
                <a:cs typeface="Times New Roman"/>
              </a:rPr>
              <a:t> </a:t>
            </a:r>
            <a:r>
              <a:rPr sz="2400" dirty="0">
                <a:latin typeface="Times New Roman"/>
                <a:cs typeface="Times New Roman"/>
              </a:rPr>
              <a:t>vigilance</a:t>
            </a:r>
            <a:r>
              <a:rPr sz="2400" spc="-65" dirty="0">
                <a:latin typeface="Times New Roman"/>
                <a:cs typeface="Times New Roman"/>
              </a:rPr>
              <a:t> </a:t>
            </a:r>
            <a:r>
              <a:rPr sz="2400" dirty="0">
                <a:latin typeface="Times New Roman"/>
                <a:cs typeface="Times New Roman"/>
              </a:rPr>
              <a:t>than</a:t>
            </a:r>
            <a:r>
              <a:rPr sz="2400" spc="-15" dirty="0">
                <a:latin typeface="Times New Roman"/>
                <a:cs typeface="Times New Roman"/>
              </a:rPr>
              <a:t> </a:t>
            </a:r>
            <a:r>
              <a:rPr sz="2400" dirty="0">
                <a:latin typeface="Times New Roman"/>
                <a:cs typeface="Times New Roman"/>
              </a:rPr>
              <a:t>no</a:t>
            </a:r>
            <a:r>
              <a:rPr sz="2400" spc="-5" dirty="0">
                <a:latin typeface="Times New Roman"/>
                <a:cs typeface="Times New Roman"/>
              </a:rPr>
              <a:t> </a:t>
            </a:r>
            <a:r>
              <a:rPr sz="2400" dirty="0">
                <a:latin typeface="Times New Roman"/>
                <a:cs typeface="Times New Roman"/>
              </a:rPr>
              <a:t>search</a:t>
            </a:r>
            <a:r>
              <a:rPr sz="2400" spc="-2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required</a:t>
            </a:r>
            <a:r>
              <a:rPr sz="2400" spc="-45" dirty="0">
                <a:latin typeface="Times New Roman"/>
                <a:cs typeface="Times New Roman"/>
              </a:rPr>
              <a:t> </a:t>
            </a:r>
            <a:r>
              <a:rPr sz="2400" dirty="0">
                <a:latin typeface="Times New Roman"/>
                <a:cs typeface="Times New Roman"/>
              </a:rPr>
              <a:t>otherwise</a:t>
            </a:r>
            <a:r>
              <a:rPr sz="2400" spc="-20" dirty="0">
                <a:latin typeface="Times New Roman"/>
                <a:cs typeface="Times New Roman"/>
              </a:rPr>
              <a:t> </a:t>
            </a:r>
            <a:r>
              <a:rPr sz="2400" dirty="0">
                <a:latin typeface="Times New Roman"/>
                <a:cs typeface="Times New Roman"/>
              </a:rPr>
              <a:t>stored</a:t>
            </a:r>
            <a:r>
              <a:rPr sz="2400" spc="-20" dirty="0">
                <a:latin typeface="Times New Roman"/>
                <a:cs typeface="Times New Roman"/>
              </a:rPr>
              <a:t> </a:t>
            </a:r>
            <a:r>
              <a:rPr sz="2400" dirty="0">
                <a:latin typeface="Times New Roman"/>
                <a:cs typeface="Times New Roman"/>
              </a:rPr>
              <a:t>pattern </a:t>
            </a:r>
            <a:r>
              <a:rPr sz="2400" spc="-585" dirty="0">
                <a:latin typeface="Times New Roman"/>
                <a:cs typeface="Times New Roman"/>
              </a:rPr>
              <a:t> </a:t>
            </a:r>
            <a:r>
              <a:rPr sz="2400" spc="-10" dirty="0">
                <a:latin typeface="Times New Roman"/>
                <a:cs typeface="Times New Roman"/>
              </a:rPr>
              <a:t>must</a:t>
            </a:r>
            <a:r>
              <a:rPr sz="2400" spc="-5" dirty="0">
                <a:latin typeface="Times New Roman"/>
                <a:cs typeface="Times New Roman"/>
              </a:rPr>
              <a:t> </a:t>
            </a:r>
            <a:r>
              <a:rPr sz="2400" dirty="0">
                <a:latin typeface="Times New Roman"/>
                <a:cs typeface="Times New Roman"/>
              </a:rPr>
              <a:t>be</a:t>
            </a:r>
            <a:r>
              <a:rPr sz="2400" spc="-5" dirty="0">
                <a:latin typeface="Times New Roman"/>
                <a:cs typeface="Times New Roman"/>
              </a:rPr>
              <a:t> searched.</a:t>
            </a:r>
            <a:endParaRPr sz="2400">
              <a:latin typeface="Times New Roman"/>
              <a:cs typeface="Times New Roman"/>
            </a:endParaRPr>
          </a:p>
        </p:txBody>
      </p:sp>
    </p:spTree>
    <p:extLst>
      <p:ext uri="{BB962C8B-B14F-4D97-AF65-F5344CB8AC3E}">
        <p14:creationId xmlns:p14="http://schemas.microsoft.com/office/powerpoint/2010/main" val="34409931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9782"/>
            <a:ext cx="5065395" cy="788035"/>
          </a:xfrm>
          <a:prstGeom prst="rect">
            <a:avLst/>
          </a:prstGeom>
        </p:spPr>
        <p:txBody>
          <a:bodyPr vert="horz" wrap="square" lIns="0" tIns="13335" rIns="0" bIns="0" rtlCol="0">
            <a:spAutoFit/>
          </a:bodyPr>
          <a:lstStyle/>
          <a:p>
            <a:pPr marL="12700">
              <a:lnSpc>
                <a:spcPct val="100000"/>
              </a:lnSpc>
              <a:spcBef>
                <a:spcPts val="105"/>
              </a:spcBef>
            </a:pPr>
            <a:r>
              <a:rPr dirty="0"/>
              <a:t>Applicati</a:t>
            </a:r>
            <a:r>
              <a:rPr spc="10" dirty="0"/>
              <a:t>o</a:t>
            </a:r>
            <a:r>
              <a:rPr dirty="0"/>
              <a:t>n</a:t>
            </a:r>
            <a:r>
              <a:rPr spc="-45" dirty="0"/>
              <a:t> </a:t>
            </a:r>
            <a:r>
              <a:rPr dirty="0"/>
              <a:t>of</a:t>
            </a:r>
            <a:r>
              <a:rPr spc="-285" dirty="0"/>
              <a:t> </a:t>
            </a:r>
            <a:r>
              <a:rPr dirty="0"/>
              <a:t>A</a:t>
            </a:r>
            <a:r>
              <a:rPr spc="-305" dirty="0"/>
              <a:t>R</a:t>
            </a:r>
            <a:r>
              <a:rPr dirty="0"/>
              <a:t>T</a:t>
            </a:r>
          </a:p>
        </p:txBody>
      </p:sp>
      <p:sp>
        <p:nvSpPr>
          <p:cNvPr id="3" name="object 3"/>
          <p:cNvSpPr txBox="1"/>
          <p:nvPr/>
        </p:nvSpPr>
        <p:spPr>
          <a:xfrm>
            <a:off x="535940" y="2094102"/>
            <a:ext cx="3939540" cy="4079240"/>
          </a:xfrm>
          <a:prstGeom prst="rect">
            <a:avLst/>
          </a:prstGeom>
        </p:spPr>
        <p:txBody>
          <a:bodyPr vert="horz" wrap="square" lIns="0" tIns="12065" rIns="0" bIns="0" rtlCol="0">
            <a:spAutoFit/>
          </a:bodyPr>
          <a:lstStyle/>
          <a:p>
            <a:pPr marL="355600" indent="-342900">
              <a:lnSpc>
                <a:spcPct val="100000"/>
              </a:lnSpc>
              <a:spcBef>
                <a:spcPts val="95"/>
              </a:spcBef>
              <a:buClr>
                <a:srgbClr val="0AD0D9"/>
              </a:buClr>
              <a:buSzPct val="94642"/>
              <a:buFont typeface="Arial MT"/>
              <a:buChar char="•"/>
              <a:tabLst>
                <a:tab pos="354965" algn="l"/>
                <a:tab pos="355600" algn="l"/>
              </a:tabLst>
            </a:pPr>
            <a:r>
              <a:rPr sz="2800" spc="-5" dirty="0">
                <a:latin typeface="Times New Roman"/>
                <a:cs typeface="Times New Roman"/>
              </a:rPr>
              <a:t>Mobile</a:t>
            </a:r>
            <a:r>
              <a:rPr sz="2800" spc="-40" dirty="0">
                <a:latin typeface="Times New Roman"/>
                <a:cs typeface="Times New Roman"/>
              </a:rPr>
              <a:t> </a:t>
            </a:r>
            <a:r>
              <a:rPr sz="2800" dirty="0">
                <a:latin typeface="Times New Roman"/>
                <a:cs typeface="Times New Roman"/>
              </a:rPr>
              <a:t>robot</a:t>
            </a:r>
            <a:r>
              <a:rPr sz="2800" spc="-20" dirty="0">
                <a:latin typeface="Times New Roman"/>
                <a:cs typeface="Times New Roman"/>
              </a:rPr>
              <a:t> </a:t>
            </a:r>
            <a:r>
              <a:rPr sz="2800" spc="-5" dirty="0">
                <a:latin typeface="Times New Roman"/>
                <a:cs typeface="Times New Roman"/>
              </a:rPr>
              <a:t>control</a:t>
            </a:r>
            <a:endParaRPr sz="2800">
              <a:latin typeface="Times New Roman"/>
              <a:cs typeface="Times New Roman"/>
            </a:endParaRPr>
          </a:p>
          <a:p>
            <a:pPr marL="355600" indent="-342900">
              <a:lnSpc>
                <a:spcPct val="100000"/>
              </a:lnSpc>
              <a:spcBef>
                <a:spcPts val="2350"/>
              </a:spcBef>
              <a:buClr>
                <a:srgbClr val="0AD0D9"/>
              </a:buClr>
              <a:buSzPct val="94642"/>
              <a:buFont typeface="Arial MT"/>
              <a:buChar char="•"/>
              <a:tabLst>
                <a:tab pos="354965" algn="l"/>
                <a:tab pos="355600" algn="l"/>
              </a:tabLst>
            </a:pPr>
            <a:r>
              <a:rPr sz="2800" spc="-5" dirty="0">
                <a:latin typeface="Times New Roman"/>
                <a:cs typeface="Times New Roman"/>
              </a:rPr>
              <a:t>Facial</a:t>
            </a:r>
            <a:r>
              <a:rPr sz="2800" spc="-35" dirty="0">
                <a:latin typeface="Times New Roman"/>
                <a:cs typeface="Times New Roman"/>
              </a:rPr>
              <a:t> </a:t>
            </a:r>
            <a:r>
              <a:rPr sz="2800" spc="-5" dirty="0">
                <a:latin typeface="Times New Roman"/>
                <a:cs typeface="Times New Roman"/>
              </a:rPr>
              <a:t>recognition</a:t>
            </a:r>
            <a:endParaRPr sz="2800">
              <a:latin typeface="Times New Roman"/>
              <a:cs typeface="Times New Roman"/>
            </a:endParaRPr>
          </a:p>
          <a:p>
            <a:pPr marL="355600" indent="-342900">
              <a:lnSpc>
                <a:spcPct val="100000"/>
              </a:lnSpc>
              <a:spcBef>
                <a:spcPts val="2355"/>
              </a:spcBef>
              <a:buClr>
                <a:srgbClr val="0AD0D9"/>
              </a:buClr>
              <a:buSzPct val="94642"/>
              <a:buFont typeface="Arial MT"/>
              <a:buChar char="•"/>
              <a:tabLst>
                <a:tab pos="354965" algn="l"/>
                <a:tab pos="355600" algn="l"/>
              </a:tabLst>
            </a:pPr>
            <a:r>
              <a:rPr sz="2800" spc="-5" dirty="0">
                <a:latin typeface="Times New Roman"/>
                <a:cs typeface="Times New Roman"/>
              </a:rPr>
              <a:t>Land</a:t>
            </a:r>
            <a:r>
              <a:rPr sz="2800" spc="-25" dirty="0">
                <a:latin typeface="Times New Roman"/>
                <a:cs typeface="Times New Roman"/>
              </a:rPr>
              <a:t> </a:t>
            </a:r>
            <a:r>
              <a:rPr sz="2800" spc="-5" dirty="0">
                <a:latin typeface="Times New Roman"/>
                <a:cs typeface="Times New Roman"/>
              </a:rPr>
              <a:t>cover</a:t>
            </a:r>
            <a:r>
              <a:rPr sz="2800" spc="-10" dirty="0">
                <a:latin typeface="Times New Roman"/>
                <a:cs typeface="Times New Roman"/>
              </a:rPr>
              <a:t> </a:t>
            </a:r>
            <a:r>
              <a:rPr sz="2800" spc="-5" dirty="0">
                <a:latin typeface="Times New Roman"/>
                <a:cs typeface="Times New Roman"/>
              </a:rPr>
              <a:t>classification</a:t>
            </a:r>
            <a:endParaRPr sz="2800">
              <a:latin typeface="Times New Roman"/>
              <a:cs typeface="Times New Roman"/>
            </a:endParaRPr>
          </a:p>
          <a:p>
            <a:pPr marL="355600" indent="-342900">
              <a:lnSpc>
                <a:spcPct val="100000"/>
              </a:lnSpc>
              <a:spcBef>
                <a:spcPts val="2350"/>
              </a:spcBef>
              <a:buClr>
                <a:srgbClr val="0AD0D9"/>
              </a:buClr>
              <a:buSzPct val="94642"/>
              <a:buFont typeface="Arial MT"/>
              <a:buChar char="•"/>
              <a:tabLst>
                <a:tab pos="354965" algn="l"/>
                <a:tab pos="355600" algn="l"/>
              </a:tabLst>
            </a:pPr>
            <a:r>
              <a:rPr sz="2800" spc="-45" dirty="0">
                <a:latin typeface="Times New Roman"/>
                <a:cs typeface="Times New Roman"/>
              </a:rPr>
              <a:t>Target</a:t>
            </a:r>
            <a:r>
              <a:rPr sz="2800" spc="-55" dirty="0">
                <a:latin typeface="Times New Roman"/>
                <a:cs typeface="Times New Roman"/>
              </a:rPr>
              <a:t> </a:t>
            </a:r>
            <a:r>
              <a:rPr sz="2800" spc="-5" dirty="0">
                <a:latin typeface="Times New Roman"/>
                <a:cs typeface="Times New Roman"/>
              </a:rPr>
              <a:t>recognition</a:t>
            </a:r>
            <a:endParaRPr sz="2800">
              <a:latin typeface="Times New Roman"/>
              <a:cs typeface="Times New Roman"/>
            </a:endParaRPr>
          </a:p>
          <a:p>
            <a:pPr marL="355600" indent="-342900">
              <a:lnSpc>
                <a:spcPct val="100000"/>
              </a:lnSpc>
              <a:spcBef>
                <a:spcPts val="2355"/>
              </a:spcBef>
              <a:buClr>
                <a:srgbClr val="0AD0D9"/>
              </a:buClr>
              <a:buSzPct val="94642"/>
              <a:buFont typeface="Arial MT"/>
              <a:buChar char="•"/>
              <a:tabLst>
                <a:tab pos="354965" algn="l"/>
                <a:tab pos="355600" algn="l"/>
              </a:tabLst>
            </a:pPr>
            <a:r>
              <a:rPr sz="2800" spc="-5" dirty="0">
                <a:latin typeface="Times New Roman"/>
                <a:cs typeface="Times New Roman"/>
              </a:rPr>
              <a:t>Medical</a:t>
            </a:r>
            <a:r>
              <a:rPr sz="2800" spc="-60" dirty="0">
                <a:latin typeface="Times New Roman"/>
                <a:cs typeface="Times New Roman"/>
              </a:rPr>
              <a:t> </a:t>
            </a:r>
            <a:r>
              <a:rPr sz="2800" spc="-5" dirty="0">
                <a:latin typeface="Times New Roman"/>
                <a:cs typeface="Times New Roman"/>
              </a:rPr>
              <a:t>diagnosis</a:t>
            </a:r>
            <a:endParaRPr sz="2800">
              <a:latin typeface="Times New Roman"/>
              <a:cs typeface="Times New Roman"/>
            </a:endParaRPr>
          </a:p>
          <a:p>
            <a:pPr marL="355600" indent="-342900">
              <a:lnSpc>
                <a:spcPct val="100000"/>
              </a:lnSpc>
              <a:spcBef>
                <a:spcPts val="2355"/>
              </a:spcBef>
              <a:buClr>
                <a:srgbClr val="0AD0D9"/>
              </a:buClr>
              <a:buSzPct val="94642"/>
              <a:buFont typeface="Arial MT"/>
              <a:buChar char="•"/>
              <a:tabLst>
                <a:tab pos="354965" algn="l"/>
                <a:tab pos="355600" algn="l"/>
              </a:tabLst>
            </a:pPr>
            <a:r>
              <a:rPr sz="2800" spc="-5" dirty="0">
                <a:latin typeface="Times New Roman"/>
                <a:cs typeface="Times New Roman"/>
              </a:rPr>
              <a:t>Signature</a:t>
            </a:r>
            <a:r>
              <a:rPr sz="2800" spc="-25" dirty="0">
                <a:latin typeface="Times New Roman"/>
                <a:cs typeface="Times New Roman"/>
              </a:rPr>
              <a:t> </a:t>
            </a:r>
            <a:r>
              <a:rPr sz="2800" spc="-5" dirty="0">
                <a:latin typeface="Times New Roman"/>
                <a:cs typeface="Times New Roman"/>
              </a:rPr>
              <a:t>verification</a:t>
            </a:r>
            <a:endParaRPr sz="2800">
              <a:latin typeface="Times New Roman"/>
              <a:cs typeface="Times New Roman"/>
            </a:endParaRPr>
          </a:p>
        </p:txBody>
      </p:sp>
    </p:spTree>
    <p:extLst>
      <p:ext uri="{BB962C8B-B14F-4D97-AF65-F5344CB8AC3E}">
        <p14:creationId xmlns:p14="http://schemas.microsoft.com/office/powerpoint/2010/main" val="188718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a:t>
            </a:r>
          </a:p>
        </p:txBody>
      </p:sp>
      <p:sp>
        <p:nvSpPr>
          <p:cNvPr id="3" name="Content Placeholder 2"/>
          <p:cNvSpPr>
            <a:spLocks noGrp="1"/>
          </p:cNvSpPr>
          <p:nvPr>
            <p:ph sz="quarter" idx="1"/>
          </p:nvPr>
        </p:nvSpPr>
        <p:spPr/>
        <p:txBody>
          <a:bodyPr/>
          <a:lstStyle/>
          <a:p>
            <a:endParaRPr lang="en-IN"/>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8862"/>
            <a:ext cx="4586287" cy="61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48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Training algorithm for pattern</a:t>
            </a:r>
            <a:r>
              <a:rPr lang="en-IN" sz="2000" b="1" dirty="0">
                <a:solidFill>
                  <a:srgbClr val="FF0000"/>
                </a:solidFill>
              </a:rPr>
              <a:t> </a:t>
            </a:r>
            <a:r>
              <a:rPr lang="en-IN" sz="2800" dirty="0"/>
              <a:t>association-Outer product Rule </a:t>
            </a:r>
            <a:endParaRPr lang="en-IN" sz="2800" i="1" dirty="0">
              <a:solidFill>
                <a:srgbClr val="0070C0"/>
              </a:solidFill>
              <a:latin typeface="+mn-lt"/>
            </a:endParaRPr>
          </a:p>
        </p:txBody>
      </p:sp>
      <p:sp>
        <p:nvSpPr>
          <p:cNvPr id="3" name="Content Placeholder 2"/>
          <p:cNvSpPr>
            <a:spLocks noGrp="1"/>
          </p:cNvSpPr>
          <p:nvPr>
            <p:ph sz="quarter" idx="1"/>
          </p:nvPr>
        </p:nvSpPr>
        <p:spPr/>
        <p:txBody>
          <a:bodyPr>
            <a:normAutofit/>
          </a:bodyPr>
          <a:lstStyle/>
          <a:p>
            <a:pPr>
              <a:defRPr/>
            </a:pPr>
            <a:r>
              <a:rPr lang="en-US" sz="2400" dirty="0">
                <a:solidFill>
                  <a:schemeClr val="accent6">
                    <a:lumMod val="50000"/>
                  </a:schemeClr>
                </a:solidFill>
                <a:cs typeface="Tahoma" pitchFamily="34" charset="0"/>
              </a:rPr>
              <a:t>Let </a:t>
            </a:r>
            <a:r>
              <a:rPr lang="en-US" sz="2400" b="1" i="1" dirty="0">
                <a:solidFill>
                  <a:schemeClr val="accent6">
                    <a:lumMod val="50000"/>
                  </a:schemeClr>
                </a:solidFill>
                <a:cs typeface="Tahoma" pitchFamily="34" charset="0"/>
              </a:rPr>
              <a:t>s </a:t>
            </a:r>
            <a:r>
              <a:rPr lang="en-US" sz="2400" dirty="0">
                <a:solidFill>
                  <a:schemeClr val="accent6">
                    <a:lumMod val="50000"/>
                  </a:schemeClr>
                </a:solidFill>
                <a:cs typeface="Tahoma" pitchFamily="34" charset="0"/>
              </a:rPr>
              <a:t>and </a:t>
            </a:r>
            <a:r>
              <a:rPr lang="en-US" sz="2400" b="1" i="1" dirty="0">
                <a:solidFill>
                  <a:schemeClr val="accent6">
                    <a:lumMod val="50000"/>
                  </a:schemeClr>
                </a:solidFill>
                <a:cs typeface="Tahoma" pitchFamily="34" charset="0"/>
              </a:rPr>
              <a:t>t </a:t>
            </a:r>
            <a:r>
              <a:rPr lang="en-US" sz="2400" dirty="0">
                <a:solidFill>
                  <a:schemeClr val="accent6">
                    <a:lumMod val="50000"/>
                  </a:schemeClr>
                </a:solidFill>
                <a:cs typeface="Tahoma" pitchFamily="34" charset="0"/>
              </a:rPr>
              <a:t>be row vectors.</a:t>
            </a:r>
          </a:p>
          <a:p>
            <a:pPr>
              <a:defRPr/>
            </a:pPr>
            <a:r>
              <a:rPr lang="en-US" sz="2400" dirty="0">
                <a:solidFill>
                  <a:schemeClr val="accent6">
                    <a:lumMod val="50000"/>
                  </a:schemeClr>
                </a:solidFill>
                <a:cs typeface="Tahoma" pitchFamily="34" charset="0"/>
              </a:rPr>
              <a:t>Then for a particular training pair </a:t>
            </a:r>
            <a:r>
              <a:rPr lang="en-US" sz="2400" b="1" i="1" dirty="0">
                <a:solidFill>
                  <a:schemeClr val="accent6">
                    <a:lumMod val="50000"/>
                  </a:schemeClr>
                </a:solidFill>
                <a:cs typeface="Tahoma" pitchFamily="34" charset="0"/>
              </a:rPr>
              <a:t>s:t</a:t>
            </a:r>
          </a:p>
          <a:p>
            <a:pPr>
              <a:defRPr/>
            </a:pPr>
            <a:endParaRPr lang="en-US" sz="2400" b="1" i="1" dirty="0">
              <a:solidFill>
                <a:schemeClr val="accent6">
                  <a:lumMod val="50000"/>
                </a:schemeClr>
              </a:solidFill>
              <a:cs typeface="Tahoma" pitchFamily="34" charset="0"/>
            </a:endParaRPr>
          </a:p>
          <a:p>
            <a:pPr>
              <a:defRPr/>
            </a:pPr>
            <a:endParaRPr lang="en-US" sz="2400" b="1" i="1" dirty="0">
              <a:solidFill>
                <a:schemeClr val="accent6">
                  <a:lumMod val="50000"/>
                </a:schemeClr>
              </a:solidFill>
              <a:cs typeface="Tahoma" pitchFamily="34" charset="0"/>
            </a:endParaRPr>
          </a:p>
          <a:p>
            <a:endParaRPr lang="en-IN" sz="2400"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8</a:t>
            </a:fld>
            <a:endParaRPr lang="en-US"/>
          </a:p>
        </p:txBody>
      </p:sp>
      <p:graphicFrame>
        <p:nvGraphicFramePr>
          <p:cNvPr id="5" name="Object 4"/>
          <p:cNvGraphicFramePr>
            <a:graphicFrameLocks noGrp="1" noChangeAspect="1"/>
          </p:cNvGraphicFramePr>
          <p:nvPr>
            <p:extLst>
              <p:ext uri="{D42A27DB-BD31-4B8C-83A1-F6EECF244321}">
                <p14:modId xmlns:p14="http://schemas.microsoft.com/office/powerpoint/2010/main" val="1545035530"/>
              </p:ext>
            </p:extLst>
          </p:nvPr>
        </p:nvGraphicFramePr>
        <p:xfrm>
          <a:off x="1066800" y="2547317"/>
          <a:ext cx="6984776" cy="1765920"/>
        </p:xfrm>
        <a:graphic>
          <a:graphicData uri="http://schemas.openxmlformats.org/presentationml/2006/ole">
            <mc:AlternateContent xmlns:mc="http://schemas.openxmlformats.org/markup-compatibility/2006">
              <mc:Choice xmlns:v="urn:schemas-microsoft-com:vml" Requires="v">
                <p:oleObj name="Equation" r:id="rId2" imgW="4089400" imgH="939800" progId="Equation.3">
                  <p:embed/>
                </p:oleObj>
              </mc:Choice>
              <mc:Fallback>
                <p:oleObj name="Equation" r:id="rId2" imgW="4089400" imgH="93980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47317"/>
                        <a:ext cx="6984776" cy="1765920"/>
                      </a:xfrm>
                      <a:prstGeom prst="rect">
                        <a:avLst/>
                      </a:prstGeom>
                      <a:noFill/>
                      <a:ln>
                        <a:noFill/>
                      </a:ln>
                      <a:effectLst/>
                    </p:spPr>
                  </p:pic>
                </p:oleObj>
              </mc:Fallback>
            </mc:AlternateContent>
          </a:graphicData>
        </a:graphic>
      </p:graphicFrame>
      <p:sp>
        <p:nvSpPr>
          <p:cNvPr id="6" name="Text Box 8"/>
          <p:cNvSpPr txBox="1">
            <a:spLocks noChangeArrowheads="1"/>
          </p:cNvSpPr>
          <p:nvPr/>
        </p:nvSpPr>
        <p:spPr bwMode="auto">
          <a:xfrm>
            <a:off x="457200" y="4114800"/>
            <a:ext cx="1447800" cy="396875"/>
          </a:xfrm>
          <a:prstGeom prst="rect">
            <a:avLst/>
          </a:prstGeom>
          <a:noFill/>
          <a:ln w="9525">
            <a:noFill/>
            <a:miter lim="800000"/>
            <a:headEnd/>
            <a:tailEnd/>
          </a:ln>
        </p:spPr>
        <p:txBody>
          <a:bodyPr>
            <a:spAutoFit/>
          </a:bodyPr>
          <a:lstStyle/>
          <a:p>
            <a:pPr>
              <a:spcBef>
                <a:spcPct val="50000"/>
              </a:spcBef>
              <a:defRPr/>
            </a:pPr>
            <a:r>
              <a:rPr lang="en-US" sz="2000" dirty="0">
                <a:solidFill>
                  <a:schemeClr val="accent6">
                    <a:lumMod val="50000"/>
                  </a:schemeClr>
                </a:solidFill>
                <a:latin typeface="Tahoma" pitchFamily="34" charset="0"/>
                <a:ea typeface="+mj-ea"/>
                <a:cs typeface="Tahoma" pitchFamily="34" charset="0"/>
              </a:rPr>
              <a:t>and</a:t>
            </a:r>
          </a:p>
        </p:txBody>
      </p:sp>
      <p:graphicFrame>
        <p:nvGraphicFramePr>
          <p:cNvPr id="7" name="Object 6"/>
          <p:cNvGraphicFramePr>
            <a:graphicFrameLocks noGrp="1" noChangeAspect="1"/>
          </p:cNvGraphicFramePr>
          <p:nvPr>
            <p:extLst>
              <p:ext uri="{D42A27DB-BD31-4B8C-83A1-F6EECF244321}">
                <p14:modId xmlns:p14="http://schemas.microsoft.com/office/powerpoint/2010/main" val="1612345101"/>
              </p:ext>
            </p:extLst>
          </p:nvPr>
        </p:nvGraphicFramePr>
        <p:xfrm>
          <a:off x="3059832" y="4653136"/>
          <a:ext cx="2676203" cy="946274"/>
        </p:xfrm>
        <a:graphic>
          <a:graphicData uri="http://schemas.openxmlformats.org/presentationml/2006/ole">
            <mc:AlternateContent xmlns:mc="http://schemas.openxmlformats.org/markup-compatibility/2006">
              <mc:Choice xmlns:v="urn:schemas-microsoft-com:vml" Requires="v">
                <p:oleObj name="Equation" r:id="rId4" imgW="1409088" imgH="444307" progId="Equation.3">
                  <p:embed/>
                </p:oleObj>
              </mc:Choice>
              <mc:Fallback>
                <p:oleObj name="Equation" r:id="rId4" imgW="1409088" imgH="444307"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4653136"/>
                        <a:ext cx="2676203" cy="9462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6257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Auto-associative Memory Network</a:t>
            </a:r>
          </a:p>
        </p:txBody>
      </p:sp>
      <p:sp>
        <p:nvSpPr>
          <p:cNvPr id="3" name="Content Placeholder 2"/>
          <p:cNvSpPr>
            <a:spLocks noGrp="1"/>
          </p:cNvSpPr>
          <p:nvPr>
            <p:ph sz="quarter" idx="1"/>
          </p:nvPr>
        </p:nvSpPr>
        <p:spPr/>
        <p:txBody>
          <a:bodyPr>
            <a:normAutofit lnSpcReduction="10000"/>
          </a:bodyPr>
          <a:lstStyle/>
          <a:p>
            <a:r>
              <a:rPr lang="en-US" dirty="0"/>
              <a:t>In the case of an auto-associative neural net, the training input and the target output vectors are the same.</a:t>
            </a:r>
          </a:p>
          <a:p>
            <a:r>
              <a:rPr lang="en-US" dirty="0"/>
              <a:t>The determination of weights of the association net is called storing of vectors. </a:t>
            </a:r>
          </a:p>
          <a:p>
            <a:r>
              <a:rPr lang="en-US" dirty="0"/>
              <a:t>The vectors that have been stored can be retrieved from distorted (noisy) input if the input is sufficiently similar to it.</a:t>
            </a:r>
          </a:p>
          <a:p>
            <a:r>
              <a:rPr lang="en-US" dirty="0"/>
              <a:t>The net's performance is based on its ability to reproduce a stored pattern from a noisy input.</a:t>
            </a:r>
          </a:p>
          <a:p>
            <a:r>
              <a:rPr lang="en-US" dirty="0"/>
              <a:t>The weights on the diagonal can be set to zero. This can be called as auto associative net with no self connection.</a:t>
            </a:r>
          </a:p>
        </p:txBody>
      </p:sp>
      <p:sp>
        <p:nvSpPr>
          <p:cNvPr id="4" name="Slide Number Placeholder 3"/>
          <p:cNvSpPr>
            <a:spLocks noGrp="1"/>
          </p:cNvSpPr>
          <p:nvPr>
            <p:ph type="sldNum" sz="quarter" idx="15"/>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42811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12900</TotalTime>
  <Words>4683</Words>
  <Application>Microsoft Office PowerPoint</Application>
  <PresentationFormat>On-screen Show (4:3)</PresentationFormat>
  <Paragraphs>545</Paragraphs>
  <Slides>69</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2" baseType="lpstr">
      <vt:lpstr>Arial</vt:lpstr>
      <vt:lpstr>Arial MT</vt:lpstr>
      <vt:lpstr>Calibri</vt:lpstr>
      <vt:lpstr>Cambria Math</vt:lpstr>
      <vt:lpstr>Century Schoolbook</vt:lpstr>
      <vt:lpstr>Segoe UI Symbol</vt:lpstr>
      <vt:lpstr>Tahoma</vt:lpstr>
      <vt:lpstr>Times New Roman</vt:lpstr>
      <vt:lpstr>Verdana</vt:lpstr>
      <vt:lpstr>Wingdings</vt:lpstr>
      <vt:lpstr>Wingdings 2</vt:lpstr>
      <vt:lpstr>Oriel</vt:lpstr>
      <vt:lpstr>Equation</vt:lpstr>
      <vt:lpstr>Module 3 (upto ISE)</vt:lpstr>
      <vt:lpstr>Syllabus</vt:lpstr>
      <vt:lpstr>Introduction</vt:lpstr>
      <vt:lpstr>Types of Associative Memory</vt:lpstr>
      <vt:lpstr>Example</vt:lpstr>
      <vt:lpstr>Training algorithm for pattern association-Hebb Rule </vt:lpstr>
      <vt:lpstr>flowchart</vt:lpstr>
      <vt:lpstr>Training algorithm for pattern association-Outer product Rule </vt:lpstr>
      <vt:lpstr>Auto-associative Memory Network</vt:lpstr>
      <vt:lpstr>Auto associative memory network Architecture</vt:lpstr>
      <vt:lpstr>PowerPoint Presentation</vt:lpstr>
      <vt:lpstr>PowerPoint Presentation</vt:lpstr>
      <vt:lpstr>Hetero associative memory network</vt:lpstr>
      <vt:lpstr>Hetero associative memory network</vt:lpstr>
      <vt:lpstr>Hetero associative memory network</vt:lpstr>
      <vt:lpstr>Bidirectional associative memory(BAM)</vt:lpstr>
      <vt:lpstr>Bidirectional associative memory(BAM)</vt:lpstr>
      <vt:lpstr>Discrete BAM</vt:lpstr>
      <vt:lpstr>PowerPoint Presentation</vt:lpstr>
      <vt:lpstr>Testing algorithm for discrete BAM</vt:lpstr>
      <vt:lpstr>PowerPoint Presentation</vt:lpstr>
      <vt:lpstr>Continuous BAM</vt:lpstr>
      <vt:lpstr>Analysis of hamming distance, energy function and storage capacity</vt:lpstr>
      <vt:lpstr>PowerPoint Presentation</vt:lpstr>
      <vt:lpstr>PowerPoint Presentation</vt:lpstr>
      <vt:lpstr>PowerPoint Presentation</vt:lpstr>
      <vt:lpstr>Testing algorithm  for Discrete Hopfield Net</vt:lpstr>
      <vt:lpstr>Testing algorithm  for Discrete Hopfield Net</vt:lpstr>
      <vt:lpstr>Applications</vt:lpstr>
      <vt:lpstr>Example:</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Storage Capacity.</vt:lpstr>
      <vt:lpstr>UNSUPERVISED LEARNING</vt:lpstr>
      <vt:lpstr>FEW UNSUPERVISED LEARNING NETWORKS</vt:lpstr>
      <vt:lpstr>COMPETITIVE LEARNING</vt:lpstr>
      <vt:lpstr>SELF-ORGANIZATION</vt:lpstr>
      <vt:lpstr>SELF-ORGANIZING FEATURE MAP</vt:lpstr>
      <vt:lpstr>SELF-ORGANIZING NETWORKS</vt:lpstr>
      <vt:lpstr>KOHONEN SELF-ORGANIZING FEATURE MAP  (KSOFM)</vt:lpstr>
      <vt:lpstr>ARCHITECTURE OF KSOFM</vt:lpstr>
      <vt:lpstr>COMPETITION OF KSOFM</vt:lpstr>
      <vt:lpstr>CO-OPERATION OF KSOFM</vt:lpstr>
      <vt:lpstr>ADAPTATION OF KSOFM</vt:lpstr>
      <vt:lpstr>PowerPoint Presentation</vt:lpstr>
      <vt:lpstr>EXAMPLE OF KSOFM</vt:lpstr>
      <vt:lpstr>PowerPoint Presentation</vt:lpstr>
      <vt:lpstr>ART-Introduction</vt:lpstr>
      <vt:lpstr>Key Innovation</vt:lpstr>
      <vt:lpstr>Stability Plasticity Dilemma</vt:lpstr>
      <vt:lpstr>PowerPoint Presentation</vt:lpstr>
      <vt:lpstr>PowerPoint Presentation</vt:lpstr>
      <vt:lpstr>ART Network</vt:lpstr>
      <vt:lpstr>Basic ART network Architecture</vt:lpstr>
      <vt:lpstr>PowerPoint Presentation</vt:lpstr>
      <vt:lpstr>PowerPoint Presentation</vt:lpstr>
      <vt:lpstr>PowerPoint Presentation</vt:lpstr>
      <vt:lpstr>ART Algorithm</vt:lpstr>
      <vt:lpstr>PowerPoint Presentation</vt:lpstr>
      <vt:lpstr>ART Types</vt:lpstr>
      <vt:lpstr>PowerPoint Presentation</vt:lpstr>
      <vt:lpstr>ART Operational Phases</vt:lpstr>
      <vt:lpstr>Application of 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Jyothi Rao</cp:lastModifiedBy>
  <cp:revision>39</cp:revision>
  <dcterms:created xsi:type="dcterms:W3CDTF">2006-08-16T00:00:00Z</dcterms:created>
  <dcterms:modified xsi:type="dcterms:W3CDTF">2024-09-19T06:00:39Z</dcterms:modified>
</cp:coreProperties>
</file>