
<file path=[Content_Types].xml><?xml version="1.0" encoding="utf-8"?>
<Types xmlns="http://schemas.openxmlformats.org/package/2006/content-types">
  <Default Extension="fntdata" ContentType="application/x-fontdata"/>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63" r:id="rId4"/>
    <p:sldId id="258" r:id="rId5"/>
    <p:sldId id="268" r:id="rId6"/>
    <p:sldId id="270" r:id="rId7"/>
    <p:sldId id="271" r:id="rId8"/>
    <p:sldId id="259" r:id="rId9"/>
    <p:sldId id="260" r:id="rId10"/>
    <p:sldId id="261" r:id="rId11"/>
    <p:sldId id="265" r:id="rId12"/>
    <p:sldId id="266" r:id="rId13"/>
    <p:sldId id="267" r:id="rId14"/>
    <p:sldId id="264" r:id="rId15"/>
  </p:sldIdLst>
  <p:sldSz cx="12192000" cy="6858000"/>
  <p:notesSz cx="6858000" cy="9144000"/>
  <p:embeddedFontLst>
    <p:embeddedFont>
      <p:font typeface="Fira Sans" panose="020B05030500000200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f1e489a9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f1e489a9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8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2A1911B4-F6E4-95B8-4045-ACD71A5C396F}"/>
            </a:ext>
          </a:extLst>
        </p:cNvPr>
        <p:cNvGrpSpPr/>
        <p:nvPr/>
      </p:nvGrpSpPr>
      <p:grpSpPr>
        <a:xfrm>
          <a:off x="0" y="0"/>
          <a:ext cx="0" cy="0"/>
          <a:chOff x="0" y="0"/>
          <a:chExt cx="0" cy="0"/>
        </a:xfrm>
      </p:grpSpPr>
      <p:sp>
        <p:nvSpPr>
          <p:cNvPr id="128" name="Google Shape;128;g34f1e489a9a_0_28:notes">
            <a:extLst>
              <a:ext uri="{FF2B5EF4-FFF2-40B4-BE49-F238E27FC236}">
                <a16:creationId xmlns:a16="http://schemas.microsoft.com/office/drawing/2014/main" id="{606FDF96-13B6-3435-9F26-1F2F737845F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a:extLst>
              <a:ext uri="{FF2B5EF4-FFF2-40B4-BE49-F238E27FC236}">
                <a16:creationId xmlns:a16="http://schemas.microsoft.com/office/drawing/2014/main" id="{2461EAE7-5D8D-A6D9-3B08-1D33274673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7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D55FA127-CA02-5ABC-0D11-43E481327444}"/>
            </a:ext>
          </a:extLst>
        </p:cNvPr>
        <p:cNvGrpSpPr/>
        <p:nvPr/>
      </p:nvGrpSpPr>
      <p:grpSpPr>
        <a:xfrm>
          <a:off x="0" y="0"/>
          <a:ext cx="0" cy="0"/>
          <a:chOff x="0" y="0"/>
          <a:chExt cx="0" cy="0"/>
        </a:xfrm>
      </p:grpSpPr>
      <p:sp>
        <p:nvSpPr>
          <p:cNvPr id="128" name="Google Shape;128;g34f1e489a9a_0_28:notes">
            <a:extLst>
              <a:ext uri="{FF2B5EF4-FFF2-40B4-BE49-F238E27FC236}">
                <a16:creationId xmlns:a16="http://schemas.microsoft.com/office/drawing/2014/main" id="{F72396F1-DC16-D5A5-64EC-DBE96F0BA38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a:extLst>
              <a:ext uri="{FF2B5EF4-FFF2-40B4-BE49-F238E27FC236}">
                <a16:creationId xmlns:a16="http://schemas.microsoft.com/office/drawing/2014/main" id="{B997F221-8E2B-2D5B-83C2-5D7E3C99EB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5737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f0863d43c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f0863d43c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34f0863d43c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f0863d43c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f0863d43c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4f0863d43c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f1e489a9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CA7B4ED-9059-B4AA-76CF-B8A88A325675}"/>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B88422CD-CB14-64F9-A352-09F4DF948A0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43038739-6417-85B2-1B1A-09C2E703F2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393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F862189-F1A7-BE28-D546-A18B734CF671}"/>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0D9DDDAD-2D08-CAF3-E37E-53AAC154231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F6383C8A-4FA9-24CC-3C0D-BD6B34D578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14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D280D5F8-0876-F3DA-E8EF-2775EAF773E6}"/>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E1812E83-3A97-48E4-298A-A9972CBC47A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889F92FA-CC63-45CE-E181-16CD81F2E1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20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f1e489a9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34f1e489a9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4f1e489a9a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34f1e489a9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200" b="0"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200" b="0"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200" b="0"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200" b="0"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200" b="0"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200" b="0"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200" b="0"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2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08949" y="-2539672"/>
            <a:ext cx="4351338" cy="114147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777239" y="992038"/>
            <a:ext cx="11414759"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a:spLocks noGrp="1"/>
          </p:cNvSpPr>
          <p:nvPr>
            <p:ph type="pic" idx="2"/>
          </p:nvPr>
        </p:nvSpPr>
        <p:spPr>
          <a:xfrm>
            <a:off x="5183188" y="987425"/>
            <a:ext cx="6172200" cy="4873625"/>
          </a:xfrm>
          <a:prstGeom prst="rect">
            <a:avLst/>
          </a:prstGeom>
          <a:noFill/>
          <a:ln>
            <a:noFill/>
          </a:ln>
        </p:spPr>
      </p:sp>
      <p:sp>
        <p:nvSpPr>
          <p:cNvPr id="73" name="Google Shape;73;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imes New Roman"/>
              <a:buNone/>
              <a:defRPr sz="36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777239" y="992038"/>
            <a:ext cx="11414759"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1"/>
          <p:cNvSpPr/>
          <p:nvPr/>
        </p:nvSpPr>
        <p:spPr>
          <a:xfrm>
            <a:off x="0" y="6080760"/>
            <a:ext cx="838200" cy="79049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Google Shape;16;p1"/>
          <p:cNvSpPr/>
          <p:nvPr/>
        </p:nvSpPr>
        <p:spPr>
          <a:xfrm>
            <a:off x="10169610" y="6356350"/>
            <a:ext cx="2022390" cy="514900"/>
          </a:xfrm>
          <a:prstGeom prst="rect">
            <a:avLst/>
          </a:prstGeom>
          <a:solidFill>
            <a:srgbClr val="D922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a:off x="838199" y="6356350"/>
            <a:ext cx="9331411" cy="51490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Fira Sans"/>
              <a:ea typeface="Fira Sans"/>
              <a:cs typeface="Fira Sans"/>
              <a:sym typeface="Fira Sans"/>
            </a:endParaRPr>
          </a:p>
        </p:txBody>
      </p:sp>
      <p:pic>
        <p:nvPicPr>
          <p:cNvPr id="18" name="Google Shape;18;p1" descr="Graphical user interface, text, application&#10;&#10;Description automatically generated"/>
          <p:cNvPicPr preferRelativeResize="0"/>
          <p:nvPr/>
        </p:nvPicPr>
        <p:blipFill rotWithShape="1">
          <a:blip r:embed="rId13">
            <a:alphaModFix/>
          </a:blip>
          <a:srcRect/>
          <a:stretch/>
        </p:blipFill>
        <p:spPr>
          <a:xfrm>
            <a:off x="11018520" y="387803"/>
            <a:ext cx="728472" cy="539609"/>
          </a:xfrm>
          <a:prstGeom prst="rect">
            <a:avLst/>
          </a:prstGeom>
          <a:noFill/>
          <a:ln>
            <a:noFill/>
          </a:ln>
        </p:spPr>
      </p:pic>
      <p:pic>
        <p:nvPicPr>
          <p:cNvPr id="19" name="Google Shape;19;p1" descr="A close up of a sign&#10;&#10;Description automatically generated"/>
          <p:cNvPicPr preferRelativeResize="0"/>
          <p:nvPr/>
        </p:nvPicPr>
        <p:blipFill rotWithShape="1">
          <a:blip r:embed="rId14">
            <a:alphaModFix/>
          </a:blip>
          <a:srcRect/>
          <a:stretch/>
        </p:blipFill>
        <p:spPr>
          <a:xfrm>
            <a:off x="353568" y="364390"/>
            <a:ext cx="2004844" cy="58643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524000" y="1362537"/>
            <a:ext cx="9144000" cy="206646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990"/>
              <a:buFont typeface="Arial"/>
              <a:buNone/>
            </a:pPr>
            <a:r>
              <a:rPr lang="en-IN" sz="4555" dirty="0"/>
              <a:t>Traffic Optimization</a:t>
            </a:r>
            <a:endParaRPr sz="4555" dirty="0"/>
          </a:p>
          <a:p>
            <a:pPr marL="0" lvl="0" indent="0" algn="ctr" rtl="0">
              <a:spcBef>
                <a:spcPts val="0"/>
              </a:spcBef>
              <a:spcAft>
                <a:spcPts val="0"/>
              </a:spcAft>
              <a:buClr>
                <a:schemeClr val="dk1"/>
              </a:buClr>
              <a:buSzPts val="990"/>
              <a:buFont typeface="Arial"/>
              <a:buNone/>
            </a:pPr>
            <a:r>
              <a:rPr lang="en-IN" sz="4555" dirty="0"/>
              <a:t>Task: Optimize traffic light timing with reinforcement learning.</a:t>
            </a:r>
            <a:endParaRPr sz="4555" dirty="0"/>
          </a:p>
        </p:txBody>
      </p:sp>
      <p:sp>
        <p:nvSpPr>
          <p:cNvPr id="94" name="Google Shape;94;p13"/>
          <p:cNvSpPr txBox="1">
            <a:spLocks noGrp="1"/>
          </p:cNvSpPr>
          <p:nvPr>
            <p:ph type="subTitle" idx="1"/>
          </p:nvPr>
        </p:nvSpPr>
        <p:spPr>
          <a:xfrm>
            <a:off x="1524000" y="3559277"/>
            <a:ext cx="9144000" cy="2184711"/>
          </a:xfrm>
          <a:prstGeom prst="rect">
            <a:avLst/>
          </a:prstGeom>
          <a:noFill/>
          <a:ln>
            <a:noFill/>
          </a:ln>
        </p:spPr>
        <p:txBody>
          <a:bodyPr spcFirstLastPara="1" wrap="square" lIns="91425" tIns="45700" rIns="91425" bIns="45700" anchor="t" anchorCtr="0">
            <a:normAutofit/>
          </a:bodyPr>
          <a:lstStyle/>
          <a:p>
            <a:pPr marL="0" lvl="0" indent="0" rtl="0">
              <a:lnSpc>
                <a:spcPct val="80000"/>
              </a:lnSpc>
              <a:spcBef>
                <a:spcPts val="0"/>
              </a:spcBef>
              <a:spcAft>
                <a:spcPts val="0"/>
              </a:spcAft>
              <a:buClr>
                <a:schemeClr val="dk1"/>
              </a:buClr>
              <a:buSzPts val="2400"/>
              <a:buNone/>
            </a:pPr>
            <a:r>
              <a:rPr lang="en-IN" dirty="0"/>
              <a:t>Prof. Swati Mali</a:t>
            </a:r>
          </a:p>
          <a:p>
            <a:pPr marL="0" lvl="0" indent="0" rtl="0">
              <a:lnSpc>
                <a:spcPct val="80000"/>
              </a:lnSpc>
              <a:spcBef>
                <a:spcPts val="0"/>
              </a:spcBef>
              <a:spcAft>
                <a:spcPts val="0"/>
              </a:spcAft>
              <a:buClr>
                <a:schemeClr val="dk1"/>
              </a:buClr>
              <a:buSzPts val="2400"/>
              <a:buNone/>
            </a:pPr>
            <a:endParaRPr lang="en-IN" dirty="0"/>
          </a:p>
          <a:p>
            <a:pPr marL="0" lvl="0" indent="0" rtl="0">
              <a:lnSpc>
                <a:spcPct val="80000"/>
              </a:lnSpc>
              <a:spcBef>
                <a:spcPts val="0"/>
              </a:spcBef>
              <a:spcAft>
                <a:spcPts val="0"/>
              </a:spcAft>
              <a:buClr>
                <a:schemeClr val="dk1"/>
              </a:buClr>
              <a:buSzPts val="2400"/>
              <a:buNone/>
            </a:pPr>
            <a:r>
              <a:rPr lang="en-IN" dirty="0"/>
              <a:t>Kashish Mamania 16010122104</a:t>
            </a:r>
            <a:endParaRPr dirty="0"/>
          </a:p>
          <a:p>
            <a:pPr marL="0" lvl="0" indent="0" rtl="0">
              <a:lnSpc>
                <a:spcPct val="80000"/>
              </a:lnSpc>
              <a:spcBef>
                <a:spcPts val="0"/>
              </a:spcBef>
              <a:spcAft>
                <a:spcPts val="0"/>
              </a:spcAft>
              <a:buClr>
                <a:schemeClr val="dk1"/>
              </a:buClr>
              <a:buSzPts val="2400"/>
              <a:buNone/>
            </a:pPr>
            <a:r>
              <a:rPr lang="en-IN" dirty="0"/>
              <a:t>Riddhi Patil 16010122138</a:t>
            </a:r>
            <a:endParaRPr dirty="0"/>
          </a:p>
          <a:p>
            <a:pPr marL="0" lvl="0" indent="0" rtl="0">
              <a:lnSpc>
                <a:spcPct val="80000"/>
              </a:lnSpc>
              <a:spcBef>
                <a:spcPts val="0"/>
              </a:spcBef>
              <a:spcAft>
                <a:spcPts val="0"/>
              </a:spcAft>
              <a:buClr>
                <a:schemeClr val="dk1"/>
              </a:buClr>
              <a:buSzPts val="2400"/>
              <a:buNone/>
            </a:pPr>
            <a:r>
              <a:rPr lang="en-IN" dirty="0"/>
              <a:t>Sania Parekh 16010122132</a:t>
            </a:r>
            <a:endParaRPr dirty="0"/>
          </a:p>
          <a:p>
            <a:pPr marL="0" lvl="0" indent="0" rtl="0">
              <a:lnSpc>
                <a:spcPct val="80000"/>
              </a:lnSpc>
              <a:spcBef>
                <a:spcPts val="0"/>
              </a:spcBef>
              <a:spcAft>
                <a:spcPts val="0"/>
              </a:spcAft>
              <a:buClr>
                <a:schemeClr val="dk1"/>
              </a:buClr>
              <a:buSzPts val="2400"/>
              <a:buNone/>
            </a:pPr>
            <a:r>
              <a:rPr lang="en-IN" dirty="0"/>
              <a:t>Tanaya Pawar 16010122143</a:t>
            </a:r>
            <a:endParaRPr dirty="0"/>
          </a:p>
          <a:p>
            <a:pPr marL="0" lvl="0" indent="0" rtl="0">
              <a:lnSpc>
                <a:spcPct val="80000"/>
              </a:lnSpc>
              <a:spcBef>
                <a:spcPts val="0"/>
              </a:spcBef>
              <a:spcAft>
                <a:spcPts val="0"/>
              </a:spcAft>
              <a:buClr>
                <a:schemeClr val="dk1"/>
              </a:buClr>
              <a:buSzPts val="2400"/>
              <a:buNone/>
            </a:pPr>
            <a:r>
              <a:rPr lang="en-IN" dirty="0"/>
              <a:t>Sarthak </a:t>
            </a:r>
            <a:r>
              <a:rPr lang="en-IN" dirty="0" err="1"/>
              <a:t>Pokale</a:t>
            </a:r>
            <a:r>
              <a:rPr lang="en-IN" dirty="0"/>
              <a:t> 16010122146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Implementations</a:t>
            </a:r>
            <a:endParaRPr/>
          </a:p>
        </p:txBody>
      </p:sp>
      <p:sp>
        <p:nvSpPr>
          <p:cNvPr id="132" name="Google Shape;13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pic>
        <p:nvPicPr>
          <p:cNvPr id="2" name="WhatsApp Video 2025-04-18 at 21.03.19_ed713efc">
            <a:hlinkClick r:id="" action="ppaction://media"/>
            <a:extLst>
              <a:ext uri="{FF2B5EF4-FFF2-40B4-BE49-F238E27FC236}">
                <a16:creationId xmlns:a16="http://schemas.microsoft.com/office/drawing/2014/main" id="{1CBF02A0-0C08-F00B-4AFC-96875FE8F4F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24233" y="972469"/>
            <a:ext cx="9939984" cy="5302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4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Implementations</a:t>
            </a:r>
            <a:endParaRPr/>
          </a:p>
        </p:txBody>
      </p:sp>
      <p:sp>
        <p:nvSpPr>
          <p:cNvPr id="132" name="Google Shape;13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4" name="Picture 3" descr="A screenshot of a computer&#10;&#10;Description automatically generated">
            <a:extLst>
              <a:ext uri="{FF2B5EF4-FFF2-40B4-BE49-F238E27FC236}">
                <a16:creationId xmlns:a16="http://schemas.microsoft.com/office/drawing/2014/main" id="{39046F67-FE79-7449-518E-6FCE37BB5E52}"/>
              </a:ext>
            </a:extLst>
          </p:cNvPr>
          <p:cNvPicPr>
            <a:picLocks noChangeAspect="1"/>
          </p:cNvPicPr>
          <p:nvPr/>
        </p:nvPicPr>
        <p:blipFill>
          <a:blip r:embed="rId3"/>
          <a:stretch>
            <a:fillRect/>
          </a:stretch>
        </p:blipFill>
        <p:spPr>
          <a:xfrm>
            <a:off x="1242101" y="1104261"/>
            <a:ext cx="9707798" cy="5157267"/>
          </a:xfrm>
          <a:prstGeom prst="rect">
            <a:avLst/>
          </a:prstGeom>
        </p:spPr>
      </p:pic>
    </p:spTree>
    <p:extLst>
      <p:ext uri="{BB962C8B-B14F-4D97-AF65-F5344CB8AC3E}">
        <p14:creationId xmlns:p14="http://schemas.microsoft.com/office/powerpoint/2010/main" val="353515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F30AF693-0BA0-6562-2A3B-3940D523BBED}"/>
            </a:ext>
          </a:extLst>
        </p:cNvPr>
        <p:cNvGrpSpPr/>
        <p:nvPr/>
      </p:nvGrpSpPr>
      <p:grpSpPr>
        <a:xfrm>
          <a:off x="0" y="0"/>
          <a:ext cx="0" cy="0"/>
          <a:chOff x="0" y="0"/>
          <a:chExt cx="0" cy="0"/>
        </a:xfrm>
      </p:grpSpPr>
      <p:sp>
        <p:nvSpPr>
          <p:cNvPr id="131" name="Google Shape;131;p18">
            <a:extLst>
              <a:ext uri="{FF2B5EF4-FFF2-40B4-BE49-F238E27FC236}">
                <a16:creationId xmlns:a16="http://schemas.microsoft.com/office/drawing/2014/main" id="{EC50DF3E-DA9B-FE1B-92BA-705E7BD73D83}"/>
              </a:ext>
            </a:extLst>
          </p:cNvPr>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Implementations</a:t>
            </a:r>
            <a:endParaRPr/>
          </a:p>
        </p:txBody>
      </p:sp>
      <p:sp>
        <p:nvSpPr>
          <p:cNvPr id="132" name="Google Shape;132;p18">
            <a:extLst>
              <a:ext uri="{FF2B5EF4-FFF2-40B4-BE49-F238E27FC236}">
                <a16:creationId xmlns:a16="http://schemas.microsoft.com/office/drawing/2014/main" id="{0E2FADE1-FF83-5CA5-76B1-A037A721A71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a:extLst>
              <a:ext uri="{FF2B5EF4-FFF2-40B4-BE49-F238E27FC236}">
                <a16:creationId xmlns:a16="http://schemas.microsoft.com/office/drawing/2014/main" id="{066CFB42-6D73-9E99-7726-AB1028202DEA}"/>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pic>
        <p:nvPicPr>
          <p:cNvPr id="6" name="Picture 5" descr="A screenshot of a computer program&#10;&#10;Description automatically generated">
            <a:extLst>
              <a:ext uri="{FF2B5EF4-FFF2-40B4-BE49-F238E27FC236}">
                <a16:creationId xmlns:a16="http://schemas.microsoft.com/office/drawing/2014/main" id="{3E59E15B-DA79-0859-5909-A5EBD5C573D0}"/>
              </a:ext>
            </a:extLst>
          </p:cNvPr>
          <p:cNvPicPr>
            <a:picLocks noChangeAspect="1"/>
          </p:cNvPicPr>
          <p:nvPr/>
        </p:nvPicPr>
        <p:blipFill>
          <a:blip r:embed="rId3"/>
          <a:stretch>
            <a:fillRect/>
          </a:stretch>
        </p:blipFill>
        <p:spPr>
          <a:xfrm>
            <a:off x="1242090" y="1044929"/>
            <a:ext cx="9707799" cy="5157268"/>
          </a:xfrm>
          <a:prstGeom prst="rect">
            <a:avLst/>
          </a:prstGeom>
        </p:spPr>
      </p:pic>
    </p:spTree>
    <p:extLst>
      <p:ext uri="{BB962C8B-B14F-4D97-AF65-F5344CB8AC3E}">
        <p14:creationId xmlns:p14="http://schemas.microsoft.com/office/powerpoint/2010/main" val="111486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566EBA11-2264-B1CF-E6DC-9A4B7B52CFCD}"/>
            </a:ext>
          </a:extLst>
        </p:cNvPr>
        <p:cNvGrpSpPr/>
        <p:nvPr/>
      </p:nvGrpSpPr>
      <p:grpSpPr>
        <a:xfrm>
          <a:off x="0" y="0"/>
          <a:ext cx="0" cy="0"/>
          <a:chOff x="0" y="0"/>
          <a:chExt cx="0" cy="0"/>
        </a:xfrm>
      </p:grpSpPr>
      <p:sp>
        <p:nvSpPr>
          <p:cNvPr id="131" name="Google Shape;131;p18">
            <a:extLst>
              <a:ext uri="{FF2B5EF4-FFF2-40B4-BE49-F238E27FC236}">
                <a16:creationId xmlns:a16="http://schemas.microsoft.com/office/drawing/2014/main" id="{9F74E147-23AC-9DF1-701F-D812BCDCC596}"/>
              </a:ext>
            </a:extLst>
          </p:cNvPr>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dirty="0"/>
              <a:t>Iterations</a:t>
            </a:r>
            <a:endParaRPr dirty="0"/>
          </a:p>
        </p:txBody>
      </p:sp>
      <p:sp>
        <p:nvSpPr>
          <p:cNvPr id="132" name="Google Shape;132;p18">
            <a:extLst>
              <a:ext uri="{FF2B5EF4-FFF2-40B4-BE49-F238E27FC236}">
                <a16:creationId xmlns:a16="http://schemas.microsoft.com/office/drawing/2014/main" id="{EB5DA14B-9350-31A1-CDDE-61B0BFE0268B}"/>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a:extLst>
              <a:ext uri="{FF2B5EF4-FFF2-40B4-BE49-F238E27FC236}">
                <a16:creationId xmlns:a16="http://schemas.microsoft.com/office/drawing/2014/main" id="{D2F65701-D8D1-BC07-C005-27F2D32DC6BF}"/>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4" name="TextBox 3">
            <a:extLst>
              <a:ext uri="{FF2B5EF4-FFF2-40B4-BE49-F238E27FC236}">
                <a16:creationId xmlns:a16="http://schemas.microsoft.com/office/drawing/2014/main" id="{F6F8FEC6-F9AE-6EEE-0CE6-F36DB8835D14}"/>
              </a:ext>
            </a:extLst>
          </p:cNvPr>
          <p:cNvSpPr txBox="1"/>
          <p:nvPr/>
        </p:nvSpPr>
        <p:spPr>
          <a:xfrm>
            <a:off x="245806" y="1278194"/>
            <a:ext cx="11602384" cy="4532671"/>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3AC978B1-DEBF-8E2B-3DB0-AD4838F90F64}"/>
              </a:ext>
            </a:extLst>
          </p:cNvPr>
          <p:cNvGraphicFramePr>
            <a:graphicFrameLocks noGrp="1"/>
          </p:cNvGraphicFramePr>
          <p:nvPr>
            <p:extLst>
              <p:ext uri="{D42A27DB-BD31-4B8C-83A1-F6EECF244321}">
                <p14:modId xmlns:p14="http://schemas.microsoft.com/office/powerpoint/2010/main" val="2971314395"/>
              </p:ext>
            </p:extLst>
          </p:nvPr>
        </p:nvGraphicFramePr>
        <p:xfrm>
          <a:off x="934065" y="1047135"/>
          <a:ext cx="10638504" cy="5348830"/>
        </p:xfrm>
        <a:graphic>
          <a:graphicData uri="http://schemas.openxmlformats.org/drawingml/2006/table">
            <a:tbl>
              <a:tblPr>
                <a:tableStyleId>{08FB837D-C827-4EFA-A057-4D05807E0F7C}</a:tableStyleId>
              </a:tblPr>
              <a:tblGrid>
                <a:gridCol w="1182056">
                  <a:extLst>
                    <a:ext uri="{9D8B030D-6E8A-4147-A177-3AD203B41FA5}">
                      <a16:colId xmlns:a16="http://schemas.microsoft.com/office/drawing/2014/main" val="3060679300"/>
                    </a:ext>
                  </a:extLst>
                </a:gridCol>
                <a:gridCol w="1182056">
                  <a:extLst>
                    <a:ext uri="{9D8B030D-6E8A-4147-A177-3AD203B41FA5}">
                      <a16:colId xmlns:a16="http://schemas.microsoft.com/office/drawing/2014/main" val="2987045596"/>
                    </a:ext>
                  </a:extLst>
                </a:gridCol>
                <a:gridCol w="1182056">
                  <a:extLst>
                    <a:ext uri="{9D8B030D-6E8A-4147-A177-3AD203B41FA5}">
                      <a16:colId xmlns:a16="http://schemas.microsoft.com/office/drawing/2014/main" val="2052328168"/>
                    </a:ext>
                  </a:extLst>
                </a:gridCol>
                <a:gridCol w="1182056">
                  <a:extLst>
                    <a:ext uri="{9D8B030D-6E8A-4147-A177-3AD203B41FA5}">
                      <a16:colId xmlns:a16="http://schemas.microsoft.com/office/drawing/2014/main" val="468876610"/>
                    </a:ext>
                  </a:extLst>
                </a:gridCol>
                <a:gridCol w="1182056">
                  <a:extLst>
                    <a:ext uri="{9D8B030D-6E8A-4147-A177-3AD203B41FA5}">
                      <a16:colId xmlns:a16="http://schemas.microsoft.com/office/drawing/2014/main" val="3996758295"/>
                    </a:ext>
                  </a:extLst>
                </a:gridCol>
                <a:gridCol w="1182056">
                  <a:extLst>
                    <a:ext uri="{9D8B030D-6E8A-4147-A177-3AD203B41FA5}">
                      <a16:colId xmlns:a16="http://schemas.microsoft.com/office/drawing/2014/main" val="623499480"/>
                    </a:ext>
                  </a:extLst>
                </a:gridCol>
                <a:gridCol w="1182056">
                  <a:extLst>
                    <a:ext uri="{9D8B030D-6E8A-4147-A177-3AD203B41FA5}">
                      <a16:colId xmlns:a16="http://schemas.microsoft.com/office/drawing/2014/main" val="608623156"/>
                    </a:ext>
                  </a:extLst>
                </a:gridCol>
                <a:gridCol w="1182056">
                  <a:extLst>
                    <a:ext uri="{9D8B030D-6E8A-4147-A177-3AD203B41FA5}">
                      <a16:colId xmlns:a16="http://schemas.microsoft.com/office/drawing/2014/main" val="3917126634"/>
                    </a:ext>
                  </a:extLst>
                </a:gridCol>
                <a:gridCol w="1182056">
                  <a:extLst>
                    <a:ext uri="{9D8B030D-6E8A-4147-A177-3AD203B41FA5}">
                      <a16:colId xmlns:a16="http://schemas.microsoft.com/office/drawing/2014/main" val="1970297451"/>
                    </a:ext>
                  </a:extLst>
                </a:gridCol>
              </a:tblGrid>
              <a:tr h="533390">
                <a:tc>
                  <a:txBody>
                    <a:bodyPr/>
                    <a:lstStyle/>
                    <a:p>
                      <a:pPr algn="ctr" fontAlgn="t" latinLnBrk="0"/>
                      <a:r>
                        <a:rPr lang="en-IN" sz="1600" b="0" dirty="0">
                          <a:effectLst/>
                        </a:rPr>
                        <a:t>Step</a:t>
                      </a:r>
                      <a:endParaRPr lang="en-IN" sz="1600" b="0" dirty="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Phase Average</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Fitness</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dirty="0">
                          <a:effectLst/>
                        </a:rPr>
                        <a:t>Arrived Cars</a:t>
                      </a:r>
                      <a:endParaRPr lang="en-IN" sz="1600" b="0" dirty="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Departed Cars</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Simulation Time</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Avg Waiting Time</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Avg Travel Time</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tc>
                  <a:txBody>
                    <a:bodyPr/>
                    <a:lstStyle/>
                    <a:p>
                      <a:pPr algn="ctr" fontAlgn="t" latinLnBrk="0"/>
                      <a:r>
                        <a:rPr lang="en-IN" sz="1600" b="0">
                          <a:effectLst/>
                        </a:rPr>
                        <a:t>Avg Fuel Consumption</a:t>
                      </a:r>
                      <a:endParaRPr lang="en-IN" sz="1600" b="0">
                        <a:effectLst/>
                        <a:latin typeface="Times New Roman" panose="02020603050405020304" pitchFamily="18" charset="0"/>
                        <a:cs typeface="Times New Roman" panose="02020603050405020304" pitchFamily="18" charset="0"/>
                      </a:endParaRPr>
                    </a:p>
                  </a:txBody>
                  <a:tcPr marL="42110" marR="42110" marT="21055" marB="21055"/>
                </a:tc>
                <a:extLst>
                  <a:ext uri="{0D108BD9-81ED-4DB2-BD59-A6C34878D82A}">
                    <a16:rowId xmlns:a16="http://schemas.microsoft.com/office/drawing/2014/main" val="1639113892"/>
                  </a:ext>
                </a:extLst>
              </a:tr>
              <a:tr h="238622">
                <a:tc>
                  <a:txBody>
                    <a:bodyPr/>
                    <a:lstStyle/>
                    <a:p>
                      <a:pPr algn="ctr" fontAlgn="base" latinLnBrk="0"/>
                      <a:r>
                        <a:rPr lang="en-IN" sz="1600">
                          <a:effectLst/>
                        </a:rPr>
                        <a:t>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2984.64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44.0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24.84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1037.38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568180834"/>
                  </a:ext>
                </a:extLst>
              </a:tr>
              <a:tr h="238622">
                <a:tc>
                  <a:txBody>
                    <a:bodyPr/>
                    <a:lstStyle/>
                    <a:p>
                      <a:pPr algn="ctr" fontAlgn="base" latinLnBrk="0"/>
                      <a:r>
                        <a:rPr lang="en-IN" sz="1600">
                          <a:effectLst/>
                        </a:rPr>
                        <a:t>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8640.92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83.0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20.15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331.0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907.15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231553996"/>
                  </a:ext>
                </a:extLst>
              </a:tr>
              <a:tr h="238622">
                <a:tc>
                  <a:txBody>
                    <a:bodyPr/>
                    <a:lstStyle/>
                    <a:p>
                      <a:pPr algn="ctr" fontAlgn="base" latinLnBrk="0"/>
                      <a:r>
                        <a:rPr lang="en-IN" sz="1600">
                          <a:effectLst/>
                        </a:rPr>
                        <a:t>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14159.85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119.0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18.79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474.33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866.35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833644779"/>
                  </a:ext>
                </a:extLst>
              </a:tr>
              <a:tr h="238622">
                <a:tc>
                  <a:txBody>
                    <a:bodyPr/>
                    <a:lstStyle/>
                    <a:p>
                      <a:pPr algn="ctr" fontAlgn="base" latinLnBrk="0"/>
                      <a:r>
                        <a:rPr lang="en-IN" sz="1600">
                          <a:effectLst/>
                        </a:rPr>
                        <a:t>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27237.81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158.0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2425.27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548.0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832.88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544707793"/>
                  </a:ext>
                </a:extLst>
              </a:tr>
              <a:tr h="238622">
                <a:tc>
                  <a:txBody>
                    <a:bodyPr/>
                    <a:lstStyle/>
                    <a:p>
                      <a:pPr algn="ctr" fontAlgn="base" latinLnBrk="0"/>
                      <a:r>
                        <a:rPr lang="en-IN" sz="1600">
                          <a:effectLst/>
                        </a:rPr>
                        <a:t>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15363.06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183.0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3869.82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651.20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835.16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4103341134"/>
                  </a:ext>
                </a:extLst>
              </a:tr>
              <a:tr h="238622">
                <a:tc>
                  <a:txBody>
                    <a:bodyPr/>
                    <a:lstStyle/>
                    <a:p>
                      <a:pPr algn="ctr" fontAlgn="base" latinLnBrk="0"/>
                      <a:r>
                        <a:rPr lang="en-IN" sz="1600">
                          <a:effectLst/>
                        </a:rPr>
                        <a:t>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795.94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232.0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5950.35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848.0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833.33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908561124"/>
                  </a:ext>
                </a:extLst>
              </a:tr>
              <a:tr h="238622">
                <a:tc>
                  <a:txBody>
                    <a:bodyPr/>
                    <a:lstStyle/>
                    <a:p>
                      <a:pPr algn="ctr" fontAlgn="base" latinLnBrk="0"/>
                      <a:r>
                        <a:rPr lang="en-IN" sz="1600">
                          <a:effectLst/>
                        </a:rPr>
                        <a:t>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308.19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255.0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6477.72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901.71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828.07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2358801578"/>
                  </a:ext>
                </a:extLst>
              </a:tr>
              <a:tr h="238622">
                <a:tc>
                  <a:txBody>
                    <a:bodyPr/>
                    <a:lstStyle/>
                    <a:p>
                      <a:pPr algn="ctr" fontAlgn="base" latinLnBrk="0"/>
                      <a:r>
                        <a:rPr lang="en-IN" sz="1600">
                          <a:effectLst/>
                        </a:rPr>
                        <a:t>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10.29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275.0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5669.32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824.63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826.86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1682416612"/>
                  </a:ext>
                </a:extLst>
              </a:tr>
              <a:tr h="238622">
                <a:tc>
                  <a:txBody>
                    <a:bodyPr/>
                    <a:lstStyle/>
                    <a:p>
                      <a:pPr algn="ctr" fontAlgn="base" latinLnBrk="0"/>
                      <a:r>
                        <a:rPr lang="en-IN" sz="1600">
                          <a:effectLst/>
                        </a:rPr>
                        <a:t>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11.52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76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305.0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5040.94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741.33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819.57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525559314"/>
                  </a:ext>
                </a:extLst>
              </a:tr>
              <a:tr h="238622">
                <a:tc>
                  <a:txBody>
                    <a:bodyPr/>
                    <a:lstStyle/>
                    <a:p>
                      <a:pPr algn="ctr" fontAlgn="base" latinLnBrk="0"/>
                      <a:r>
                        <a:rPr lang="en-IN" sz="1600">
                          <a:effectLst/>
                        </a:rPr>
                        <a:t>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10.54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77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332.0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4538.16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682.40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810.98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3485867473"/>
                  </a:ext>
                </a:extLst>
              </a:tr>
              <a:tr h="238622">
                <a:tc>
                  <a:txBody>
                    <a:bodyPr/>
                    <a:lstStyle/>
                    <a:p>
                      <a:pPr algn="ctr" fontAlgn="base" latinLnBrk="0"/>
                      <a:r>
                        <a:rPr lang="en-IN" sz="1600">
                          <a:effectLst/>
                        </a:rPr>
                        <a:t>10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12.48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366.0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4126.57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626.18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804.90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797473484"/>
                  </a:ext>
                </a:extLst>
              </a:tr>
              <a:tr h="238622">
                <a:tc>
                  <a:txBody>
                    <a:bodyPr/>
                    <a:lstStyle/>
                    <a:p>
                      <a:pPr algn="ctr" fontAlgn="base" latinLnBrk="0"/>
                      <a:r>
                        <a:rPr lang="en-IN" sz="1600">
                          <a:effectLst/>
                        </a:rPr>
                        <a:t>11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15.18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3783.55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577.0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803.28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1898229548"/>
                  </a:ext>
                </a:extLst>
              </a:tr>
              <a:tr h="238622">
                <a:tc>
                  <a:txBody>
                    <a:bodyPr/>
                    <a:lstStyle/>
                    <a:p>
                      <a:pPr algn="ctr" fontAlgn="base" latinLnBrk="0"/>
                      <a:r>
                        <a:rPr lang="en-IN" sz="1600">
                          <a:effectLst/>
                        </a:rPr>
                        <a:t>12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6.92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430.0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3493.28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536.15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802.15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709559356"/>
                  </a:ext>
                </a:extLst>
              </a:tr>
              <a:tr h="238622">
                <a:tc>
                  <a:txBody>
                    <a:bodyPr/>
                    <a:lstStyle/>
                    <a:p>
                      <a:pPr algn="ctr" fontAlgn="base" latinLnBrk="0"/>
                      <a:r>
                        <a:rPr lang="en-IN" sz="1600">
                          <a:effectLst/>
                        </a:rPr>
                        <a:t>13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6.53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449.0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3244.46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497.86</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801.30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2428248836"/>
                  </a:ext>
                </a:extLst>
              </a:tr>
              <a:tr h="238622">
                <a:tc>
                  <a:txBody>
                    <a:bodyPr/>
                    <a:lstStyle/>
                    <a:p>
                      <a:pPr algn="ctr" fontAlgn="base" latinLnBrk="0"/>
                      <a:r>
                        <a:rPr lang="en-IN" sz="1600">
                          <a:effectLst/>
                        </a:rPr>
                        <a:t>14</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11.20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98</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482.0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3028.81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464.67</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798.75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4014159278"/>
                  </a:ext>
                </a:extLst>
              </a:tr>
              <a:tr h="238622">
                <a:tc>
                  <a:txBody>
                    <a:bodyPr/>
                    <a:lstStyle/>
                    <a:p>
                      <a:pPr algn="ctr" fontAlgn="base" latinLnBrk="0"/>
                      <a:r>
                        <a:rPr lang="en-IN" sz="1600">
                          <a:effectLst/>
                        </a:rPr>
                        <a:t>15</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17.82</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99</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100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535.0</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2840.11</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a:effectLst/>
                        </a:rPr>
                        <a:t>435.63</a:t>
                      </a:r>
                      <a:endParaRPr lang="en-IN" sz="1600">
                        <a:effectLst/>
                        <a:latin typeface="Times New Roman" panose="02020603050405020304" pitchFamily="18" charset="0"/>
                        <a:cs typeface="Times New Roman" panose="02020603050405020304" pitchFamily="18" charset="0"/>
                      </a:endParaRPr>
                    </a:p>
                  </a:txBody>
                  <a:tcPr marL="42110" marR="42110" marT="21055" marB="21055" anchor="ctr"/>
                </a:tc>
                <a:tc>
                  <a:txBody>
                    <a:bodyPr/>
                    <a:lstStyle/>
                    <a:p>
                      <a:pPr algn="ctr" fontAlgn="base" latinLnBrk="0"/>
                      <a:r>
                        <a:rPr lang="en-IN" sz="1600" dirty="0">
                          <a:effectLst/>
                        </a:rPr>
                        <a:t>799.00</a:t>
                      </a:r>
                      <a:endParaRPr lang="en-IN" sz="1600" dirty="0">
                        <a:effectLst/>
                        <a:latin typeface="Times New Roman" panose="02020603050405020304" pitchFamily="18" charset="0"/>
                        <a:cs typeface="Times New Roman" panose="02020603050405020304" pitchFamily="18" charset="0"/>
                      </a:endParaRPr>
                    </a:p>
                  </a:txBody>
                  <a:tcPr marL="42110" marR="42110" marT="21055" marB="21055" anchor="ctr"/>
                </a:tc>
                <a:extLst>
                  <a:ext uri="{0D108BD9-81ED-4DB2-BD59-A6C34878D82A}">
                    <a16:rowId xmlns:a16="http://schemas.microsoft.com/office/drawing/2014/main" val="1751718116"/>
                  </a:ext>
                </a:extLst>
              </a:tr>
            </a:tbl>
          </a:graphicData>
        </a:graphic>
      </p:graphicFrame>
    </p:spTree>
    <p:extLst>
      <p:ext uri="{BB962C8B-B14F-4D97-AF65-F5344CB8AC3E}">
        <p14:creationId xmlns:p14="http://schemas.microsoft.com/office/powerpoint/2010/main" val="246735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52865" y="311051"/>
            <a:ext cx="11504400" cy="681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Conclusion</a:t>
            </a:r>
            <a:endParaRPr/>
          </a:p>
        </p:txBody>
      </p:sp>
      <p:sp>
        <p:nvSpPr>
          <p:cNvPr id="156" name="Google Shape;156;p21"/>
          <p:cNvSpPr txBox="1">
            <a:spLocks noGrp="1"/>
          </p:cNvSpPr>
          <p:nvPr>
            <p:ph type="body" idx="1"/>
          </p:nvPr>
        </p:nvSpPr>
        <p:spPr>
          <a:xfrm>
            <a:off x="948449" y="1186325"/>
            <a:ext cx="10295100" cy="43512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Clr>
                <a:schemeClr val="dk1"/>
              </a:buClr>
              <a:buSzPts val="935"/>
              <a:buFont typeface="Arial"/>
              <a:buNone/>
            </a:pPr>
            <a:r>
              <a:rPr lang="en-IN" sz="1900" dirty="0">
                <a:latin typeface="Times New Roman" panose="02020603050405020304" pitchFamily="18" charset="0"/>
                <a:ea typeface="Arial"/>
                <a:cs typeface="Times New Roman" panose="02020603050405020304" pitchFamily="18" charset="0"/>
                <a:sym typeface="Arial"/>
              </a:rPr>
              <a:t>Genetic Algorithms offer a powerful, flexible approach for optimizing traffic signal timings.</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000"/>
              </a:spcBef>
              <a:spcAft>
                <a:spcPts val="0"/>
              </a:spcAft>
              <a:buClr>
                <a:schemeClr val="dk1"/>
              </a:buClr>
              <a:buSzPts val="935"/>
              <a:buFont typeface="Arial"/>
              <a:buNone/>
            </a:pPr>
            <a:r>
              <a:rPr lang="en-IN" sz="1900" dirty="0">
                <a:latin typeface="Times New Roman" panose="02020603050405020304" pitchFamily="18" charset="0"/>
                <a:ea typeface="Arial"/>
                <a:cs typeface="Times New Roman" panose="02020603050405020304" pitchFamily="18" charset="0"/>
                <a:sym typeface="Arial"/>
              </a:rPr>
              <a:t>The project successfully demonstrates that GA can </a:t>
            </a:r>
            <a:r>
              <a:rPr lang="en-IN" sz="1900" b="1" dirty="0">
                <a:latin typeface="Times New Roman" panose="02020603050405020304" pitchFamily="18" charset="0"/>
                <a:ea typeface="Arial"/>
                <a:cs typeface="Times New Roman" panose="02020603050405020304" pitchFamily="18" charset="0"/>
                <a:sym typeface="Arial"/>
              </a:rPr>
              <a:t>reduce waiting time</a:t>
            </a:r>
            <a:r>
              <a:rPr lang="en-IN" sz="1900" dirty="0">
                <a:latin typeface="Times New Roman" panose="02020603050405020304" pitchFamily="18" charset="0"/>
                <a:ea typeface="Arial"/>
                <a:cs typeface="Times New Roman" panose="02020603050405020304" pitchFamily="18" charset="0"/>
                <a:sym typeface="Arial"/>
              </a:rPr>
              <a:t> and </a:t>
            </a:r>
            <a:r>
              <a:rPr lang="en-IN" sz="1900" b="1" dirty="0">
                <a:latin typeface="Times New Roman" panose="02020603050405020304" pitchFamily="18" charset="0"/>
                <a:ea typeface="Arial"/>
                <a:cs typeface="Times New Roman" panose="02020603050405020304" pitchFamily="18" charset="0"/>
                <a:sym typeface="Arial"/>
              </a:rPr>
              <a:t>improve flow</a:t>
            </a:r>
            <a:r>
              <a:rPr lang="en-IN" sz="1900" dirty="0">
                <a:latin typeface="Times New Roman" panose="02020603050405020304" pitchFamily="18" charset="0"/>
                <a:ea typeface="Arial"/>
                <a:cs typeface="Times New Roman" panose="02020603050405020304" pitchFamily="18" charset="0"/>
                <a:sym typeface="Arial"/>
              </a:rPr>
              <a:t> at intersections.</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000"/>
              </a:spcBef>
              <a:spcAft>
                <a:spcPts val="0"/>
              </a:spcAft>
              <a:buClr>
                <a:schemeClr val="dk1"/>
              </a:buClr>
              <a:buSzPts val="935"/>
              <a:buFont typeface="Arial"/>
              <a:buNone/>
            </a:pPr>
            <a:r>
              <a:rPr lang="en-IN" sz="1900" dirty="0">
                <a:latin typeface="Times New Roman" panose="02020603050405020304" pitchFamily="18" charset="0"/>
                <a:ea typeface="Arial"/>
                <a:cs typeface="Times New Roman" panose="02020603050405020304" pitchFamily="18" charset="0"/>
                <a:sym typeface="Arial"/>
              </a:rPr>
              <a:t>Integrating GA with a traffic simulator like </a:t>
            </a:r>
            <a:r>
              <a:rPr lang="en-IN" sz="1900" b="1" dirty="0">
                <a:latin typeface="Times New Roman" panose="02020603050405020304" pitchFamily="18" charset="0"/>
                <a:ea typeface="Arial"/>
                <a:cs typeface="Times New Roman" panose="02020603050405020304" pitchFamily="18" charset="0"/>
                <a:sym typeface="Arial"/>
              </a:rPr>
              <a:t>SUMO</a:t>
            </a:r>
            <a:r>
              <a:rPr lang="en-IN" sz="1900" dirty="0">
                <a:latin typeface="Times New Roman" panose="02020603050405020304" pitchFamily="18" charset="0"/>
                <a:ea typeface="Arial"/>
                <a:cs typeface="Times New Roman" panose="02020603050405020304" pitchFamily="18" charset="0"/>
                <a:sym typeface="Arial"/>
              </a:rPr>
              <a:t> provides a realistic platform to evaluate and fine-tune signal strategies.</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000"/>
              </a:spcBef>
              <a:spcAft>
                <a:spcPts val="0"/>
              </a:spcAft>
              <a:buClr>
                <a:schemeClr val="dk1"/>
              </a:buClr>
              <a:buSzPts val="935"/>
              <a:buFont typeface="Arial"/>
              <a:buNone/>
            </a:pPr>
            <a:r>
              <a:rPr lang="en-IN" sz="1900" dirty="0">
                <a:latin typeface="Times New Roman" panose="02020603050405020304" pitchFamily="18" charset="0"/>
                <a:ea typeface="Arial"/>
                <a:cs typeface="Times New Roman" panose="02020603050405020304" pitchFamily="18" charset="0"/>
                <a:sym typeface="Arial"/>
              </a:rPr>
              <a:t>While this is a simulation-based model, it provides a strong foundation for developing </a:t>
            </a:r>
            <a:r>
              <a:rPr lang="en-IN" sz="1900" b="1" dirty="0">
                <a:latin typeface="Times New Roman" panose="02020603050405020304" pitchFamily="18" charset="0"/>
                <a:ea typeface="Arial"/>
                <a:cs typeface="Times New Roman" panose="02020603050405020304" pitchFamily="18" charset="0"/>
                <a:sym typeface="Arial"/>
              </a:rPr>
              <a:t>real-time, adaptive traffic systems</a:t>
            </a:r>
            <a:r>
              <a:rPr lang="en-IN" sz="1900" dirty="0">
                <a:latin typeface="Times New Roman" panose="02020603050405020304" pitchFamily="18" charset="0"/>
                <a:ea typeface="Arial"/>
                <a:cs typeface="Times New Roman" panose="02020603050405020304" pitchFamily="18" charset="0"/>
                <a:sym typeface="Arial"/>
              </a:rPr>
              <a:t>.</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000"/>
              </a:spcBef>
              <a:spcAft>
                <a:spcPts val="0"/>
              </a:spcAft>
              <a:buClr>
                <a:schemeClr val="dk1"/>
              </a:buClr>
              <a:buSzPts val="935"/>
              <a:buFont typeface="Arial"/>
              <a:buNone/>
            </a:pPr>
            <a:r>
              <a:rPr lang="en-IN" sz="1900" dirty="0">
                <a:latin typeface="Times New Roman" panose="02020603050405020304" pitchFamily="18" charset="0"/>
                <a:ea typeface="Arial"/>
                <a:cs typeface="Times New Roman" panose="02020603050405020304" pitchFamily="18" charset="0"/>
                <a:sym typeface="Arial"/>
              </a:rPr>
              <a:t>Future extensions could include:</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457200" lvl="0" indent="-351592" algn="l" rtl="0">
              <a:lnSpc>
                <a:spcPct val="95000"/>
              </a:lnSpc>
              <a:spcBef>
                <a:spcPts val="1200"/>
              </a:spcBef>
              <a:spcAft>
                <a:spcPts val="0"/>
              </a:spcAft>
              <a:buSzPts val="1937"/>
              <a:buChar char="●"/>
            </a:pPr>
            <a:r>
              <a:rPr lang="en-IN" sz="1900" dirty="0">
                <a:latin typeface="Times New Roman" panose="02020603050405020304" pitchFamily="18" charset="0"/>
                <a:ea typeface="Arial"/>
                <a:cs typeface="Times New Roman" panose="02020603050405020304" pitchFamily="18" charset="0"/>
                <a:sym typeface="Arial"/>
              </a:rPr>
              <a:t>Real-time traffic data integration using sensors or IoT devices.</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457200" lvl="0" indent="-351592" algn="l" rtl="0">
              <a:lnSpc>
                <a:spcPct val="95000"/>
              </a:lnSpc>
              <a:spcBef>
                <a:spcPts val="0"/>
              </a:spcBef>
              <a:spcAft>
                <a:spcPts val="0"/>
              </a:spcAft>
              <a:buSzPts val="1937"/>
              <a:buChar char="●"/>
            </a:pPr>
            <a:r>
              <a:rPr lang="en-IN" sz="1900" dirty="0">
                <a:latin typeface="Times New Roman" panose="02020603050405020304" pitchFamily="18" charset="0"/>
                <a:ea typeface="Arial"/>
                <a:cs typeface="Times New Roman" panose="02020603050405020304" pitchFamily="18" charset="0"/>
                <a:sym typeface="Arial"/>
              </a:rPr>
              <a:t>Multi-objective optimization (e.g., emissions, fuel consumption).</a:t>
            </a:r>
            <a:br>
              <a:rPr lang="en-IN" sz="1900" dirty="0">
                <a:latin typeface="Times New Roman" panose="02020603050405020304" pitchFamily="18" charset="0"/>
                <a:ea typeface="Arial"/>
                <a:cs typeface="Times New Roman" panose="02020603050405020304" pitchFamily="18" charset="0"/>
                <a:sym typeface="Arial"/>
              </a:rPr>
            </a:br>
            <a:endParaRPr sz="1900" dirty="0">
              <a:latin typeface="Times New Roman" panose="02020603050405020304" pitchFamily="18" charset="0"/>
              <a:ea typeface="Arial"/>
              <a:cs typeface="Times New Roman" panose="02020603050405020304" pitchFamily="18" charset="0"/>
              <a:sym typeface="Arial"/>
            </a:endParaRPr>
          </a:p>
          <a:p>
            <a:pPr marL="457200" lvl="0" indent="-351592" algn="l" rtl="0">
              <a:lnSpc>
                <a:spcPct val="95000"/>
              </a:lnSpc>
              <a:spcBef>
                <a:spcPts val="0"/>
              </a:spcBef>
              <a:spcAft>
                <a:spcPts val="0"/>
              </a:spcAft>
              <a:buSzPts val="1937"/>
              <a:buChar char="●"/>
            </a:pPr>
            <a:r>
              <a:rPr lang="en-IN" sz="1900" dirty="0">
                <a:latin typeface="Times New Roman" panose="02020603050405020304" pitchFamily="18" charset="0"/>
                <a:ea typeface="Arial"/>
                <a:cs typeface="Times New Roman" panose="02020603050405020304" pitchFamily="18" charset="0"/>
                <a:sym typeface="Arial"/>
              </a:rPr>
              <a:t>Applying Reinforcement Learning alongside GAs for hybrid approaches.</a:t>
            </a:r>
            <a:endParaRPr sz="19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200"/>
              </a:spcBef>
              <a:spcAft>
                <a:spcPts val="0"/>
              </a:spcAft>
              <a:buSzPts val="935"/>
              <a:buNone/>
            </a:pPr>
            <a:endParaRPr sz="1900"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Introduction</a:t>
            </a:r>
            <a:endParaRPr/>
          </a:p>
        </p:txBody>
      </p:sp>
      <p:sp>
        <p:nvSpPr>
          <p:cNvPr id="100" name="Google Shape;100;p14"/>
          <p:cNvSpPr txBox="1">
            <a:spLocks noGrp="1"/>
          </p:cNvSpPr>
          <p:nvPr>
            <p:ph type="body" idx="1"/>
          </p:nvPr>
        </p:nvSpPr>
        <p:spPr>
          <a:xfrm>
            <a:off x="525789" y="1629213"/>
            <a:ext cx="114147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IN" sz="1900"/>
              <a:t>Urban areas are facing growing challenges due to increasing vehicle numbers and inefficient traffic signal systems. Traditional traffic lights operate on fixed schedules, often ignoring real-time traffic flow, which leads to long waiting times, congestion, and pollution.</a:t>
            </a:r>
            <a:endParaRPr sz="1900"/>
          </a:p>
          <a:p>
            <a:pPr marL="0" lvl="0" indent="0" algn="l" rtl="0">
              <a:lnSpc>
                <a:spcPct val="115000"/>
              </a:lnSpc>
              <a:spcBef>
                <a:spcPts val="1200"/>
              </a:spcBef>
              <a:spcAft>
                <a:spcPts val="0"/>
              </a:spcAft>
              <a:buClr>
                <a:schemeClr val="dk1"/>
              </a:buClr>
              <a:buSzPts val="1100"/>
              <a:buFont typeface="Arial"/>
              <a:buNone/>
            </a:pPr>
            <a:r>
              <a:rPr lang="en-IN" sz="1900"/>
              <a:t>This project focuses on optimizing traffic signal timings using </a:t>
            </a:r>
            <a:r>
              <a:rPr lang="en-IN" sz="1900" b="1"/>
              <a:t>Genetic Algorithms (GAs)</a:t>
            </a:r>
            <a:r>
              <a:rPr lang="en-IN" sz="1900"/>
              <a:t> — an evolutionary computing technique inspired by natural selection. By simulating traffic scenarios in </a:t>
            </a:r>
            <a:r>
              <a:rPr lang="en-IN" sz="1900" b="1"/>
              <a:t>SUMO</a:t>
            </a:r>
            <a:r>
              <a:rPr lang="en-IN" sz="1900"/>
              <a:t> and evolving better signal timing plans over multiple generations, the system aims to reduce average waiting time and improve traffic flow at intersections.</a:t>
            </a:r>
            <a:endParaRPr sz="1900"/>
          </a:p>
          <a:p>
            <a:pPr marL="0" lvl="0" indent="0" algn="l" rtl="0">
              <a:lnSpc>
                <a:spcPct val="115000"/>
              </a:lnSpc>
              <a:spcBef>
                <a:spcPts val="1200"/>
              </a:spcBef>
              <a:spcAft>
                <a:spcPts val="1200"/>
              </a:spcAft>
              <a:buClr>
                <a:schemeClr val="dk1"/>
              </a:buClr>
              <a:buSzPts val="1100"/>
              <a:buFont typeface="Arial"/>
              <a:buNone/>
            </a:pPr>
            <a:r>
              <a:rPr lang="en-IN" sz="1900"/>
              <a:t>In essence, this approach combines AI with traffic engineering to build </a:t>
            </a:r>
            <a:r>
              <a:rPr lang="en-IN" sz="1900" b="1"/>
              <a:t>adaptive, intelligent signal control</a:t>
            </a:r>
            <a:r>
              <a:rPr lang="en-IN" sz="1900"/>
              <a:t> that responds more effectively to real-world traffic conditions.</a:t>
            </a:r>
            <a:endParaRPr sz="3600"/>
          </a:p>
        </p:txBody>
      </p:sp>
      <p:sp>
        <p:nvSpPr>
          <p:cNvPr id="101" name="Google Shape;10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603815" y="268301"/>
            <a:ext cx="11504400" cy="681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a:t>Scope of the Project</a:t>
            </a:r>
            <a:endParaRPr/>
          </a:p>
        </p:txBody>
      </p:sp>
      <p:sp>
        <p:nvSpPr>
          <p:cNvPr id="148" name="Google Shape;148;p20"/>
          <p:cNvSpPr txBox="1">
            <a:spLocks noGrp="1"/>
          </p:cNvSpPr>
          <p:nvPr>
            <p:ph type="body" idx="1"/>
          </p:nvPr>
        </p:nvSpPr>
        <p:spPr>
          <a:xfrm>
            <a:off x="777249" y="1253400"/>
            <a:ext cx="10093800" cy="4351200"/>
          </a:xfrm>
          <a:prstGeom prst="rect">
            <a:avLst/>
          </a:prstGeom>
        </p:spPr>
        <p:txBody>
          <a:bodyPr spcFirstLastPara="1" wrap="square" lIns="91425" tIns="45700" rIns="91425" bIns="45700" anchor="t" anchorCtr="0">
            <a:noAutofit/>
          </a:bodyPr>
          <a:lstStyle/>
          <a:p>
            <a:pPr marL="0" lvl="0" indent="0" algn="l" rtl="0">
              <a:lnSpc>
                <a:spcPct val="105000"/>
              </a:lnSpc>
              <a:spcBef>
                <a:spcPts val="1400"/>
              </a:spcBef>
              <a:spcAft>
                <a:spcPts val="0"/>
              </a:spcAft>
              <a:buClr>
                <a:schemeClr val="dk1"/>
              </a:buClr>
              <a:buSzPts val="852"/>
              <a:buFont typeface="Arial"/>
              <a:buNone/>
            </a:pPr>
            <a:r>
              <a:rPr lang="en-IN" sz="2000" b="1" dirty="0">
                <a:latin typeface="Times New Roman" panose="02020603050405020304" pitchFamily="18" charset="0"/>
                <a:ea typeface="Arial"/>
                <a:cs typeface="Times New Roman" panose="02020603050405020304" pitchFamily="18" charset="0"/>
                <a:sym typeface="Arial"/>
              </a:rPr>
              <a:t>Defining the Boundaries and Reach</a:t>
            </a:r>
            <a:endParaRPr sz="2000" b="1"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120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Focuses on optimizing signal timings at </a:t>
            </a:r>
            <a:r>
              <a:rPr lang="en-IN" sz="2000" b="1" dirty="0">
                <a:latin typeface="Times New Roman" panose="02020603050405020304" pitchFamily="18" charset="0"/>
                <a:ea typeface="Arial"/>
                <a:cs typeface="Times New Roman" panose="02020603050405020304" pitchFamily="18" charset="0"/>
                <a:sym typeface="Arial"/>
              </a:rPr>
              <a:t>isolated intersections</a:t>
            </a:r>
            <a:r>
              <a:rPr lang="en-IN" sz="2000" dirty="0">
                <a:latin typeface="Times New Roman" panose="02020603050405020304" pitchFamily="18" charset="0"/>
                <a:ea typeface="Arial"/>
                <a:cs typeface="Times New Roman" panose="02020603050405020304" pitchFamily="18" charset="0"/>
                <a:sym typeface="Arial"/>
              </a:rPr>
              <a:t> (single junction).</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Uses </a:t>
            </a:r>
            <a:r>
              <a:rPr lang="en-IN" sz="2000" b="1" dirty="0">
                <a:latin typeface="Times New Roman" panose="02020603050405020304" pitchFamily="18" charset="0"/>
                <a:ea typeface="Arial"/>
                <a:cs typeface="Times New Roman" panose="02020603050405020304" pitchFamily="18" charset="0"/>
                <a:sym typeface="Arial"/>
              </a:rPr>
              <a:t>Genetic Algorithms</a:t>
            </a:r>
            <a:r>
              <a:rPr lang="en-IN" sz="2000" dirty="0">
                <a:latin typeface="Times New Roman" panose="02020603050405020304" pitchFamily="18" charset="0"/>
                <a:ea typeface="Arial"/>
                <a:cs typeface="Times New Roman" panose="02020603050405020304" pitchFamily="18" charset="0"/>
                <a:sym typeface="Arial"/>
              </a:rPr>
              <a:t> to generate and evolve signal plans.</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Traffic scenarios are </a:t>
            </a:r>
            <a:r>
              <a:rPr lang="en-IN" sz="2000" dirty="0" err="1">
                <a:latin typeface="Times New Roman" panose="02020603050405020304" pitchFamily="18" charset="0"/>
                <a:ea typeface="Arial"/>
                <a:cs typeface="Times New Roman" panose="02020603050405020304" pitchFamily="18" charset="0"/>
                <a:sym typeface="Arial"/>
              </a:rPr>
              <a:t>modeled</a:t>
            </a:r>
            <a:r>
              <a:rPr lang="en-IN" sz="2000" dirty="0">
                <a:latin typeface="Times New Roman" panose="02020603050405020304" pitchFamily="18" charset="0"/>
                <a:ea typeface="Arial"/>
                <a:cs typeface="Times New Roman" panose="02020603050405020304" pitchFamily="18" charset="0"/>
                <a:sym typeface="Arial"/>
              </a:rPr>
              <a:t> and tested using </a:t>
            </a:r>
            <a:r>
              <a:rPr lang="en-IN" sz="2000" b="1" dirty="0">
                <a:latin typeface="Times New Roman" panose="02020603050405020304" pitchFamily="18" charset="0"/>
                <a:ea typeface="Arial"/>
                <a:cs typeface="Times New Roman" panose="02020603050405020304" pitchFamily="18" charset="0"/>
                <a:sym typeface="Arial"/>
              </a:rPr>
              <a:t>SUMO</a:t>
            </a:r>
            <a:r>
              <a:rPr lang="en-IN" sz="2000" dirty="0">
                <a:latin typeface="Times New Roman" panose="02020603050405020304" pitchFamily="18" charset="0"/>
                <a:ea typeface="Arial"/>
                <a:cs typeface="Times New Roman" panose="02020603050405020304" pitchFamily="18" charset="0"/>
                <a:sym typeface="Arial"/>
              </a:rPr>
              <a:t> (Simulation of Urban Mobility).</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Optimization is based on </a:t>
            </a:r>
            <a:r>
              <a:rPr lang="en-IN" sz="2000" b="1" dirty="0">
                <a:latin typeface="Times New Roman" panose="02020603050405020304" pitchFamily="18" charset="0"/>
                <a:ea typeface="Arial"/>
                <a:cs typeface="Times New Roman" panose="02020603050405020304" pitchFamily="18" charset="0"/>
                <a:sym typeface="Arial"/>
              </a:rPr>
              <a:t>static traffic patterns</a:t>
            </a:r>
            <a:r>
              <a:rPr lang="en-IN" sz="2000" dirty="0">
                <a:latin typeface="Times New Roman" panose="02020603050405020304" pitchFamily="18" charset="0"/>
                <a:ea typeface="Arial"/>
                <a:cs typeface="Times New Roman" panose="02020603050405020304" pitchFamily="18" charset="0"/>
                <a:sym typeface="Arial"/>
              </a:rPr>
              <a:t> provided by the simulation.</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The project is a </a:t>
            </a:r>
            <a:r>
              <a:rPr lang="en-IN" sz="2000" b="1" dirty="0">
                <a:latin typeface="Times New Roman" panose="02020603050405020304" pitchFamily="18" charset="0"/>
                <a:ea typeface="Arial"/>
                <a:cs typeface="Times New Roman" panose="02020603050405020304" pitchFamily="18" charset="0"/>
                <a:sym typeface="Arial"/>
              </a:rPr>
              <a:t>proof of concept</a:t>
            </a:r>
            <a:r>
              <a:rPr lang="en-IN" sz="2000" dirty="0">
                <a:latin typeface="Times New Roman" panose="02020603050405020304" pitchFamily="18" charset="0"/>
                <a:ea typeface="Arial"/>
                <a:cs typeface="Times New Roman" panose="02020603050405020304" pitchFamily="18" charset="0"/>
                <a:sym typeface="Arial"/>
              </a:rPr>
              <a:t>, demonstrating that GAs can improve traffic efficiency without real-time data.</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457200" lvl="0" indent="-353692" algn="l" rtl="0">
              <a:lnSpc>
                <a:spcPct val="105000"/>
              </a:lnSpc>
              <a:spcBef>
                <a:spcPts val="0"/>
              </a:spcBef>
              <a:spcAft>
                <a:spcPts val="0"/>
              </a:spcAft>
              <a:buSzPts val="1970"/>
              <a:buChar char="●"/>
            </a:pPr>
            <a:r>
              <a:rPr lang="en-IN" sz="2000" dirty="0">
                <a:latin typeface="Times New Roman" panose="02020603050405020304" pitchFamily="18" charset="0"/>
                <a:ea typeface="Arial"/>
                <a:cs typeface="Times New Roman" panose="02020603050405020304" pitchFamily="18" charset="0"/>
                <a:sym typeface="Arial"/>
              </a:rPr>
              <a:t>Designed for </a:t>
            </a:r>
            <a:r>
              <a:rPr lang="en-IN" sz="2000" b="1" dirty="0">
                <a:latin typeface="Times New Roman" panose="02020603050405020304" pitchFamily="18" charset="0"/>
                <a:ea typeface="Arial"/>
                <a:cs typeface="Times New Roman" panose="02020603050405020304" pitchFamily="18" charset="0"/>
                <a:sym typeface="Arial"/>
              </a:rPr>
              <a:t>easy scalability</a:t>
            </a:r>
            <a:r>
              <a:rPr lang="en-IN" sz="2000" dirty="0">
                <a:latin typeface="Times New Roman" panose="02020603050405020304" pitchFamily="18" charset="0"/>
                <a:ea typeface="Arial"/>
                <a:cs typeface="Times New Roman" panose="02020603050405020304" pitchFamily="18" charset="0"/>
                <a:sym typeface="Arial"/>
              </a:rPr>
              <a:t> to more complex intersections and real-time data integration in the future.</a:t>
            </a:r>
            <a:br>
              <a:rPr lang="en-IN"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0" lvl="0" indent="0" algn="l" rtl="0">
              <a:lnSpc>
                <a:spcPct val="80000"/>
              </a:lnSpc>
              <a:spcBef>
                <a:spcPts val="1200"/>
              </a:spcBef>
              <a:spcAft>
                <a:spcPts val="0"/>
              </a:spcAft>
              <a:buSzPts val="852"/>
              <a:buNone/>
            </a:pPr>
            <a:endParaRPr sz="2000" dirty="0">
              <a:latin typeface="Times New Roman" panose="02020603050405020304" pitchFamily="18" charset="0"/>
              <a:cs typeface="Times New Roman" panose="02020603050405020304" pitchFamily="18" charset="0"/>
            </a:endParaRPr>
          </a:p>
        </p:txBody>
      </p:sp>
      <p:sp>
        <p:nvSpPr>
          <p:cNvPr id="149" name="Google Shape;149;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Motivation</a:t>
            </a:r>
            <a:endParaRPr/>
          </a:p>
        </p:txBody>
      </p:sp>
      <p:sp>
        <p:nvSpPr>
          <p:cNvPr id="108" name="Google Shape;108;p15"/>
          <p:cNvSpPr txBox="1">
            <a:spLocks noGrp="1"/>
          </p:cNvSpPr>
          <p:nvPr>
            <p:ph type="body" idx="1"/>
          </p:nvPr>
        </p:nvSpPr>
        <p:spPr>
          <a:xfrm>
            <a:off x="525789" y="1629213"/>
            <a:ext cx="11414700" cy="4351200"/>
          </a:xfrm>
          <a:prstGeom prst="rect">
            <a:avLst/>
          </a:prstGeom>
          <a:noFill/>
          <a:ln>
            <a:noFill/>
          </a:ln>
        </p:spPr>
        <p:txBody>
          <a:bodyPr spcFirstLastPara="1" wrap="square" lIns="91425" tIns="45700" rIns="91425" bIns="45700" anchor="t" anchorCtr="0">
            <a:normAutofit/>
          </a:bodyPr>
          <a:lstStyle/>
          <a:p>
            <a:pPr marL="457200" lvl="0" indent="-349250" algn="l" rtl="0">
              <a:lnSpc>
                <a:spcPct val="115000"/>
              </a:lnSpc>
              <a:spcBef>
                <a:spcPts val="1200"/>
              </a:spcBef>
              <a:spcAft>
                <a:spcPts val="0"/>
              </a:spcAft>
              <a:buSzPts val="1900"/>
              <a:buChar char="•"/>
            </a:pPr>
            <a:r>
              <a:rPr lang="en-IN" sz="1900" dirty="0"/>
              <a:t>In the modern era of urbanization, traffic congestion has emerged as a persistent challenge in metropolitan cities. </a:t>
            </a:r>
            <a:endParaRPr sz="1900" dirty="0"/>
          </a:p>
          <a:p>
            <a:pPr marL="457200" lvl="0" indent="-349250" algn="l" rtl="0">
              <a:lnSpc>
                <a:spcPct val="115000"/>
              </a:lnSpc>
              <a:spcBef>
                <a:spcPts val="0"/>
              </a:spcBef>
              <a:spcAft>
                <a:spcPts val="0"/>
              </a:spcAft>
              <a:buSzPts val="1900"/>
              <a:buChar char="•"/>
            </a:pPr>
            <a:r>
              <a:rPr lang="en-IN" sz="1900" dirty="0"/>
              <a:t>Traditional traffic signal systems operate on fixed timing schedules, which often do not adapt to dynamic traffic conditions. </a:t>
            </a:r>
            <a:endParaRPr sz="1900" dirty="0"/>
          </a:p>
          <a:p>
            <a:pPr marL="457200" lvl="0" indent="-349250" algn="l" rtl="0">
              <a:lnSpc>
                <a:spcPct val="115000"/>
              </a:lnSpc>
              <a:spcBef>
                <a:spcPts val="0"/>
              </a:spcBef>
              <a:spcAft>
                <a:spcPts val="0"/>
              </a:spcAft>
              <a:buSzPts val="1900"/>
              <a:buChar char="•"/>
            </a:pPr>
            <a:r>
              <a:rPr lang="en-IN" sz="1900" dirty="0"/>
              <a:t>This inefficiency leads to increased vehicle waiting times, higher fuel consumption, and elevated pollution levels. </a:t>
            </a:r>
            <a:endParaRPr sz="1900" dirty="0"/>
          </a:p>
          <a:p>
            <a:pPr marL="457200" lvl="0" indent="-349250" algn="l" rtl="0">
              <a:lnSpc>
                <a:spcPct val="115000"/>
              </a:lnSpc>
              <a:spcBef>
                <a:spcPts val="0"/>
              </a:spcBef>
              <a:spcAft>
                <a:spcPts val="0"/>
              </a:spcAft>
              <a:buSzPts val="1900"/>
              <a:buChar char="•"/>
            </a:pPr>
            <a:r>
              <a:rPr lang="en-IN" sz="1900" dirty="0"/>
              <a:t>As traffic volumes continue to grow, there is a pressing need for intelligent traffic management solutions that can respond to real-time traffic flow. </a:t>
            </a:r>
            <a:endParaRPr sz="1900" dirty="0"/>
          </a:p>
          <a:p>
            <a:pPr marL="457200" lvl="0" indent="-349250" algn="l" rtl="0">
              <a:lnSpc>
                <a:spcPct val="115000"/>
              </a:lnSpc>
              <a:spcBef>
                <a:spcPts val="0"/>
              </a:spcBef>
              <a:spcAft>
                <a:spcPts val="0"/>
              </a:spcAft>
              <a:buSzPts val="1900"/>
              <a:buChar char="•"/>
            </a:pPr>
            <a:r>
              <a:rPr lang="en-IN" sz="1900" dirty="0"/>
              <a:t>The motivation is to address these challenges by employing a nature-inspired optimization technique—</a:t>
            </a:r>
            <a:r>
              <a:rPr lang="en-IN" sz="1900" b="1" dirty="0"/>
              <a:t>Genetic Algorithm (GA)</a:t>
            </a:r>
            <a:r>
              <a:rPr lang="en-IN" sz="1900" dirty="0"/>
              <a:t>—to dynamically adjust signal timings. </a:t>
            </a:r>
            <a:endParaRPr sz="1900" dirty="0"/>
          </a:p>
          <a:p>
            <a:pPr marL="457200" lvl="0" indent="-349250" algn="l" rtl="0">
              <a:lnSpc>
                <a:spcPct val="115000"/>
              </a:lnSpc>
              <a:spcBef>
                <a:spcPts val="0"/>
              </a:spcBef>
              <a:spcAft>
                <a:spcPts val="0"/>
              </a:spcAft>
              <a:buSzPts val="1900"/>
              <a:buChar char="•"/>
            </a:pPr>
            <a:r>
              <a:rPr lang="en-IN" sz="1900" dirty="0"/>
              <a:t>By optimizing the timing cycles based on simulated traffic data, the system aims to significantly reduce congestion, improve traffic flow, and enhance the overall driving experience for commuters.</a:t>
            </a:r>
            <a:endParaRPr sz="1900" dirty="0"/>
          </a:p>
          <a:p>
            <a:pPr marL="228600" lvl="0" indent="-50800" algn="l" rtl="0">
              <a:lnSpc>
                <a:spcPct val="90000"/>
              </a:lnSpc>
              <a:spcBef>
                <a:spcPts val="1200"/>
              </a:spcBef>
              <a:spcAft>
                <a:spcPts val="0"/>
              </a:spcAft>
              <a:buClr>
                <a:schemeClr val="dk1"/>
              </a:buClr>
              <a:buSzPts val="2800"/>
              <a:buNone/>
            </a:pPr>
            <a:endParaRPr sz="1900" b="1" dirty="0"/>
          </a:p>
        </p:txBody>
      </p:sp>
      <p:sp>
        <p:nvSpPr>
          <p:cNvPr id="109" name="Google Shape;109;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E17D85D0-5625-03EC-8B7C-AFB782DF7CE9}"/>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B659E572-8229-697C-6EF9-DD673CA01CE4}"/>
              </a:ext>
            </a:extLst>
          </p:cNvPr>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algn="ctr" rtl="0"/>
            <a:r>
              <a:rPr lang="en-IN" sz="3600" b="0" i="0" u="none" strike="noStrike" dirty="0">
                <a:solidFill>
                  <a:srgbClr val="000000"/>
                </a:solidFill>
                <a:effectLst/>
                <a:latin typeface="Times New Roman" panose="02020603050405020304" pitchFamily="18" charset="0"/>
              </a:rPr>
              <a:t>Problem Statement </a:t>
            </a:r>
            <a:endParaRPr lang="en-IN" dirty="0"/>
          </a:p>
        </p:txBody>
      </p:sp>
      <p:sp>
        <p:nvSpPr>
          <p:cNvPr id="108" name="Google Shape;108;p15">
            <a:extLst>
              <a:ext uri="{FF2B5EF4-FFF2-40B4-BE49-F238E27FC236}">
                <a16:creationId xmlns:a16="http://schemas.microsoft.com/office/drawing/2014/main" id="{9DBD4871-EBCF-F77F-58C1-6D70EF4CEE65}"/>
              </a:ext>
            </a:extLst>
          </p:cNvPr>
          <p:cNvSpPr txBox="1">
            <a:spLocks noGrp="1"/>
          </p:cNvSpPr>
          <p:nvPr>
            <p:ph type="body" idx="1"/>
          </p:nvPr>
        </p:nvSpPr>
        <p:spPr>
          <a:xfrm>
            <a:off x="433490" y="1253400"/>
            <a:ext cx="11414700" cy="4351200"/>
          </a:xfrm>
          <a:prstGeom prst="rect">
            <a:avLst/>
          </a:prstGeom>
          <a:noFill/>
          <a:ln>
            <a:noFill/>
          </a:ln>
        </p:spPr>
        <p:txBody>
          <a:bodyPr spcFirstLastPara="1" wrap="square" lIns="91425" tIns="45700" rIns="91425" bIns="45700" anchor="t" anchorCtr="0">
            <a:noAutofit/>
          </a:bodyPr>
          <a:lstStyle/>
          <a:p>
            <a:pPr rtl="0"/>
            <a:r>
              <a:rPr lang="en-US" sz="1900" b="1" i="0" u="none" strike="noStrike" dirty="0">
                <a:solidFill>
                  <a:srgbClr val="000000"/>
                </a:solidFill>
                <a:effectLst/>
                <a:latin typeface="Times New Roman" panose="02020603050405020304" pitchFamily="18" charset="0"/>
                <a:cs typeface="Times New Roman" panose="02020603050405020304" pitchFamily="18" charset="0"/>
              </a:rPr>
              <a:t>Urban Traffic Challenges</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a:t>
            </a: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r>
              <a:rPr lang="en-US" sz="1900" b="0" i="0" u="none" strike="noStrike" dirty="0">
                <a:solidFill>
                  <a:srgbClr val="000000"/>
                </a:solidFill>
                <a:effectLst/>
                <a:latin typeface="Times New Roman" panose="02020603050405020304" pitchFamily="18" charset="0"/>
                <a:cs typeface="Times New Roman" panose="02020603050405020304" pitchFamily="18" charset="0"/>
              </a:rPr>
              <a:t>With the rapid pace of urbanization and population growth in cities, vehicular traffic has increased significantly. This leads to several challenges including traffic congestion, delays, increased fuel consumption, and elevated levels of air and noise pollution.</a:t>
            </a: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1900" b="0" dirty="0">
              <a:effectLst/>
              <a:latin typeface="Times New Roman" panose="02020603050405020304" pitchFamily="18" charset="0"/>
              <a:cs typeface="Times New Roman" panose="02020603050405020304" pitchFamily="18" charset="0"/>
            </a:endParaRPr>
          </a:p>
          <a:p>
            <a:pPr rtl="0"/>
            <a:r>
              <a:rPr lang="en-US" sz="1900" b="1" i="0" u="none" strike="noStrike" dirty="0">
                <a:solidFill>
                  <a:srgbClr val="000000"/>
                </a:solidFill>
                <a:effectLst/>
                <a:latin typeface="Times New Roman" panose="02020603050405020304" pitchFamily="18" charset="0"/>
                <a:cs typeface="Times New Roman" panose="02020603050405020304" pitchFamily="18" charset="0"/>
              </a:rPr>
              <a:t>Limitations of Traditional Traffic Systems</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a:t>
            </a: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r>
              <a:rPr lang="en-US" sz="1900" b="0" i="0" u="none" strike="noStrike" dirty="0">
                <a:solidFill>
                  <a:srgbClr val="000000"/>
                </a:solidFill>
                <a:effectLst/>
                <a:latin typeface="Times New Roman" panose="02020603050405020304" pitchFamily="18" charset="0"/>
                <a:cs typeface="Times New Roman" panose="02020603050405020304" pitchFamily="18" charset="0"/>
              </a:rPr>
              <a:t>Most existing traffic light systems work on pre-set schedules that do not adapt to real-time changes in traffic flow. As a result, even during times of low traffic, vehicles may be forced to stop unnecessarily, leading to inefficiencies and frustration.</a:t>
            </a: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endParaRPr lang="en-US" sz="1900" b="0" dirty="0">
              <a:effectLst/>
              <a:latin typeface="Times New Roman" panose="02020603050405020304" pitchFamily="18" charset="0"/>
              <a:cs typeface="Times New Roman" panose="02020603050405020304" pitchFamily="18" charset="0"/>
            </a:endParaRPr>
          </a:p>
          <a:p>
            <a:pPr rtl="0"/>
            <a:r>
              <a:rPr lang="en-US" sz="1900" b="1" i="0" u="none" strike="noStrike" dirty="0">
                <a:solidFill>
                  <a:srgbClr val="000000"/>
                </a:solidFill>
                <a:effectLst/>
                <a:latin typeface="Times New Roman" panose="02020603050405020304" pitchFamily="18" charset="0"/>
                <a:cs typeface="Times New Roman" panose="02020603050405020304" pitchFamily="18" charset="0"/>
              </a:rPr>
              <a:t>Need for Smart Optimization</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a:t>
            </a:r>
            <a:br>
              <a:rPr lang="en-US" sz="1900" b="0" i="0" u="none" strike="noStrike" dirty="0">
                <a:solidFill>
                  <a:srgbClr val="000000"/>
                </a:solidFill>
                <a:effectLst/>
                <a:latin typeface="Times New Roman" panose="02020603050405020304" pitchFamily="18" charset="0"/>
                <a:cs typeface="Times New Roman" panose="02020603050405020304" pitchFamily="18" charset="0"/>
              </a:rPr>
            </a:br>
            <a:r>
              <a:rPr lang="en-US" sz="1900" b="0" i="0" u="none" strike="noStrike" dirty="0">
                <a:solidFill>
                  <a:srgbClr val="000000"/>
                </a:solidFill>
                <a:effectLst/>
                <a:latin typeface="Times New Roman" panose="02020603050405020304" pitchFamily="18" charset="0"/>
                <a:cs typeface="Times New Roman" panose="02020603050405020304" pitchFamily="18" charset="0"/>
              </a:rPr>
              <a:t>The current scenario demands an intelligent, data-driven system that can analyze ongoing traffic conditions and optimize signal timings in real-time. This would help in reducing idle time, saving fuel, and enhancing road user satisfaction.</a:t>
            </a:r>
            <a:endParaRPr lang="en-US" sz="1900" b="0" dirty="0">
              <a:effectLst/>
              <a:latin typeface="Times New Roman" panose="02020603050405020304" pitchFamily="18" charset="0"/>
              <a:cs typeface="Times New Roman" panose="02020603050405020304" pitchFamily="18" charset="0"/>
            </a:endParaRPr>
          </a:p>
          <a:p>
            <a:endParaRPr sz="1900" b="1" dirty="0">
              <a:latin typeface="Times New Roman" panose="02020603050405020304" pitchFamily="18" charset="0"/>
              <a:cs typeface="Times New Roman" panose="02020603050405020304" pitchFamily="18" charset="0"/>
            </a:endParaRPr>
          </a:p>
        </p:txBody>
      </p:sp>
      <p:sp>
        <p:nvSpPr>
          <p:cNvPr id="109" name="Google Shape;109;p15">
            <a:extLst>
              <a:ext uri="{FF2B5EF4-FFF2-40B4-BE49-F238E27FC236}">
                <a16:creationId xmlns:a16="http://schemas.microsoft.com/office/drawing/2014/main" id="{412BBDB4-EE56-52F9-D724-D75C3EFFE49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0AA70775-B4C3-1789-F9E7-8FE759C5AD98}"/>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165983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8532D6B5-8A2A-A4D9-E882-33F420084124}"/>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5C2EB0A4-7FE9-24A1-7971-ED1012FAB68F}"/>
              </a:ext>
            </a:extLst>
          </p:cNvPr>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algn="ctr" rtl="0"/>
            <a:r>
              <a:rPr lang="en-IN" sz="3600" b="0" i="0" u="none" strike="noStrike" dirty="0">
                <a:solidFill>
                  <a:srgbClr val="000000"/>
                </a:solidFill>
                <a:effectLst/>
                <a:latin typeface="Times New Roman" panose="02020603050405020304" pitchFamily="18" charset="0"/>
              </a:rPr>
              <a:t>Objectives</a:t>
            </a:r>
            <a:endParaRPr lang="en-IN" dirty="0"/>
          </a:p>
        </p:txBody>
      </p:sp>
      <p:sp>
        <p:nvSpPr>
          <p:cNvPr id="108" name="Google Shape;108;p15">
            <a:extLst>
              <a:ext uri="{FF2B5EF4-FFF2-40B4-BE49-F238E27FC236}">
                <a16:creationId xmlns:a16="http://schemas.microsoft.com/office/drawing/2014/main" id="{1C4C8727-82D9-9CDB-9DCF-67B850C4C13E}"/>
              </a:ext>
            </a:extLst>
          </p:cNvPr>
          <p:cNvSpPr txBox="1">
            <a:spLocks noGrp="1"/>
          </p:cNvSpPr>
          <p:nvPr>
            <p:ph type="body" idx="1"/>
          </p:nvPr>
        </p:nvSpPr>
        <p:spPr>
          <a:xfrm>
            <a:off x="433490" y="1253400"/>
            <a:ext cx="11414700" cy="4351200"/>
          </a:xfrm>
          <a:prstGeom prst="rect">
            <a:avLst/>
          </a:prstGeom>
          <a:noFill/>
          <a:ln>
            <a:noFill/>
          </a:ln>
        </p:spPr>
        <p:txBody>
          <a:bodyPr spcFirstLastPara="1" wrap="square" lIns="91425" tIns="45700" rIns="91425" bIns="45700" anchor="t" anchorCtr="0">
            <a:noAutofit/>
          </a:bodyPr>
          <a:lstStyle/>
          <a:p>
            <a:pPr rtl="0" fontAlgn="base">
              <a:spcBef>
                <a:spcPts val="1200"/>
              </a:spcBef>
              <a:buFont typeface="+mj-lt"/>
              <a:buAutoNum type="arabicPeriod"/>
            </a:pPr>
            <a:r>
              <a:rPr lang="en-US" sz="1800" b="1" i="0" u="none" strike="noStrike" dirty="0">
                <a:solidFill>
                  <a:srgbClr val="000000"/>
                </a:solidFill>
                <a:effectLst/>
                <a:latin typeface="Times New Roman" panose="02020603050405020304" pitchFamily="18" charset="0"/>
              </a:rPr>
              <a:t>Minimize Vehicle Waiting Time</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Reduce the average time vehicles spend idling at traffic signals.</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a:pPr>
            <a:r>
              <a:rPr lang="en-US" sz="1800" b="1" i="0" u="none" strike="noStrike" dirty="0">
                <a:solidFill>
                  <a:srgbClr val="000000"/>
                </a:solidFill>
                <a:effectLst/>
                <a:latin typeface="Times New Roman" panose="02020603050405020304" pitchFamily="18" charset="0"/>
              </a:rPr>
              <a:t>Optimize Green Light Durations</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Dynamically adjust signal timings based on traffic density and flow.</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a:pPr>
            <a:r>
              <a:rPr lang="en-US" sz="1800" b="1" i="0" u="none" strike="noStrike" dirty="0">
                <a:solidFill>
                  <a:srgbClr val="000000"/>
                </a:solidFill>
                <a:effectLst/>
                <a:latin typeface="Times New Roman" panose="02020603050405020304" pitchFamily="18" charset="0"/>
              </a:rPr>
              <a:t>Implement Genetic Algorithm (GA) Strategy</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Use GA techniques like selection, crossover, and mutation to evolve efficient signal plans.</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a:pPr>
            <a:r>
              <a:rPr lang="en-US" sz="1800" b="1" i="0" u="none" strike="noStrike" dirty="0">
                <a:solidFill>
                  <a:srgbClr val="000000"/>
                </a:solidFill>
                <a:effectLst/>
                <a:latin typeface="Times New Roman" panose="02020603050405020304" pitchFamily="18" charset="0"/>
              </a:rPr>
              <a:t>Simulate Realistic Traffic Conditions</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Integrate with </a:t>
            </a:r>
            <a:r>
              <a:rPr lang="en-US" sz="1800" b="1" i="0" u="none" strike="noStrike" dirty="0">
                <a:solidFill>
                  <a:srgbClr val="000000"/>
                </a:solidFill>
                <a:effectLst/>
                <a:latin typeface="Times New Roman" panose="02020603050405020304" pitchFamily="18" charset="0"/>
              </a:rPr>
              <a:t>SUMO</a:t>
            </a:r>
            <a:r>
              <a:rPr lang="en-US" sz="1800" b="0" i="0" u="none" strike="noStrike" dirty="0">
                <a:solidFill>
                  <a:srgbClr val="000000"/>
                </a:solidFill>
                <a:effectLst/>
                <a:latin typeface="Times New Roman" panose="02020603050405020304" pitchFamily="18" charset="0"/>
              </a:rPr>
              <a:t> to test the effectiveness of signal plans in a simulated urban environment.</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a:pPr>
            <a:r>
              <a:rPr lang="en-US" sz="1800" b="1" i="0" u="none" strike="noStrike" dirty="0">
                <a:solidFill>
                  <a:srgbClr val="000000"/>
                </a:solidFill>
                <a:effectLst/>
                <a:latin typeface="Times New Roman" panose="02020603050405020304" pitchFamily="18" charset="0"/>
              </a:rPr>
              <a:t>Improve Intersection Efficiency</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Enhance vehicle throughput and reduce congestion at major junctions.</a:t>
            </a:r>
            <a:endParaRPr lang="en-US" sz="1800" b="0" i="0" u="none" strike="noStrike" dirty="0">
              <a:solidFill>
                <a:srgbClr val="000000"/>
              </a:solidFill>
              <a:effectLst/>
              <a:latin typeface="Arial" panose="020B0604020202020204" pitchFamily="34" charset="0"/>
            </a:endParaRPr>
          </a:p>
          <a:p>
            <a:pPr rtl="0" fontAlgn="base">
              <a:spcAft>
                <a:spcPts val="1200"/>
              </a:spcAft>
              <a:buFont typeface="+mj-lt"/>
              <a:buAutoNum type="arabicPeriod"/>
            </a:pPr>
            <a:r>
              <a:rPr lang="en-US" sz="1800" b="1" i="0" u="none" strike="noStrike" dirty="0">
                <a:solidFill>
                  <a:srgbClr val="000000"/>
                </a:solidFill>
                <a:effectLst/>
                <a:latin typeface="Times New Roman" panose="02020603050405020304" pitchFamily="18" charset="0"/>
              </a:rPr>
              <a:t>Develop a Scalable and Adaptive Model</a:t>
            </a:r>
            <a:br>
              <a:rPr lang="en-US" sz="1800" b="1"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Create a system that can be applied to different intersection layouts and scaled to larger networks.</a:t>
            </a:r>
            <a:endParaRPr lang="en-US" sz="1800" b="0" i="0" u="none" strike="noStrike" dirty="0">
              <a:solidFill>
                <a:srgbClr val="000000"/>
              </a:solidFill>
              <a:effectLst/>
              <a:latin typeface="Arial" panose="020B0604020202020204" pitchFamily="34" charset="0"/>
            </a:endParaRPr>
          </a:p>
        </p:txBody>
      </p:sp>
      <p:sp>
        <p:nvSpPr>
          <p:cNvPr id="109" name="Google Shape;109;p15">
            <a:extLst>
              <a:ext uri="{FF2B5EF4-FFF2-40B4-BE49-F238E27FC236}">
                <a16:creationId xmlns:a16="http://schemas.microsoft.com/office/drawing/2014/main" id="{674DE40F-2BD9-52E9-5FC6-94027DDFA9F4}"/>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4DE34649-1849-B872-E834-900B5897738D}"/>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54090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EC4021AC-10FC-6AF2-131D-5213C7E72BF5}"/>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68F81EB9-39EE-7FF0-E2D0-F19455C8C882}"/>
              </a:ext>
            </a:extLst>
          </p:cNvPr>
          <p:cNvSpPr txBox="1">
            <a:spLocks noGrp="1"/>
          </p:cNvSpPr>
          <p:nvPr>
            <p:ph type="title"/>
          </p:nvPr>
        </p:nvSpPr>
        <p:spPr>
          <a:xfrm>
            <a:off x="343789" y="955573"/>
            <a:ext cx="11504400" cy="681000"/>
          </a:xfrm>
          <a:prstGeom prst="rect">
            <a:avLst/>
          </a:prstGeom>
          <a:noFill/>
          <a:ln>
            <a:noFill/>
          </a:ln>
        </p:spPr>
        <p:txBody>
          <a:bodyPr spcFirstLastPara="1" wrap="square" lIns="91425" tIns="45700" rIns="91425" bIns="45700" anchor="ctr" anchorCtr="0">
            <a:normAutofit/>
          </a:bodyPr>
          <a:lstStyle/>
          <a:p>
            <a:pPr algn="ctr" rtl="0"/>
            <a:r>
              <a:rPr lang="fr-FR" sz="3200" b="0" i="0" u="none" strike="noStrike" dirty="0">
                <a:solidFill>
                  <a:srgbClr val="000000"/>
                </a:solidFill>
                <a:effectLst/>
                <a:latin typeface="Times New Roman" panose="02020603050405020304" pitchFamily="18" charset="0"/>
              </a:rPr>
              <a:t>GA vs </a:t>
            </a:r>
            <a:r>
              <a:rPr lang="fr-FR" sz="3200" b="0" i="0" u="none" strike="noStrike" dirty="0" err="1">
                <a:solidFill>
                  <a:srgbClr val="000000"/>
                </a:solidFill>
                <a:effectLst/>
                <a:latin typeface="Times New Roman" panose="02020603050405020304" pitchFamily="18" charset="0"/>
              </a:rPr>
              <a:t>Traditional</a:t>
            </a:r>
            <a:r>
              <a:rPr lang="fr-FR" sz="3200" b="0" i="0" u="none" strike="noStrike" dirty="0">
                <a:solidFill>
                  <a:srgbClr val="000000"/>
                </a:solidFill>
                <a:effectLst/>
                <a:latin typeface="Times New Roman" panose="02020603050405020304" pitchFamily="18" charset="0"/>
              </a:rPr>
              <a:t> </a:t>
            </a:r>
            <a:r>
              <a:rPr lang="fr-FR" sz="3200" b="0" i="0" u="none" strike="noStrike" dirty="0" err="1">
                <a:solidFill>
                  <a:srgbClr val="000000"/>
                </a:solidFill>
                <a:effectLst/>
                <a:latin typeface="Times New Roman" panose="02020603050405020304" pitchFamily="18" charset="0"/>
              </a:rPr>
              <a:t>Optimization</a:t>
            </a:r>
            <a:r>
              <a:rPr lang="fr-FR" sz="3200" b="0" i="0" u="none" strike="noStrike" dirty="0">
                <a:solidFill>
                  <a:srgbClr val="000000"/>
                </a:solidFill>
                <a:effectLst/>
                <a:latin typeface="Times New Roman" panose="02020603050405020304" pitchFamily="18" charset="0"/>
              </a:rPr>
              <a:t> Techniques</a:t>
            </a:r>
            <a:endParaRPr lang="en-IN" sz="3200" dirty="0"/>
          </a:p>
        </p:txBody>
      </p:sp>
      <p:sp>
        <p:nvSpPr>
          <p:cNvPr id="109" name="Google Shape;109;p15">
            <a:extLst>
              <a:ext uri="{FF2B5EF4-FFF2-40B4-BE49-F238E27FC236}">
                <a16:creationId xmlns:a16="http://schemas.microsoft.com/office/drawing/2014/main" id="{EB130472-79CB-0B9B-B678-A5077B91AB9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6D21BDC1-9719-46E3-4522-6CD0C519CD84}"/>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028" name="Picture 4">
            <a:extLst>
              <a:ext uri="{FF2B5EF4-FFF2-40B4-BE49-F238E27FC236}">
                <a16:creationId xmlns:a16="http://schemas.microsoft.com/office/drawing/2014/main" id="{A395098A-AC3F-7B46-9248-BF640A135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2497" y="2005780"/>
            <a:ext cx="8986985" cy="389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76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Methodology</a:t>
            </a:r>
            <a:endParaRPr/>
          </a:p>
        </p:txBody>
      </p:sp>
      <p:sp>
        <p:nvSpPr>
          <p:cNvPr id="116" name="Google Shape;116;p16"/>
          <p:cNvSpPr txBox="1">
            <a:spLocks noGrp="1"/>
          </p:cNvSpPr>
          <p:nvPr>
            <p:ph type="body" idx="1"/>
          </p:nvPr>
        </p:nvSpPr>
        <p:spPr>
          <a:xfrm>
            <a:off x="525789" y="1629213"/>
            <a:ext cx="11414700" cy="4351200"/>
          </a:xfrm>
          <a:prstGeom prst="rect">
            <a:avLst/>
          </a:prstGeom>
          <a:noFill/>
          <a:ln>
            <a:noFill/>
          </a:ln>
        </p:spPr>
        <p:txBody>
          <a:bodyPr spcFirstLastPara="1" wrap="square" lIns="91425" tIns="45700" rIns="91425" bIns="45700" anchor="t" anchorCtr="0">
            <a:normAutofit lnSpcReduction="10000"/>
          </a:bodyPr>
          <a:lstStyle/>
          <a:p>
            <a:pPr marL="457200" lvl="0" indent="-349250" algn="l" rtl="0">
              <a:lnSpc>
                <a:spcPct val="90000"/>
              </a:lnSpc>
              <a:spcBef>
                <a:spcPts val="0"/>
              </a:spcBef>
              <a:spcAft>
                <a:spcPts val="0"/>
              </a:spcAft>
              <a:buSzPts val="1900"/>
              <a:buChar char="•"/>
            </a:pPr>
            <a:r>
              <a:rPr lang="en-IN" sz="1900"/>
              <a:t>The project employs a simulation-based optimization approach to enhance traffic signal performance at a four-way intersection. </a:t>
            </a:r>
            <a:endParaRPr sz="1900"/>
          </a:p>
          <a:p>
            <a:pPr marL="457200" lvl="0" indent="-349250" algn="l" rtl="0">
              <a:lnSpc>
                <a:spcPct val="90000"/>
              </a:lnSpc>
              <a:spcBef>
                <a:spcPts val="0"/>
              </a:spcBef>
              <a:spcAft>
                <a:spcPts val="0"/>
              </a:spcAft>
              <a:buSzPts val="1900"/>
              <a:buChar char="•"/>
            </a:pPr>
            <a:r>
              <a:rPr lang="en-IN" sz="1900"/>
              <a:t>The entire methodology revolves around integrating a Genetic Algorithm with a traffic simulator (SUMO – Simulation of Urban MObility) to model and improve traffic flow. </a:t>
            </a:r>
            <a:endParaRPr sz="1900"/>
          </a:p>
          <a:p>
            <a:pPr marL="457200" lvl="0" indent="-349250" algn="l" rtl="0">
              <a:lnSpc>
                <a:spcPct val="90000"/>
              </a:lnSpc>
              <a:spcBef>
                <a:spcPts val="0"/>
              </a:spcBef>
              <a:spcAft>
                <a:spcPts val="0"/>
              </a:spcAft>
              <a:buSzPts val="1900"/>
              <a:buChar char="•"/>
            </a:pPr>
            <a:r>
              <a:rPr lang="en-IN" sz="1900"/>
              <a:t>The traffic environment is constructed using SUMO’s configuration files, which define the road network, traffic routes, and simulation scenarios. </a:t>
            </a:r>
            <a:endParaRPr sz="1900"/>
          </a:p>
          <a:p>
            <a:pPr marL="457200" lvl="0" indent="-349250" algn="l" rtl="0">
              <a:lnSpc>
                <a:spcPct val="90000"/>
              </a:lnSpc>
              <a:spcBef>
                <a:spcPts val="0"/>
              </a:spcBef>
              <a:spcAft>
                <a:spcPts val="0"/>
              </a:spcAft>
              <a:buSzPts val="1900"/>
              <a:buChar char="•"/>
            </a:pPr>
            <a:r>
              <a:rPr lang="en-IN" sz="1900"/>
              <a:t>The core idea is to treat the green light durations of traffic signals as variables to be optimized. </a:t>
            </a:r>
            <a:endParaRPr sz="1900"/>
          </a:p>
          <a:p>
            <a:pPr marL="457200" lvl="0" indent="-349250" algn="l" rtl="0">
              <a:lnSpc>
                <a:spcPct val="90000"/>
              </a:lnSpc>
              <a:spcBef>
                <a:spcPts val="0"/>
              </a:spcBef>
              <a:spcAft>
                <a:spcPts val="0"/>
              </a:spcAft>
              <a:buSzPts val="1900"/>
              <a:buChar char="•"/>
            </a:pPr>
            <a:r>
              <a:rPr lang="en-IN" sz="1900"/>
              <a:t>Each potential solution, or “individual” in the Genetic Algorithm, represents a unique set of signal timings across the intersection. </a:t>
            </a:r>
            <a:endParaRPr sz="1900"/>
          </a:p>
          <a:p>
            <a:pPr marL="457200" lvl="0" indent="-349250" algn="l" rtl="0">
              <a:lnSpc>
                <a:spcPct val="90000"/>
              </a:lnSpc>
              <a:spcBef>
                <a:spcPts val="0"/>
              </a:spcBef>
              <a:spcAft>
                <a:spcPts val="0"/>
              </a:spcAft>
              <a:buSzPts val="1900"/>
              <a:buChar char="•"/>
            </a:pPr>
            <a:r>
              <a:rPr lang="en-IN" sz="1900"/>
              <a:t>The Genetic Algorithm starts with an initial population of such individuals and evolves them over multiple generations using operations such as selection, crossover, and mutation. </a:t>
            </a:r>
            <a:endParaRPr sz="1900"/>
          </a:p>
          <a:p>
            <a:pPr marL="457200" lvl="0" indent="-349250" algn="l" rtl="0">
              <a:lnSpc>
                <a:spcPct val="90000"/>
              </a:lnSpc>
              <a:spcBef>
                <a:spcPts val="0"/>
              </a:spcBef>
              <a:spcAft>
                <a:spcPts val="0"/>
              </a:spcAft>
              <a:buSzPts val="1900"/>
              <a:buChar char="•"/>
            </a:pPr>
            <a:r>
              <a:rPr lang="en-IN" sz="1900"/>
              <a:t>The fitness of each individual is evaluated based on real-time traffic parameters obtained from the SUMO simulation, such as average waiting time, total number of vehicles passed, and queue lengths. </a:t>
            </a:r>
            <a:endParaRPr sz="1900"/>
          </a:p>
          <a:p>
            <a:pPr marL="457200" lvl="0" indent="-349250" algn="l" rtl="0">
              <a:lnSpc>
                <a:spcPct val="90000"/>
              </a:lnSpc>
              <a:spcBef>
                <a:spcPts val="0"/>
              </a:spcBef>
              <a:spcAft>
                <a:spcPts val="0"/>
              </a:spcAft>
              <a:buSzPts val="1900"/>
              <a:buChar char="•"/>
            </a:pPr>
            <a:r>
              <a:rPr lang="en-IN" sz="1900"/>
              <a:t>Solutions with better fitness are selected for the next generation, gradually leading to an optimal or near-optimal signal timing configuration. </a:t>
            </a:r>
            <a:endParaRPr sz="1900"/>
          </a:p>
          <a:p>
            <a:pPr marL="457200" lvl="0" indent="-349250" algn="l" rtl="0">
              <a:lnSpc>
                <a:spcPct val="90000"/>
              </a:lnSpc>
              <a:spcBef>
                <a:spcPts val="0"/>
              </a:spcBef>
              <a:spcAft>
                <a:spcPts val="0"/>
              </a:spcAft>
              <a:buSzPts val="1900"/>
              <a:buChar char="•"/>
            </a:pPr>
            <a:r>
              <a:rPr lang="en-IN" sz="1900"/>
              <a:t>This evolutionary strategy allows the system to explore a wide range of possible solutions and converge on the one that best improves traffic efficiency.</a:t>
            </a:r>
            <a:endParaRPr sz="1900" b="1"/>
          </a:p>
        </p:txBody>
      </p:sp>
      <p:sp>
        <p:nvSpPr>
          <p:cNvPr id="117" name="Google Shape;117;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8" name="Google Shape;118;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147935" y="113115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Flowchart</a:t>
            </a:r>
            <a:endParaRPr/>
          </a:p>
        </p:txBody>
      </p:sp>
      <p:sp>
        <p:nvSpPr>
          <p:cNvPr id="124" name="Google Shape;124;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25" name="Google Shape;125;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126" name="Google Shape;126;p17"/>
          <p:cNvPicPr preferRelativeResize="0"/>
          <p:nvPr/>
        </p:nvPicPr>
        <p:blipFill>
          <a:blip r:embed="rId3">
            <a:alphaModFix/>
          </a:blip>
          <a:stretch>
            <a:fillRect/>
          </a:stretch>
        </p:blipFill>
        <p:spPr>
          <a:xfrm>
            <a:off x="4546425" y="136125"/>
            <a:ext cx="5311600" cy="6083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1193</Words>
  <Application>Microsoft Office PowerPoint</Application>
  <PresentationFormat>Widescreen</PresentationFormat>
  <Paragraphs>243</Paragraphs>
  <Slides>14</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Fira Sans</vt:lpstr>
      <vt:lpstr>Arial</vt:lpstr>
      <vt:lpstr>Times New Roman</vt:lpstr>
      <vt:lpstr>Calibri</vt:lpstr>
      <vt:lpstr>Office Theme</vt:lpstr>
      <vt:lpstr>Traffic Optimization Task: Optimize traffic light timing with reinforcement learning.</vt:lpstr>
      <vt:lpstr>Introduction</vt:lpstr>
      <vt:lpstr>Scope of the Project</vt:lpstr>
      <vt:lpstr>Motivation</vt:lpstr>
      <vt:lpstr>Problem Statement </vt:lpstr>
      <vt:lpstr>Objectives</vt:lpstr>
      <vt:lpstr>GA vs Traditional Optimization Techniques</vt:lpstr>
      <vt:lpstr>Methodology</vt:lpstr>
      <vt:lpstr>Flowchart</vt:lpstr>
      <vt:lpstr>Implementations</vt:lpstr>
      <vt:lpstr>Implementations</vt:lpstr>
      <vt:lpstr>Implementations</vt:lpstr>
      <vt:lpstr>Iterations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Kashish Mamania</cp:lastModifiedBy>
  <cp:revision>7</cp:revision>
  <dcterms:modified xsi:type="dcterms:W3CDTF">2025-04-18T18:06:14Z</dcterms:modified>
</cp:coreProperties>
</file>