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56" r:id="rId2"/>
    <p:sldId id="271" r:id="rId3"/>
    <p:sldId id="257" r:id="rId4"/>
    <p:sldId id="259" r:id="rId5"/>
    <p:sldId id="268" r:id="rId6"/>
    <p:sldId id="278" r:id="rId7"/>
    <p:sldId id="280" r:id="rId8"/>
    <p:sldId id="281" r:id="rId9"/>
    <p:sldId id="282" r:id="rId10"/>
    <p:sldId id="261" r:id="rId11"/>
    <p:sldId id="262" r:id="rId12"/>
    <p:sldId id="263" r:id="rId13"/>
    <p:sldId id="264" r:id="rId14"/>
    <p:sldId id="265" r:id="rId15"/>
    <p:sldId id="277" r:id="rId16"/>
    <p:sldId id="272" r:id="rId17"/>
    <p:sldId id="273" r:id="rId18"/>
    <p:sldId id="274" r:id="rId19"/>
    <p:sldId id="266" r:id="rId20"/>
    <p:sldId id="26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90747" autoAdjust="0"/>
  </p:normalViewPr>
  <p:slideViewPr>
    <p:cSldViewPr>
      <p:cViewPr>
        <p:scale>
          <a:sx n="75" d="100"/>
          <a:sy n="75" d="100"/>
        </p:scale>
        <p:origin x="-1020" y="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5C256-9E33-49C3-BBDA-4F4B1A402576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3D6D1-C064-44F1-B3D7-8465B1E0A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4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 solving through searching</a:t>
            </a:r>
          </a:p>
          <a:p>
            <a:r>
              <a:rPr lang="en-US" dirty="0" smtClean="0"/>
              <a:t>-Blind search</a:t>
            </a:r>
          </a:p>
          <a:p>
            <a:r>
              <a:rPr lang="en-US" dirty="0" smtClean="0"/>
              <a:t>-Heuristic search</a:t>
            </a:r>
          </a:p>
          <a:p>
            <a:r>
              <a:rPr lang="en-US" dirty="0" smtClean="0"/>
              <a:t>-DP</a:t>
            </a:r>
          </a:p>
          <a:p>
            <a:r>
              <a:rPr lang="en-US" dirty="0" smtClean="0"/>
              <a:t>-Branch and bound</a:t>
            </a:r>
          </a:p>
          <a:p>
            <a:r>
              <a:rPr lang="en-US" dirty="0" smtClean="0"/>
              <a:t>Linear search Vs GA</a:t>
            </a:r>
          </a:p>
          <a:p>
            <a:r>
              <a:rPr lang="en-US" dirty="0" smtClean="0"/>
              <a:t>GA</a:t>
            </a:r>
          </a:p>
          <a:p>
            <a:r>
              <a:rPr lang="en-US" b="1" dirty="0" smtClean="0"/>
              <a:t>Dynamic Programming (DP):</a:t>
            </a:r>
            <a:endParaRPr lang="en-US" dirty="0" smtClean="0"/>
          </a:p>
          <a:p>
            <a:r>
              <a:rPr lang="en-US" dirty="0" smtClean="0"/>
              <a:t>Exact algorithm - Finds global optimal solution</a:t>
            </a:r>
          </a:p>
          <a:p>
            <a:r>
              <a:rPr lang="en-US" dirty="0" smtClean="0"/>
              <a:t>Long running time</a:t>
            </a:r>
          </a:p>
          <a:p>
            <a:r>
              <a:rPr lang="en-US" dirty="0" smtClean="0"/>
              <a:t>Uses a lot of memory</a:t>
            </a:r>
          </a:p>
          <a:p>
            <a:r>
              <a:rPr lang="en-US" dirty="0" smtClean="0"/>
              <a:t>Very simple to implement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B3D6D1-C064-44F1-B3D7-8465B1E0A3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29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DE9C922-1AB4-4ED8-ACE3-26ECEDBC4A5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4726B372-4A49-4375-801C-514151E4369B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C922-1AB4-4ED8-ACE3-26ECEDBC4A5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B372-4A49-4375-801C-514151E43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C922-1AB4-4ED8-ACE3-26ECEDBC4A5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B372-4A49-4375-801C-514151E43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C922-1AB4-4ED8-ACE3-26ECEDBC4A5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B372-4A49-4375-801C-514151E43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C922-1AB4-4ED8-ACE3-26ECEDBC4A5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B372-4A49-4375-801C-514151E43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C922-1AB4-4ED8-ACE3-26ECEDBC4A5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B372-4A49-4375-801C-514151E436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C922-1AB4-4ED8-ACE3-26ECEDBC4A5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B372-4A49-4375-801C-514151E43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C922-1AB4-4ED8-ACE3-26ECEDBC4A5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B372-4A49-4375-801C-514151E43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C922-1AB4-4ED8-ACE3-26ECEDBC4A5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B372-4A49-4375-801C-514151E43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C922-1AB4-4ED8-ACE3-26ECEDBC4A5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B372-4A49-4375-801C-514151E4369B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C922-1AB4-4ED8-ACE3-26ECEDBC4A5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6B372-4A49-4375-801C-514151E4369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DE9C922-1AB4-4ED8-ACE3-26ECEDBC4A50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4726B372-4A49-4375-801C-514151E4369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watimali@somaiya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4848874/which-is-the-best-method-between-genetic-algorithm-and-dynamic-programming-to-so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1268760"/>
            <a:ext cx="3313355" cy="170216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0/1 Knapsack with Genetic Algorithms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92" y="4005064"/>
            <a:ext cx="3888432" cy="2016224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Ms. Swati Mali</a:t>
            </a:r>
          </a:p>
          <a:p>
            <a:r>
              <a:rPr lang="en-US" sz="2400" dirty="0" smtClean="0">
                <a:solidFill>
                  <a:schemeClr val="tx2">
                    <a:lumMod val="50000"/>
                  </a:schemeClr>
                </a:solidFill>
                <a:hlinkClick r:id="rId2"/>
              </a:rPr>
              <a:t>swatimali@somaiya.edu</a:t>
            </a:r>
            <a:endParaRPr lang="en-US" sz="2400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1424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64704"/>
            <a:ext cx="8496944" cy="7920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Genetic Algorithms- General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844824"/>
            <a:ext cx="7992888" cy="44644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function </a:t>
            </a:r>
            <a:r>
              <a:rPr lang="en-US" b="1" dirty="0" smtClean="0"/>
              <a:t>GENETIC-ALGORITHM(Population, Fitness-FN</a:t>
            </a:r>
            <a:r>
              <a:rPr lang="en-US" i="1" dirty="0" smtClean="0"/>
              <a:t>)</a:t>
            </a:r>
            <a:r>
              <a:rPr lang="en-US" b="1" dirty="0" smtClean="0"/>
              <a:t>returns </a:t>
            </a:r>
            <a:r>
              <a:rPr lang="en-US" i="1" dirty="0"/>
              <a:t>an </a:t>
            </a:r>
            <a:r>
              <a:rPr lang="en-US" dirty="0"/>
              <a:t>individual</a:t>
            </a:r>
          </a:p>
          <a:p>
            <a:pPr marL="0" indent="0">
              <a:buNone/>
            </a:pPr>
            <a:r>
              <a:rPr lang="en-US" b="1" dirty="0"/>
              <a:t>inputs: </a:t>
            </a:r>
            <a:r>
              <a:rPr lang="en-US" i="1" dirty="0"/>
              <a:t>population, </a:t>
            </a:r>
            <a:r>
              <a:rPr lang="en-US" dirty="0"/>
              <a:t>a set of individuals</a:t>
            </a:r>
          </a:p>
          <a:p>
            <a:pPr marL="0" indent="0">
              <a:buNone/>
            </a:pPr>
            <a:r>
              <a:rPr lang="en-US" i="1" dirty="0"/>
              <a:t>FITNESS-FN, </a:t>
            </a:r>
            <a:r>
              <a:rPr lang="en-US" dirty="0"/>
              <a:t>a function that measures the </a:t>
            </a:r>
            <a:r>
              <a:rPr lang="en-US" dirty="0" smtClean="0"/>
              <a:t>fitness </a:t>
            </a:r>
            <a:r>
              <a:rPr lang="en-US" dirty="0"/>
              <a:t>of an individual</a:t>
            </a:r>
          </a:p>
          <a:p>
            <a:pPr marL="0" indent="0">
              <a:buNone/>
            </a:pPr>
            <a:r>
              <a:rPr lang="en-US" b="1" dirty="0"/>
              <a:t>repeat</a:t>
            </a:r>
          </a:p>
          <a:p>
            <a:pPr marL="0" indent="0">
              <a:buNone/>
            </a:pPr>
            <a:r>
              <a:rPr lang="en-US" i="1" dirty="0" smtClean="0"/>
              <a:t>	new-population </a:t>
            </a:r>
            <a:r>
              <a:rPr lang="en-US" b="1" dirty="0" smtClean="0">
                <a:sym typeface="Wingdings" panose="05000000000000000000" pitchFamily="2" charset="2"/>
              </a:rPr>
              <a:t> </a:t>
            </a:r>
            <a:r>
              <a:rPr lang="en-US" dirty="0" smtClean="0"/>
              <a:t>empty </a:t>
            </a:r>
            <a:r>
              <a:rPr lang="en-US" dirty="0"/>
              <a:t>set</a:t>
            </a:r>
          </a:p>
          <a:p>
            <a:pPr marL="0" indent="0">
              <a:buNone/>
            </a:pPr>
            <a:r>
              <a:rPr lang="en-US" b="1" dirty="0" smtClean="0"/>
              <a:t>	loop </a:t>
            </a:r>
            <a:r>
              <a:rPr lang="en-US" b="1" dirty="0"/>
              <a:t>for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b="1" dirty="0"/>
              <a:t>from 1 to </a:t>
            </a:r>
            <a:r>
              <a:rPr lang="en-US" i="1" dirty="0" smtClean="0"/>
              <a:t>Size(population)do</a:t>
            </a:r>
            <a:endParaRPr lang="en-US" i="1" dirty="0"/>
          </a:p>
          <a:p>
            <a:pPr marL="1257300" lvl="3" indent="0">
              <a:buNone/>
            </a:pPr>
            <a:r>
              <a:rPr lang="en-US" i="1" dirty="0"/>
              <a:t>x </a:t>
            </a:r>
            <a:r>
              <a:rPr lang="en-US" b="1" dirty="0" smtClean="0"/>
              <a:t>&lt;- </a:t>
            </a:r>
            <a:r>
              <a:rPr lang="en-US" b="1" i="1" dirty="0" smtClean="0"/>
              <a:t>Random-Selection</a:t>
            </a:r>
            <a:r>
              <a:rPr lang="en-US" b="1" dirty="0" smtClean="0"/>
              <a:t>(Population, Fitness-FN</a:t>
            </a:r>
            <a:r>
              <a:rPr lang="en-US" i="1" dirty="0" smtClean="0"/>
              <a:t>)</a:t>
            </a:r>
            <a:endParaRPr lang="en-US" b="1" i="1" dirty="0"/>
          </a:p>
          <a:p>
            <a:pPr marL="1257300" lvl="3" indent="0">
              <a:buNone/>
            </a:pPr>
            <a:r>
              <a:rPr lang="en-US" i="1" dirty="0" smtClean="0"/>
              <a:t>x </a:t>
            </a:r>
            <a:r>
              <a:rPr lang="en-US" b="1" dirty="0" smtClean="0"/>
              <a:t>&lt;- </a:t>
            </a:r>
            <a:r>
              <a:rPr lang="en-US" b="1" i="1" dirty="0" smtClean="0"/>
              <a:t>Random-Selection</a:t>
            </a:r>
            <a:r>
              <a:rPr lang="en-US" b="1" dirty="0" smtClean="0"/>
              <a:t>(Population, Fitness-FN</a:t>
            </a:r>
            <a:r>
              <a:rPr lang="en-US" i="1" dirty="0" smtClean="0"/>
              <a:t>)</a:t>
            </a:r>
            <a:endParaRPr lang="en-US" b="1" i="1" dirty="0" smtClean="0"/>
          </a:p>
          <a:p>
            <a:pPr marL="1257300" lvl="3" indent="0">
              <a:buNone/>
            </a:pPr>
            <a:r>
              <a:rPr lang="en-US" i="1" dirty="0" smtClean="0"/>
              <a:t>child </a:t>
            </a:r>
            <a:r>
              <a:rPr lang="en-US" dirty="0" smtClean="0">
                <a:sym typeface="Wingdings" panose="05000000000000000000" pitchFamily="2" charset="2"/>
              </a:rPr>
              <a:t></a:t>
            </a:r>
            <a:r>
              <a:rPr lang="en-US" i="1" dirty="0" smtClean="0"/>
              <a:t>REPRODUCE(</a:t>
            </a:r>
            <a:r>
              <a:rPr lang="en-US" i="1" dirty="0" err="1" smtClean="0"/>
              <a:t>x,y</a:t>
            </a:r>
            <a:r>
              <a:rPr lang="en-US" i="1" dirty="0" smtClean="0"/>
              <a:t>)</a:t>
            </a:r>
            <a:endParaRPr lang="en-US" i="1" dirty="0"/>
          </a:p>
          <a:p>
            <a:pPr marL="1257300" lvl="3" indent="0">
              <a:buNone/>
            </a:pPr>
            <a:r>
              <a:rPr lang="en-US" b="1" dirty="0"/>
              <a:t>if </a:t>
            </a:r>
            <a:r>
              <a:rPr lang="en-US" dirty="0"/>
              <a:t>(small random probability) </a:t>
            </a:r>
            <a:r>
              <a:rPr lang="en-US" b="1" dirty="0"/>
              <a:t>then </a:t>
            </a:r>
            <a:r>
              <a:rPr lang="en-US" i="1" dirty="0"/>
              <a:t>child </a:t>
            </a:r>
            <a:r>
              <a:rPr lang="en-US" b="1" dirty="0" smtClean="0">
                <a:sym typeface="Wingdings" panose="05000000000000000000" pitchFamily="2" charset="2"/>
              </a:rPr>
              <a:t> Mutate</a:t>
            </a:r>
            <a:r>
              <a:rPr lang="en-US" i="1" dirty="0" smtClean="0"/>
              <a:t>(child</a:t>
            </a:r>
            <a:r>
              <a:rPr lang="en-US" i="1" dirty="0"/>
              <a:t>)</a:t>
            </a:r>
          </a:p>
          <a:p>
            <a:pPr marL="1257300" lvl="3" indent="0">
              <a:buNone/>
            </a:pPr>
            <a:r>
              <a:rPr lang="en-US" dirty="0"/>
              <a:t>add </a:t>
            </a:r>
            <a:r>
              <a:rPr lang="en-US" i="1" dirty="0"/>
              <a:t>child </a:t>
            </a:r>
            <a:r>
              <a:rPr lang="en-US" dirty="0"/>
              <a:t>to </a:t>
            </a:r>
            <a:r>
              <a:rPr lang="en-US" i="1" dirty="0"/>
              <a:t>new-population</a:t>
            </a:r>
          </a:p>
          <a:p>
            <a:pPr marL="0" indent="0">
              <a:buNone/>
            </a:pPr>
            <a:r>
              <a:rPr lang="en-US" i="1" dirty="0" smtClean="0"/>
              <a:t>	population </a:t>
            </a:r>
            <a:r>
              <a:rPr lang="en-US" b="1" i="1" dirty="0" smtClean="0">
                <a:sym typeface="Wingdings" panose="05000000000000000000" pitchFamily="2" charset="2"/>
              </a:rPr>
              <a:t> </a:t>
            </a:r>
            <a:r>
              <a:rPr lang="en-US" i="1" dirty="0" smtClean="0"/>
              <a:t>new-population</a:t>
            </a:r>
            <a:endParaRPr lang="en-US" i="1" dirty="0"/>
          </a:p>
          <a:p>
            <a:pPr marL="0" indent="0">
              <a:buNone/>
            </a:pPr>
            <a:r>
              <a:rPr lang="en-US" b="1" dirty="0"/>
              <a:t>until </a:t>
            </a:r>
            <a:r>
              <a:rPr lang="en-US" dirty="0"/>
              <a:t>some individual is fit enough, or enough time has elapsed</a:t>
            </a:r>
          </a:p>
          <a:p>
            <a:pPr marL="0" indent="0">
              <a:buNone/>
            </a:pPr>
            <a:r>
              <a:rPr lang="en-US" b="1" dirty="0"/>
              <a:t>return </a:t>
            </a:r>
            <a:r>
              <a:rPr lang="en-US" dirty="0"/>
              <a:t>the best individual in </a:t>
            </a:r>
            <a:r>
              <a:rPr lang="en-US" i="1" dirty="0"/>
              <a:t>population, </a:t>
            </a:r>
            <a:r>
              <a:rPr lang="en-US" dirty="0"/>
              <a:t>according to </a:t>
            </a:r>
            <a:r>
              <a:rPr lang="en-US" i="1" dirty="0"/>
              <a:t>FITNESS-FN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92195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0/1 Knapsack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definition:</a:t>
            </a:r>
            <a:r>
              <a:rPr lang="en-US" dirty="0"/>
              <a:t> </a:t>
            </a:r>
          </a:p>
          <a:p>
            <a:pPr marL="68580" indent="0">
              <a:buNone/>
            </a:pPr>
            <a:r>
              <a:rPr lang="en-US" dirty="0"/>
              <a:t>Given a knapsack with capacity M and N items with weights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and benefit b</a:t>
            </a:r>
            <a:r>
              <a:rPr lang="en-US" baseline="-25000" dirty="0"/>
              <a:t>i</a:t>
            </a:r>
            <a:r>
              <a:rPr lang="en-US" dirty="0"/>
              <a:t> for 1&lt;=</a:t>
            </a:r>
            <a:r>
              <a:rPr lang="en-US" dirty="0" err="1"/>
              <a:t>i</a:t>
            </a:r>
            <a:r>
              <a:rPr lang="en-US" dirty="0"/>
              <a:t>&lt;=N, the problem is to </a:t>
            </a:r>
          </a:p>
          <a:p>
            <a:pPr marL="0" indent="0">
              <a:buNone/>
            </a:pPr>
            <a:r>
              <a:rPr lang="en-US" dirty="0"/>
              <a:t>Maximize ∑P</a:t>
            </a:r>
            <a:r>
              <a:rPr lang="en-US" baseline="-25000" dirty="0"/>
              <a:t>i</a:t>
            </a:r>
            <a:r>
              <a:rPr lang="en-US" dirty="0"/>
              <a:t>*X</a:t>
            </a:r>
            <a:r>
              <a:rPr lang="en-US" baseline="-25000" dirty="0"/>
              <a:t>i</a:t>
            </a:r>
            <a:r>
              <a:rPr lang="en-US" dirty="0"/>
              <a:t> ,</a:t>
            </a:r>
          </a:p>
          <a:p>
            <a:pPr marL="0" indent="0">
              <a:buNone/>
            </a:pPr>
            <a:r>
              <a:rPr lang="en-US" dirty="0"/>
              <a:t>Subject to the condition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∑ </a:t>
            </a:r>
            <a:r>
              <a:rPr lang="en-US" dirty="0"/>
              <a:t>W</a:t>
            </a:r>
            <a:r>
              <a:rPr lang="en-US" baseline="-25000" dirty="0"/>
              <a:t>i</a:t>
            </a:r>
            <a:r>
              <a:rPr lang="en-US" dirty="0"/>
              <a:t>*X* &lt;=M </a:t>
            </a:r>
            <a:r>
              <a:rPr lang="en-US" dirty="0" smtClean="0"/>
              <a:t>	where  </a:t>
            </a:r>
            <a:r>
              <a:rPr lang="en-US" dirty="0"/>
              <a:t>Xi= 0 or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572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764704"/>
            <a:ext cx="7024744" cy="529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0/1 Knapsack Solved with GA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748464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Let N=4, (</a:t>
            </a:r>
            <a:r>
              <a:rPr lang="en-US" dirty="0" err="1" smtClean="0"/>
              <a:t>w,b</a:t>
            </a:r>
            <a:r>
              <a:rPr lang="en-US" dirty="0" smtClean="0"/>
              <a:t>)={ (7,42), (3,12), (4,40),(5,25)}, M=10</a:t>
            </a:r>
          </a:p>
          <a:p>
            <a:pPr marL="68580" indent="0">
              <a:buNone/>
            </a:pPr>
            <a:r>
              <a:rPr lang="en-US" dirty="0" smtClean="0"/>
              <a:t>Step 1: </a:t>
            </a:r>
            <a:r>
              <a:rPr lang="en-US" sz="2300" dirty="0"/>
              <a:t>Generate</a:t>
            </a:r>
            <a:r>
              <a:rPr lang="en-US" dirty="0" smtClean="0"/>
              <a:t> </a:t>
            </a:r>
            <a:r>
              <a:rPr lang="en-US" sz="2300" dirty="0" smtClean="0"/>
              <a:t>Random Initial Population  with some Fitness Function (Profit)</a:t>
            </a:r>
          </a:p>
          <a:p>
            <a:pPr marL="68580" indent="0">
              <a:buNone/>
            </a:pPr>
            <a:endParaRPr lang="en-US" sz="2300" dirty="0"/>
          </a:p>
          <a:p>
            <a:pPr marL="68580" indent="0">
              <a:buNone/>
            </a:pPr>
            <a:endParaRPr lang="en-US" sz="2300" dirty="0" smtClean="0"/>
          </a:p>
          <a:p>
            <a:pPr marL="68580" indent="0">
              <a:buNone/>
            </a:pPr>
            <a:endParaRPr lang="en-US" sz="2300" dirty="0"/>
          </a:p>
          <a:p>
            <a:pPr marL="68580" indent="0">
              <a:buNone/>
            </a:pPr>
            <a:endParaRPr lang="en-US" sz="2300" dirty="0" smtClean="0"/>
          </a:p>
          <a:p>
            <a:pPr marL="68580" indent="0">
              <a:buNone/>
            </a:pPr>
            <a:endParaRPr lang="en-US" sz="2300" dirty="0"/>
          </a:p>
          <a:p>
            <a:pPr marL="68580" indent="0">
              <a:buNone/>
            </a:pPr>
            <a:endParaRPr lang="en-US" sz="2300" dirty="0" smtClean="0"/>
          </a:p>
          <a:p>
            <a:pPr marL="68580" indent="0">
              <a:buNone/>
            </a:pPr>
            <a:endParaRPr lang="en-US" sz="2300" dirty="0"/>
          </a:p>
          <a:p>
            <a:pPr marL="68580" indent="0">
              <a:buNone/>
            </a:pPr>
            <a:endParaRPr lang="en-US" sz="2300" dirty="0" smtClean="0"/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r>
              <a:rPr lang="en-US" dirty="0" smtClean="0"/>
              <a:t>Step </a:t>
            </a:r>
            <a:r>
              <a:rPr lang="en-US" dirty="0"/>
              <a:t>2: </a:t>
            </a:r>
            <a:r>
              <a:rPr lang="en-US" sz="2300" dirty="0" smtClean="0"/>
              <a:t>Fitness criteria- Profit &gt;=25</a:t>
            </a:r>
          </a:p>
          <a:p>
            <a:pPr marL="68580" indent="0">
              <a:buNone/>
            </a:pPr>
            <a:endParaRPr lang="en-US" sz="23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909169"/>
              </p:ext>
            </p:extLst>
          </p:nvPr>
        </p:nvGraphicFramePr>
        <p:xfrm>
          <a:off x="2843808" y="2632720"/>
          <a:ext cx="3816422" cy="3072344"/>
        </p:xfrm>
        <a:graphic>
          <a:graphicData uri="http://schemas.openxmlformats.org/drawingml/2006/table">
            <a:tbl>
              <a:tblPr/>
              <a:tblGrid>
                <a:gridCol w="471527"/>
                <a:gridCol w="471527"/>
                <a:gridCol w="471527"/>
                <a:gridCol w="471527"/>
                <a:gridCol w="987260"/>
                <a:gridCol w="943054"/>
              </a:tblGrid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Profit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04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34482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r>
              <a:rPr lang="en-US" dirty="0"/>
              <a:t>0/1 Knapsack Solved with 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628800"/>
            <a:ext cx="7776864" cy="4680520"/>
          </a:xfrm>
        </p:spPr>
        <p:txBody>
          <a:bodyPr/>
          <a:lstStyle/>
          <a:p>
            <a:r>
              <a:rPr lang="en-US" dirty="0" smtClean="0"/>
              <a:t>Step 3: Random selection of chromosomes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Step 4: Reproduce with some crossover point</a:t>
            </a:r>
          </a:p>
          <a:p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31272"/>
              </p:ext>
            </p:extLst>
          </p:nvPr>
        </p:nvGraphicFramePr>
        <p:xfrm>
          <a:off x="2339752" y="2022748"/>
          <a:ext cx="4896544" cy="18691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8646"/>
                <a:gridCol w="668646"/>
                <a:gridCol w="668646"/>
                <a:gridCol w="668646"/>
                <a:gridCol w="668646"/>
                <a:gridCol w="921836"/>
                <a:gridCol w="631478"/>
              </a:tblGrid>
              <a:tr h="288032"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 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Weight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Profit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3905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x1=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y1=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X2=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y2=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x3=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238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y3=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351364"/>
              </p:ext>
            </p:extLst>
          </p:nvPr>
        </p:nvGraphicFramePr>
        <p:xfrm>
          <a:off x="2339752" y="4293096"/>
          <a:ext cx="4968549" cy="20882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7292"/>
                <a:gridCol w="687292"/>
                <a:gridCol w="687292"/>
                <a:gridCol w="687292"/>
                <a:gridCol w="687292"/>
                <a:gridCol w="844797"/>
                <a:gridCol w="687292"/>
              </a:tblGrid>
              <a:tr h="298319">
                <a:tc>
                  <a:txBody>
                    <a:bodyPr/>
                    <a:lstStyle/>
                    <a:p>
                      <a:pPr algn="l" fontAlgn="b"/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A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B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C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D 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Weight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Profit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 smtClean="0">
                          <a:effectLst/>
                        </a:rPr>
                        <a:t>X1’=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94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 smtClean="0">
                          <a:effectLst/>
                        </a:rPr>
                        <a:t>Y1’=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3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 smtClean="0">
                          <a:effectLst/>
                        </a:rPr>
                        <a:t>X2’=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82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 smtClean="0">
                          <a:effectLst/>
                        </a:rPr>
                        <a:t>Y2’=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 smtClean="0">
                          <a:effectLst/>
                        </a:rPr>
                        <a:t>X3’=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8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37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298319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 smtClean="0">
                          <a:effectLst/>
                        </a:rPr>
                        <a:t>Y3’=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5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25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09906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60113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1916832"/>
            <a:ext cx="7056784" cy="4248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 5:-Mutation ;(Flip Random bit)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After first Generation, profit=65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449083"/>
              </p:ext>
            </p:extLst>
          </p:nvPr>
        </p:nvGraphicFramePr>
        <p:xfrm>
          <a:off x="1691680" y="2492896"/>
          <a:ext cx="5558235" cy="27056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7352"/>
                <a:gridCol w="806028"/>
                <a:gridCol w="806028"/>
                <a:gridCol w="806028"/>
                <a:gridCol w="806028"/>
                <a:gridCol w="990743"/>
                <a:gridCol w="806028"/>
              </a:tblGrid>
              <a:tr h="386521"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A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C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D 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Weight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Profit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6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x1'=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1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82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6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y1'=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10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54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6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X2'=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16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107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6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y2'=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42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6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x3'=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12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77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86521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y3'=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0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>
                          <a:effectLst/>
                        </a:rPr>
                        <a:t>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400" b="1" u="none" strike="noStrike" dirty="0">
                          <a:effectLst/>
                        </a:rPr>
                        <a:t>65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1415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GA- complete state formulation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53408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Genetic algorithms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endParaRPr lang="en-US" sz="2400" dirty="0"/>
          </a:p>
          <a:p>
            <a:pPr marL="274320" indent="-274320" fontAlgn="auto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400" dirty="0"/>
              <a:t>Fitness function: number of non-attacking pairs of queens (min = 0, max = 8 </a:t>
            </a:r>
            <a:r>
              <a:rPr lang="en-US" sz="2400" dirty="0">
                <a:cs typeface="Arial" pitchFamily="34" charset="0"/>
              </a:rPr>
              <a:t>× </a:t>
            </a:r>
            <a:r>
              <a:rPr lang="en-US" sz="2400" dirty="0"/>
              <a:t>7/2 = 28)
24/(24+23+20+11) = 31%
23/(24+23+20+11) = 29% </a:t>
            </a:r>
          </a:p>
        </p:txBody>
      </p:sp>
      <p:pic>
        <p:nvPicPr>
          <p:cNvPr id="88068" name="Picture 4" descr="gene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00200"/>
            <a:ext cx="77724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94632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Genetic algorithms</a:t>
            </a:r>
          </a:p>
        </p:txBody>
      </p:sp>
      <p:pic>
        <p:nvPicPr>
          <p:cNvPr id="89091" name="Picture 4" descr="8queens-cross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433638"/>
            <a:ext cx="68008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53734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coloring problem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724400" y="301819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7892752" y="3111444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8045152" y="496241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740255" y="5162410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4" idx="6"/>
          </p:cNvCxnSpPr>
          <p:nvPr/>
        </p:nvCxnSpPr>
        <p:spPr>
          <a:xfrm>
            <a:off x="5228456" y="3198214"/>
            <a:ext cx="2664296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>
            <a:off x="8144780" y="3471484"/>
            <a:ext cx="152400" cy="149092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2"/>
            <a:endCxn id="7" idx="6"/>
          </p:cNvCxnSpPr>
          <p:nvPr/>
        </p:nvCxnSpPr>
        <p:spPr>
          <a:xfrm flipH="1">
            <a:off x="5244311" y="5142430"/>
            <a:ext cx="2800841" cy="2000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4" idx="4"/>
          </p:cNvCxnSpPr>
          <p:nvPr/>
        </p:nvCxnSpPr>
        <p:spPr>
          <a:xfrm flipH="1" flipV="1">
            <a:off x="4976428" y="3378234"/>
            <a:ext cx="15856" cy="176419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308576" y="3936381"/>
            <a:ext cx="504056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/>
          <p:cNvCxnSpPr>
            <a:endCxn id="12" idx="6"/>
          </p:cNvCxnSpPr>
          <p:nvPr/>
        </p:nvCxnSpPr>
        <p:spPr>
          <a:xfrm flipH="1">
            <a:off x="6812632" y="3428415"/>
            <a:ext cx="1179748" cy="68798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1"/>
          </p:cNvCxnSpPr>
          <p:nvPr/>
        </p:nvCxnSpPr>
        <p:spPr>
          <a:xfrm flipH="1" flipV="1">
            <a:off x="6812632" y="4161071"/>
            <a:ext cx="1306337" cy="854066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797533" y="3009819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6627581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 &amp; Demerits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Solution in linear amount of time.[4]</a:t>
            </a:r>
          </a:p>
          <a:p>
            <a:r>
              <a:rPr lang="en-US" dirty="0"/>
              <a:t>Short running time </a:t>
            </a:r>
          </a:p>
          <a:p>
            <a:r>
              <a:rPr lang="en-US" dirty="0"/>
              <a:t>Memory usage depends on number of individuals but is generally manageable </a:t>
            </a:r>
          </a:p>
          <a:p>
            <a:r>
              <a:rPr lang="en-US" dirty="0" smtClean="0"/>
              <a:t>Limitation </a:t>
            </a:r>
            <a:r>
              <a:rPr lang="en-US" dirty="0"/>
              <a:t>- Doesn't necessarily find the global optimal solution </a:t>
            </a:r>
            <a:endParaRPr lang="en-US" dirty="0" smtClean="0"/>
          </a:p>
          <a:p>
            <a:r>
              <a:rPr lang="en-US" dirty="0" smtClean="0"/>
              <a:t>Quality </a:t>
            </a:r>
            <a:r>
              <a:rPr lang="en-US" dirty="0"/>
              <a:t>of solution depends on choosing an efficient representation + letting it run long enough </a:t>
            </a:r>
            <a:endParaRPr lang="en-US" dirty="0" smtClean="0"/>
          </a:p>
          <a:p>
            <a:r>
              <a:rPr lang="en-US" dirty="0" smtClean="0"/>
              <a:t>Reasonably </a:t>
            </a:r>
            <a:r>
              <a:rPr lang="en-US" dirty="0"/>
              <a:t>simple to implement, design decisions may be a little more complex, especially if you don't have significant experience with </a:t>
            </a:r>
            <a:r>
              <a:rPr lang="en-US" dirty="0" smtClean="0"/>
              <a:t>GAs[2]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5652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Learning 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Learn concept of  Genetic algorithm</a:t>
            </a:r>
          </a:p>
          <a:p>
            <a:r>
              <a:rPr lang="en-IN" dirty="0" smtClean="0"/>
              <a:t>Be able to apply the Genetic algorithm to given problem</a:t>
            </a:r>
          </a:p>
          <a:p>
            <a:r>
              <a:rPr lang="en-IN" dirty="0" smtClean="0"/>
              <a:t>Understand merits and limitations of genetic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46672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25780" indent="-457200">
              <a:buFont typeface="+mj-lt"/>
              <a:buAutoNum type="arabicPeriod"/>
            </a:pPr>
            <a:r>
              <a:rPr lang="en-US" dirty="0" smtClean="0"/>
              <a:t>Rich, Knight, “Artificial Intelligence”, Tata McGraw Hill Publication, 2</a:t>
            </a:r>
            <a:r>
              <a:rPr lang="en-US" baseline="30000" dirty="0" smtClean="0"/>
              <a:t>nd</a:t>
            </a:r>
            <a:r>
              <a:rPr lang="en-US" dirty="0" smtClean="0"/>
              <a:t> Edition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>
                <a:hlinkClick r:id="rId2"/>
              </a:rPr>
              <a:t>http://stackoverflow.com/questions/14848874/which-is-the-best-method-between-genetic-algorithm-and-dynamic-programming-to-so</a:t>
            </a:r>
            <a:r>
              <a:rPr lang="en-US" dirty="0" smtClean="0"/>
              <a:t>, retrieved April 02,2015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 smtClean="0"/>
              <a:t>Russel, Norving, “Artificial Intelligence: A modern Approach”, Pearson Education, 2</a:t>
            </a:r>
            <a:r>
              <a:rPr lang="en-US" baseline="30000" dirty="0" smtClean="0"/>
              <a:t>nd</a:t>
            </a:r>
            <a:r>
              <a:rPr lang="en-US" dirty="0" smtClean="0"/>
              <a:t> Ed</a:t>
            </a:r>
          </a:p>
          <a:p>
            <a:pPr marL="525780" indent="-457200">
              <a:buFont typeface="+mj-lt"/>
              <a:buAutoNum type="arabicPeriod"/>
            </a:pPr>
            <a:r>
              <a:rPr lang="en-US" dirty="0"/>
              <a:t>Singh, R.P., "Solving 0–1 Knapsack problem using Genetic Algorithms," </a:t>
            </a:r>
            <a:r>
              <a:rPr lang="en-US" i="1" dirty="0"/>
              <a:t>Communication Software and Networks (ICCSN), 2011 IEEE 3rd International Conference on</a:t>
            </a:r>
            <a:r>
              <a:rPr lang="en-US" dirty="0"/>
              <a:t> , vol., no., pp.591,595, 27-29 May </a:t>
            </a:r>
            <a:r>
              <a:rPr lang="en-US" dirty="0" smtClean="0"/>
              <a:t>2011, </a:t>
            </a:r>
            <a:r>
              <a:rPr lang="en-US" dirty="0" err="1" smtClean="0"/>
              <a:t>doi</a:t>
            </a:r>
            <a:r>
              <a:rPr lang="en-US" dirty="0"/>
              <a:t>: 10.1109/ICCSN.2011.6013975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67303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0" y="1052736"/>
            <a:ext cx="9004456" cy="115212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Pre-requisite- Problem characteristics[1]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the problem decomposable?</a:t>
            </a:r>
          </a:p>
          <a:p>
            <a:r>
              <a:rPr lang="en-US" dirty="0" smtClean="0"/>
              <a:t>Does the problem have a unique solution or set of solutions?</a:t>
            </a:r>
          </a:p>
          <a:p>
            <a:r>
              <a:rPr lang="en-US" dirty="0" smtClean="0"/>
              <a:t>Any solution or best solution?</a:t>
            </a:r>
          </a:p>
          <a:p>
            <a:r>
              <a:rPr lang="en-US" u="sng" dirty="0" smtClean="0"/>
              <a:t>Solution is  a state or a path?</a:t>
            </a:r>
          </a:p>
          <a:p>
            <a:r>
              <a:rPr lang="en-US" dirty="0" smtClean="0"/>
              <a:t>Can solution steps be undone?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66622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Genetic algorithms?[2]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solving through searching</a:t>
            </a:r>
          </a:p>
          <a:p>
            <a:r>
              <a:rPr lang="en-US" dirty="0" smtClean="0"/>
              <a:t>Disadvantages with Linear search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87275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20040"/>
            <a:ext cx="7239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/>
              <a:t>Genetic algorithms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A successor state is generated by combining two parent states
Start with </a:t>
            </a:r>
            <a:r>
              <a:rPr lang="en-US" sz="2400" i="1" dirty="0" smtClean="0"/>
              <a:t>k</a:t>
            </a:r>
            <a:r>
              <a:rPr lang="en-US" sz="2400" dirty="0" smtClean="0"/>
              <a:t> randomly generated states (</a:t>
            </a:r>
            <a:r>
              <a:rPr lang="en-US" sz="2400" dirty="0" smtClean="0">
                <a:solidFill>
                  <a:srgbClr val="FF0000"/>
                </a:solidFill>
              </a:rPr>
              <a:t>population</a:t>
            </a:r>
            <a:r>
              <a:rPr lang="en-US" sz="2400" dirty="0" smtClean="0"/>
              <a:t>)
A state is represented as a string over a finite alphabet (often a string of 0s and 1s)
Evaluation function (</a:t>
            </a:r>
            <a:r>
              <a:rPr lang="en-US" sz="2400" dirty="0" smtClean="0">
                <a:solidFill>
                  <a:srgbClr val="FF0000"/>
                </a:solidFill>
              </a:rPr>
              <a:t>fitness function</a:t>
            </a:r>
            <a:r>
              <a:rPr lang="en-US" sz="2400" dirty="0" smtClean="0"/>
              <a:t>). Higher values for better states.
Produce the next generation of states by </a:t>
            </a:r>
            <a:r>
              <a:rPr lang="en-US" dirty="0">
                <a:solidFill>
                  <a:srgbClr val="FF0000"/>
                </a:solidFill>
              </a:rPr>
              <a:t>selection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crossover, and mutation</a:t>
            </a:r>
          </a:p>
        </p:txBody>
      </p:sp>
    </p:spTree>
    <p:extLst>
      <p:ext uri="{BB962C8B-B14F-4D97-AF65-F5344CB8AC3E}">
        <p14:creationId xmlns:p14="http://schemas.microsoft.com/office/powerpoint/2010/main" val="215347985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Crossover</a:t>
            </a:r>
          </a:p>
          <a:p>
            <a:r>
              <a:rPr lang="en-US" dirty="0" smtClean="0"/>
              <a:t>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22283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Single point crossover : Choose any random breakup point and join the chromosomes</a:t>
            </a:r>
          </a:p>
          <a:p>
            <a:pPr marL="68580" indent="0">
              <a:buNone/>
            </a:pPr>
            <a:r>
              <a:rPr lang="en-US" dirty="0" smtClean="0"/>
              <a:t>e.g. </a:t>
            </a:r>
          </a:p>
          <a:p>
            <a:pPr marL="68580" indent="0">
              <a:buNone/>
            </a:pPr>
            <a:r>
              <a:rPr lang="en-US" dirty="0" smtClean="0"/>
              <a:t>X= x1 x2 x3 x4 x5 x6</a:t>
            </a:r>
          </a:p>
          <a:p>
            <a:pPr marL="68580" indent="0">
              <a:buNone/>
            </a:pPr>
            <a:r>
              <a:rPr lang="en-US" dirty="0" smtClean="0"/>
              <a:t>Y= y1 y2 y3 y4 y5 y6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Single point crossover (2:4)</a:t>
            </a:r>
          </a:p>
          <a:p>
            <a:pPr marL="68580" indent="0">
              <a:buNone/>
            </a:pPr>
            <a:r>
              <a:rPr lang="en-US" dirty="0" smtClean="0"/>
              <a:t>X’= x1 x2 </a:t>
            </a:r>
            <a:r>
              <a:rPr lang="en-US" dirty="0"/>
              <a:t>y3 y4 y5 y6</a:t>
            </a:r>
          </a:p>
          <a:p>
            <a:pPr marL="68580" indent="0">
              <a:buNone/>
            </a:pPr>
            <a:r>
              <a:rPr lang="en-US" dirty="0" smtClean="0"/>
              <a:t>Y’= y1 y2 </a:t>
            </a:r>
            <a:r>
              <a:rPr lang="en-US" dirty="0"/>
              <a:t>x3 x4 x5 </a:t>
            </a:r>
            <a:r>
              <a:rPr lang="en-US" dirty="0" smtClean="0"/>
              <a:t>x6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Single </a:t>
            </a:r>
            <a:r>
              <a:rPr lang="en-US" dirty="0"/>
              <a:t>point crossover </a:t>
            </a:r>
            <a:r>
              <a:rPr lang="en-US" dirty="0" smtClean="0"/>
              <a:t>(3:3)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X’= x1 x2 </a:t>
            </a:r>
            <a:r>
              <a:rPr lang="en-US" dirty="0" smtClean="0"/>
              <a:t>x3 </a:t>
            </a:r>
            <a:r>
              <a:rPr lang="en-US" dirty="0"/>
              <a:t>y4 y5 y6</a:t>
            </a:r>
          </a:p>
          <a:p>
            <a:pPr marL="68580" indent="0">
              <a:buNone/>
            </a:pPr>
            <a:r>
              <a:rPr lang="en-US" dirty="0"/>
              <a:t>Y’= y1 y2 </a:t>
            </a:r>
            <a:r>
              <a:rPr lang="en-US" dirty="0" smtClean="0"/>
              <a:t>y3 </a:t>
            </a:r>
            <a:r>
              <a:rPr lang="en-US" dirty="0"/>
              <a:t>x4 x5 x6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4602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Crossover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Two point crossover : Choose any two  random breakup points and join the chromosomes in interleaved manner</a:t>
            </a:r>
          </a:p>
          <a:p>
            <a:pPr marL="68580" indent="0">
              <a:buNone/>
            </a:pPr>
            <a:r>
              <a:rPr lang="en-US" dirty="0" smtClean="0"/>
              <a:t>e.g. </a:t>
            </a:r>
          </a:p>
          <a:p>
            <a:pPr marL="68580" indent="0">
              <a:buNone/>
            </a:pPr>
            <a:r>
              <a:rPr lang="en-US" dirty="0" smtClean="0"/>
              <a:t>X= x1 x2 x3 x4 x5 x6</a:t>
            </a:r>
          </a:p>
          <a:p>
            <a:pPr marL="68580" indent="0">
              <a:buNone/>
            </a:pPr>
            <a:r>
              <a:rPr lang="en-US" dirty="0" smtClean="0"/>
              <a:t>Y= y1 y2 y3 y4 y5 y6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Two point crossover (2:4:2)</a:t>
            </a:r>
          </a:p>
          <a:p>
            <a:pPr marL="68580" indent="0">
              <a:buNone/>
            </a:pPr>
            <a:r>
              <a:rPr lang="en-US" dirty="0" smtClean="0"/>
              <a:t>X’= </a:t>
            </a:r>
            <a:r>
              <a:rPr lang="en-US" dirty="0" smtClean="0">
                <a:solidFill>
                  <a:srgbClr val="FF0000"/>
                </a:solidFill>
              </a:rPr>
              <a:t>x1 x2 </a:t>
            </a:r>
            <a:r>
              <a:rPr lang="en-US" dirty="0"/>
              <a:t>y3 y4 </a:t>
            </a:r>
            <a:r>
              <a:rPr lang="en-US" dirty="0" smtClean="0">
                <a:solidFill>
                  <a:srgbClr val="FF0000"/>
                </a:solidFill>
              </a:rPr>
              <a:t>x5 x6</a:t>
            </a:r>
            <a:endParaRPr lang="en-US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dirty="0" smtClean="0"/>
              <a:t>Y’= y1 y2 </a:t>
            </a:r>
            <a:r>
              <a:rPr lang="en-US" dirty="0">
                <a:solidFill>
                  <a:srgbClr val="FF0000"/>
                </a:solidFill>
              </a:rPr>
              <a:t>x3 x4 </a:t>
            </a:r>
            <a:r>
              <a:rPr lang="en-US" dirty="0" smtClean="0"/>
              <a:t>y5 </a:t>
            </a:r>
            <a:r>
              <a:rPr lang="en-US" dirty="0"/>
              <a:t>y</a:t>
            </a:r>
            <a:r>
              <a:rPr lang="en-US" dirty="0" smtClean="0"/>
              <a:t>6</a:t>
            </a:r>
          </a:p>
          <a:p>
            <a:pPr marL="68580" indent="0">
              <a:buNone/>
            </a:pP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smtClean="0"/>
              <a:t>Two point </a:t>
            </a:r>
            <a:r>
              <a:rPr lang="en-US" dirty="0"/>
              <a:t>crossover </a:t>
            </a:r>
            <a:r>
              <a:rPr lang="en-US" dirty="0" smtClean="0"/>
              <a:t>(1:5:1)</a:t>
            </a:r>
            <a:endParaRPr lang="en-US" dirty="0"/>
          </a:p>
          <a:p>
            <a:pPr marL="68580" indent="0">
              <a:buNone/>
            </a:pPr>
            <a:r>
              <a:rPr lang="en-US" dirty="0"/>
              <a:t>X’= </a:t>
            </a:r>
            <a:r>
              <a:rPr lang="en-US" dirty="0">
                <a:solidFill>
                  <a:srgbClr val="FF0000"/>
                </a:solidFill>
              </a:rPr>
              <a:t>x1</a:t>
            </a:r>
            <a:r>
              <a:rPr lang="en-US" dirty="0"/>
              <a:t> </a:t>
            </a:r>
            <a:r>
              <a:rPr lang="en-US" dirty="0" smtClean="0"/>
              <a:t>y2 </a:t>
            </a:r>
            <a:r>
              <a:rPr lang="en-US" dirty="0"/>
              <a:t>y</a:t>
            </a:r>
            <a:r>
              <a:rPr lang="en-US" dirty="0" smtClean="0"/>
              <a:t>3 y4 </a:t>
            </a:r>
            <a:r>
              <a:rPr lang="en-US" dirty="0"/>
              <a:t>y5 </a:t>
            </a:r>
            <a:r>
              <a:rPr lang="en-US" dirty="0" smtClean="0">
                <a:solidFill>
                  <a:srgbClr val="FF0000"/>
                </a:solidFill>
              </a:rPr>
              <a:t>x6</a:t>
            </a:r>
            <a:endParaRPr lang="en-US" dirty="0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en-US" dirty="0"/>
              <a:t>Y’= y1 </a:t>
            </a:r>
            <a:r>
              <a:rPr lang="en-US" dirty="0">
                <a:solidFill>
                  <a:srgbClr val="FF0000"/>
                </a:solidFill>
              </a:rPr>
              <a:t>x2 x3 x4 x5</a:t>
            </a:r>
            <a:r>
              <a:rPr lang="en-US" dirty="0" smtClean="0"/>
              <a:t> </a:t>
            </a:r>
            <a:r>
              <a:rPr lang="en-US" dirty="0"/>
              <a:t>x6</a:t>
            </a:r>
          </a:p>
          <a:p>
            <a:pPr marL="68580" indent="0">
              <a:buNone/>
            </a:pPr>
            <a:endParaRPr lang="en-US" dirty="0" smtClean="0"/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3669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Bring a random change in parent chromosomes i.e. </a:t>
            </a:r>
            <a:r>
              <a:rPr lang="en-US" dirty="0"/>
              <a:t>a small random tweak in the </a:t>
            </a:r>
            <a:r>
              <a:rPr lang="en-US" dirty="0" smtClean="0"/>
              <a:t>chromosome to </a:t>
            </a:r>
            <a:r>
              <a:rPr lang="en-US" dirty="0"/>
              <a:t>get a new solution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Some mutation methods:</a:t>
            </a:r>
            <a:r>
              <a:rPr lang="en-US" dirty="0"/>
              <a:t> </a:t>
            </a:r>
            <a:endParaRPr lang="en-US" dirty="0" smtClean="0"/>
          </a:p>
          <a:p>
            <a:pPr lvl="1"/>
            <a:r>
              <a:rPr lang="en-US" dirty="0" smtClean="0"/>
              <a:t>Flip a random bit</a:t>
            </a:r>
          </a:p>
          <a:p>
            <a:pPr lvl="1"/>
            <a:r>
              <a:rPr lang="en-US" dirty="0" smtClean="0"/>
              <a:t>Exchange bits in a pair</a:t>
            </a:r>
          </a:p>
          <a:p>
            <a:pPr lvl="1"/>
            <a:r>
              <a:rPr lang="en-US" dirty="0" smtClean="0"/>
              <a:t>Replace the </a:t>
            </a:r>
            <a:r>
              <a:rPr lang="en-US" dirty="0"/>
              <a:t>genome with either lower or upper bound </a:t>
            </a:r>
            <a:r>
              <a:rPr lang="en-US" dirty="0" smtClean="0"/>
              <a:t>randomly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770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5993</TotalTime>
  <Words>891</Words>
  <Application>Microsoft Office PowerPoint</Application>
  <PresentationFormat>On-screen Show (4:3)</PresentationFormat>
  <Paragraphs>335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Austin</vt:lpstr>
      <vt:lpstr>0/1 Knapsack with Genetic Algorithms</vt:lpstr>
      <vt:lpstr>Learning Objectives</vt:lpstr>
      <vt:lpstr>      Pre-requisite- Problem characteristics[1] </vt:lpstr>
      <vt:lpstr>Why Genetic algorithms?[2]</vt:lpstr>
      <vt:lpstr>Genetic algorithms</vt:lpstr>
      <vt:lpstr>GA terminologies</vt:lpstr>
      <vt:lpstr>Crossover </vt:lpstr>
      <vt:lpstr>Crossover </vt:lpstr>
      <vt:lpstr>Mutation</vt:lpstr>
      <vt:lpstr>Genetic Algorithms- General Method</vt:lpstr>
      <vt:lpstr>0/1 Knapsack</vt:lpstr>
      <vt:lpstr>0/1 Knapsack Solved with GA</vt:lpstr>
      <vt:lpstr>0/1 Knapsack Solved with GA</vt:lpstr>
      <vt:lpstr>PowerPoint Presentation</vt:lpstr>
      <vt:lpstr>Problem formulation</vt:lpstr>
      <vt:lpstr>Genetic algorithms</vt:lpstr>
      <vt:lpstr>Genetic algorithms</vt:lpstr>
      <vt:lpstr>Graph coloring problem</vt:lpstr>
      <vt:lpstr>Merits &amp; Demerits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Genetic Algorithms</dc:title>
  <dc:creator>Swati</dc:creator>
  <cp:lastModifiedBy>Swati</cp:lastModifiedBy>
  <cp:revision>60</cp:revision>
  <dcterms:created xsi:type="dcterms:W3CDTF">2015-04-02T06:38:25Z</dcterms:created>
  <dcterms:modified xsi:type="dcterms:W3CDTF">2024-04-30T11:07:23Z</dcterms:modified>
</cp:coreProperties>
</file>