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347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22" r:id="rId10"/>
    <p:sldId id="406" r:id="rId11"/>
    <p:sldId id="457" r:id="rId12"/>
    <p:sldId id="458" r:id="rId13"/>
    <p:sldId id="460" r:id="rId14"/>
    <p:sldId id="459" r:id="rId15"/>
    <p:sldId id="407" r:id="rId16"/>
    <p:sldId id="408" r:id="rId17"/>
    <p:sldId id="409" r:id="rId18"/>
    <p:sldId id="410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42" r:id="rId32"/>
    <p:sldId id="443" r:id="rId33"/>
    <p:sldId id="444" r:id="rId34"/>
    <p:sldId id="445" r:id="rId35"/>
    <p:sldId id="446" r:id="rId36"/>
    <p:sldId id="435" r:id="rId37"/>
    <p:sldId id="415" r:id="rId38"/>
    <p:sldId id="451" r:id="rId39"/>
    <p:sldId id="419" r:id="rId40"/>
    <p:sldId id="36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4698" autoAdjust="0"/>
  </p:normalViewPr>
  <p:slideViewPr>
    <p:cSldViewPr>
      <p:cViewPr varScale="1">
        <p:scale>
          <a:sx n="54" d="100"/>
          <a:sy n="54" d="100"/>
        </p:scale>
        <p:origin x="-154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0" y="70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8141C-1FE4-4D87-B00D-6A681C6ABDA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293-404B-44E7-8FF7-D9A57321E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10DCD-4B35-41B5-9D33-ACFB3442181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0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434A6A-4CC5-4406-A0B9-ADF7F4977725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 3243 - Constraint Satisfaction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66FB475-5E85-4B81-B616-EDA0B0792D9E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 3243 - Constraint Satisfaction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4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90EE38-4A2B-45AD-A9D1-14DBBC2D5AE5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 3243 - Constraint Satisfaction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9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21CC59C-1B05-424D-B9DD-80F1FEBF6386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 3243 - Constraint Satisfaction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65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275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419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CS 3243 - Constraint Satisfaction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prstClr val="black"/>
                </a:solidFill>
              </a:rPr>
              <a:t>1-</a:t>
            </a:r>
            <a:fld id="{2720CEF3-E9D1-4755-A08F-1B10BC3280D2}" type="slidenum">
              <a:rPr lang="en-US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0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Symbol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21550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9D235-91D9-4FC1-BA60-DDD98C04D6FE}" type="datetime1">
              <a:rPr lang="en-US" altLang="en-US" smtClean="0"/>
              <a:t>4/3/2025</a:t>
            </a:fld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CS 3243 - Constraint Satisfaction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886B0-9774-458D-8868-84C80FBF94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085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A1C4EB-CC6D-4CE1-AD5B-FFA5486DC8BA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 3243 - Constraint Satisfaction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728983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04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2CBBCC-84D9-4985-BBCF-2FCCF2A86318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 3243 - Constraint Satisfaction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700004" y="132462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00150" indent="-137160">
              <a:buFont typeface="Calibri" panose="020F0502020204030204" pitchFamily="34" charset="0"/>
              <a:buChar char="−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136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87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323" y="214817"/>
            <a:ext cx="7402883" cy="874951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930B0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370" y="1189973"/>
            <a:ext cx="8248389" cy="489930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chemeClr val="accent2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8D4427"/>
              </a:buClr>
              <a:buSzPct val="70000"/>
              <a:buFont typeface="Times New Roman" panose="02020603050405020304" pitchFamily="18" charset="0"/>
              <a:buChar char="−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591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575" y="1606006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3704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3013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3013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F52F069-8469-4397-A4D4-4FF92220BC4E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 3243 - Constraint Satisfaction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75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0ACC0EA-E205-4E75-BBC1-337EDDBC9385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 3243 - Constraint Satisfaction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9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76F88E6-2CAE-4997-AE48-B89C01E8E446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 3243 - Constraint Satisfaction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43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21FEDD-B20D-4AE8-97A6-04A23E0DA03C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CS 3243 - Constraint Satisfaction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564FDC1-7B51-4592-AE98-E280758EE1B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148443" y="294320"/>
            <a:ext cx="6847115" cy="737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Date Placeholder 6"/>
          <p:cNvSpPr txBox="1">
            <a:spLocks/>
          </p:cNvSpPr>
          <p:nvPr userDrawn="1"/>
        </p:nvSpPr>
        <p:spPr>
          <a:xfrm>
            <a:off x="324390" y="6373654"/>
            <a:ext cx="14559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4A7E44F-68F0-4AA3-A5C8-607811B8945D}" type="datetime1">
              <a:rPr lang="en-US" sz="1400" b="1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4/3/2025</a:t>
            </a:fld>
            <a:endParaRPr lang="en-US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8"/>
          <p:cNvSpPr txBox="1">
            <a:spLocks/>
          </p:cNvSpPr>
          <p:nvPr userDrawn="1"/>
        </p:nvSpPr>
        <p:spPr>
          <a:xfrm>
            <a:off x="8240198" y="6347051"/>
            <a:ext cx="60143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A8E0CFD-BB30-4A9F-B723-AE1386555E15}" type="slidenum">
              <a:rPr lang="en-US" sz="1400" b="1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‹#›</a:t>
            </a:fld>
            <a:endParaRPr lang="en-US" sz="14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73929" y="524443"/>
            <a:ext cx="15020" cy="587387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8958782" y="135448"/>
            <a:ext cx="14374" cy="610095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429274" y="135448"/>
            <a:ext cx="85366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 userDrawn="1"/>
        </p:nvCxnSpPr>
        <p:spPr>
          <a:xfrm>
            <a:off x="188949" y="6398315"/>
            <a:ext cx="240325" cy="292996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 userDrawn="1"/>
        </p:nvCxnSpPr>
        <p:spPr>
          <a:xfrm rot="5400000">
            <a:off x="8611851" y="6330006"/>
            <a:ext cx="454905" cy="267707"/>
          </a:xfrm>
          <a:prstGeom prst="curved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8026AED6-E793-48A3-96AF-36A0D1FE2D70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54" y="135448"/>
            <a:ext cx="425219" cy="67225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98F5ADD7-F579-4B31-B088-24730AEA76C9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429588" y="135448"/>
            <a:ext cx="153343" cy="5305232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8EA3854-8902-4417-899A-DE9CBF528C1A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645" y="6043825"/>
            <a:ext cx="651512" cy="647487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DA3B82F8-7F36-4AE6-A785-76BCA479C67E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" y="6214968"/>
            <a:ext cx="1991676" cy="6638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4987623" y="3550281"/>
            <a:ext cx="385984" cy="62820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5093663" y="3283949"/>
            <a:ext cx="173904" cy="62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4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  <p:sldLayoutId id="2147483678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2094" y="1628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Constraint Satisfaction Problem</a:t>
            </a:r>
            <a:endParaRPr lang="en-IN" sz="5400" dirty="0">
              <a:solidFill>
                <a:srgbClr val="C00000"/>
              </a:solidFill>
              <a:latin typeface="Marcellus" panose="020E0602050203020307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676315"/>
            <a:ext cx="7734334" cy="1752600"/>
          </a:xfrm>
        </p:spPr>
        <p:txBody>
          <a:bodyPr>
            <a:noAutofit/>
          </a:bodyPr>
          <a:lstStyle/>
          <a:p>
            <a:pPr algn="ctr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Ms. Swati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Mali</a:t>
            </a:r>
          </a:p>
          <a:p>
            <a:pPr algn="ctr"/>
            <a:r>
              <a:rPr lang="fi-FI" sz="2000" dirty="0"/>
              <a:t>swatimali@gmail.com</a:t>
            </a:r>
            <a:endParaRPr lang="en-US" sz="2000" dirty="0"/>
          </a:p>
          <a:p>
            <a:pPr algn="ctr"/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Assistant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Professor</a:t>
            </a:r>
          </a:p>
          <a:p>
            <a:pPr algn="ctr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Department of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Computer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Engineering </a:t>
            </a:r>
          </a:p>
          <a:p>
            <a:pPr algn="ctr"/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K. J. Somaiya College of Engineering</a:t>
            </a:r>
          </a:p>
          <a:p>
            <a:pPr algn="ctr"/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Somaiya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Marcellus" panose="020E0602050203020307" pitchFamily="34" charset="0"/>
              </a:rPr>
              <a:t>Vidyavihar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026AED6-E793-48A3-96AF-36A0D1FE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" y="2220"/>
            <a:ext cx="425219" cy="685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F5ADD7-F579-4B31-B088-24730AEA7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73" y="0"/>
            <a:ext cx="157258" cy="544068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DA3B82F8-7F36-4AE6-A785-76BCA479C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" y="2219"/>
            <a:ext cx="1991676" cy="66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53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5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762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  <a:latin typeface="Arial Narrow" pitchFamily="34" charset="0"/>
              </a:rPr>
              <a:t>Solution Overview 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563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The following Basic Steps are followed:</a:t>
            </a:r>
          </a:p>
          <a:p>
            <a:pPr lvl="1">
              <a:defRPr/>
            </a:pPr>
            <a:r>
              <a:rPr lang="en-US" altLang="en-US" b="1" u="sng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CSP Graph Creation</a:t>
            </a:r>
            <a:r>
              <a:rPr lang="en-US" altLang="en-US" b="1" dirty="0" smtClean="0">
                <a:latin typeface="Arial Narrow" panose="020B0606020202030204" pitchFamily="34" charset="0"/>
              </a:rPr>
              <a:t>: </a:t>
            </a:r>
          </a:p>
          <a:p>
            <a:pPr lvl="2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Create a Node for Every Variable.  All possible Domain Values are initially Assigned to the Variable</a:t>
            </a:r>
          </a:p>
          <a:p>
            <a:pPr lvl="2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Draw </a:t>
            </a:r>
            <a:r>
              <a:rPr lang="en-US" altLang="en-US" b="1" u="sng" dirty="0" smtClean="0">
                <a:latin typeface="Arial Narrow" panose="020B0606020202030204" pitchFamily="34" charset="0"/>
              </a:rPr>
              <a:t>edges</a:t>
            </a:r>
            <a:r>
              <a:rPr lang="en-US" altLang="en-US" b="1" dirty="0" smtClean="0">
                <a:latin typeface="Arial Narrow" panose="020B0606020202030204" pitchFamily="34" charset="0"/>
              </a:rPr>
              <a:t> between Nodes if there is a Binary Constraint.  Otherwise Draw a </a:t>
            </a:r>
            <a:r>
              <a:rPr lang="en-US" altLang="en-US" b="1" u="sng" dirty="0" smtClean="0">
                <a:latin typeface="Arial Narrow" panose="020B0606020202030204" pitchFamily="34" charset="0"/>
              </a:rPr>
              <a:t>hyper-edge</a:t>
            </a:r>
            <a:r>
              <a:rPr lang="en-US" altLang="en-US" b="1" dirty="0" smtClean="0">
                <a:latin typeface="Arial Narrow" panose="020B0606020202030204" pitchFamily="34" charset="0"/>
              </a:rPr>
              <a:t> between nodes with constraints involving more than two variables</a:t>
            </a:r>
          </a:p>
          <a:p>
            <a:pPr lvl="1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 </a:t>
            </a:r>
            <a:r>
              <a:rPr lang="en-US" altLang="en-US" b="1" u="sng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Constraint Propagation</a:t>
            </a:r>
            <a:r>
              <a:rPr lang="en-US" altLang="en-US" b="1" dirty="0" smtClean="0">
                <a:latin typeface="Arial Narrow" panose="020B0606020202030204" pitchFamily="34" charset="0"/>
              </a:rPr>
              <a:t>:</a:t>
            </a:r>
          </a:p>
          <a:p>
            <a:pPr lvl="2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Reduce the Valid Domains of Each Variable by Applying </a:t>
            </a:r>
            <a:r>
              <a:rPr lang="en-US" altLang="en-US" b="1" u="sng" dirty="0" smtClean="0">
                <a:latin typeface="Arial Narrow" panose="020B0606020202030204" pitchFamily="34" charset="0"/>
              </a:rPr>
              <a:t>Node Consistency</a:t>
            </a:r>
            <a:r>
              <a:rPr lang="en-US" altLang="en-US" b="1" dirty="0" smtClean="0">
                <a:latin typeface="Arial Narrow" panose="020B0606020202030204" pitchFamily="34" charset="0"/>
              </a:rPr>
              <a:t>, </a:t>
            </a:r>
            <a:r>
              <a:rPr lang="en-US" altLang="en-US" b="1" u="sng" dirty="0" smtClean="0">
                <a:latin typeface="Arial Narrow" panose="020B0606020202030204" pitchFamily="34" charset="0"/>
              </a:rPr>
              <a:t>Arc / Edge Consistency</a:t>
            </a:r>
            <a:r>
              <a:rPr lang="en-US" altLang="en-US" b="1" dirty="0" smtClean="0">
                <a:latin typeface="Arial Narrow" panose="020B0606020202030204" pitchFamily="34" charset="0"/>
              </a:rPr>
              <a:t>, K-</a:t>
            </a:r>
            <a:r>
              <a:rPr lang="en-US" altLang="en-US" b="1" u="sng" dirty="0" smtClean="0">
                <a:latin typeface="Arial Narrow" panose="020B0606020202030204" pitchFamily="34" charset="0"/>
              </a:rPr>
              <a:t>Consistency</a:t>
            </a:r>
            <a:r>
              <a:rPr lang="en-US" altLang="en-US" b="1" dirty="0" smtClean="0">
                <a:latin typeface="Arial Narrow" panose="020B0606020202030204" pitchFamily="34" charset="0"/>
              </a:rPr>
              <a:t>,  till no further reduction is possible. If a solution is found or the problem found to have no consistent solution, then terminate</a:t>
            </a:r>
          </a:p>
          <a:p>
            <a:pPr lvl="1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 </a:t>
            </a:r>
            <a:r>
              <a:rPr lang="en-US" altLang="en-US" b="1" u="sng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Search for Solution</a:t>
            </a:r>
            <a:r>
              <a:rPr lang="en-US" altLang="en-US" b="1" dirty="0" smtClean="0">
                <a:latin typeface="Arial Narrow" panose="020B0606020202030204" pitchFamily="34" charset="0"/>
              </a:rPr>
              <a:t>:</a:t>
            </a:r>
          </a:p>
          <a:p>
            <a:pPr lvl="2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Apply Search Algorithms to Find Solutions</a:t>
            </a:r>
          </a:p>
          <a:p>
            <a:pPr lvl="2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Issues </a:t>
            </a:r>
            <a:r>
              <a:rPr lang="en-US" altLang="en-US" b="1" dirty="0" smtClean="0">
                <a:latin typeface="Arial Narrow" panose="020B0606020202030204" pitchFamily="34" charset="0"/>
              </a:rPr>
              <a:t>for Search: </a:t>
            </a:r>
            <a:r>
              <a:rPr lang="en-US" altLang="en-US" b="1" u="sng" dirty="0" smtClean="0">
                <a:latin typeface="Arial Narrow" panose="020B0606020202030204" pitchFamily="34" charset="0"/>
              </a:rPr>
              <a:t>Backtracking</a:t>
            </a:r>
            <a:r>
              <a:rPr lang="en-US" altLang="en-US" b="1" dirty="0" smtClean="0">
                <a:latin typeface="Arial Narrow" panose="020B0606020202030204" pitchFamily="34" charset="0"/>
              </a:rPr>
              <a:t> Scheme, </a:t>
            </a:r>
            <a:r>
              <a:rPr lang="en-US" altLang="en-US" b="1" u="sng" dirty="0" smtClean="0">
                <a:latin typeface="Arial Narrow" panose="020B0606020202030204" pitchFamily="34" charset="0"/>
              </a:rPr>
              <a:t>Ordering</a:t>
            </a:r>
            <a:r>
              <a:rPr lang="en-US" altLang="en-US" b="1" dirty="0" smtClean="0">
                <a:latin typeface="Arial Narrow" panose="020B0606020202030204" pitchFamily="34" charset="0"/>
              </a:rPr>
              <a:t> of Children, </a:t>
            </a:r>
            <a:r>
              <a:rPr lang="en-US" altLang="en-US" b="1" u="sng" dirty="0" smtClean="0">
                <a:latin typeface="Arial Narrow" panose="020B0606020202030204" pitchFamily="34" charset="0"/>
              </a:rPr>
              <a:t>Forward Checking </a:t>
            </a:r>
            <a:r>
              <a:rPr lang="en-US" altLang="en-US" b="1" dirty="0" smtClean="0">
                <a:latin typeface="Arial Narrow" panose="020B0606020202030204" pitchFamily="34" charset="0"/>
              </a:rPr>
              <a:t>(Look-Ahead) using Dynamic Constraint Propagation</a:t>
            </a:r>
          </a:p>
          <a:p>
            <a:pPr lvl="2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Solving by </a:t>
            </a:r>
            <a:r>
              <a:rPr lang="en-US" altLang="en-US" b="1" u="sng" dirty="0" smtClean="0">
                <a:latin typeface="Arial Narrow" panose="020B0606020202030204" pitchFamily="34" charset="0"/>
              </a:rPr>
              <a:t>Converting to Satisfiability (SAT)</a:t>
            </a:r>
            <a:r>
              <a:rPr lang="en-US" altLang="en-US" b="1" dirty="0" smtClean="0">
                <a:latin typeface="Arial Narrow" panose="020B0606020202030204" pitchFamily="34" charset="0"/>
              </a:rPr>
              <a:t> problems</a:t>
            </a:r>
          </a:p>
          <a:p>
            <a:pPr lvl="1">
              <a:defRPr/>
            </a:pPr>
            <a:endParaRPr lang="en-US" altLang="en-US" dirty="0" smtClean="0">
              <a:latin typeface="Arial Narrow" panose="020B0606020202030204" pitchFamily="34" charset="0"/>
            </a:endParaRPr>
          </a:p>
          <a:p>
            <a:pPr lvl="2">
              <a:defRPr/>
            </a:pPr>
            <a:endParaRPr lang="en-US" altLang="en-US" dirty="0" smtClean="0">
              <a:latin typeface="Arial Narrow" panose="020B0606020202030204" pitchFamily="34" charset="0"/>
            </a:endParaRPr>
          </a:p>
        </p:txBody>
      </p:sp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F19F7F-046E-4CBE-8822-F8B5AEF2AE2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5770-EF78-4929-8D84-531CB089C591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onstraint satisfaction problems - ppt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2"/>
            <a:ext cx="9144000" cy="601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69869-005B-4C6E-9717-7B7FDBB4B1FF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BBCC-84D9-4985-BBCF-2FCCF2A86318}" type="datetime1">
              <a:rPr lang="en-US" smtClean="0">
                <a:solidFill>
                  <a:prstClr val="black"/>
                </a:solidFill>
              </a:rPr>
              <a:t>4/4/2025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CSP with backtracking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As F=1, T+T+C2 &gt;=10</a:t>
            </a:r>
          </a:p>
          <a:p>
            <a:r>
              <a:rPr lang="en-IN" dirty="0" smtClean="0"/>
              <a:t>For T=4 , </a:t>
            </a:r>
            <a:r>
              <a:rPr lang="en-IN" dirty="0"/>
              <a:t>T+T+C2 </a:t>
            </a:r>
            <a:r>
              <a:rPr lang="en-IN" dirty="0" smtClean="0"/>
              <a:t>= </a:t>
            </a:r>
            <a:r>
              <a:rPr lang="en-IN" dirty="0" smtClean="0">
                <a:solidFill>
                  <a:srgbClr val="C00000"/>
                </a:solidFill>
              </a:rPr>
              <a:t>4+4+0/1 &lt; 10</a:t>
            </a:r>
          </a:p>
          <a:p>
            <a:r>
              <a:rPr lang="en-IN" dirty="0" smtClean="0"/>
              <a:t>Thus, T must be &gt; = 5</a:t>
            </a:r>
          </a:p>
          <a:p>
            <a:r>
              <a:rPr lang="en-IN" dirty="0" smtClean="0"/>
              <a:t>For T= 5 and C2=0, </a:t>
            </a:r>
            <a:r>
              <a:rPr lang="en-IN" dirty="0"/>
              <a:t>T+T+C2 </a:t>
            </a:r>
            <a:r>
              <a:rPr lang="en-IN" dirty="0" smtClean="0"/>
              <a:t>= 5+5+0 = 10, making O= 0</a:t>
            </a:r>
            <a:r>
              <a:rPr lang="en-IN" dirty="0" smtClean="0">
                <a:solidFill>
                  <a:srgbClr val="C00000"/>
                </a:solidFill>
              </a:rPr>
              <a:t>. But O + O = C1+R, conflict, hence backtrack. </a:t>
            </a:r>
            <a:r>
              <a:rPr lang="en-IN" sz="2000" dirty="0" smtClean="0"/>
              <a:t>(if O + O was equal to  O, O=0 could have been correct)</a:t>
            </a:r>
          </a:p>
          <a:p>
            <a:r>
              <a:rPr lang="en-IN" dirty="0"/>
              <a:t>For T= 5 and </a:t>
            </a:r>
            <a:r>
              <a:rPr lang="en-IN" dirty="0" smtClean="0"/>
              <a:t>C2=1, </a:t>
            </a:r>
            <a:r>
              <a:rPr lang="en-IN" dirty="0"/>
              <a:t>T+T+C2 = </a:t>
            </a:r>
            <a:r>
              <a:rPr lang="en-IN" dirty="0" smtClean="0"/>
              <a:t>5+5+1 </a:t>
            </a:r>
            <a:r>
              <a:rPr lang="en-IN" dirty="0"/>
              <a:t>= </a:t>
            </a:r>
            <a:r>
              <a:rPr lang="en-IN" dirty="0" smtClean="0"/>
              <a:t>11, making </a:t>
            </a:r>
            <a:r>
              <a:rPr lang="en-IN" dirty="0" smtClean="0">
                <a:solidFill>
                  <a:srgbClr val="C00000"/>
                </a:solidFill>
              </a:rPr>
              <a:t>O= 1. But F=1. </a:t>
            </a:r>
            <a:r>
              <a:rPr lang="en-IN" dirty="0" smtClean="0"/>
              <a:t>Two letters cant have same value, so backtrack</a:t>
            </a:r>
          </a:p>
          <a:p>
            <a:r>
              <a:rPr lang="en-IN" dirty="0" smtClean="0"/>
              <a:t>For T= 6 </a:t>
            </a:r>
            <a:r>
              <a:rPr lang="en-IN" dirty="0"/>
              <a:t>and C2=0, T+T+C2 = </a:t>
            </a:r>
            <a:r>
              <a:rPr lang="en-IN" dirty="0" smtClean="0"/>
              <a:t>6+6+0 </a:t>
            </a:r>
            <a:r>
              <a:rPr lang="en-IN" dirty="0"/>
              <a:t>= </a:t>
            </a:r>
            <a:r>
              <a:rPr lang="en-IN" dirty="0" smtClean="0"/>
              <a:t>12, hence F=1 and O = 2. if O+O = C1 +R, C1 will be zero. Continue with { F=1, O=2, R=4, C2=0 } till no conflict.</a:t>
            </a:r>
          </a:p>
          <a:p>
            <a:r>
              <a:rPr lang="en-IN" dirty="0" smtClean="0"/>
              <a:t>In case of conflict, backtrack.</a:t>
            </a:r>
          </a:p>
          <a:p>
            <a:r>
              <a:rPr lang="en-IN" dirty="0" smtClean="0"/>
              <a:t>If no conflict, add the letter and number assignment to constraint set and proceed further for remaining values for which the values are to be calculated yet.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465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BBCC-84D9-4985-BBCF-2FCCF2A86318}" type="datetime1">
              <a:rPr lang="en-US" smtClean="0">
                <a:solidFill>
                  <a:prstClr val="black"/>
                </a:solidFill>
              </a:rPr>
              <a:t>4/4/2025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CSP with backtracking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E.g. constraints- { F=1, T= 7, O=4,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hence C2=0</a:t>
            </a:r>
            <a:r>
              <a:rPr lang="en-IN" dirty="0" smtClean="0"/>
              <a:t>, as O=4, R=8, C1=0 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as O+O is less than 10</a:t>
            </a:r>
            <a:r>
              <a:rPr lang="en-IN" dirty="0" smtClean="0"/>
              <a:t>}</a:t>
            </a:r>
          </a:p>
          <a:p>
            <a:r>
              <a:rPr lang="en-IN" dirty="0" smtClean="0"/>
              <a:t>Find out values of W, U from remaining domain values = {0,2,3,5,6,9}</a:t>
            </a:r>
          </a:p>
          <a:p>
            <a:r>
              <a:rPr lang="en-IN" dirty="0" smtClean="0"/>
              <a:t>Make guesses, apply constraints till no conflict, in case of conflict- backtrack and try another assumption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91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CBBCC-84D9-4985-BBCF-2FCCF2A86318}" type="datetime1">
              <a:rPr lang="en-US" smtClean="0">
                <a:solidFill>
                  <a:prstClr val="black"/>
                </a:solidFill>
              </a:rPr>
              <a:t>4/4/2025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CSP with backtracking in case of conflict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36096" y="1324629"/>
            <a:ext cx="3493508" cy="4525963"/>
          </a:xfrm>
        </p:spPr>
        <p:txBody>
          <a:bodyPr/>
          <a:lstStyle/>
          <a:p>
            <a:r>
              <a:rPr lang="en-IN" dirty="0" smtClean="0"/>
              <a:t>Source: “Artificial Intelligence”, Elaine Rich and Kelvin Knight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3321050" cy="433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06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5"/>
          <p:cNvSpPr>
            <a:spLocks noGrp="1"/>
          </p:cNvSpPr>
          <p:nvPr>
            <p:ph type="title"/>
          </p:nvPr>
        </p:nvSpPr>
        <p:spPr>
          <a:xfrm>
            <a:off x="131763" y="0"/>
            <a:ext cx="8839200" cy="1143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  <a:latin typeface="Arial Narrow" pitchFamily="34" charset="0"/>
              </a:rPr>
              <a:t>Draw the CSP Graph for the Crossword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8CB6DF-AA27-433D-A8A1-578B5BBDE8C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grpSp>
        <p:nvGrpSpPr>
          <p:cNvPr id="13316" name="Group 1"/>
          <p:cNvGrpSpPr>
            <a:grpSpLocks/>
          </p:cNvGrpSpPr>
          <p:nvPr/>
        </p:nvGrpSpPr>
        <p:grpSpPr bwMode="auto">
          <a:xfrm>
            <a:off x="2414588" y="1252538"/>
            <a:ext cx="3816350" cy="2862262"/>
            <a:chOff x="2414485" y="1252537"/>
            <a:chExt cx="3816350" cy="2862263"/>
          </a:xfrm>
        </p:grpSpPr>
        <p:sp>
          <p:nvSpPr>
            <p:cNvPr id="13318" name="Rectangle 3"/>
            <p:cNvSpPr>
              <a:spLocks noChangeArrowheads="1"/>
            </p:cNvSpPr>
            <p:nvPr/>
          </p:nvSpPr>
          <p:spPr bwMode="auto">
            <a:xfrm>
              <a:off x="2414485" y="1252537"/>
              <a:ext cx="763270" cy="715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19" name="Rectangle 4"/>
            <p:cNvSpPr>
              <a:spLocks noChangeArrowheads="1"/>
            </p:cNvSpPr>
            <p:nvPr/>
          </p:nvSpPr>
          <p:spPr bwMode="auto">
            <a:xfrm>
              <a:off x="3177755" y="1252537"/>
              <a:ext cx="763270" cy="715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20" name="Rectangle 5"/>
            <p:cNvSpPr>
              <a:spLocks noChangeArrowheads="1"/>
            </p:cNvSpPr>
            <p:nvPr/>
          </p:nvSpPr>
          <p:spPr bwMode="auto">
            <a:xfrm>
              <a:off x="3941025" y="1252537"/>
              <a:ext cx="763270" cy="715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4704295" y="1252537"/>
              <a:ext cx="763270" cy="715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22" name="Rectangle 7"/>
            <p:cNvSpPr>
              <a:spLocks noChangeArrowheads="1"/>
            </p:cNvSpPr>
            <p:nvPr/>
          </p:nvSpPr>
          <p:spPr bwMode="auto">
            <a:xfrm>
              <a:off x="5467565" y="1252537"/>
              <a:ext cx="763270" cy="715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23" name="Rectangle 8"/>
            <p:cNvSpPr>
              <a:spLocks noChangeArrowheads="1"/>
            </p:cNvSpPr>
            <p:nvPr/>
          </p:nvSpPr>
          <p:spPr bwMode="auto">
            <a:xfrm>
              <a:off x="2414485" y="1968103"/>
              <a:ext cx="763270" cy="7155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24" name="Rectangle 9"/>
            <p:cNvSpPr>
              <a:spLocks noChangeArrowheads="1"/>
            </p:cNvSpPr>
            <p:nvPr/>
          </p:nvSpPr>
          <p:spPr bwMode="auto">
            <a:xfrm>
              <a:off x="3177755" y="1968103"/>
              <a:ext cx="763270" cy="7155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25" name="Rectangle 10"/>
            <p:cNvSpPr>
              <a:spLocks noChangeArrowheads="1"/>
            </p:cNvSpPr>
            <p:nvPr/>
          </p:nvSpPr>
          <p:spPr bwMode="auto">
            <a:xfrm>
              <a:off x="3941025" y="1968103"/>
              <a:ext cx="763270" cy="715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26" name="Rectangle 11"/>
            <p:cNvSpPr>
              <a:spLocks noChangeArrowheads="1"/>
            </p:cNvSpPr>
            <p:nvPr/>
          </p:nvSpPr>
          <p:spPr bwMode="auto">
            <a:xfrm>
              <a:off x="4704295" y="1968103"/>
              <a:ext cx="763270" cy="7155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27" name="Rectangle 12"/>
            <p:cNvSpPr>
              <a:spLocks noChangeArrowheads="1"/>
            </p:cNvSpPr>
            <p:nvPr/>
          </p:nvSpPr>
          <p:spPr bwMode="auto">
            <a:xfrm>
              <a:off x="5467565" y="1968103"/>
              <a:ext cx="763270" cy="715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28" name="Rectangle 13"/>
            <p:cNvSpPr>
              <a:spLocks noChangeArrowheads="1"/>
            </p:cNvSpPr>
            <p:nvPr/>
          </p:nvSpPr>
          <p:spPr bwMode="auto">
            <a:xfrm>
              <a:off x="2414485" y="2683669"/>
              <a:ext cx="763270" cy="7155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29" name="Rectangle 14"/>
            <p:cNvSpPr>
              <a:spLocks noChangeArrowheads="1"/>
            </p:cNvSpPr>
            <p:nvPr/>
          </p:nvSpPr>
          <p:spPr bwMode="auto">
            <a:xfrm>
              <a:off x="3177755" y="2683669"/>
              <a:ext cx="763270" cy="715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30" name="Rectangle 15"/>
            <p:cNvSpPr>
              <a:spLocks noChangeArrowheads="1"/>
            </p:cNvSpPr>
            <p:nvPr/>
          </p:nvSpPr>
          <p:spPr bwMode="auto">
            <a:xfrm>
              <a:off x="3941025" y="2683669"/>
              <a:ext cx="763270" cy="715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31" name="Rectangle 16"/>
            <p:cNvSpPr>
              <a:spLocks noChangeArrowheads="1"/>
            </p:cNvSpPr>
            <p:nvPr/>
          </p:nvSpPr>
          <p:spPr bwMode="auto">
            <a:xfrm>
              <a:off x="4704295" y="2683669"/>
              <a:ext cx="763270" cy="715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32" name="Rectangle 17"/>
            <p:cNvSpPr>
              <a:spLocks noChangeArrowheads="1"/>
            </p:cNvSpPr>
            <p:nvPr/>
          </p:nvSpPr>
          <p:spPr bwMode="auto">
            <a:xfrm>
              <a:off x="5467565" y="2683669"/>
              <a:ext cx="763270" cy="715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33" name="Rectangle 18"/>
            <p:cNvSpPr>
              <a:spLocks noChangeArrowheads="1"/>
            </p:cNvSpPr>
            <p:nvPr/>
          </p:nvSpPr>
          <p:spPr bwMode="auto">
            <a:xfrm>
              <a:off x="2414485" y="3399234"/>
              <a:ext cx="763270" cy="7155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34" name="Rectangle 19"/>
            <p:cNvSpPr>
              <a:spLocks noChangeArrowheads="1"/>
            </p:cNvSpPr>
            <p:nvPr/>
          </p:nvSpPr>
          <p:spPr bwMode="auto">
            <a:xfrm>
              <a:off x="3177755" y="3399234"/>
              <a:ext cx="763270" cy="7155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35" name="Rectangle 20"/>
            <p:cNvSpPr>
              <a:spLocks noChangeArrowheads="1"/>
            </p:cNvSpPr>
            <p:nvPr/>
          </p:nvSpPr>
          <p:spPr bwMode="auto">
            <a:xfrm>
              <a:off x="3941025" y="3399234"/>
              <a:ext cx="763270" cy="71556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36" name="Rectangle 21"/>
            <p:cNvSpPr>
              <a:spLocks noChangeArrowheads="1"/>
            </p:cNvSpPr>
            <p:nvPr/>
          </p:nvSpPr>
          <p:spPr bwMode="auto">
            <a:xfrm>
              <a:off x="4704295" y="3399234"/>
              <a:ext cx="763270" cy="7155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37" name="Rectangle 22"/>
            <p:cNvSpPr>
              <a:spLocks noChangeArrowheads="1"/>
            </p:cNvSpPr>
            <p:nvPr/>
          </p:nvSpPr>
          <p:spPr bwMode="auto">
            <a:xfrm>
              <a:off x="5467565" y="3399234"/>
              <a:ext cx="763270" cy="71556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13338" name="Text Box 23"/>
            <p:cNvSpPr txBox="1">
              <a:spLocks noChangeArrowheads="1"/>
            </p:cNvSpPr>
            <p:nvPr/>
          </p:nvSpPr>
          <p:spPr bwMode="auto">
            <a:xfrm>
              <a:off x="2718884" y="1271704"/>
              <a:ext cx="415710" cy="536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1</a:t>
              </a:r>
            </a:p>
          </p:txBody>
        </p:sp>
        <p:sp>
          <p:nvSpPr>
            <p:cNvPr id="13339" name="Text Box 24"/>
            <p:cNvSpPr txBox="1">
              <a:spLocks noChangeArrowheads="1"/>
            </p:cNvSpPr>
            <p:nvPr/>
          </p:nvSpPr>
          <p:spPr bwMode="auto">
            <a:xfrm>
              <a:off x="4136386" y="1271704"/>
              <a:ext cx="415710" cy="536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2</a:t>
              </a:r>
            </a:p>
          </p:txBody>
        </p:sp>
        <p:sp>
          <p:nvSpPr>
            <p:cNvPr id="13340" name="Text Box 25"/>
            <p:cNvSpPr txBox="1">
              <a:spLocks noChangeArrowheads="1"/>
            </p:cNvSpPr>
            <p:nvPr/>
          </p:nvSpPr>
          <p:spPr bwMode="auto">
            <a:xfrm>
              <a:off x="5662926" y="1271704"/>
              <a:ext cx="415710" cy="536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3</a:t>
              </a:r>
            </a:p>
          </p:txBody>
        </p:sp>
        <p:sp>
          <p:nvSpPr>
            <p:cNvPr id="13341" name="Text Box 26"/>
            <p:cNvSpPr txBox="1">
              <a:spLocks noChangeArrowheads="1"/>
            </p:cNvSpPr>
            <p:nvPr/>
          </p:nvSpPr>
          <p:spPr bwMode="auto">
            <a:xfrm>
              <a:off x="3482154" y="2805059"/>
              <a:ext cx="415710" cy="536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000"/>
                <a:t>4</a:t>
              </a:r>
            </a:p>
          </p:txBody>
        </p:sp>
        <p:sp>
          <p:nvSpPr>
            <p:cNvPr id="13342" name="Text Box 27"/>
            <p:cNvSpPr txBox="1">
              <a:spLocks noChangeArrowheads="1"/>
            </p:cNvSpPr>
            <p:nvPr/>
          </p:nvSpPr>
          <p:spPr bwMode="auto">
            <a:xfrm>
              <a:off x="4136386" y="3520625"/>
              <a:ext cx="243065" cy="536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2000"/>
            </a:p>
          </p:txBody>
        </p:sp>
      </p:grp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308100" y="4437063"/>
            <a:ext cx="646430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27013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defRPr/>
            </a:pPr>
            <a:r>
              <a:rPr lang="en-US" altLang="en-US" sz="3200" b="1" u="sng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Word List:</a:t>
            </a:r>
          </a:p>
          <a:p>
            <a:pPr lvl="1">
              <a:defRPr/>
            </a:pPr>
            <a:r>
              <a:rPr lang="en-US" altLang="en-US" sz="3200" b="1" dirty="0" err="1" smtClean="0">
                <a:latin typeface="Arial Narrow" panose="020B0606020202030204" pitchFamily="34" charset="0"/>
              </a:rPr>
              <a:t>astar</a:t>
            </a:r>
            <a:r>
              <a:rPr lang="en-US" altLang="en-US" sz="3200" b="1" dirty="0">
                <a:latin typeface="Arial Narrow" panose="020B0606020202030204" pitchFamily="34" charset="0"/>
              </a:rPr>
              <a:t>, happy, hello, </a:t>
            </a:r>
            <a:r>
              <a:rPr lang="en-US" altLang="en-US" sz="3200" b="1" dirty="0" smtClean="0">
                <a:latin typeface="Arial Narrow" panose="020B0606020202030204" pitchFamily="34" charset="0"/>
              </a:rPr>
              <a:t>hoses, live</a:t>
            </a:r>
            <a:r>
              <a:rPr lang="en-US" altLang="en-US" sz="3200" b="1" dirty="0">
                <a:latin typeface="Arial Narrow" panose="020B0606020202030204" pitchFamily="34" charset="0"/>
              </a:rPr>
              <a:t>, load</a:t>
            </a:r>
            <a:r>
              <a:rPr lang="en-US" altLang="en-US" sz="3200" b="1" dirty="0" smtClean="0">
                <a:latin typeface="Arial Narrow" panose="020B0606020202030204" pitchFamily="34" charset="0"/>
              </a:rPr>
              <a:t>, loom, peal</a:t>
            </a:r>
            <a:r>
              <a:rPr lang="en-US" altLang="en-US" sz="3200" b="1" dirty="0">
                <a:latin typeface="Arial Narrow" panose="020B0606020202030204" pitchFamily="34" charset="0"/>
              </a:rPr>
              <a:t>, peel, save, </a:t>
            </a:r>
            <a:r>
              <a:rPr lang="en-US" altLang="en-US" sz="3200" b="1" dirty="0" smtClean="0">
                <a:latin typeface="Arial Narrow" panose="020B0606020202030204" pitchFamily="34" charset="0"/>
              </a:rPr>
              <a:t>talk, ant</a:t>
            </a:r>
            <a:r>
              <a:rPr lang="en-US" altLang="en-US" sz="3200" b="1" dirty="0">
                <a:latin typeface="Arial Narrow" panose="020B0606020202030204" pitchFamily="34" charset="0"/>
              </a:rPr>
              <a:t>, oak, </a:t>
            </a:r>
            <a:r>
              <a:rPr lang="en-US" altLang="en-US" sz="3200" b="1" dirty="0" smtClean="0">
                <a:latin typeface="Arial Narrow" panose="020B0606020202030204" pitchFamily="34" charset="0"/>
              </a:rPr>
              <a:t>old</a:t>
            </a:r>
            <a:endParaRPr lang="en-US" altLang="en-US" sz="3200" b="1" dirty="0">
              <a:latin typeface="Arial Narrow" panose="020B0606020202030204" pitchFamily="34" charset="0"/>
            </a:endParaRPr>
          </a:p>
          <a:p>
            <a:pPr>
              <a:defRPr/>
            </a:pP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A4503-DD13-48DA-9676-B1CD38B6514A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5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762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  <a:latin typeface="Arial Narrow" pitchFamily="34" charset="0"/>
              </a:rPr>
              <a:t>Draw CSP Graphs for the Following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8D9081-600B-4C30-B71E-7C1BCAFED66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pic>
        <p:nvPicPr>
          <p:cNvPr id="14340" name="Content Placeholder 1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788988"/>
            <a:ext cx="2874963" cy="237490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497513" y="762000"/>
          <a:ext cx="3113088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544"/>
                <a:gridCol w="1556544"/>
              </a:tblGrid>
              <a:tr h="48577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Flight No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Dep</a:t>
                      </a:r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 Time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F1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7:00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F2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8:30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F3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7:45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F4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9:45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10:00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F6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9:00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</a:tr>
              <a:tr h="485775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F7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11:00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91463" marR="91463" marT="45715" marB="45715"/>
                </a:tc>
              </a:tr>
            </a:tbl>
          </a:graphicData>
        </a:graphic>
      </p:graphicFrame>
      <p:sp>
        <p:nvSpPr>
          <p:cNvPr id="14370" name="TextBox 4"/>
          <p:cNvSpPr txBox="1">
            <a:spLocks noChangeArrowheads="1"/>
          </p:cNvSpPr>
          <p:nvPr/>
        </p:nvSpPr>
        <p:spPr bwMode="auto">
          <a:xfrm>
            <a:off x="1600200" y="2801938"/>
            <a:ext cx="2057400" cy="339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 Narrow" pitchFamily="34" charset="0"/>
              </a:rPr>
              <a:t>CRYPTARITHMETIC </a:t>
            </a:r>
          </a:p>
        </p:txBody>
      </p:sp>
      <p:sp>
        <p:nvSpPr>
          <p:cNvPr id="14371" name="TextBox 4"/>
          <p:cNvSpPr txBox="1">
            <a:spLocks noChangeArrowheads="1"/>
          </p:cNvSpPr>
          <p:nvPr/>
        </p:nvSpPr>
        <p:spPr bwMode="auto">
          <a:xfrm>
            <a:off x="6096000" y="4883150"/>
            <a:ext cx="2057400" cy="584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 Narrow" pitchFamily="34" charset="0"/>
              </a:rPr>
              <a:t>FLIGHT GATE SCHEDULING</a:t>
            </a:r>
          </a:p>
        </p:txBody>
      </p:sp>
      <p:sp>
        <p:nvSpPr>
          <p:cNvPr id="14372" name="TextBox 4"/>
          <p:cNvSpPr txBox="1">
            <a:spLocks noChangeArrowheads="1"/>
          </p:cNvSpPr>
          <p:nvPr/>
        </p:nvSpPr>
        <p:spPr bwMode="auto">
          <a:xfrm>
            <a:off x="1828800" y="6400800"/>
            <a:ext cx="2057400" cy="3381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 Narrow" pitchFamily="34" charset="0"/>
              </a:rPr>
              <a:t>MAP COLOURING</a:t>
            </a:r>
          </a:p>
        </p:txBody>
      </p:sp>
      <p:pic>
        <p:nvPicPr>
          <p:cNvPr id="1437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3286125"/>
            <a:ext cx="2252662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8B2A-71A7-46B3-A004-68F03FEE1B8C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27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762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  <a:latin typeface="Arial Narrow" pitchFamily="34" charset="0"/>
              </a:rPr>
              <a:t>Flight Gate Scheduling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3148AF-72E9-41F5-B241-BCE7CC03FC8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71600"/>
          <a:ext cx="4267200" cy="2925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66800"/>
                <a:gridCol w="1066800"/>
                <a:gridCol w="1066800"/>
              </a:tblGrid>
              <a:tr h="3657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Flight No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Dep</a:t>
                      </a:r>
                      <a:r>
                        <a:rPr lang="en-US" sz="1800" baseline="0" dirty="0" smtClean="0">
                          <a:latin typeface="Arial Narrow" panose="020B0606020202030204" pitchFamily="34" charset="0"/>
                        </a:rPr>
                        <a:t> Time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G Start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G End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F1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7:00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6:15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7:15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F2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8:30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7:45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8:45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F3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7:45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7:00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8:00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F4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9:45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9:00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10:00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10:00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9:15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10:15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F6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9:00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8:15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9:15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F7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11:00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10:15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 Narrow" panose="020B0606020202030204" pitchFamily="34" charset="0"/>
                        </a:rPr>
                        <a:t>11:15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T="45711" marB="45711"/>
                </a:tc>
              </a:tr>
            </a:tbl>
          </a:graphicData>
        </a:graphic>
      </p:graphicFrame>
      <p:sp>
        <p:nvSpPr>
          <p:cNvPr id="15411" name="Oval 8"/>
          <p:cNvSpPr>
            <a:spLocks noChangeArrowheads="1"/>
          </p:cNvSpPr>
          <p:nvPr/>
        </p:nvSpPr>
        <p:spPr bwMode="auto">
          <a:xfrm>
            <a:off x="5715000" y="1600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itchFamily="34" charset="0"/>
                <a:ea typeface="MS PGothic" pitchFamily="34" charset="-128"/>
              </a:rPr>
              <a:t>F1</a:t>
            </a:r>
          </a:p>
        </p:txBody>
      </p:sp>
      <p:sp>
        <p:nvSpPr>
          <p:cNvPr id="15412" name="Oval 8"/>
          <p:cNvSpPr>
            <a:spLocks noChangeArrowheads="1"/>
          </p:cNvSpPr>
          <p:nvPr/>
        </p:nvSpPr>
        <p:spPr bwMode="auto">
          <a:xfrm>
            <a:off x="7620000" y="1598613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itchFamily="34" charset="0"/>
                <a:ea typeface="MS PGothic" pitchFamily="34" charset="-128"/>
              </a:rPr>
              <a:t>F2</a:t>
            </a:r>
          </a:p>
        </p:txBody>
      </p:sp>
      <p:sp>
        <p:nvSpPr>
          <p:cNvPr id="15413" name="Oval 8"/>
          <p:cNvSpPr>
            <a:spLocks noChangeArrowheads="1"/>
          </p:cNvSpPr>
          <p:nvPr/>
        </p:nvSpPr>
        <p:spPr bwMode="auto">
          <a:xfrm>
            <a:off x="5791200" y="290195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Narrow" pitchFamily="34" charset="0"/>
                <a:ea typeface="MS PGothic" pitchFamily="34" charset="-128"/>
              </a:rPr>
              <a:t>F3</a:t>
            </a:r>
          </a:p>
        </p:txBody>
      </p:sp>
      <p:sp>
        <p:nvSpPr>
          <p:cNvPr id="15414" name="Oval 8"/>
          <p:cNvSpPr>
            <a:spLocks noChangeArrowheads="1"/>
          </p:cNvSpPr>
          <p:nvPr/>
        </p:nvSpPr>
        <p:spPr bwMode="auto">
          <a:xfrm>
            <a:off x="7620000" y="290195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Narrow" pitchFamily="34" charset="0"/>
                <a:ea typeface="MS PGothic" pitchFamily="34" charset="-128"/>
              </a:rPr>
              <a:t>F4</a:t>
            </a:r>
          </a:p>
        </p:txBody>
      </p:sp>
      <p:sp>
        <p:nvSpPr>
          <p:cNvPr id="15415" name="Oval 8"/>
          <p:cNvSpPr>
            <a:spLocks noChangeArrowheads="1"/>
          </p:cNvSpPr>
          <p:nvPr/>
        </p:nvSpPr>
        <p:spPr bwMode="auto">
          <a:xfrm>
            <a:off x="5791200" y="4287838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Narrow" pitchFamily="34" charset="0"/>
                <a:ea typeface="MS PGothic" pitchFamily="34" charset="-128"/>
              </a:rPr>
              <a:t>F5</a:t>
            </a:r>
          </a:p>
        </p:txBody>
      </p:sp>
      <p:sp>
        <p:nvSpPr>
          <p:cNvPr id="15416" name="Oval 8"/>
          <p:cNvSpPr>
            <a:spLocks noChangeArrowheads="1"/>
          </p:cNvSpPr>
          <p:nvPr/>
        </p:nvSpPr>
        <p:spPr bwMode="auto">
          <a:xfrm>
            <a:off x="7696200" y="4297363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Narrow" pitchFamily="34" charset="0"/>
                <a:ea typeface="MS PGothic" pitchFamily="34" charset="-128"/>
              </a:rPr>
              <a:t>F6</a:t>
            </a:r>
          </a:p>
        </p:txBody>
      </p:sp>
      <p:sp>
        <p:nvSpPr>
          <p:cNvPr id="15417" name="Oval 8"/>
          <p:cNvSpPr>
            <a:spLocks noChangeArrowheads="1"/>
          </p:cNvSpPr>
          <p:nvPr/>
        </p:nvSpPr>
        <p:spPr bwMode="auto">
          <a:xfrm>
            <a:off x="6934200" y="541020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 Narrow" pitchFamily="34" charset="0"/>
                <a:ea typeface="MS PGothic" pitchFamily="34" charset="-128"/>
              </a:rPr>
              <a:t>F7</a:t>
            </a:r>
          </a:p>
        </p:txBody>
      </p:sp>
      <p:cxnSp>
        <p:nvCxnSpPr>
          <p:cNvPr id="15418" name="Straight Connector 5"/>
          <p:cNvCxnSpPr>
            <a:cxnSpLocks noChangeShapeType="1"/>
            <a:stCxn id="15411" idx="4"/>
            <a:endCxn id="15413" idx="0"/>
          </p:cNvCxnSpPr>
          <p:nvPr/>
        </p:nvCxnSpPr>
        <p:spPr bwMode="auto">
          <a:xfrm>
            <a:off x="5943600" y="2057400"/>
            <a:ext cx="76200" cy="84455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19" name="Straight Connector 14"/>
          <p:cNvCxnSpPr>
            <a:cxnSpLocks noChangeShapeType="1"/>
            <a:stCxn id="15412" idx="3"/>
            <a:endCxn id="15413" idx="7"/>
          </p:cNvCxnSpPr>
          <p:nvPr/>
        </p:nvCxnSpPr>
        <p:spPr bwMode="auto">
          <a:xfrm flipH="1">
            <a:off x="6181725" y="1989138"/>
            <a:ext cx="1504950" cy="979487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20" name="Elbow Connector 17"/>
          <p:cNvCxnSpPr>
            <a:cxnSpLocks noChangeShapeType="1"/>
            <a:stCxn id="15412" idx="6"/>
            <a:endCxn id="15416" idx="6"/>
          </p:cNvCxnSpPr>
          <p:nvPr/>
        </p:nvCxnSpPr>
        <p:spPr bwMode="auto">
          <a:xfrm>
            <a:off x="8077200" y="1827213"/>
            <a:ext cx="76200" cy="2698750"/>
          </a:xfrm>
          <a:prstGeom prst="bentConnector3">
            <a:avLst>
              <a:gd name="adj1" fmla="val 40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21" name="Straight Connector 19"/>
          <p:cNvCxnSpPr>
            <a:cxnSpLocks noChangeShapeType="1"/>
            <a:stCxn id="15414" idx="3"/>
            <a:endCxn id="15415" idx="7"/>
          </p:cNvCxnSpPr>
          <p:nvPr/>
        </p:nvCxnSpPr>
        <p:spPr bwMode="auto">
          <a:xfrm flipH="1">
            <a:off x="6181725" y="3292475"/>
            <a:ext cx="1504950" cy="1062038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22" name="Straight Connector 21"/>
          <p:cNvCxnSpPr>
            <a:cxnSpLocks noChangeShapeType="1"/>
            <a:stCxn id="15414" idx="4"/>
            <a:endCxn id="15416" idx="0"/>
          </p:cNvCxnSpPr>
          <p:nvPr/>
        </p:nvCxnSpPr>
        <p:spPr bwMode="auto">
          <a:xfrm>
            <a:off x="7848600" y="3359150"/>
            <a:ext cx="76200" cy="938213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23" name="TextBox 22"/>
          <p:cNvSpPr txBox="1">
            <a:spLocks noChangeArrowheads="1"/>
          </p:cNvSpPr>
          <p:nvPr/>
        </p:nvSpPr>
        <p:spPr bwMode="auto">
          <a:xfrm>
            <a:off x="685800" y="4876800"/>
            <a:ext cx="37338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Arial Narrow" pitchFamily="34" charset="0"/>
              </a:rPr>
              <a:t>These are special kinds of graphs called </a:t>
            </a:r>
            <a:r>
              <a:rPr lang="en-US" altLang="en-US" sz="2400" b="1">
                <a:solidFill>
                  <a:srgbClr val="C00000"/>
                </a:solidFill>
                <a:latin typeface="Arial Narrow" pitchFamily="34" charset="0"/>
              </a:rPr>
              <a:t>INTERVAL GRAPHS</a:t>
            </a:r>
          </a:p>
        </p:txBody>
      </p:sp>
      <p:cxnSp>
        <p:nvCxnSpPr>
          <p:cNvPr id="15424" name="Straight Connector 24"/>
          <p:cNvCxnSpPr>
            <a:cxnSpLocks noChangeShapeType="1"/>
            <a:stCxn id="15415" idx="6"/>
            <a:endCxn id="15416" idx="2"/>
          </p:cNvCxnSpPr>
          <p:nvPr/>
        </p:nvCxnSpPr>
        <p:spPr bwMode="auto">
          <a:xfrm>
            <a:off x="6248400" y="4516438"/>
            <a:ext cx="1447800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25" name="Straight Connector 26"/>
          <p:cNvCxnSpPr>
            <a:cxnSpLocks noChangeShapeType="1"/>
            <a:stCxn id="15415" idx="5"/>
            <a:endCxn id="15417" idx="1"/>
          </p:cNvCxnSpPr>
          <p:nvPr/>
        </p:nvCxnSpPr>
        <p:spPr bwMode="auto">
          <a:xfrm>
            <a:off x="6181725" y="4678363"/>
            <a:ext cx="819150" cy="798512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C37D2-7EDB-4602-9D94-0641E41E524E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762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  <a:latin typeface="Arial Narrow" pitchFamily="34" charset="0"/>
              </a:rPr>
              <a:t>Constraint Propagation Schemes 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5943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b="1" u="sng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Constraints</a:t>
            </a:r>
          </a:p>
          <a:p>
            <a:pPr lvl="1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Unary Constraints or Node Constraints</a:t>
            </a:r>
          </a:p>
          <a:p>
            <a:pPr lvl="1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Binary Constraints or Edges between CSP Nodes</a:t>
            </a:r>
          </a:p>
          <a:p>
            <a:pPr lvl="1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Higher order or Hyper-Edges between CSP Nodes</a:t>
            </a:r>
          </a:p>
          <a:p>
            <a:pPr>
              <a:defRPr/>
            </a:pPr>
            <a:r>
              <a:rPr lang="en-US" altLang="en-US" b="1" u="sng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Node Consistency</a:t>
            </a:r>
          </a:p>
          <a:p>
            <a:pPr lvl="1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For every Variable </a:t>
            </a:r>
            <a:r>
              <a:rPr lang="en-US" altLang="en-US" b="1" dirty="0" err="1" smtClean="0">
                <a:latin typeface="Arial Narrow" panose="020B0606020202030204" pitchFamily="34" charset="0"/>
              </a:rPr>
              <a:t>V_i</a:t>
            </a:r>
            <a:r>
              <a:rPr lang="en-US" altLang="en-US" b="1" dirty="0" smtClean="0">
                <a:latin typeface="Arial Narrow" panose="020B0606020202030204" pitchFamily="34" charset="0"/>
              </a:rPr>
              <a:t>, remove all elements of </a:t>
            </a:r>
            <a:r>
              <a:rPr lang="en-US" altLang="en-US" b="1" dirty="0" err="1" smtClean="0">
                <a:latin typeface="Arial Narrow" panose="020B0606020202030204" pitchFamily="34" charset="0"/>
              </a:rPr>
              <a:t>D_i</a:t>
            </a:r>
            <a:r>
              <a:rPr lang="en-US" altLang="en-US" b="1" dirty="0" smtClean="0">
                <a:latin typeface="Arial Narrow" panose="020B0606020202030204" pitchFamily="34" charset="0"/>
              </a:rPr>
              <a:t> that do not satisfy the Unary Constraints for the Variable</a:t>
            </a:r>
          </a:p>
          <a:p>
            <a:pPr lvl="1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First Step is to reduce the domains using Node Consistency</a:t>
            </a:r>
          </a:p>
          <a:p>
            <a:pPr>
              <a:defRPr/>
            </a:pPr>
            <a:r>
              <a:rPr lang="en-US" altLang="en-US" b="1" u="sng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Arc Consistency</a:t>
            </a:r>
          </a:p>
          <a:p>
            <a:pPr lvl="1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For every element </a:t>
            </a:r>
            <a:r>
              <a:rPr lang="en-US" altLang="en-US" b="1" dirty="0" err="1" smtClean="0">
                <a:latin typeface="Arial Narrow" panose="020B0606020202030204" pitchFamily="34" charset="0"/>
              </a:rPr>
              <a:t>x_ij</a:t>
            </a:r>
            <a:r>
              <a:rPr lang="en-US" altLang="en-US" b="1" dirty="0" smtClean="0">
                <a:latin typeface="Arial Narrow" panose="020B0606020202030204" pitchFamily="34" charset="0"/>
              </a:rPr>
              <a:t> of </a:t>
            </a:r>
            <a:r>
              <a:rPr lang="en-US" altLang="en-US" b="1" dirty="0" err="1" smtClean="0">
                <a:latin typeface="Arial Narrow" panose="020B0606020202030204" pitchFamily="34" charset="0"/>
              </a:rPr>
              <a:t>D_i</a:t>
            </a:r>
            <a:r>
              <a:rPr lang="en-US" altLang="en-US" b="1" dirty="0" smtClean="0">
                <a:latin typeface="Arial Narrow" panose="020B0606020202030204" pitchFamily="34" charset="0"/>
              </a:rPr>
              <a:t>, for every edge from </a:t>
            </a:r>
            <a:r>
              <a:rPr lang="en-US" altLang="en-US" b="1" dirty="0" err="1" smtClean="0">
                <a:latin typeface="Arial Narrow" panose="020B0606020202030204" pitchFamily="34" charset="0"/>
              </a:rPr>
              <a:t>V_i</a:t>
            </a:r>
            <a:r>
              <a:rPr lang="en-US" altLang="en-US" b="1" dirty="0" smtClean="0">
                <a:latin typeface="Arial Narrow" panose="020B0606020202030204" pitchFamily="34" charset="0"/>
              </a:rPr>
              <a:t> to </a:t>
            </a:r>
            <a:r>
              <a:rPr lang="en-US" altLang="en-US" b="1" dirty="0" err="1" smtClean="0">
                <a:latin typeface="Arial Narrow" panose="020B0606020202030204" pitchFamily="34" charset="0"/>
              </a:rPr>
              <a:t>V_j</a:t>
            </a:r>
            <a:r>
              <a:rPr lang="en-US" altLang="en-US" b="1" dirty="0" smtClean="0">
                <a:latin typeface="Arial Narrow" panose="020B0606020202030204" pitchFamily="34" charset="0"/>
              </a:rPr>
              <a:t>, remove  </a:t>
            </a:r>
            <a:r>
              <a:rPr lang="en-US" altLang="en-US" b="1" dirty="0" err="1" smtClean="0">
                <a:latin typeface="Arial Narrow" panose="020B0606020202030204" pitchFamily="34" charset="0"/>
              </a:rPr>
              <a:t>x_ij</a:t>
            </a:r>
            <a:r>
              <a:rPr lang="en-US" altLang="en-US" b="1" dirty="0" smtClean="0">
                <a:latin typeface="Arial Narrow" panose="020B0606020202030204" pitchFamily="34" charset="0"/>
              </a:rPr>
              <a:t> if it has no consistent value(s) in other domains satisfying the Constraints</a:t>
            </a:r>
          </a:p>
          <a:p>
            <a:pPr lvl="1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Continue to iterate using Arc Consistency till no further reduction happens.</a:t>
            </a:r>
          </a:p>
          <a:p>
            <a:pPr>
              <a:defRPr/>
            </a:pPr>
            <a:r>
              <a:rPr lang="en-US" altLang="en-US" b="1" u="sng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K-Consistency or Path Consistency</a:t>
            </a:r>
          </a:p>
          <a:p>
            <a:pPr lvl="1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For every element </a:t>
            </a:r>
            <a:r>
              <a:rPr lang="en-US" altLang="en-US" b="1" dirty="0" err="1" smtClean="0">
                <a:latin typeface="Arial Narrow" panose="020B0606020202030204" pitchFamily="34" charset="0"/>
              </a:rPr>
              <a:t>y_ij</a:t>
            </a:r>
            <a:r>
              <a:rPr lang="en-US" altLang="en-US" b="1" dirty="0" smtClean="0">
                <a:latin typeface="Arial Narrow" panose="020B0606020202030204" pitchFamily="34" charset="0"/>
              </a:rPr>
              <a:t> of </a:t>
            </a:r>
            <a:r>
              <a:rPr lang="en-US" altLang="en-US" b="1" dirty="0" err="1" smtClean="0">
                <a:latin typeface="Arial Narrow" panose="020B0606020202030204" pitchFamily="34" charset="0"/>
              </a:rPr>
              <a:t>D_i</a:t>
            </a:r>
            <a:r>
              <a:rPr lang="en-US" altLang="en-US" b="1" dirty="0" smtClean="0">
                <a:latin typeface="Arial Narrow" panose="020B0606020202030204" pitchFamily="34" charset="0"/>
              </a:rPr>
              <a:t>, choose a Path of length L with L variables, use a consistency checking method similar to above to reduce domains if possible</a:t>
            </a:r>
          </a:p>
          <a:p>
            <a:pPr lvl="2">
              <a:defRPr/>
            </a:pPr>
            <a:endParaRPr lang="en-US" altLang="en-US" dirty="0" smtClean="0">
              <a:latin typeface="Arial Narrow" panose="020B0606020202030204" pitchFamily="34" charset="0"/>
            </a:endParaRP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23F34C-C63A-4152-B206-BFEEBE00AAC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C9AA-57B5-4164-A424-B1869FA28F96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08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of solving CSP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assignment </a:t>
            </a:r>
            <a:r>
              <a:rPr lang="en-US" dirty="0" smtClean="0"/>
              <a:t>approach</a:t>
            </a:r>
          </a:p>
          <a:p>
            <a:r>
              <a:rPr lang="en-US" dirty="0"/>
              <a:t>Backtracking sequential assignment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E996-5C33-4643-920A-564B18740DC0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8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74C7921-4414-4232-A2E6-6FA7C99FDD13}" type="datetime1">
              <a:rPr lang="en-US" altLang="en-US" smtClean="0"/>
              <a:t>4/3/2025</a:t>
            </a:fld>
            <a:endParaRPr lang="en-US" altLang="en-US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C4895B5-081E-42E9-88B3-6B17EB9312A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Constraint satisfaction problems (CSPs)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Standard search problem:
</a:t>
            </a:r>
            <a:r>
              <a:rPr lang="en-US" altLang="en-US" sz="2000" dirty="0" smtClean="0">
                <a:solidFill>
                  <a:schemeClr val="accent2"/>
                </a:solidFill>
              </a:rPr>
              <a:t>state</a:t>
            </a:r>
            <a:r>
              <a:rPr lang="en-US" altLang="en-US" sz="2000" dirty="0" smtClean="0"/>
              <a:t> is a "black box“ – any data structure that supports successor function, heuristic function, and goal test
</a:t>
            </a:r>
            <a:r>
              <a:rPr lang="en-US" altLang="en-US" sz="2400" dirty="0" smtClean="0"/>
              <a:t>CSP: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accent2"/>
                </a:solidFill>
              </a:rPr>
              <a:t>state</a:t>
            </a:r>
            <a:r>
              <a:rPr lang="en-US" altLang="en-US" sz="2000" dirty="0" smtClean="0"/>
              <a:t> is defined by </a:t>
            </a:r>
            <a:r>
              <a:rPr lang="en-US" altLang="en-US" sz="2000" dirty="0" smtClean="0">
                <a:solidFill>
                  <a:srgbClr val="FF0000"/>
                </a:solidFill>
              </a:rPr>
              <a:t>variables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X</a:t>
            </a:r>
            <a:r>
              <a:rPr lang="en-US" altLang="en-US" sz="2000" i="1" baseline="-25000" dirty="0" smtClean="0"/>
              <a:t>i</a:t>
            </a:r>
            <a:r>
              <a:rPr lang="en-US" altLang="en-US" sz="2000" dirty="0" smtClean="0"/>
              <a:t> with </a:t>
            </a:r>
            <a:r>
              <a:rPr lang="en-US" altLang="en-US" sz="2000" dirty="0" smtClean="0">
                <a:solidFill>
                  <a:srgbClr val="FF0000"/>
                </a:solidFill>
              </a:rPr>
              <a:t>values</a:t>
            </a:r>
            <a:r>
              <a:rPr lang="en-US" altLang="en-US" sz="2000" dirty="0" smtClean="0"/>
              <a:t> from </a:t>
            </a:r>
            <a:r>
              <a:rPr lang="en-US" altLang="en-US" sz="2000" dirty="0" smtClean="0">
                <a:solidFill>
                  <a:srgbClr val="FF0000"/>
                </a:solidFill>
              </a:rPr>
              <a:t>domain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D</a:t>
            </a:r>
            <a:r>
              <a:rPr lang="en-US" altLang="en-US" sz="2000" i="1" baseline="-25000" dirty="0" smtClean="0"/>
              <a:t>i</a:t>
            </a:r>
            <a:r>
              <a:rPr lang="en-US" altLang="en-US" sz="2000" dirty="0" smtClean="0"/>
              <a:t>
</a:t>
            </a:r>
            <a:r>
              <a:rPr lang="en-US" altLang="en-US" sz="2000" dirty="0" smtClean="0">
                <a:solidFill>
                  <a:schemeClr val="accent2"/>
                </a:solidFill>
              </a:rPr>
              <a:t>goal test</a:t>
            </a:r>
            <a:r>
              <a:rPr lang="en-US" altLang="en-US" sz="2000" dirty="0" smtClean="0"/>
              <a:t> is a set of </a:t>
            </a:r>
            <a:r>
              <a:rPr lang="en-US" altLang="en-US" sz="2000" dirty="0" smtClean="0">
                <a:solidFill>
                  <a:srgbClr val="FF0000"/>
                </a:solidFill>
              </a:rPr>
              <a:t>constraints</a:t>
            </a:r>
            <a:r>
              <a:rPr lang="en-US" altLang="en-US" sz="2000" dirty="0" smtClean="0"/>
              <a:t> specifying allowable combinations of values for subsets of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Simple example of a </a:t>
            </a:r>
            <a:r>
              <a:rPr lang="en-US" altLang="en-US" sz="2400" dirty="0" smtClean="0">
                <a:solidFill>
                  <a:srgbClr val="FF0000"/>
                </a:solidFill>
              </a:rPr>
              <a:t>formal representation language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/>
              <a:t>Allows useful </a:t>
            </a:r>
            <a:r>
              <a:rPr lang="en-US" altLang="en-US" sz="2400" dirty="0" smtClean="0">
                <a:solidFill>
                  <a:srgbClr val="FF0000"/>
                </a:solidFill>
              </a:rPr>
              <a:t>general-purpose</a:t>
            </a:r>
            <a:r>
              <a:rPr lang="en-US" altLang="en-US" sz="2400" dirty="0" smtClean="0"/>
              <a:t> algorithms with more power than standard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694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assignment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004" y="908721"/>
            <a:ext cx="8229600" cy="4941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straightforward, dumb approach, then </a:t>
            </a:r>
            <a:r>
              <a:rPr lang="en-US" dirty="0" smtClean="0"/>
              <a:t>fixes the solution</a:t>
            </a:r>
            <a:endParaRPr lang="en-US" dirty="0"/>
          </a:p>
          <a:p>
            <a:r>
              <a:rPr lang="en-US" dirty="0"/>
              <a:t>States are defined by the values assigned so far</a:t>
            </a:r>
          </a:p>
          <a:p>
            <a:r>
              <a:rPr lang="en-US" dirty="0"/>
              <a:t> Initial state: the empty assignment, </a:t>
            </a:r>
            <a:r>
              <a:rPr lang="en-US" dirty="0" smtClean="0"/>
              <a:t>{}</a:t>
            </a:r>
            <a:endParaRPr lang="en-US" dirty="0"/>
          </a:p>
          <a:p>
            <a:r>
              <a:rPr lang="en-US" dirty="0"/>
              <a:t> Successor function: assign a value to an unassigned variable that </a:t>
            </a:r>
            <a:r>
              <a:rPr lang="en-US" dirty="0" smtClean="0"/>
              <a:t>does not </a:t>
            </a:r>
            <a:r>
              <a:rPr lang="en-US" dirty="0"/>
              <a:t>conflict with current assignment </a:t>
            </a:r>
            <a:r>
              <a:rPr lang="en-US" dirty="0" smtClean="0">
                <a:sym typeface="Wingdings" panose="05000000000000000000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/>
              <a:t>fail if no feasible </a:t>
            </a:r>
            <a:r>
              <a:rPr lang="en-US" dirty="0" smtClean="0"/>
              <a:t>assignments. (</a:t>
            </a:r>
            <a:r>
              <a:rPr lang="en-US" dirty="0"/>
              <a:t>not fixable!)</a:t>
            </a:r>
          </a:p>
          <a:p>
            <a:r>
              <a:rPr lang="en-US" dirty="0"/>
              <a:t> Goal test: the current assignment is complete</a:t>
            </a:r>
          </a:p>
          <a:p>
            <a:r>
              <a:rPr lang="en-US" dirty="0"/>
              <a:t>1) Every solution appears at depth n with n variables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use depth-first </a:t>
            </a:r>
            <a:r>
              <a:rPr lang="en-US" dirty="0"/>
              <a:t>search</a:t>
            </a:r>
          </a:p>
          <a:p>
            <a:r>
              <a:rPr lang="en-US" dirty="0"/>
              <a:t>2) b=(n </a:t>
            </a:r>
            <a:r>
              <a:rPr lang="en-US" dirty="0" smtClean="0"/>
              <a:t>-l)d </a:t>
            </a:r>
            <a:r>
              <a:rPr lang="en-US" dirty="0"/>
              <a:t>at depth </a:t>
            </a:r>
            <a:r>
              <a:rPr lang="en-US" dirty="0" smtClean="0"/>
              <a:t>l, </a:t>
            </a:r>
            <a:r>
              <a:rPr lang="en-US" dirty="0"/>
              <a:t>hence n!d</a:t>
            </a:r>
            <a:r>
              <a:rPr lang="en-US" baseline="34000" dirty="0"/>
              <a:t>n</a:t>
            </a:r>
            <a:r>
              <a:rPr lang="en-US" dirty="0"/>
              <a:t> leaves!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171E9-2080-4CEE-88E0-D3C606325ADF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9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14817"/>
            <a:ext cx="8220206" cy="874951"/>
          </a:xfrm>
        </p:spPr>
        <p:txBody>
          <a:bodyPr/>
          <a:lstStyle/>
          <a:p>
            <a:r>
              <a:rPr lang="en-US" dirty="0">
                <a:latin typeface="Marcellus"/>
              </a:rPr>
              <a:t>Backtracking sequential </a:t>
            </a:r>
            <a:r>
              <a:rPr lang="en-US" dirty="0" smtClean="0">
                <a:latin typeface="Marcellus"/>
              </a:rPr>
              <a:t>assignment</a:t>
            </a:r>
            <a:endParaRPr lang="en-US" dirty="0">
              <a:latin typeface="Marcellu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variable assignment decisions are commutative, i.e.,</a:t>
            </a:r>
          </a:p>
          <a:p>
            <a:pPr marL="0" indent="0">
              <a:buNone/>
            </a:pPr>
            <a:r>
              <a:rPr lang="en-US" dirty="0"/>
              <a:t>[W =red then N =green] same as [N =green then W =red]</a:t>
            </a:r>
          </a:p>
          <a:p>
            <a:r>
              <a:rPr lang="en-US" dirty="0"/>
              <a:t> </a:t>
            </a:r>
            <a:r>
              <a:rPr lang="en-US" dirty="0" smtClean="0"/>
              <a:t>Can fix </a:t>
            </a:r>
            <a:r>
              <a:rPr lang="en-US" dirty="0"/>
              <a:t>a single next variable to assign a value to at each node</a:t>
            </a:r>
          </a:p>
          <a:p>
            <a:r>
              <a:rPr lang="en-US" dirty="0"/>
              <a:t> This does not compromise completeness (ability to find the solution</a:t>
            </a:r>
            <a:r>
              <a:rPr lang="en-US" dirty="0" smtClean="0"/>
              <a:t>)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 </a:t>
            </a:r>
            <a:r>
              <a:rPr lang="en-US" dirty="0"/>
              <a:t>b=d and there are </a:t>
            </a:r>
            <a:r>
              <a:rPr lang="en-US" dirty="0" err="1"/>
              <a:t>d</a:t>
            </a:r>
            <a:r>
              <a:rPr lang="en-US" baseline="34000" dirty="0" err="1"/>
              <a:t>n</a:t>
            </a:r>
            <a:r>
              <a:rPr lang="en-US" dirty="0" smtClean="0"/>
              <a:t> </a:t>
            </a:r>
            <a:r>
              <a:rPr lang="en-US" dirty="0"/>
              <a:t>leaves</a:t>
            </a:r>
          </a:p>
          <a:p>
            <a:r>
              <a:rPr lang="en-US" dirty="0"/>
              <a:t> Depth-first search for CSPs with single-variable </a:t>
            </a:r>
            <a:r>
              <a:rPr lang="en-US" dirty="0" smtClean="0"/>
              <a:t>assignments is </a:t>
            </a:r>
            <a:r>
              <a:rPr lang="en-US" dirty="0"/>
              <a:t>called backtracking search</a:t>
            </a:r>
          </a:p>
          <a:p>
            <a:r>
              <a:rPr lang="en-US" dirty="0"/>
              <a:t> Backtracking search is the basic uninformed algorithm for CSPs</a:t>
            </a:r>
          </a:p>
          <a:p>
            <a:r>
              <a:rPr lang="en-US" dirty="0"/>
              <a:t>Can solve n-queens for n  25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C93-226C-4913-BB3D-1217C76E1785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61BED71-C5EB-48A1-A12D-07B2C0B70110}" type="datetime1">
              <a:rPr lang="en-US" altLang="en-US" smtClean="0"/>
              <a:t>4/3/2025</a:t>
            </a:fld>
            <a:endParaRPr lang="en-US" altLang="en-US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674BCB6-D0EB-4522-BD97-5D1CB967FE3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search</a:t>
            </a:r>
          </a:p>
        </p:txBody>
      </p:sp>
      <p:pic>
        <p:nvPicPr>
          <p:cNvPr id="1536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21875" r="13281" b="29167"/>
          <a:stretch>
            <a:fillRect/>
          </a:stretch>
        </p:blipFill>
        <p:spPr bwMode="auto">
          <a:xfrm>
            <a:off x="609600" y="1371600"/>
            <a:ext cx="7848600" cy="414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50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C182811-9577-4EF3-94B6-F30AFBFF34AD}" type="datetime1">
              <a:rPr lang="en-US" altLang="en-US" smtClean="0"/>
              <a:t>4/3/2025</a:t>
            </a:fld>
            <a:endParaRPr lang="en-US" altLang="en-US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0CE9C71-6B93-464B-AFB4-C9B3A948C242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1" y="1124744"/>
            <a:ext cx="3491415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326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1C67559-CD88-42B4-B933-8A6C16FF102F}" type="datetime1">
              <a:rPr lang="en-US" altLang="en-US" smtClean="0"/>
              <a:t>4/3/2025</a:t>
            </a:fld>
            <a:endParaRPr lang="en-US" alt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616CDEE-43EE-4214-BA3E-CCCC9FAAC8C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example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08720"/>
            <a:ext cx="55245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95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8F7CB6A-9C7A-4941-B41B-AB70E0F982C4}" type="datetime1">
              <a:rPr lang="en-US" altLang="en-US" smtClean="0"/>
              <a:t>4/3/2025</a:t>
            </a:fld>
            <a:endParaRPr lang="en-US" altLang="en-US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72B8D03-A1AA-44FD-B956-A1E3C0446142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071563"/>
            <a:ext cx="66198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73674E4-7482-49D7-8332-16534E2D6B92}" type="datetime1">
              <a:rPr lang="en-US" altLang="en-US" smtClean="0"/>
              <a:t>4/3/2025</a:t>
            </a:fld>
            <a:endParaRPr lang="en-US" altLang="en-US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E0D6CE2-AE60-4136-9331-6A99FCF5653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Backtracking example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7560840" cy="583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5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Improving backtracking </a:t>
            </a:r>
            <a:r>
              <a:rPr lang="en-US" b="1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Simple </a:t>
            </a:r>
            <a:r>
              <a:rPr lang="en-US" dirty="0"/>
              <a:t>heuristics can give huge gains in speed: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</a:t>
            </a:r>
            <a:r>
              <a:rPr lang="en-US" dirty="0"/>
              <a:t>variable should be assigned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 </a:t>
            </a:r>
            <a:r>
              <a:rPr lang="en-US" dirty="0"/>
              <a:t>what order should its values be tried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Can we detect inevitable failure early?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/>
              <a:t>we take advantage of problem structure?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B92D5-C6DF-4CE7-A05B-CB21E5D8069F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1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817"/>
            <a:ext cx="8748463" cy="874951"/>
          </a:xfrm>
        </p:spPr>
        <p:txBody>
          <a:bodyPr/>
          <a:lstStyle/>
          <a:p>
            <a:r>
              <a:rPr lang="en-US" b="1" dirty="0" smtClean="0"/>
              <a:t>Heuristic method 1:Minimum </a:t>
            </a:r>
            <a:r>
              <a:rPr lang="en-US" b="1" dirty="0"/>
              <a:t>remaining </a:t>
            </a:r>
            <a:r>
              <a:rPr lang="en-US" b="1" dirty="0" smtClean="0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</a:t>
            </a:r>
            <a:r>
              <a:rPr lang="en-US" dirty="0"/>
              <a:t>remaining values (MRV</a:t>
            </a:r>
            <a:r>
              <a:rPr lang="en-US" dirty="0" smtClean="0"/>
              <a:t>): choose </a:t>
            </a:r>
            <a:r>
              <a:rPr lang="en-US" dirty="0"/>
              <a:t>the variable with the fewest legal </a:t>
            </a:r>
            <a:r>
              <a:rPr lang="en-US" dirty="0" smtClean="0"/>
              <a:t>values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22" y="3573016"/>
            <a:ext cx="77247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F2B8-4308-4EC7-B05F-F88143419785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6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Heuristic method </a:t>
            </a:r>
            <a:r>
              <a:rPr lang="en-US" b="1" dirty="0" smtClean="0"/>
              <a:t>2:Degree </a:t>
            </a:r>
            <a:r>
              <a:rPr lang="en-US" b="1" dirty="0" smtClean="0"/>
              <a:t>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Tie-breaker </a:t>
            </a:r>
            <a:r>
              <a:rPr lang="en-US" dirty="0"/>
              <a:t>among MRV variables</a:t>
            </a:r>
          </a:p>
          <a:p>
            <a:r>
              <a:rPr lang="en-US" dirty="0"/>
              <a:t>Degree heuristic</a:t>
            </a:r>
            <a:r>
              <a:rPr lang="en-US" dirty="0" smtClean="0"/>
              <a:t>: choose </a:t>
            </a:r>
            <a:r>
              <a:rPr lang="en-US" dirty="0"/>
              <a:t>the variable with the most constraints on remaining variables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3140968"/>
            <a:ext cx="843399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EE84B-A47C-4B5D-9D50-F5E13DED1EBC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54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 sz="3200" b="1" smtClean="0">
                <a:solidFill>
                  <a:srgbClr val="FF0000"/>
                </a:solidFill>
                <a:latin typeface="Arial Narrow" pitchFamily="34" charset="0"/>
              </a:rPr>
              <a:t>Sample Constraint Satisfaction Problems (CSP) 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4191000" cy="5334000"/>
          </a:xfrm>
          <a:ln w="38100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en-US" dirty="0" smtClean="0">
                <a:latin typeface="Arial Narrow" panose="020B0606020202030204" pitchFamily="34" charset="0"/>
              </a:rPr>
              <a:t>Crossword Puzzle</a:t>
            </a:r>
          </a:p>
          <a:p>
            <a:pPr>
              <a:defRPr/>
            </a:pPr>
            <a:r>
              <a:rPr lang="en-US" altLang="en-US" dirty="0" smtClean="0">
                <a:latin typeface="Arial Narrow" panose="020B0606020202030204" pitchFamily="34" charset="0"/>
              </a:rPr>
              <a:t>N-Queens on a Chess-Board</a:t>
            </a:r>
          </a:p>
          <a:p>
            <a:pPr>
              <a:defRPr/>
            </a:pPr>
            <a:r>
              <a:rPr lang="en-US" altLang="en-US" dirty="0" smtClean="0">
                <a:latin typeface="Arial Narrow" panose="020B0606020202030204" pitchFamily="34" charset="0"/>
              </a:rPr>
              <a:t>Time-Table Preparation</a:t>
            </a:r>
          </a:p>
          <a:p>
            <a:pPr>
              <a:defRPr/>
            </a:pPr>
            <a:r>
              <a:rPr lang="en-US" altLang="en-US" dirty="0" smtClean="0">
                <a:latin typeface="Arial Narrow" panose="020B0606020202030204" pitchFamily="34" charset="0"/>
              </a:rPr>
              <a:t>Flight Scheduling (Crew, Gate, Runway, </a:t>
            </a:r>
            <a:r>
              <a:rPr lang="en-US" altLang="en-US" dirty="0" err="1" smtClean="0">
                <a:latin typeface="Arial Narrow" panose="020B0606020202030204" pitchFamily="34" charset="0"/>
              </a:rPr>
              <a:t>etc</a:t>
            </a:r>
            <a:r>
              <a:rPr lang="en-US" altLang="en-US" dirty="0" smtClean="0">
                <a:latin typeface="Arial Narrow" panose="020B0606020202030204" pitchFamily="34" charset="0"/>
              </a:rPr>
              <a:t>)</a:t>
            </a:r>
          </a:p>
          <a:p>
            <a:pPr>
              <a:defRPr/>
            </a:pPr>
            <a:r>
              <a:rPr lang="en-US" altLang="en-US" dirty="0" smtClean="0">
                <a:latin typeface="Arial Narrow" panose="020B0606020202030204" pitchFamily="34" charset="0"/>
              </a:rPr>
              <a:t>Object / Scene Labelling</a:t>
            </a:r>
          </a:p>
          <a:p>
            <a:pPr>
              <a:defRPr/>
            </a:pPr>
            <a:r>
              <a:rPr lang="en-US" altLang="en-US" dirty="0" smtClean="0">
                <a:latin typeface="Arial Narrow" panose="020B0606020202030204" pitchFamily="34" charset="0"/>
              </a:rPr>
              <a:t>Cargo Packing</a:t>
            </a:r>
          </a:p>
          <a:p>
            <a:pPr>
              <a:defRPr/>
            </a:pPr>
            <a:r>
              <a:rPr lang="en-US" altLang="en-US" dirty="0" smtClean="0">
                <a:latin typeface="Arial Narrow" panose="020B0606020202030204" pitchFamily="34" charset="0"/>
              </a:rPr>
              <a:t>Map </a:t>
            </a:r>
            <a:r>
              <a:rPr lang="en-US" altLang="en-US" dirty="0" err="1" smtClean="0">
                <a:latin typeface="Arial Narrow" panose="020B0606020202030204" pitchFamily="34" charset="0"/>
              </a:rPr>
              <a:t>Colouring</a:t>
            </a:r>
            <a:endParaRPr lang="en-US" altLang="en-US" dirty="0" smtClean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en-US" altLang="en-US" dirty="0" smtClean="0">
                <a:latin typeface="Arial Narrow" panose="020B0606020202030204" pitchFamily="34" charset="0"/>
              </a:rPr>
              <a:t>Cryptic Puzzles</a:t>
            </a:r>
          </a:p>
          <a:p>
            <a:pPr>
              <a:defRPr/>
            </a:pPr>
            <a:r>
              <a:rPr lang="en-US" altLang="en-US" dirty="0" smtClean="0">
                <a:latin typeface="Arial Narrow" panose="020B0606020202030204" pitchFamily="34" charset="0"/>
              </a:rPr>
              <a:t>Scheduling the Hubble Telescope</a:t>
            </a:r>
          </a:p>
          <a:p>
            <a:pPr>
              <a:defRPr/>
            </a:pPr>
            <a:r>
              <a:rPr lang="en-US" altLang="en-US" dirty="0" smtClean="0">
                <a:latin typeface="Arial Narrow" panose="020B0606020202030204" pitchFamily="34" charset="0"/>
              </a:rPr>
              <a:t>Boolean Satisfiability (SAT)</a:t>
            </a:r>
          </a:p>
          <a:p>
            <a:pPr>
              <a:defRPr/>
            </a:pPr>
            <a:endParaRPr lang="en-US" altLang="en-US" dirty="0" smtClean="0">
              <a:latin typeface="Arial Narrow" panose="020B0606020202030204" pitchFamily="34" charset="0"/>
            </a:endParaRPr>
          </a:p>
          <a:p>
            <a:pPr>
              <a:defRPr/>
            </a:pPr>
            <a:endParaRPr lang="en-US" altLang="en-US" dirty="0" smtClean="0">
              <a:latin typeface="Arial Narrow" panose="020B0606020202030204" pitchFamily="34" charset="0"/>
            </a:endParaRPr>
          </a:p>
        </p:txBody>
      </p:sp>
      <p:pic>
        <p:nvPicPr>
          <p:cNvPr id="3076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2600" y="1219200"/>
            <a:ext cx="2352675" cy="1943100"/>
          </a:xfr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CA2C24-BA0F-4EFE-A13B-031E29276C5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pic>
        <p:nvPicPr>
          <p:cNvPr id="307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352800"/>
            <a:ext cx="1838325" cy="2486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TextBox 10"/>
          <p:cNvSpPr txBox="1">
            <a:spLocks noChangeArrowheads="1"/>
          </p:cNvSpPr>
          <p:nvPr/>
        </p:nvSpPr>
        <p:spPr bwMode="auto">
          <a:xfrm>
            <a:off x="5857875" y="5865813"/>
            <a:ext cx="2057400" cy="276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 Narrow" pitchFamily="34" charset="0"/>
              </a:rPr>
              <a:t>MAP COLOURING</a:t>
            </a:r>
          </a:p>
        </p:txBody>
      </p:sp>
      <p:sp>
        <p:nvSpPr>
          <p:cNvPr id="3080" name="TextBox 4"/>
          <p:cNvSpPr txBox="1">
            <a:spLocks noChangeArrowheads="1"/>
          </p:cNvSpPr>
          <p:nvPr/>
        </p:nvSpPr>
        <p:spPr bwMode="auto">
          <a:xfrm>
            <a:off x="5724525" y="2819400"/>
            <a:ext cx="2057400" cy="2762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 Narrow" pitchFamily="34" charset="0"/>
              </a:rPr>
              <a:t>CRYPTARITHMETIC PUZZLE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03E7A-90FF-4397-83D9-28942BA89CCA}" type="datetime1">
              <a:rPr lang="en-US" altLang="en-US" smtClean="0"/>
              <a:t>4/3/2025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68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14817"/>
            <a:ext cx="8712968" cy="874951"/>
          </a:xfrm>
        </p:spPr>
        <p:txBody>
          <a:bodyPr/>
          <a:lstStyle/>
          <a:p>
            <a:r>
              <a:rPr lang="en-US" b="1" dirty="0"/>
              <a:t>Heuristic method </a:t>
            </a:r>
            <a:r>
              <a:rPr lang="en-US" b="1" dirty="0" smtClean="0"/>
              <a:t>3:Least </a:t>
            </a:r>
            <a:r>
              <a:rPr lang="en-US" b="1" dirty="0"/>
              <a:t>constraining </a:t>
            </a:r>
            <a:r>
              <a:rPr lang="en-US" b="1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</a:t>
            </a:r>
            <a:r>
              <a:rPr lang="en-US" dirty="0"/>
              <a:t>a variable, choose the least constraining value:</a:t>
            </a:r>
          </a:p>
          <a:p>
            <a:r>
              <a:rPr lang="en-US" dirty="0"/>
              <a:t>the one that rules out the fewest values in the remaining variables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1" y="2780928"/>
            <a:ext cx="7927425" cy="266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1FD9-5E0A-4411-BB14-1A7422A29827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97FC11B-29F5-4010-A117-12056FE9A4F3}" type="datetime1">
              <a:rPr lang="en-US" altLang="en-US" smtClean="0"/>
              <a:t>4/3/2025</a:t>
            </a:fld>
            <a:endParaRPr lang="en-US" altLang="en-US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74E8D72-39A4-40AC-B95F-0B9495FDC41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checking</a:t>
            </a:r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Idea</a:t>
            </a:r>
            <a:r>
              <a:rPr lang="en-US" altLang="en-US" sz="2400" dirty="0" smtClean="0"/>
              <a:t>: </a:t>
            </a:r>
            <a:endParaRPr lang="en-US" altLang="en-US" sz="3200" dirty="0" smtClean="0"/>
          </a:p>
          <a:p>
            <a:pPr lvl="1" eaLnBrk="1" hangingPunct="1"/>
            <a:r>
              <a:rPr lang="en-US" altLang="en-US" sz="2800" dirty="0" smtClean="0"/>
              <a:t>Keep track of remaining legal values for unassigned variables</a:t>
            </a:r>
          </a:p>
          <a:p>
            <a:pPr lvl="1" eaLnBrk="1" hangingPunct="1"/>
            <a:r>
              <a:rPr lang="en-US" altLang="en-US" sz="2800" dirty="0" smtClean="0"/>
              <a:t>Terminate search when any variable has no legal values</a:t>
            </a:r>
          </a:p>
        </p:txBody>
      </p:sp>
      <p:pic>
        <p:nvPicPr>
          <p:cNvPr id="24583" name="Picture 4" descr="forward-checking-progress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3748087"/>
            <a:ext cx="51339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1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9D747B4-E81C-4879-B85F-1FDF39B3EF8D}" type="datetime1">
              <a:rPr lang="en-US" altLang="en-US" smtClean="0"/>
              <a:t>4/3/2025</a:t>
            </a:fld>
            <a:endParaRPr lang="en-US" alt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0D58D4A-DF22-43DF-843B-73A5AA11E87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checking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Idea</a:t>
            </a:r>
            <a:r>
              <a:rPr lang="en-US" altLang="en-US" sz="2400" dirty="0" smtClean="0"/>
              <a:t>: </a:t>
            </a:r>
          </a:p>
          <a:p>
            <a:pPr lvl="1" eaLnBrk="1" hangingPunct="1"/>
            <a:r>
              <a:rPr lang="en-US" altLang="en-US" dirty="0" smtClean="0"/>
              <a:t>Keep track of remaining legal values for unassigned variables</a:t>
            </a:r>
          </a:p>
          <a:p>
            <a:pPr lvl="1" eaLnBrk="1" hangingPunct="1"/>
            <a:r>
              <a:rPr lang="en-US" altLang="en-US" dirty="0" smtClean="0"/>
              <a:t>Terminate search when any variable has no legal values</a:t>
            </a:r>
            <a:endParaRPr lang="en-US" altLang="en-US" sz="2000" dirty="0" smtClean="0"/>
          </a:p>
        </p:txBody>
      </p:sp>
      <p:pic>
        <p:nvPicPr>
          <p:cNvPr id="25607" name="Picture 4" descr="forward-checking-progress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6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CC5621C-C8D6-424C-929D-7093762D4659}" type="datetime1">
              <a:rPr lang="en-US" altLang="en-US" smtClean="0"/>
              <a:t>4/3/2025</a:t>
            </a:fld>
            <a:endParaRPr lang="en-US" altLang="en-US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A8C37C2-90A3-49A7-8D8D-BDAF0A04FCD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checking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Idea</a:t>
            </a:r>
            <a:r>
              <a:rPr lang="en-US" altLang="en-US" sz="2400" dirty="0" smtClean="0"/>
              <a:t>: </a:t>
            </a:r>
          </a:p>
          <a:p>
            <a:pPr lvl="1" eaLnBrk="1" hangingPunct="1"/>
            <a:r>
              <a:rPr lang="en-US" altLang="en-US" dirty="0" smtClean="0"/>
              <a:t>Keep track of remaining legal values for unassigned variables</a:t>
            </a:r>
          </a:p>
          <a:p>
            <a:pPr lvl="1" eaLnBrk="1" hangingPunct="1"/>
            <a:r>
              <a:rPr lang="en-US" altLang="en-US" dirty="0" smtClean="0"/>
              <a:t>Terminate search when any variable has no legal values</a:t>
            </a:r>
          </a:p>
        </p:txBody>
      </p:sp>
      <p:pic>
        <p:nvPicPr>
          <p:cNvPr id="26631" name="Picture 4" descr="forward-checking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4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B0746CC-96C8-4BAB-BD98-2AD44E16F3C4}" type="datetime1">
              <a:rPr lang="en-US" altLang="en-US" smtClean="0"/>
              <a:t>4/3/2025</a:t>
            </a:fld>
            <a:endParaRPr lang="en-US" altLang="en-US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96FB98CA-73E5-44F3-A10D-ACA96C0899E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Forward checking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 smtClean="0">
                <a:solidFill>
                  <a:schemeClr val="accent2"/>
                </a:solidFill>
              </a:rPr>
              <a:t>Idea</a:t>
            </a:r>
            <a:r>
              <a:rPr lang="en-US" altLang="en-US" sz="2400" dirty="0" smtClean="0"/>
              <a:t>: </a:t>
            </a:r>
          </a:p>
          <a:p>
            <a:pPr lvl="1" eaLnBrk="1" hangingPunct="1"/>
            <a:r>
              <a:rPr lang="en-US" altLang="en-US" dirty="0" smtClean="0"/>
              <a:t>Keep track of remaining legal values for unassigned variables</a:t>
            </a:r>
          </a:p>
          <a:p>
            <a:pPr lvl="1" eaLnBrk="1" hangingPunct="1"/>
            <a:r>
              <a:rPr lang="en-US" altLang="en-US" dirty="0" smtClean="0"/>
              <a:t>Terminate search when any variable has no legal values</a:t>
            </a:r>
          </a:p>
        </p:txBody>
      </p:sp>
      <p:pic>
        <p:nvPicPr>
          <p:cNvPr id="27655" name="Picture 4" descr="forward-checking-progress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3048000"/>
            <a:ext cx="51339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01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34BC2A3-CF43-4B74-AF69-9A6B5FC05592}" type="datetime1">
              <a:rPr lang="en-US" altLang="en-US" smtClean="0"/>
              <a:t>4/3/2025</a:t>
            </a:fld>
            <a:endParaRPr lang="en-US" altLang="en-US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9E64B11-45B3-4F8C-A048-FC402ACA66D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Constraint propagation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400" dirty="0" smtClean="0"/>
              <a:t>Forward checking propagates information from assigned to unassigned variables, but doesn't provide early detection for all failures:
</a:t>
            </a:r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eaLnBrk="1" hangingPunct="1">
              <a:defRPr/>
            </a:pPr>
            <a:endParaRPr lang="en-US" sz="24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NT and SA cannot both be blue!</a:t>
            </a:r>
          </a:p>
          <a:p>
            <a:pPr eaLnBrk="1" hangingPunct="1">
              <a:defRPr/>
            </a:pPr>
            <a:r>
              <a:rPr lang="en-US" sz="2400" dirty="0" smtClean="0">
                <a:solidFill>
                  <a:schemeClr val="accent2"/>
                </a:solidFill>
              </a:rPr>
              <a:t>Constraint propagation</a:t>
            </a:r>
            <a:r>
              <a:rPr lang="en-US" sz="2400" dirty="0" smtClean="0"/>
              <a:t> repeatedly enforces constraints locally
</a:t>
            </a:r>
          </a:p>
        </p:txBody>
      </p:sp>
      <p:pic>
        <p:nvPicPr>
          <p:cNvPr id="28679" name="Picture 4" descr="forward-checking-progress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48880"/>
            <a:ext cx="51339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7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Constraint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After each decision (assigning a value to one variable) we can </a:t>
            </a:r>
            <a:r>
              <a:rPr lang="en-US" dirty="0" smtClean="0"/>
              <a:t>compute what </a:t>
            </a:r>
            <a:r>
              <a:rPr lang="en-US" dirty="0"/>
              <a:t>are the remaining feasible values for all other variables.</a:t>
            </a:r>
          </a:p>
          <a:p>
            <a:r>
              <a:rPr lang="en-US" dirty="0"/>
              <a:t> Initially, every variable has the full domain Di. Constraint </a:t>
            </a:r>
            <a:r>
              <a:rPr lang="en-US" dirty="0" smtClean="0"/>
              <a:t>propagation reduces </a:t>
            </a:r>
            <a:r>
              <a:rPr lang="en-US" dirty="0"/>
              <a:t>these domains, deleting entries that are inconsistent with </a:t>
            </a:r>
            <a:r>
              <a:rPr lang="en-US" dirty="0" smtClean="0"/>
              <a:t>the new </a:t>
            </a:r>
            <a:r>
              <a:rPr lang="en-US" dirty="0"/>
              <a:t>decision.</a:t>
            </a:r>
          </a:p>
          <a:p>
            <a:r>
              <a:rPr lang="en-US" dirty="0"/>
              <a:t>These dependencies are recursive: Deleting a value from the </a:t>
            </a:r>
            <a:r>
              <a:rPr lang="en-US" dirty="0" smtClean="0"/>
              <a:t>domain of </a:t>
            </a:r>
            <a:r>
              <a:rPr lang="en-US" dirty="0"/>
              <a:t>one variable might imply infeasibility of some value of </a:t>
            </a:r>
            <a:r>
              <a:rPr lang="en-US" dirty="0" smtClean="0"/>
              <a:t>another variable </a:t>
            </a:r>
            <a:r>
              <a:rPr lang="en-US" dirty="0"/>
              <a:t>! </a:t>
            </a:r>
            <a:r>
              <a:rPr lang="en-US" dirty="0" smtClean="0"/>
              <a:t>Constraint propagation</a:t>
            </a:r>
            <a:r>
              <a:rPr lang="en-US" dirty="0"/>
              <a:t>. We update domains until they’re </a:t>
            </a:r>
            <a:r>
              <a:rPr lang="en-US" dirty="0" smtClean="0"/>
              <a:t>all consistent </a:t>
            </a:r>
            <a:r>
              <a:rPr lang="en-US" dirty="0"/>
              <a:t>with the constraints.</a:t>
            </a:r>
          </a:p>
          <a:p>
            <a:r>
              <a:rPr lang="en-US" dirty="0"/>
              <a:t>This is </a:t>
            </a:r>
            <a:r>
              <a:rPr lang="en-US" dirty="0" smtClean="0"/>
              <a:t>Inference!!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74B5-6861-4080-87F0-49E98B46A89D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5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5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762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  <a:latin typeface="Arial Narrow" pitchFamily="34" charset="0"/>
              </a:rPr>
              <a:t>Strategies for CSP Search Algorithms </a:t>
            </a:r>
          </a:p>
        </p:txBody>
      </p:sp>
      <p:sp>
        <p:nvSpPr>
          <p:cNvPr id="11267" name="Content Placeholder 6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Initial Constraint Propagation</a:t>
            </a:r>
          </a:p>
          <a:p>
            <a:pPr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Backtracking Search</a:t>
            </a:r>
          </a:p>
          <a:p>
            <a:pPr lvl="1">
              <a:defRPr/>
            </a:pPr>
            <a:r>
              <a:rPr lang="en-US" alt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Variable Ordering</a:t>
            </a:r>
          </a:p>
          <a:p>
            <a:pPr lvl="2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Most Constrained Variable / Minimum Remaining Values</a:t>
            </a:r>
          </a:p>
          <a:p>
            <a:pPr lvl="2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Most Constraining Variable</a:t>
            </a:r>
          </a:p>
          <a:p>
            <a:pPr lvl="1">
              <a:defRPr/>
            </a:pPr>
            <a:r>
              <a:rPr lang="en-US" alt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Value Ordering</a:t>
            </a:r>
          </a:p>
          <a:p>
            <a:pPr lvl="2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Least Constraining Value leaving maximum flexibility</a:t>
            </a:r>
          </a:p>
          <a:p>
            <a:pPr lvl="1">
              <a:defRPr/>
            </a:pPr>
            <a:r>
              <a:rPr lang="en-US" alt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Dynamic Constraint Propagation Through Forward Checking</a:t>
            </a:r>
          </a:p>
          <a:p>
            <a:pPr lvl="2"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Preventing useless Search ahead</a:t>
            </a:r>
          </a:p>
          <a:p>
            <a:pPr lvl="1">
              <a:defRPr/>
            </a:pPr>
            <a:r>
              <a:rPr lang="en-US" alt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Dependency Directed Backtracking</a:t>
            </a:r>
          </a:p>
          <a:p>
            <a:pPr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SAT Formulations and Solvers</a:t>
            </a:r>
          </a:p>
          <a:p>
            <a:pPr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Optimization </a:t>
            </a:r>
          </a:p>
          <a:p>
            <a:pPr lvl="1">
              <a:defRPr/>
            </a:pPr>
            <a:r>
              <a:rPr lang="en-US" alt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Branch-and-Bound</a:t>
            </a:r>
          </a:p>
          <a:p>
            <a:pPr lvl="1">
              <a:defRPr/>
            </a:pPr>
            <a:r>
              <a:rPr lang="en-US" alt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SMT Solvers, Constraint Programming</a:t>
            </a:r>
          </a:p>
          <a:p>
            <a:pPr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Learning, </a:t>
            </a:r>
            <a:r>
              <a:rPr lang="en-US" altLang="en-US" b="1" dirty="0" err="1" smtClean="0">
                <a:latin typeface="Arial Narrow" panose="020B0606020202030204" pitchFamily="34" charset="0"/>
              </a:rPr>
              <a:t>Memoizing</a:t>
            </a:r>
            <a:r>
              <a:rPr lang="en-US" altLang="en-US" b="1" dirty="0" smtClean="0">
                <a:latin typeface="Arial Narrow" panose="020B0606020202030204" pitchFamily="34" charset="0"/>
              </a:rPr>
              <a:t>, </a:t>
            </a:r>
            <a:r>
              <a:rPr lang="en-US" altLang="en-US" b="1" dirty="0" err="1" smtClean="0">
                <a:latin typeface="Arial Narrow" panose="020B0606020202030204" pitchFamily="34" charset="0"/>
              </a:rPr>
              <a:t>etc</a:t>
            </a:r>
            <a:endParaRPr lang="en-US" altLang="en-US" b="1" dirty="0" smtClean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en-US" altLang="en-US" b="1" dirty="0" smtClean="0">
                <a:latin typeface="Arial Narrow" panose="020B0606020202030204" pitchFamily="34" charset="0"/>
              </a:rPr>
              <a:t>CSP Problems are NP-Hard in General</a:t>
            </a:r>
          </a:p>
          <a:p>
            <a:pPr marL="457200" lvl="1" indent="0">
              <a:buFontTx/>
              <a:buNone/>
              <a:defRPr/>
            </a:pPr>
            <a:r>
              <a:rPr lang="en-US" altLang="en-US" dirty="0">
                <a:latin typeface="Arial Narrow" panose="020B0606020202030204" pitchFamily="34" charset="0"/>
              </a:rPr>
              <a:t>	</a:t>
            </a:r>
            <a:r>
              <a:rPr lang="en-US" altLang="en-US" dirty="0" smtClean="0">
                <a:latin typeface="Arial Narrow" panose="020B0606020202030204" pitchFamily="34" charset="0"/>
              </a:rPr>
              <a:t>	</a:t>
            </a:r>
          </a:p>
          <a:p>
            <a:pPr lvl="1">
              <a:defRPr/>
            </a:pPr>
            <a:endParaRPr lang="en-US" altLang="en-US" dirty="0" smtClean="0">
              <a:latin typeface="Arial Narrow" panose="020B0606020202030204" pitchFamily="34" charset="0"/>
            </a:endParaRP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A10DB0-D875-4BF0-9D26-184147D633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76418-DD47-42E5-8DD0-ECC4CFF43B3A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4C5D3C8-99FF-4D68-962B-24EBCC017B26}" type="datetime1">
              <a:rPr lang="en-US" altLang="en-US" smtClean="0"/>
              <a:t>4/3/2025</a:t>
            </a:fld>
            <a:endParaRPr lang="en-US" altLang="en-US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EB62C6A-4606-456A-A746-28BEF3B06EE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CSPs are a special kind of problem: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states defined by values of a fixed set of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goal test defined by constraints on variable values</a:t>
            </a:r>
          </a:p>
          <a:p>
            <a:pPr lvl="4" eaLnBrk="1" hangingPunct="1">
              <a:lnSpc>
                <a:spcPct val="80000"/>
              </a:lnSpc>
            </a:pPr>
            <a:endParaRPr lang="en-US" altLang="en-US" sz="1400" dirty="0" smtClean="0"/>
          </a:p>
          <a:p>
            <a:pPr>
              <a:lnSpc>
                <a:spcPct val="80000"/>
              </a:lnSpc>
            </a:pPr>
            <a:r>
              <a:rPr lang="en-US" sz="2000" dirty="0"/>
              <a:t>Sequential assignment </a:t>
            </a:r>
            <a:r>
              <a:rPr lang="en-US" sz="2000" dirty="0" smtClean="0"/>
              <a:t>approach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 smtClean="0"/>
              <a:t>Backtracking = depth-first search with one variable assigned per node</a:t>
            </a:r>
            <a:endParaRPr lang="en-US" altLang="en-US" sz="1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Variable ordering and value selection heuristics help significantly</a:t>
            </a:r>
            <a:endParaRPr lang="en-US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Forward checking prevents assignments that guarantee later failure</a:t>
            </a:r>
            <a:endParaRPr lang="en-US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Constraint propagation (e.g., arc consistency) does additional work to constrain values and detect inconsistencies</a:t>
            </a:r>
            <a:endParaRPr lang="en-US" altLang="en-US" sz="1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 smtClean="0"/>
              <a:t>Iterative min-conflicts is usually effective in practice</a:t>
            </a:r>
          </a:p>
          <a:p>
            <a:r>
              <a:rPr lang="en-US" sz="2000" dirty="0"/>
              <a:t>Constraint propagation (e.g., arc consistency) does additional work </a:t>
            </a:r>
            <a:r>
              <a:rPr lang="en-US" sz="2000" dirty="0" smtClean="0"/>
              <a:t>to constrain </a:t>
            </a:r>
            <a:r>
              <a:rPr lang="en-US" sz="2000" dirty="0"/>
              <a:t>values and detect inconsistencies</a:t>
            </a:r>
          </a:p>
          <a:p>
            <a:r>
              <a:rPr lang="en-US" sz="2000" dirty="0"/>
              <a:t> The CSP representation allows analysis of problem structure</a:t>
            </a:r>
          </a:p>
          <a:p>
            <a:r>
              <a:rPr lang="en-US" sz="2000" dirty="0"/>
              <a:t> Tree-structured CSPs can be solved in linear time</a:t>
            </a:r>
          </a:p>
          <a:p>
            <a:r>
              <a:rPr lang="en-US" sz="2000" dirty="0"/>
              <a:t>If after assigning some variables, the remaining structure is a </a:t>
            </a:r>
            <a:r>
              <a:rPr lang="en-US" sz="2000" dirty="0" smtClean="0"/>
              <a:t>tree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 </a:t>
            </a:r>
            <a:r>
              <a:rPr lang="en-US" sz="2000" dirty="0"/>
              <a:t>linear time feasibility check by tree CSP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1486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25603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963988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762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  <a:latin typeface="Arial Narrow" pitchFamily="34" charset="0"/>
              </a:rPr>
              <a:t>Basic CSP Formulation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334000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Variables</a:t>
            </a:r>
          </a:p>
          <a:p>
            <a:pPr lvl="1">
              <a:defRPr/>
            </a:pPr>
            <a:r>
              <a:rPr lang="en-US" b="1" dirty="0" smtClean="0">
                <a:latin typeface="Arial Narrow" panose="020B0606020202030204" pitchFamily="34" charset="0"/>
              </a:rPr>
              <a:t>A Finite Set of Variables V_1, V_2, …., </a:t>
            </a:r>
            <a:r>
              <a:rPr lang="en-US" b="1" dirty="0" err="1" smtClean="0">
                <a:latin typeface="Arial Narrow" panose="020B0606020202030204" pitchFamily="34" charset="0"/>
              </a:rPr>
              <a:t>V_n</a:t>
            </a:r>
            <a:endParaRPr lang="en-US" b="1" dirty="0" smtClean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Domains</a:t>
            </a:r>
          </a:p>
          <a:p>
            <a:pPr lvl="1">
              <a:defRPr/>
            </a:pPr>
            <a:r>
              <a:rPr lang="en-US" b="1" dirty="0" smtClean="0">
                <a:latin typeface="Arial Narrow" panose="020B0606020202030204" pitchFamily="34" charset="0"/>
              </a:rPr>
              <a:t>Each Variable has a Domain D_1, D_2, …., </a:t>
            </a:r>
            <a:r>
              <a:rPr lang="en-US" b="1" dirty="0" err="1" smtClean="0">
                <a:latin typeface="Arial Narrow" panose="020B0606020202030204" pitchFamily="34" charset="0"/>
              </a:rPr>
              <a:t>D_n</a:t>
            </a:r>
            <a:r>
              <a:rPr lang="en-US" b="1" dirty="0" smtClean="0">
                <a:latin typeface="Arial Narrow" panose="020B0606020202030204" pitchFamily="34" charset="0"/>
              </a:rPr>
              <a:t> from which it can take a value.</a:t>
            </a:r>
          </a:p>
          <a:p>
            <a:pPr lvl="1">
              <a:defRPr/>
            </a:pPr>
            <a:r>
              <a:rPr lang="en-US" b="1" dirty="0" smtClean="0">
                <a:latin typeface="Arial Narrow" panose="020B0606020202030204" pitchFamily="34" charset="0"/>
              </a:rPr>
              <a:t>The Domains may be discrete or continuous domains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Satisfaction Constraints</a:t>
            </a:r>
          </a:p>
          <a:p>
            <a:pPr lvl="1">
              <a:defRPr/>
            </a:pPr>
            <a:r>
              <a:rPr lang="en-US" b="1" dirty="0" smtClean="0">
                <a:latin typeface="Arial Narrow" panose="020B0606020202030204" pitchFamily="34" charset="0"/>
              </a:rPr>
              <a:t>A Finite Set of Satisfaction Constraints, C_1, C_2, …</a:t>
            </a:r>
            <a:r>
              <a:rPr lang="en-US" b="1" dirty="0" err="1" smtClean="0">
                <a:latin typeface="Arial Narrow" panose="020B0606020202030204" pitchFamily="34" charset="0"/>
              </a:rPr>
              <a:t>C_m</a:t>
            </a:r>
            <a:endParaRPr lang="en-US" b="1" dirty="0" smtClean="0">
              <a:latin typeface="Arial Narrow" panose="020B0606020202030204" pitchFamily="34" charset="0"/>
            </a:endParaRPr>
          </a:p>
          <a:p>
            <a:pPr lvl="1">
              <a:defRPr/>
            </a:pPr>
            <a:r>
              <a:rPr lang="en-US" b="1" dirty="0" smtClean="0">
                <a:latin typeface="Arial Narrow" panose="020B0606020202030204" pitchFamily="34" charset="0"/>
              </a:rPr>
              <a:t>Constraints may be unary, binary or be among many variables of the domain</a:t>
            </a:r>
          </a:p>
          <a:p>
            <a:pPr lvl="1">
              <a:defRPr/>
            </a:pPr>
            <a:r>
              <a:rPr lang="en-US" b="1" dirty="0" smtClean="0">
                <a:latin typeface="Arial Narrow" panose="020B0606020202030204" pitchFamily="34" charset="0"/>
              </a:rPr>
              <a:t>All Constraints have a Yes / No Answer for Satisfaction given values of variables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Optimization Criteria (Optional)</a:t>
            </a:r>
          </a:p>
          <a:p>
            <a:pPr lvl="1">
              <a:defRPr/>
            </a:pPr>
            <a:r>
              <a:rPr lang="en-US" b="1" dirty="0" smtClean="0">
                <a:latin typeface="Arial Narrow" panose="020B0606020202030204" pitchFamily="34" charset="0"/>
              </a:rPr>
              <a:t>A Set of Optimization Functions O_1, O_2, ….</a:t>
            </a:r>
            <a:r>
              <a:rPr lang="en-US" b="1" dirty="0" err="1" smtClean="0">
                <a:latin typeface="Arial Narrow" panose="020B0606020202030204" pitchFamily="34" charset="0"/>
              </a:rPr>
              <a:t>O_p</a:t>
            </a:r>
            <a:endParaRPr lang="en-US" b="1" dirty="0" smtClean="0">
              <a:latin typeface="Arial Narrow" panose="020B0606020202030204" pitchFamily="34" charset="0"/>
            </a:endParaRPr>
          </a:p>
          <a:p>
            <a:pPr lvl="1">
              <a:defRPr/>
            </a:pPr>
            <a:r>
              <a:rPr lang="en-US" b="1" dirty="0" smtClean="0">
                <a:latin typeface="Arial Narrow" panose="020B0606020202030204" pitchFamily="34" charset="0"/>
              </a:rPr>
              <a:t>These Optimization Functions are typically max or min type </a:t>
            </a:r>
          </a:p>
          <a:p>
            <a:pPr>
              <a:defRPr/>
            </a:pPr>
            <a:r>
              <a:rPr lang="en-US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Solution</a:t>
            </a:r>
          </a:p>
          <a:p>
            <a:pPr lvl="1">
              <a:defRPr/>
            </a:pPr>
            <a:r>
              <a:rPr lang="en-US" b="1" dirty="0" smtClean="0">
                <a:latin typeface="Arial Narrow" panose="020B0606020202030204" pitchFamily="34" charset="0"/>
              </a:rPr>
              <a:t>To Find a Consistent Assignment of Domain Values to each Variable so that All Constraints are Satisfied and the Optimization Criteria (if any) are met.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E8CFA6-8333-43A8-A9C5-4ADB64DF3B1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D433D-6816-4C54-A052-D11CB48A1631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8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45841" y="2967335"/>
            <a:ext cx="285232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Question</a:t>
            </a:r>
          </a:p>
          <a:p>
            <a:pPr algn="ctr"/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?</a:t>
            </a:r>
            <a:r>
              <a:rPr lang="en-US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492AD-48CF-4B7F-B628-3698B3031E07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FDC1-7B51-4592-AE98-E280758EE1BE}" type="slidenum">
              <a:rPr lang="en-US" smtClean="0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12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5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762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  <a:latin typeface="Arial Narrow" pitchFamily="34" charset="0"/>
              </a:rPr>
              <a:t>Example 1: Crossword Puzzle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476A56-202B-41A9-81D4-3FE83BA974D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2971800" y="5353050"/>
            <a:ext cx="3505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800" b="1" dirty="0">
                <a:latin typeface="Arial Narrow" pitchFamily="34" charset="0"/>
              </a:rPr>
              <a:t>VARIABLES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800" b="1" dirty="0">
                <a:latin typeface="Arial Narrow" pitchFamily="34" charset="0"/>
              </a:rPr>
              <a:t>DOMAINS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800" b="1" dirty="0">
                <a:latin typeface="Arial Narrow" pitchFamily="34" charset="0"/>
              </a:rPr>
              <a:t>SATISFACTION CONSTRAINTS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800" b="1" dirty="0">
                <a:latin typeface="Arial Narrow" pitchFamily="34" charset="0"/>
              </a:rPr>
              <a:t>SOLUTION</a:t>
            </a:r>
          </a:p>
        </p:txBody>
      </p:sp>
      <p:pic>
        <p:nvPicPr>
          <p:cNvPr id="5125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88" y="838200"/>
            <a:ext cx="7123112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EF6F-13E7-4B6B-9BA0-5354B794DD7A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21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5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762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  <a:latin typeface="Arial Narrow" pitchFamily="34" charset="0"/>
              </a:rPr>
              <a:t>Example 2: N-Queens on a Chess Board</a:t>
            </a:r>
          </a:p>
        </p:txBody>
      </p:sp>
      <p:pic>
        <p:nvPicPr>
          <p:cNvPr id="6147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575" y="1295400"/>
            <a:ext cx="3775075" cy="4038600"/>
          </a:xfrm>
        </p:spPr>
      </p:pic>
      <p:sp>
        <p:nvSpPr>
          <p:cNvPr id="614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907739-5AC5-4D79-87A8-57B53356AB1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5057775" y="2133600"/>
            <a:ext cx="3505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800" b="1">
                <a:latin typeface="Arial Narrow" pitchFamily="34" charset="0"/>
              </a:rPr>
              <a:t>VARIABLES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800" b="1">
                <a:latin typeface="Arial Narrow" pitchFamily="34" charset="0"/>
              </a:rPr>
              <a:t>DOMAINS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800" b="1">
                <a:latin typeface="Arial Narrow" pitchFamily="34" charset="0"/>
              </a:rPr>
              <a:t>SATISFACTION CONSTRAINTS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800" b="1">
                <a:latin typeface="Arial Narrow" pitchFamily="34" charset="0"/>
              </a:rPr>
              <a:t>SOLUTION</a:t>
            </a:r>
            <a:endParaRPr lang="en-US" altLang="en-US" sz="1800">
              <a:latin typeface="Arial Narrow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62F3B-81EA-4089-98F3-057FE402785D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4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33425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  <a:latin typeface="Arial Narrow" pitchFamily="34" charset="0"/>
              </a:rPr>
              <a:t>Example 3: Airport Flight Gate Scheduling 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4A7919-292F-4C4C-8B58-454F7C7BC31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pic>
        <p:nvPicPr>
          <p:cNvPr id="7172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733425"/>
            <a:ext cx="8096250" cy="4554538"/>
          </a:xfrm>
        </p:spPr>
      </p:pic>
      <p:sp>
        <p:nvSpPr>
          <p:cNvPr id="7173" name="TextBox 7"/>
          <p:cNvSpPr txBox="1">
            <a:spLocks noChangeArrowheads="1"/>
          </p:cNvSpPr>
          <p:nvPr/>
        </p:nvSpPr>
        <p:spPr bwMode="auto">
          <a:xfrm>
            <a:off x="2638425" y="5402263"/>
            <a:ext cx="4038600" cy="1323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600" b="1">
                <a:latin typeface="Arial Narrow" pitchFamily="34" charset="0"/>
              </a:rPr>
              <a:t>VARIABLES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600" b="1">
                <a:latin typeface="Arial Narrow" pitchFamily="34" charset="0"/>
              </a:rPr>
              <a:t>DOMAINS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600" b="1">
                <a:latin typeface="Arial Narrow" pitchFamily="34" charset="0"/>
              </a:rPr>
              <a:t>SATISFACTION CONSTRAINTS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600" b="1">
                <a:latin typeface="Arial Narrow" pitchFamily="34" charset="0"/>
              </a:rPr>
              <a:t>OPTIMIZATION CRITERIA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600" b="1">
                <a:latin typeface="Arial Narrow" pitchFamily="34" charset="0"/>
              </a:rPr>
              <a:t>SOLUTION</a:t>
            </a:r>
            <a:endParaRPr lang="en-US" altLang="en-US" sz="1800" b="1">
              <a:latin typeface="Arial Narrow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A4C27-3157-47C5-99F1-B22C41243F3F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3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5"/>
          <p:cNvSpPr>
            <a:spLocks noGrp="1"/>
          </p:cNvSpPr>
          <p:nvPr>
            <p:ph type="title"/>
          </p:nvPr>
        </p:nvSpPr>
        <p:spPr>
          <a:xfrm>
            <a:off x="685800" y="0"/>
            <a:ext cx="7696200" cy="762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FF0000"/>
                </a:solidFill>
                <a:latin typeface="Arial Narrow" pitchFamily="34" charset="0"/>
              </a:rPr>
              <a:t>Example 4: Time Table Preparation </a:t>
            </a:r>
          </a:p>
        </p:txBody>
      </p:sp>
      <p:pic>
        <p:nvPicPr>
          <p:cNvPr id="8195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214438"/>
            <a:ext cx="6477000" cy="4576762"/>
          </a:xfrm>
        </p:spPr>
      </p:pic>
      <p:sp>
        <p:nvSpPr>
          <p:cNvPr id="819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F4CACF-379C-48F2-B2CB-F1350DD96B2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6629400" y="2362200"/>
            <a:ext cx="23622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800" b="1">
                <a:latin typeface="Arial Narrow" pitchFamily="34" charset="0"/>
              </a:rPr>
              <a:t>VARIABLES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800" b="1">
                <a:latin typeface="Arial Narrow" pitchFamily="34" charset="0"/>
              </a:rPr>
              <a:t>DOMAINS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800" b="1">
                <a:latin typeface="Arial Narrow" pitchFamily="34" charset="0"/>
              </a:rPr>
              <a:t>SATISFACTION CONSTRAINTS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800" b="1">
                <a:latin typeface="Arial Narrow" pitchFamily="34" charset="0"/>
              </a:rPr>
              <a:t>OPTIMIZATION CRITERIA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r>
              <a:rPr lang="en-US" altLang="en-US" sz="1800" b="1">
                <a:latin typeface="Arial Narrow" pitchFamily="34" charset="0"/>
              </a:rPr>
              <a:t>SOLUTION</a:t>
            </a:r>
          </a:p>
          <a:p>
            <a:pPr>
              <a:spcBef>
                <a:spcPct val="0"/>
              </a:spcBef>
              <a:buFont typeface="Times New Roman" pitchFamily="18" charset="0"/>
              <a:buAutoNum type="arabicPeriod"/>
            </a:pPr>
            <a:endParaRPr lang="en-US" altLang="en-US" sz="1800">
              <a:latin typeface="Arial Narrow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E5CB-F098-4960-A55F-BEB858C5F517}" type="datetime1">
              <a:rPr lang="en-US" smtClean="0">
                <a:solidFill>
                  <a:prstClr val="black"/>
                </a:solidFill>
              </a:rPr>
              <a:t>4/3/2025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4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2FC6DD5-88FE-463A-AF50-CB6F79177DD2}" type="datetime1">
              <a:rPr lang="en-US" altLang="en-US" smtClean="0"/>
              <a:t>4/3/2025</a:t>
            </a:fld>
            <a:endParaRPr lang="en-US" altLang="en-US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4190787-AF5B-4C23-BBDA-8BBE79D74B0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Varieties of constraints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chemeClr val="accent2"/>
                </a:solidFill>
              </a:rPr>
              <a:t>Unary</a:t>
            </a:r>
            <a:r>
              <a:rPr lang="en-US" altLang="en-US" sz="2800" smtClean="0"/>
              <a:t> constraints involve a single variable, </a:t>
            </a:r>
          </a:p>
          <a:p>
            <a:pPr lvl="1" eaLnBrk="1" hangingPunct="1"/>
            <a:r>
              <a:rPr lang="en-US" altLang="en-US" sz="2400" smtClean="0"/>
              <a:t>e.g., SA </a:t>
            </a:r>
            <a:r>
              <a:rPr lang="en-US" altLang="en-US" sz="2400" smtClean="0">
                <a:cs typeface="Arial" pitchFamily="34" charset="0"/>
              </a:rPr>
              <a:t>≠</a:t>
            </a:r>
            <a:r>
              <a:rPr lang="en-US" altLang="en-US" sz="2400" smtClean="0"/>
              <a:t> green</a:t>
            </a:r>
            <a:endParaRPr lang="en-US" alt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z="2800" smtClean="0">
                <a:solidFill>
                  <a:schemeClr val="accent2"/>
                </a:solidFill>
              </a:rPr>
              <a:t>Binary</a:t>
            </a:r>
            <a:r>
              <a:rPr lang="en-US" altLang="en-US" sz="2800" smtClean="0"/>
              <a:t> constraints involve pairs of variables,</a:t>
            </a:r>
          </a:p>
          <a:p>
            <a:pPr lvl="1" eaLnBrk="1" hangingPunct="1"/>
            <a:r>
              <a:rPr lang="en-US" altLang="en-US" sz="2400" smtClean="0"/>
              <a:t>e.g., SA </a:t>
            </a:r>
            <a:r>
              <a:rPr lang="en-US" altLang="en-US" sz="2400" smtClean="0">
                <a:cs typeface="Arial" pitchFamily="34" charset="0"/>
              </a:rPr>
              <a:t>≠</a:t>
            </a:r>
            <a:r>
              <a:rPr lang="en-US" altLang="en-US" sz="2400" smtClean="0"/>
              <a:t> WA</a:t>
            </a:r>
          </a:p>
          <a:p>
            <a:pPr eaLnBrk="1" hangingPunct="1"/>
            <a:r>
              <a:rPr lang="en-US" altLang="en-US" sz="2800" smtClean="0">
                <a:solidFill>
                  <a:schemeClr val="accent2"/>
                </a:solidFill>
              </a:rPr>
              <a:t>Higher-order</a:t>
            </a:r>
            <a:r>
              <a:rPr lang="en-US" altLang="en-US" sz="2800" smtClean="0"/>
              <a:t> constraints involve 3 or more variables,</a:t>
            </a:r>
          </a:p>
          <a:p>
            <a:pPr lvl="1" eaLnBrk="1" hangingPunct="1"/>
            <a:r>
              <a:rPr lang="en-US" altLang="en-US" sz="2400" smtClean="0"/>
              <a:t>e.g., cryptarithmetic column constraints</a:t>
            </a:r>
          </a:p>
        </p:txBody>
      </p:sp>
    </p:spTree>
    <p:extLst>
      <p:ext uri="{BB962C8B-B14F-4D97-AF65-F5344CB8AC3E}">
        <p14:creationId xmlns:p14="http://schemas.microsoft.com/office/powerpoint/2010/main" val="3485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7231</TotalTime>
  <Words>1791</Words>
  <Application>Microsoft Office PowerPoint</Application>
  <PresentationFormat>On-screen Show (4:3)</PresentationFormat>
  <Paragraphs>356</Paragraphs>
  <Slides>40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2_Custom Design</vt:lpstr>
      <vt:lpstr>Constraint Satisfaction Problem</vt:lpstr>
      <vt:lpstr>Constraint satisfaction problems (CSPs)</vt:lpstr>
      <vt:lpstr>Sample Constraint Satisfaction Problems (CSP) </vt:lpstr>
      <vt:lpstr>Basic CSP Formulation</vt:lpstr>
      <vt:lpstr>Example 1: Crossword Puzzle</vt:lpstr>
      <vt:lpstr>Example 2: N-Queens on a Chess Board</vt:lpstr>
      <vt:lpstr>Example 3: Airport Flight Gate Scheduling </vt:lpstr>
      <vt:lpstr>Example 4: Time Table Preparation </vt:lpstr>
      <vt:lpstr>Varieties of constraints</vt:lpstr>
      <vt:lpstr>Solution Overview </vt:lpstr>
      <vt:lpstr>PowerPoint Presentation</vt:lpstr>
      <vt:lpstr>CSP with backtracking</vt:lpstr>
      <vt:lpstr>CSP with backtracking</vt:lpstr>
      <vt:lpstr>Example CSP with backtracking in case of conflict</vt:lpstr>
      <vt:lpstr>Draw the CSP Graph for the Crossword</vt:lpstr>
      <vt:lpstr>Draw CSP Graphs for the Following</vt:lpstr>
      <vt:lpstr>Flight Gate Scheduling</vt:lpstr>
      <vt:lpstr>Constraint Propagation Schemes </vt:lpstr>
      <vt:lpstr>Methods of solving CSP</vt:lpstr>
      <vt:lpstr>Sequential assignment approach</vt:lpstr>
      <vt:lpstr>Backtracking sequential assignment</vt:lpstr>
      <vt:lpstr>Backtracking search</vt:lpstr>
      <vt:lpstr>Backtracking example</vt:lpstr>
      <vt:lpstr>Backtracking example</vt:lpstr>
      <vt:lpstr>Backtracking example</vt:lpstr>
      <vt:lpstr>Backtracking example</vt:lpstr>
      <vt:lpstr>Improving backtracking efficiency</vt:lpstr>
      <vt:lpstr>Heuristic method 1:Minimum remaining values</vt:lpstr>
      <vt:lpstr>Heuristic method 2:Degree heuristic</vt:lpstr>
      <vt:lpstr>Heuristic method 3:Least constraining value</vt:lpstr>
      <vt:lpstr>Forward checking</vt:lpstr>
      <vt:lpstr>Forward checking</vt:lpstr>
      <vt:lpstr>Forward checking</vt:lpstr>
      <vt:lpstr>Forward checking</vt:lpstr>
      <vt:lpstr>Constraint propagation</vt:lpstr>
      <vt:lpstr>Constraint propagation</vt:lpstr>
      <vt:lpstr>Strategies for CSP Search Algorithms </vt:lpstr>
      <vt:lpstr>Summary</vt:lpstr>
      <vt:lpstr>Thank you</vt:lpstr>
      <vt:lpstr>PowerPoint Presentation</vt:lpstr>
    </vt:vector>
  </TitlesOfParts>
  <Manager>Vaibhav Vasani</Manager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H-DV</dc:title>
  <dc:subject>Data Visualization</dc:subject>
  <dc:creator>Swati Mali</dc:creator>
  <cp:keywords>Artificial Intelligence</cp:keywords>
  <dc:description>Vaibhav</dc:description>
  <cp:lastModifiedBy>Swati</cp:lastModifiedBy>
  <cp:revision>65</cp:revision>
  <dcterms:created xsi:type="dcterms:W3CDTF">2021-02-11T03:47:51Z</dcterms:created>
  <dcterms:modified xsi:type="dcterms:W3CDTF">2025-04-04T05:53:30Z</dcterms:modified>
  <cp:category>Honours</cp:category>
</cp:coreProperties>
</file>