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347" r:id="rId2"/>
    <p:sldId id="424" r:id="rId3"/>
    <p:sldId id="425" r:id="rId4"/>
    <p:sldId id="426" r:id="rId5"/>
    <p:sldId id="427" r:id="rId6"/>
    <p:sldId id="428" r:id="rId7"/>
    <p:sldId id="429" r:id="rId8"/>
    <p:sldId id="430" r:id="rId9"/>
    <p:sldId id="431" r:id="rId10"/>
    <p:sldId id="441" r:id="rId11"/>
    <p:sldId id="442" r:id="rId12"/>
    <p:sldId id="443" r:id="rId13"/>
    <p:sldId id="444" r:id="rId14"/>
    <p:sldId id="445" r:id="rId15"/>
    <p:sldId id="446" r:id="rId16"/>
    <p:sldId id="447" r:id="rId17"/>
    <p:sldId id="448" r:id="rId18"/>
    <p:sldId id="449" r:id="rId19"/>
    <p:sldId id="450" r:id="rId20"/>
    <p:sldId id="451" r:id="rId21"/>
    <p:sldId id="452" r:id="rId22"/>
    <p:sldId id="453" r:id="rId23"/>
    <p:sldId id="454" r:id="rId24"/>
    <p:sldId id="455" r:id="rId25"/>
    <p:sldId id="456" r:id="rId26"/>
    <p:sldId id="348"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7650" autoAdjust="0"/>
  </p:normalViewPr>
  <p:slideViewPr>
    <p:cSldViewPr>
      <p:cViewPr varScale="1">
        <p:scale>
          <a:sx n="63" d="100"/>
          <a:sy n="63" d="100"/>
        </p:scale>
        <p:origin x="-1284" y="-60"/>
      </p:cViewPr>
      <p:guideLst>
        <p:guide orient="horz" pos="2160"/>
        <p:guide pos="2880"/>
      </p:guideLst>
    </p:cSldViewPr>
  </p:slideViewPr>
  <p:outlineViewPr>
    <p:cViewPr>
      <p:scale>
        <a:sx n="33" d="100"/>
        <a:sy n="33" d="100"/>
      </p:scale>
      <p:origin x="30" y="700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8141C-1FE4-4D87-B00D-6A681C6ABDAB}" type="datetimeFigureOut">
              <a:rPr lang="en-IN" smtClean="0"/>
              <a:t>06-04-2025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A97293-404B-44E7-8FF7-D9A57321EE43}" type="slidenum">
              <a:rPr lang="en-IN" smtClean="0"/>
              <a:t>‹#›</a:t>
            </a:fld>
            <a:endParaRPr lang="en-IN"/>
          </a:p>
        </p:txBody>
      </p:sp>
    </p:spTree>
    <p:extLst>
      <p:ext uri="{BB962C8B-B14F-4D97-AF65-F5344CB8AC3E}">
        <p14:creationId xmlns:p14="http://schemas.microsoft.com/office/powerpoint/2010/main" val="18567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9910DCD-4B35-41B5-9D33-ACFB34421816}" type="slidenum">
              <a:rPr lang="en-IN" smtClean="0"/>
              <a:t>1</a:t>
            </a:fld>
            <a:endParaRPr lang="en-IN"/>
          </a:p>
        </p:txBody>
      </p:sp>
    </p:spTree>
    <p:extLst>
      <p:ext uri="{BB962C8B-B14F-4D97-AF65-F5344CB8AC3E}">
        <p14:creationId xmlns:p14="http://schemas.microsoft.com/office/powerpoint/2010/main" val="1013702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536F8AC-EBF5-4301-94CB-E8E24E8F9841}" type="datetime1">
              <a:rPr lang="en-US" smtClean="0">
                <a:solidFill>
                  <a:prstClr val="black"/>
                </a:solidFill>
              </a:rPr>
              <a:t>4/6/2025</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solidFill>
                  <a:prstClr val="black"/>
                </a:solidFill>
              </a:rPr>
              <a:t>Ms. Swati Mali</a:t>
            </a:r>
            <a:endParaRPr lang="en-US">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4264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8DD192B0-7406-440F-BAD4-849D194E70E8}" type="datetime1">
              <a:rPr lang="en-US" smtClean="0">
                <a:solidFill>
                  <a:prstClr val="black"/>
                </a:solidFill>
              </a:rPr>
              <a:t>4/6/2025</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smtClean="0">
                <a:solidFill>
                  <a:prstClr val="black"/>
                </a:solidFill>
              </a:rPr>
              <a:t>Ms. Swati Mali</a:t>
            </a:r>
            <a:endParaRPr lang="en-US">
              <a:solidFill>
                <a:prstClr val="black"/>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8304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AE1FB04-50C2-4C79-AE11-C0A7A4E9F206}" type="datetime1">
              <a:rPr lang="en-US" smtClean="0">
                <a:solidFill>
                  <a:prstClr val="black"/>
                </a:solidFill>
              </a:rPr>
              <a:t>4/6/2025</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solidFill>
                  <a:prstClr val="black"/>
                </a:solidFill>
              </a:rPr>
              <a:t>Ms. Swati Mali</a:t>
            </a:r>
            <a:endParaRPr lang="en-US">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63579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3E673657-C37D-4485-A601-A094BAE47569}" type="datetime1">
              <a:rPr lang="en-US" smtClean="0">
                <a:solidFill>
                  <a:prstClr val="black"/>
                </a:solidFill>
              </a:rPr>
              <a:t>4/6/2025</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solidFill>
                  <a:prstClr val="black"/>
                </a:solidFill>
              </a:rPr>
              <a:t>Ms. Swati Mali</a:t>
            </a:r>
            <a:endParaRPr lang="en-US">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08065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52754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04195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ftr" sz="quarter" idx="10"/>
          </p:nvPr>
        </p:nvSpPr>
        <p:spPr/>
        <p:txBody>
          <a:bodyPr/>
          <a:lstStyle>
            <a:lvl1pPr>
              <a:defRPr/>
            </a:lvl1pPr>
          </a:lstStyle>
          <a:p>
            <a:pPr>
              <a:defRPr/>
            </a:pPr>
            <a:r>
              <a:rPr lang="en-US" smtClean="0">
                <a:solidFill>
                  <a:prstClr val="black"/>
                </a:solidFill>
              </a:rPr>
              <a:t>Ms. Swati Mali</a:t>
            </a:r>
            <a:endParaRPr lang="en-US">
              <a:solidFill>
                <a:prstClr val="black"/>
              </a:solidFill>
            </a:endParaRPr>
          </a:p>
        </p:txBody>
      </p:sp>
      <p:sp>
        <p:nvSpPr>
          <p:cNvPr id="5" name="Rectangle 5"/>
          <p:cNvSpPr>
            <a:spLocks noGrp="1" noChangeArrowheads="1"/>
          </p:cNvSpPr>
          <p:nvPr>
            <p:ph type="sldNum" sz="quarter" idx="11"/>
          </p:nvPr>
        </p:nvSpPr>
        <p:spPr/>
        <p:txBody>
          <a:bodyPr/>
          <a:lstStyle>
            <a:lvl1pPr>
              <a:defRPr/>
            </a:lvl1pPr>
          </a:lstStyle>
          <a:p>
            <a:pPr>
              <a:defRPr/>
            </a:pPr>
            <a:r>
              <a:rPr lang="en-US" altLang="en-US">
                <a:solidFill>
                  <a:prstClr val="black"/>
                </a:solidFill>
              </a:rPr>
              <a:t>1-</a:t>
            </a:r>
            <a:fld id="{2720CEF3-E9D1-4755-A08F-1B10BC3280D2}"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426705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315397" name="Rectangle 5"/>
          <p:cNvSpPr>
            <a:spLocks noGrp="1" noChangeArrowheads="1"/>
          </p:cNvSpPr>
          <p:nvPr>
            <p:ph type="ctrTitle"/>
          </p:nvPr>
        </p:nvSpPr>
        <p:spPr>
          <a:xfrm>
            <a:off x="685800" y="2130425"/>
            <a:ext cx="7772400" cy="1470025"/>
          </a:xfrm>
          <a:prstGeom prst="rect">
            <a:avLst/>
          </a:prstGeom>
        </p:spPr>
        <p:txBody>
          <a:bodyPr/>
          <a:lstStyle>
            <a:lvl1pPr>
              <a:defRPr/>
            </a:lvl1pPr>
          </a:lstStyle>
          <a:p>
            <a:r>
              <a:rPr lang="en-US"/>
              <a:t>Click to edit Master title style</a:t>
            </a:r>
          </a:p>
        </p:txBody>
      </p:sp>
      <p:sp>
        <p:nvSpPr>
          <p:cNvPr id="315398" name="Rectangle 6"/>
          <p:cNvSpPr>
            <a:spLocks noGrp="1" noChangeArrowheads="1"/>
          </p:cNvSpPr>
          <p:nvPr>
            <p:ph type="subTitle" idx="1"/>
          </p:nvPr>
        </p:nvSpPr>
        <p:spPr>
          <a:xfrm>
            <a:off x="685800" y="3886200"/>
            <a:ext cx="7086600" cy="1752600"/>
          </a:xfrm>
          <a:prstGeom prst="rect">
            <a:avLst/>
          </a:prstGeom>
        </p:spPr>
        <p:txBody>
          <a:bodyPr/>
          <a:lstStyle>
            <a:lvl1pPr marL="0" indent="0">
              <a:buFont typeface="Symbol" charset="2"/>
              <a:buNone/>
              <a:defRPr/>
            </a:lvl1pPr>
          </a:lstStyle>
          <a:p>
            <a:r>
              <a:rPr lang="en-US"/>
              <a:t>Click to edit Master subtitle style</a:t>
            </a:r>
          </a:p>
        </p:txBody>
      </p:sp>
    </p:spTree>
    <p:extLst>
      <p:ext uri="{BB962C8B-B14F-4D97-AF65-F5344CB8AC3E}">
        <p14:creationId xmlns:p14="http://schemas.microsoft.com/office/powerpoint/2010/main" val="41362155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81B311B4-E93E-45E4-BD3A-2DFCE85AEA1F}" type="datetime1">
              <a:rPr lang="en-US" smtClean="0">
                <a:solidFill>
                  <a:prstClr val="black"/>
                </a:solidFill>
              </a:rPr>
              <a:t>4/6/2025</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solidFill>
                  <a:prstClr val="black"/>
                </a:solidFill>
              </a:rPr>
              <a:t>Ms. Swati Mali</a:t>
            </a:r>
            <a:endParaRPr lang="en-US">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ext Placeholder 2"/>
          <p:cNvSpPr>
            <a:spLocks noGrp="1"/>
          </p:cNvSpPr>
          <p:nvPr>
            <p:ph idx="1"/>
          </p:nvPr>
        </p:nvSpPr>
        <p:spPr>
          <a:xfrm>
            <a:off x="728983"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804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5F28D504-E0C4-43FA-93D4-F9B5F5946134}" type="datetime1">
              <a:rPr lang="en-US" smtClean="0">
                <a:solidFill>
                  <a:prstClr val="black"/>
                </a:solidFill>
              </a:rPr>
              <a:t>4/6/2025</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smtClean="0">
                <a:solidFill>
                  <a:prstClr val="black"/>
                </a:solidFill>
              </a:rPr>
              <a:t>Ms. Swati Mali</a:t>
            </a:r>
            <a:endParaRPr lang="en-US">
              <a:solidFill>
                <a:prstClr val="black"/>
              </a:solidFill>
            </a:endParaRP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9" name="Text Placeholder 2"/>
          <p:cNvSpPr>
            <a:spLocks noGrp="1"/>
          </p:cNvSpPr>
          <p:nvPr>
            <p:ph idx="1"/>
          </p:nvPr>
        </p:nvSpPr>
        <p:spPr>
          <a:xfrm>
            <a:off x="700004"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136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87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655370" y="1189973"/>
            <a:ext cx="8248389" cy="4899308"/>
          </a:xfrm>
          <a:prstGeom prst="rect">
            <a:avLst/>
          </a:prstGeom>
        </p:spPr>
        <p:txBody>
          <a:bodyPr/>
          <a:lstStyle>
            <a:lvl1pPr>
              <a:defRPr>
                <a:latin typeface="Times New Roman" panose="02020603050405020304" pitchFamily="18" charset="0"/>
                <a:cs typeface="Times New Roman" panose="02020603050405020304" pitchFamily="18" charset="0"/>
              </a:defRPr>
            </a:lvl1pPr>
            <a:lvl2pPr marL="685800" indent="-228600">
              <a:buClr>
                <a:schemeClr val="accent2">
                  <a:lumMod val="75000"/>
                </a:schemeClr>
              </a:buClr>
              <a:buSzPct val="70000"/>
              <a:buFont typeface="Courier New" panose="02070309020205020404" pitchFamily="49" charset="0"/>
              <a:buChar char="o"/>
              <a:defRPr>
                <a:latin typeface="Times New Roman" panose="02020603050405020304" pitchFamily="18" charset="0"/>
                <a:cs typeface="Times New Roman" panose="02020603050405020304" pitchFamily="18" charset="0"/>
              </a:defRPr>
            </a:lvl2pPr>
            <a:lvl3pPr marL="1143000" indent="-228600">
              <a:buClr>
                <a:srgbClr val="8D4427"/>
              </a:buClr>
              <a:buSzPct val="70000"/>
              <a:buFont typeface="Times New Roman" panose="02020603050405020304" pitchFamily="18" charset="0"/>
              <a:buChar cha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591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81575" y="1606006"/>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03704"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3013"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03013"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C099EAC4-3E2F-467D-AD70-F75AFD97BA0D}" type="datetime1">
              <a:rPr lang="en-US" smtClean="0">
                <a:solidFill>
                  <a:prstClr val="black"/>
                </a:solidFill>
              </a:rPr>
              <a:t>4/6/2025</a:t>
            </a:fld>
            <a:endParaRPr lang="en-US">
              <a:solidFill>
                <a:prstClr val="black"/>
              </a:solidFill>
            </a:endParaRP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smtClean="0">
                <a:solidFill>
                  <a:prstClr val="black"/>
                </a:solidFill>
              </a:rPr>
              <a:t>Ms. Swati Mali</a:t>
            </a:r>
            <a:endParaRPr lang="en-US">
              <a:solidFill>
                <a:prstClr val="black"/>
              </a:solidFill>
            </a:endParaRPr>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8075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435099A6-CF40-45E9-BA7C-88153FA2ADC9}" type="datetime1">
              <a:rPr lang="en-US" smtClean="0">
                <a:solidFill>
                  <a:prstClr val="black"/>
                </a:solidFill>
              </a:rPr>
              <a:t>4/6/2025</a:t>
            </a:fld>
            <a:endParaRPr lang="en-US">
              <a:solidFill>
                <a:prstClr val="black"/>
              </a:solidFill>
            </a:endParaRP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smtClean="0">
                <a:solidFill>
                  <a:prstClr val="black"/>
                </a:solidFill>
              </a:rPr>
              <a:t>Ms. Swati Mali</a:t>
            </a:r>
            <a:endParaRPr lang="en-US">
              <a:solidFill>
                <a:prstClr val="black"/>
              </a:solidFill>
            </a:endParaRPr>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5789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FDE7C7F3-B10E-4B04-B411-5291C9CFA762}" type="datetime1">
              <a:rPr lang="en-US" smtClean="0">
                <a:solidFill>
                  <a:prstClr val="black"/>
                </a:solidFill>
              </a:rPr>
              <a:t>4/6/2025</a:t>
            </a:fld>
            <a:endParaRPr lang="en-US">
              <a:solidFill>
                <a:prstClr val="black"/>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smtClean="0">
                <a:solidFill>
                  <a:prstClr val="black"/>
                </a:solidFill>
              </a:rPr>
              <a:t>Ms. Swati Mali</a:t>
            </a:r>
            <a:endParaRPr lang="en-US">
              <a:solidFill>
                <a:prstClr val="black"/>
              </a:solidFill>
            </a:endParaRP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2743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9851B402-4C4A-493A-955E-7738F38C8E52}" type="datetime1">
              <a:rPr lang="en-US" smtClean="0">
                <a:solidFill>
                  <a:prstClr val="black"/>
                </a:solidFill>
              </a:rPr>
              <a:t>4/6/2025</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smtClean="0">
                <a:solidFill>
                  <a:prstClr val="black"/>
                </a:solidFill>
              </a:rPr>
              <a:t>Ms. Swati Mali</a:t>
            </a:r>
            <a:endParaRPr lang="en-US">
              <a:solidFill>
                <a:prstClr val="black"/>
              </a:solidFill>
            </a:endParaRP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1612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image" Target="../media/image4.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1"/>
          <p:cNvSpPr txBox="1">
            <a:spLocks/>
          </p:cNvSpPr>
          <p:nvPr userDrawn="1"/>
        </p:nvSpPr>
        <p:spPr>
          <a:xfrm>
            <a:off x="1148443" y="294320"/>
            <a:ext cx="6847115" cy="73796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dirty="0">
              <a:solidFill>
                <a:prstClr val="black"/>
              </a:solidFill>
            </a:endParaRPr>
          </a:p>
        </p:txBody>
      </p:sp>
      <p:sp>
        <p:nvSpPr>
          <p:cNvPr id="11" name="Date Placeholder 6"/>
          <p:cNvSpPr txBox="1">
            <a:spLocks/>
          </p:cNvSpPr>
          <p:nvPr userDrawn="1"/>
        </p:nvSpPr>
        <p:spPr>
          <a:xfrm>
            <a:off x="324390" y="6373654"/>
            <a:ext cx="145596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4A7E44F-68F0-4AA3-A5C8-607811B8945D}" type="datetime1">
              <a:rPr lang="en-US" sz="1400" b="1" smtClean="0">
                <a:ln w="0"/>
                <a:solidFill>
                  <a:prstClr val="white"/>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pPr algn="ctr"/>
              <a:t>4/6/2025</a:t>
            </a:fld>
            <a:endParaRPr lang="en-US" sz="1400" b="1" dirty="0">
              <a:solidFill>
                <a:prstClr val="white"/>
              </a:solidFill>
              <a:latin typeface="Times New Roman" panose="02020603050405020304" pitchFamily="18" charset="0"/>
              <a:cs typeface="Times New Roman" panose="02020603050405020304" pitchFamily="18" charset="0"/>
            </a:endParaRPr>
          </a:p>
        </p:txBody>
      </p:sp>
      <p:sp>
        <p:nvSpPr>
          <p:cNvPr id="13" name="Slide Number Placeholder 8"/>
          <p:cNvSpPr txBox="1">
            <a:spLocks/>
          </p:cNvSpPr>
          <p:nvPr userDrawn="1"/>
        </p:nvSpPr>
        <p:spPr>
          <a:xfrm>
            <a:off x="8240198" y="6347051"/>
            <a:ext cx="601436"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A8E0CFD-BB30-4A9F-B723-AE1386555E15}" type="slidenum">
              <a:rPr lang="en-US" sz="1400" b="1" smtClean="0">
                <a:solidFill>
                  <a:prstClr val="white"/>
                </a:solidFill>
                <a:latin typeface="Times New Roman" panose="02020603050405020304" pitchFamily="18" charset="0"/>
                <a:cs typeface="Times New Roman" panose="02020603050405020304" pitchFamily="18" charset="0"/>
              </a:rPr>
              <a:pPr algn="ctr"/>
              <a:t>‹#›</a:t>
            </a:fld>
            <a:endParaRPr lang="en-US" sz="1400" b="1" dirty="0">
              <a:solidFill>
                <a:prstClr val="white"/>
              </a:solidFill>
              <a:latin typeface="Times New Roman" panose="02020603050405020304" pitchFamily="18" charset="0"/>
              <a:cs typeface="Times New Roman" panose="02020603050405020304" pitchFamily="18" charset="0"/>
            </a:endParaRPr>
          </a:p>
        </p:txBody>
      </p:sp>
      <p:cxnSp>
        <p:nvCxnSpPr>
          <p:cNvPr id="26" name="Straight Connector 25"/>
          <p:cNvCxnSpPr/>
          <p:nvPr userDrawn="1"/>
        </p:nvCxnSpPr>
        <p:spPr>
          <a:xfrm>
            <a:off x="173929" y="524443"/>
            <a:ext cx="15020" cy="587387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8958782" y="135448"/>
            <a:ext cx="14374" cy="610095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429274" y="135448"/>
            <a:ext cx="8536694"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Curved Connector 31"/>
          <p:cNvCxnSpPr/>
          <p:nvPr userDrawn="1"/>
        </p:nvCxnSpPr>
        <p:spPr>
          <a:xfrm>
            <a:off x="188949" y="6398315"/>
            <a:ext cx="240325" cy="292996"/>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Curved Connector 32"/>
          <p:cNvCxnSpPr/>
          <p:nvPr userDrawn="1"/>
        </p:nvCxnSpPr>
        <p:spPr>
          <a:xfrm rot="5400000">
            <a:off x="8611851" y="6330006"/>
            <a:ext cx="454905" cy="267707"/>
          </a:xfrm>
          <a:prstGeom prst="curvedConnector3">
            <a:avLst/>
          </a:prstGeom>
          <a:ln>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xmlns="" id="{8026AED6-E793-48A3-96AF-36A0D1FE2D70}"/>
              </a:ext>
            </a:extLst>
          </p:cNvPr>
          <p:cNvPicPr>
            <a:picLocks noChangeAspect="1"/>
          </p:cNvPicPr>
          <p:nvPr userDrawn="1"/>
        </p:nvPicPr>
        <p:blipFill>
          <a:blip r:embed="rId18"/>
          <a:stretch>
            <a:fillRect/>
          </a:stretch>
        </p:blipFill>
        <p:spPr>
          <a:xfrm>
            <a:off x="454" y="135448"/>
            <a:ext cx="425219" cy="6722552"/>
          </a:xfrm>
          <a:prstGeom prst="rect">
            <a:avLst/>
          </a:prstGeom>
        </p:spPr>
      </p:pic>
      <p:pic>
        <p:nvPicPr>
          <p:cNvPr id="16" name="Picture 15">
            <a:extLst>
              <a:ext uri="{FF2B5EF4-FFF2-40B4-BE49-F238E27FC236}">
                <a16:creationId xmlns:a16="http://schemas.microsoft.com/office/drawing/2014/main" xmlns="" id="{98F5ADD7-F579-4B31-B088-24730AEA76C9}"/>
              </a:ext>
            </a:extLst>
          </p:cNvPr>
          <p:cNvPicPr>
            <a:picLocks noChangeAspect="1"/>
          </p:cNvPicPr>
          <p:nvPr userDrawn="1"/>
        </p:nvPicPr>
        <p:blipFill>
          <a:blip r:embed="rId19"/>
          <a:stretch>
            <a:fillRect/>
          </a:stretch>
        </p:blipFill>
        <p:spPr>
          <a:xfrm>
            <a:off x="429588" y="135448"/>
            <a:ext cx="153343" cy="5305232"/>
          </a:xfrm>
          <a:prstGeom prst="rect">
            <a:avLst/>
          </a:prstGeom>
        </p:spPr>
      </p:pic>
      <p:pic>
        <p:nvPicPr>
          <p:cNvPr id="17" name="Picture 16" descr="A close up of a sign&#10;&#10;Description automatically generated">
            <a:extLst>
              <a:ext uri="{FF2B5EF4-FFF2-40B4-BE49-F238E27FC236}">
                <a16:creationId xmlns:a16="http://schemas.microsoft.com/office/drawing/2014/main" xmlns="" id="{C8EA3854-8902-4417-899A-DE9CBF528C1A}"/>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8321645" y="6043825"/>
            <a:ext cx="651512" cy="647487"/>
          </a:xfrm>
          <a:prstGeom prst="rect">
            <a:avLst/>
          </a:prstGeom>
        </p:spPr>
      </p:pic>
      <p:pic>
        <p:nvPicPr>
          <p:cNvPr id="18" name="Picture 17" descr="A picture containing drawing&#10;&#10;Description automatically generated">
            <a:extLst>
              <a:ext uri="{FF2B5EF4-FFF2-40B4-BE49-F238E27FC236}">
                <a16:creationId xmlns:a16="http://schemas.microsoft.com/office/drawing/2014/main" xmlns="" id="{DA3B82F8-7F36-4AE6-A785-76BCA479C67E}"/>
              </a:ext>
            </a:extLst>
          </p:cNvPr>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454" y="6214968"/>
            <a:ext cx="1991676" cy="663892"/>
          </a:xfrm>
          <a:prstGeom prst="rect">
            <a:avLst/>
          </a:prstGeom>
        </p:spPr>
      </p:pic>
      <p:pic>
        <p:nvPicPr>
          <p:cNvPr id="22" name="Picture 21">
            <a:extLst>
              <a:ext uri="{FF2B5EF4-FFF2-40B4-BE49-F238E27FC236}">
                <a16:creationId xmlns:a16="http://schemas.microsoft.com/office/drawing/2014/main" xmlns="" id="{1547C2F5-D0C4-4329-8DC2-48B66EE4F515}"/>
              </a:ext>
            </a:extLst>
          </p:cNvPr>
          <p:cNvPicPr>
            <a:picLocks noChangeAspect="1"/>
          </p:cNvPicPr>
          <p:nvPr userDrawn="1"/>
        </p:nvPicPr>
        <p:blipFill>
          <a:blip r:embed="rId18"/>
          <a:stretch>
            <a:fillRect/>
          </a:stretch>
        </p:blipFill>
        <p:spPr>
          <a:xfrm rot="5400000">
            <a:off x="4987623" y="3550281"/>
            <a:ext cx="385984" cy="6282060"/>
          </a:xfrm>
          <a:prstGeom prst="rect">
            <a:avLst/>
          </a:prstGeom>
        </p:spPr>
      </p:pic>
      <p:pic>
        <p:nvPicPr>
          <p:cNvPr id="23" name="Picture 22">
            <a:extLst>
              <a:ext uri="{FF2B5EF4-FFF2-40B4-BE49-F238E27FC236}">
                <a16:creationId xmlns:a16="http://schemas.microsoft.com/office/drawing/2014/main" xmlns="" id="{B15A553C-6E56-4E14-9B40-3D70033DB61F}"/>
              </a:ext>
            </a:extLst>
          </p:cNvPr>
          <p:cNvPicPr>
            <a:picLocks noChangeAspect="1"/>
          </p:cNvPicPr>
          <p:nvPr userDrawn="1"/>
        </p:nvPicPr>
        <p:blipFill>
          <a:blip r:embed="rId19"/>
          <a:stretch>
            <a:fillRect/>
          </a:stretch>
        </p:blipFill>
        <p:spPr>
          <a:xfrm rot="5400000">
            <a:off x="5093663" y="3283949"/>
            <a:ext cx="173904" cy="6282059"/>
          </a:xfrm>
          <a:prstGeom prst="rect">
            <a:avLst/>
          </a:prstGeom>
        </p:spPr>
      </p:pic>
    </p:spTree>
    <p:extLst>
      <p:ext uri="{BB962C8B-B14F-4D97-AF65-F5344CB8AC3E}">
        <p14:creationId xmlns:p14="http://schemas.microsoft.com/office/powerpoint/2010/main" val="1570148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 id="2147483677" r:id="rId1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476672"/>
            <a:ext cx="7772400" cy="2664296"/>
          </a:xfrm>
        </p:spPr>
        <p:txBody>
          <a:bodyPr>
            <a:noAutofit/>
          </a:bodyPr>
          <a:lstStyle/>
          <a:p>
            <a:pPr algn="ctr"/>
            <a:r>
              <a:rPr lang="en-US" sz="6000" b="1" dirty="0" smtClean="0">
                <a:solidFill>
                  <a:srgbClr val="C00000"/>
                </a:solidFill>
                <a:latin typeface="Marcellus" panose="020E0602050203020307" pitchFamily="34" charset="0"/>
              </a:rPr>
              <a:t>Expert Systems- Application of AI</a:t>
            </a:r>
            <a:endParaRPr lang="en-IN" dirty="0">
              <a:solidFill>
                <a:srgbClr val="C00000"/>
              </a:solidFill>
              <a:latin typeface="Marcellus" panose="020E0602050203020307" pitchFamily="34" charset="0"/>
            </a:endParaRPr>
          </a:p>
        </p:txBody>
      </p:sp>
      <p:sp>
        <p:nvSpPr>
          <p:cNvPr id="3" name="Subtitle 2"/>
          <p:cNvSpPr>
            <a:spLocks noGrp="1"/>
          </p:cNvSpPr>
          <p:nvPr>
            <p:ph type="subTitle" idx="1"/>
          </p:nvPr>
        </p:nvSpPr>
        <p:spPr>
          <a:xfrm>
            <a:off x="1115616" y="3676315"/>
            <a:ext cx="7734334" cy="1752600"/>
          </a:xfrm>
        </p:spPr>
        <p:txBody>
          <a:bodyPr>
            <a:noAutofit/>
          </a:bodyPr>
          <a:lstStyle/>
          <a:p>
            <a:pPr algn="ctr">
              <a:lnSpc>
                <a:spcPct val="100000"/>
              </a:lnSpc>
              <a:spcBef>
                <a:spcPts val="0"/>
              </a:spcBef>
            </a:pPr>
            <a:r>
              <a:rPr lang="en-US" sz="3200" dirty="0" smtClean="0">
                <a:solidFill>
                  <a:srgbClr val="C00000"/>
                </a:solidFill>
                <a:latin typeface="Fira sans"/>
              </a:rPr>
              <a:t>Ms. Swati Mali</a:t>
            </a:r>
            <a:endParaRPr lang="en-IN" sz="3200" dirty="0">
              <a:solidFill>
                <a:srgbClr val="C00000"/>
              </a:solidFill>
              <a:latin typeface="Fira sans"/>
            </a:endParaRPr>
          </a:p>
        </p:txBody>
      </p:sp>
      <p:pic>
        <p:nvPicPr>
          <p:cNvPr id="4" name="Picture 3">
            <a:extLst>
              <a:ext uri="{FF2B5EF4-FFF2-40B4-BE49-F238E27FC236}">
                <a16:creationId xmlns="" xmlns:a16="http://schemas.microsoft.com/office/drawing/2014/main" id="{8026AED6-E793-48A3-96AF-36A0D1FE2D70}"/>
              </a:ext>
            </a:extLst>
          </p:cNvPr>
          <p:cNvPicPr>
            <a:picLocks noChangeAspect="1"/>
          </p:cNvPicPr>
          <p:nvPr/>
        </p:nvPicPr>
        <p:blipFill>
          <a:blip r:embed="rId3"/>
          <a:stretch>
            <a:fillRect/>
          </a:stretch>
        </p:blipFill>
        <p:spPr>
          <a:xfrm>
            <a:off x="454" y="2220"/>
            <a:ext cx="425219" cy="6855781"/>
          </a:xfrm>
          <a:prstGeom prst="rect">
            <a:avLst/>
          </a:prstGeom>
        </p:spPr>
      </p:pic>
      <p:pic>
        <p:nvPicPr>
          <p:cNvPr id="5" name="Picture 4">
            <a:extLst>
              <a:ext uri="{FF2B5EF4-FFF2-40B4-BE49-F238E27FC236}">
                <a16:creationId xmlns="" xmlns:a16="http://schemas.microsoft.com/office/drawing/2014/main" id="{98F5ADD7-F579-4B31-B088-24730AEA76C9}"/>
              </a:ext>
            </a:extLst>
          </p:cNvPr>
          <p:cNvPicPr>
            <a:picLocks noChangeAspect="1"/>
          </p:cNvPicPr>
          <p:nvPr/>
        </p:nvPicPr>
        <p:blipFill>
          <a:blip r:embed="rId4"/>
          <a:stretch>
            <a:fillRect/>
          </a:stretch>
        </p:blipFill>
        <p:spPr>
          <a:xfrm>
            <a:off x="425673" y="0"/>
            <a:ext cx="157258" cy="5440680"/>
          </a:xfrm>
          <a:prstGeom prst="rect">
            <a:avLst/>
          </a:prstGeom>
        </p:spPr>
      </p:pic>
    </p:spTree>
    <p:extLst>
      <p:ext uri="{BB962C8B-B14F-4D97-AF65-F5344CB8AC3E}">
        <p14:creationId xmlns:p14="http://schemas.microsoft.com/office/powerpoint/2010/main" val="4200153857"/>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Characteristic of Expert System</a:t>
            </a:r>
            <a:endParaRPr lang="en-US" dirty="0"/>
          </a:p>
        </p:txBody>
      </p:sp>
      <p:sp>
        <p:nvSpPr>
          <p:cNvPr id="3" name="Content Placeholder 2"/>
          <p:cNvSpPr>
            <a:spLocks noGrp="1"/>
          </p:cNvSpPr>
          <p:nvPr>
            <p:ph idx="1"/>
          </p:nvPr>
        </p:nvSpPr>
        <p:spPr/>
        <p:txBody>
          <a:bodyPr>
            <a:normAutofit fontScale="92500"/>
          </a:bodyPr>
          <a:lstStyle/>
          <a:p>
            <a:pPr lvl="0"/>
            <a:r>
              <a:rPr lang="en-US" dirty="0"/>
              <a:t>The expert systems are efficient, accurate and solve complex problems like any other human expert.</a:t>
            </a:r>
          </a:p>
          <a:p>
            <a:pPr lvl="0"/>
            <a:r>
              <a:rPr lang="en-US" dirty="0"/>
              <a:t>Provided that ES are well equipped with the knowledge to make decisions, they are highly reliable and error-free.  </a:t>
            </a:r>
          </a:p>
          <a:p>
            <a:pPr lvl="0"/>
            <a:r>
              <a:rPr lang="en-US" dirty="0"/>
              <a:t>The knowledge base editor keeps the ES Flexible and open to adopting new knowledge.</a:t>
            </a:r>
          </a:p>
          <a:p>
            <a:pPr lvl="0"/>
            <a:r>
              <a:rPr lang="en-US" dirty="0"/>
              <a:t>The ES have the ability to handle complex and challenging decision-making problems.</a:t>
            </a:r>
          </a:p>
          <a:p>
            <a:pPr lvl="0"/>
            <a:r>
              <a:rPr lang="en-IN" dirty="0"/>
              <a:t>Performance of the expert systems is characterized by quantity and quality of the knowledge integrated in the ES program. </a:t>
            </a:r>
            <a:endParaRPr lang="en-US" dirty="0"/>
          </a:p>
          <a:p>
            <a:endParaRPr lang="en-US" dirty="0"/>
          </a:p>
        </p:txBody>
      </p:sp>
    </p:spTree>
    <p:extLst>
      <p:ext uri="{BB962C8B-B14F-4D97-AF65-F5344CB8AC3E}">
        <p14:creationId xmlns:p14="http://schemas.microsoft.com/office/powerpoint/2010/main" val="2154485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Applications  of expert systems</a:t>
            </a:r>
            <a:endParaRPr lang="en-US" dirty="0"/>
          </a:p>
        </p:txBody>
      </p:sp>
      <p:sp>
        <p:nvSpPr>
          <p:cNvPr id="3" name="Content Placeholder 2"/>
          <p:cNvSpPr>
            <a:spLocks noGrp="1"/>
          </p:cNvSpPr>
          <p:nvPr>
            <p:ph idx="1"/>
          </p:nvPr>
        </p:nvSpPr>
        <p:spPr/>
        <p:txBody>
          <a:bodyPr>
            <a:normAutofit fontScale="77500" lnSpcReduction="20000"/>
          </a:bodyPr>
          <a:lstStyle/>
          <a:p>
            <a:pPr lvl="0"/>
            <a:r>
              <a:rPr lang="en-IN" dirty="0"/>
              <a:t>Helping investors with Financial investments and risks’ management </a:t>
            </a:r>
            <a:endParaRPr lang="en-US" dirty="0"/>
          </a:p>
          <a:p>
            <a:pPr lvl="0"/>
            <a:r>
              <a:rPr lang="en-IN" dirty="0"/>
              <a:t>Helping doctors for medical diagnosis, especially in remote medicine facilities</a:t>
            </a:r>
            <a:endParaRPr lang="en-US" dirty="0"/>
          </a:p>
          <a:p>
            <a:pPr lvl="0"/>
            <a:r>
              <a:rPr lang="en-IN" dirty="0"/>
              <a:t>Exploration of oil fields in oil industry.</a:t>
            </a:r>
            <a:endParaRPr lang="en-US" dirty="0"/>
          </a:p>
          <a:p>
            <a:pPr lvl="0"/>
            <a:r>
              <a:rPr lang="en-IN" dirty="0"/>
              <a:t>Maintenance and repairs of equipment in manufacturing industry.</a:t>
            </a:r>
            <a:endParaRPr lang="en-US" dirty="0"/>
          </a:p>
          <a:p>
            <a:pPr lvl="0"/>
            <a:r>
              <a:rPr lang="en-IN" dirty="0"/>
              <a:t>Management of complex production processes.</a:t>
            </a:r>
            <a:endParaRPr lang="en-US" dirty="0"/>
          </a:p>
          <a:p>
            <a:pPr lvl="0"/>
            <a:r>
              <a:rPr lang="en-IN" dirty="0"/>
              <a:t>Help desk management</a:t>
            </a:r>
            <a:endParaRPr lang="en-US" dirty="0"/>
          </a:p>
          <a:p>
            <a:pPr lvl="0"/>
            <a:r>
              <a:rPr lang="en-IN" dirty="0"/>
              <a:t>Malicious software detection</a:t>
            </a:r>
            <a:endParaRPr lang="en-US" dirty="0"/>
          </a:p>
          <a:p>
            <a:pPr lvl="0"/>
            <a:r>
              <a:rPr lang="en-IN" dirty="0"/>
              <a:t>Anomaly detection</a:t>
            </a:r>
            <a:endParaRPr lang="en-US" dirty="0"/>
          </a:p>
          <a:p>
            <a:pPr lvl="0"/>
            <a:r>
              <a:rPr lang="en-IN" dirty="0"/>
              <a:t>Cargo and airline scheduling</a:t>
            </a:r>
            <a:endParaRPr lang="en-US" dirty="0"/>
          </a:p>
          <a:p>
            <a:pPr lvl="0"/>
            <a:r>
              <a:rPr lang="en-IN" dirty="0"/>
              <a:t>Stock market analysis</a:t>
            </a:r>
            <a:endParaRPr lang="en-US" dirty="0"/>
          </a:p>
          <a:p>
            <a:pPr lvl="0"/>
            <a:r>
              <a:rPr lang="en-IN" dirty="0"/>
              <a:t>Profile analysis for loan approvals </a:t>
            </a:r>
            <a:r>
              <a:rPr lang="en-IN" dirty="0" err="1" smtClean="0"/>
              <a:t>etc</a:t>
            </a:r>
            <a:endParaRPr lang="en-US" dirty="0"/>
          </a:p>
        </p:txBody>
      </p:sp>
    </p:spTree>
    <p:extLst>
      <p:ext uri="{BB962C8B-B14F-4D97-AF65-F5344CB8AC3E}">
        <p14:creationId xmlns:p14="http://schemas.microsoft.com/office/powerpoint/2010/main" val="930826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i="1" dirty="0"/>
              <a:t>Advantages of Expert Systems</a:t>
            </a:r>
            <a:r>
              <a:rPr lang="en-US" b="1" dirty="0"/>
              <a:t/>
            </a:r>
            <a:br>
              <a:rPr lang="en-US" b="1" dirty="0"/>
            </a:br>
            <a:endParaRPr lang="en-US" dirty="0"/>
          </a:p>
        </p:txBody>
      </p:sp>
      <p:sp>
        <p:nvSpPr>
          <p:cNvPr id="3" name="Content Placeholder 2"/>
          <p:cNvSpPr>
            <a:spLocks noGrp="1"/>
          </p:cNvSpPr>
          <p:nvPr>
            <p:ph idx="1"/>
          </p:nvPr>
        </p:nvSpPr>
        <p:spPr>
          <a:xfrm>
            <a:off x="700004" y="980729"/>
            <a:ext cx="8229600" cy="5472608"/>
          </a:xfrm>
        </p:spPr>
        <p:txBody>
          <a:bodyPr>
            <a:normAutofit fontScale="62500" lnSpcReduction="20000"/>
          </a:bodyPr>
          <a:lstStyle/>
          <a:p>
            <a:pPr lvl="0"/>
            <a:r>
              <a:rPr lang="en-IN" dirty="0" smtClean="0"/>
              <a:t>Schooling </a:t>
            </a:r>
            <a:r>
              <a:rPr lang="en-IN" dirty="0"/>
              <a:t>and educating human workforce for an expert’s position is quite an expensive affair. The human experts may change job, may retire or may get tired with age. On the contrary, a computerised system is comparatively easy to build, can take input from multiple human experts, can be relocated, modified, copied at many places, can be put to work for extensive hours. </a:t>
            </a:r>
            <a:endParaRPr lang="en-US" dirty="0"/>
          </a:p>
          <a:p>
            <a:pPr lvl="0"/>
            <a:r>
              <a:rPr lang="en-IN" dirty="0"/>
              <a:t>The ES software has high availability and will not need vacation or fall ill etc.  </a:t>
            </a:r>
            <a:endParaRPr lang="en-US" dirty="0"/>
          </a:p>
          <a:p>
            <a:pPr lvl="0"/>
            <a:r>
              <a:rPr lang="en-IN" dirty="0"/>
              <a:t>Accumulated knowledge of multiple human experts may help in improvement of decision quality</a:t>
            </a:r>
            <a:endParaRPr lang="en-US" dirty="0"/>
          </a:p>
          <a:p>
            <a:pPr lvl="0"/>
            <a:r>
              <a:rPr lang="en-IN" dirty="0"/>
              <a:t>The consultation from human experts is also a costly affair; their availability is another issue altogether. Investment into a good ES might be just one time cost than paying per session fees. </a:t>
            </a:r>
            <a:endParaRPr lang="en-US" dirty="0"/>
          </a:p>
          <a:p>
            <a:pPr lvl="0"/>
            <a:r>
              <a:rPr lang="en-IN" dirty="0"/>
              <a:t>If implemented properly, ES is quite Fast and accurate and has  less chances of human errors</a:t>
            </a:r>
            <a:endParaRPr lang="en-US" dirty="0"/>
          </a:p>
          <a:p>
            <a:pPr lvl="0"/>
            <a:r>
              <a:rPr lang="en-IN" dirty="0"/>
              <a:t>ES are free from human virtues such as emotions, tensions, anxiety and fatigue.</a:t>
            </a:r>
            <a:endParaRPr lang="en-US" dirty="0"/>
          </a:p>
          <a:p>
            <a:pPr lvl="0"/>
            <a:r>
              <a:rPr lang="en-IN" dirty="0"/>
              <a:t>ES holds tremendous amount of information and doesn’t forget to consider  even tiniest  bit of information while suggesting output(s), provided they have all the knowledge needed to make decisions.</a:t>
            </a:r>
            <a:endParaRPr lang="en-US" dirty="0"/>
          </a:p>
          <a:p>
            <a:pPr lvl="0"/>
            <a:r>
              <a:rPr lang="en-IN" dirty="0"/>
              <a:t>Human experts aren’t immortal, but expert systems last longer, they can be modified as the knowledge and technology changes. </a:t>
            </a:r>
            <a:endParaRPr lang="en-US" dirty="0"/>
          </a:p>
          <a:p>
            <a:pPr lvl="0"/>
            <a:r>
              <a:rPr lang="en-IN" dirty="0"/>
              <a:t>Human experts sometimes act unpredictably to human nature, comparatively, expert systems are quite consistent.</a:t>
            </a:r>
            <a:endParaRPr lang="en-US" dirty="0"/>
          </a:p>
          <a:p>
            <a:endParaRPr lang="en-US" dirty="0"/>
          </a:p>
        </p:txBody>
      </p:sp>
    </p:spTree>
    <p:extLst>
      <p:ext uri="{BB962C8B-B14F-4D97-AF65-F5344CB8AC3E}">
        <p14:creationId xmlns:p14="http://schemas.microsoft.com/office/powerpoint/2010/main" val="19413657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dirty="0"/>
              <a:t>Limitations of the expert </a:t>
            </a:r>
            <a:r>
              <a:rPr lang="en-IN" i="1" dirty="0" smtClean="0"/>
              <a:t>system</a:t>
            </a:r>
            <a:endParaRPr lang="en-US" dirty="0"/>
          </a:p>
        </p:txBody>
      </p:sp>
      <p:sp>
        <p:nvSpPr>
          <p:cNvPr id="3" name="Content Placeholder 2"/>
          <p:cNvSpPr>
            <a:spLocks noGrp="1"/>
          </p:cNvSpPr>
          <p:nvPr>
            <p:ph idx="1"/>
          </p:nvPr>
        </p:nvSpPr>
        <p:spPr/>
        <p:txBody>
          <a:bodyPr>
            <a:normAutofit fontScale="70000" lnSpcReduction="20000"/>
          </a:bodyPr>
          <a:lstStyle/>
          <a:p>
            <a:pPr lvl="0"/>
            <a:r>
              <a:rPr lang="en-IN" dirty="0"/>
              <a:t>ES typically cannot give a reasonably accurate and reliable response in an unforeseen  situation</a:t>
            </a:r>
            <a:endParaRPr lang="en-US" dirty="0"/>
          </a:p>
          <a:p>
            <a:pPr lvl="0"/>
            <a:r>
              <a:rPr lang="en-IN" dirty="0"/>
              <a:t>The knowledge is very vast and voluminous. Missing facts and rules in KB, uncertainty can make the ES give incorrect suggestions/decisions. </a:t>
            </a:r>
            <a:endParaRPr lang="en-US" dirty="0"/>
          </a:p>
          <a:p>
            <a:pPr lvl="0"/>
            <a:r>
              <a:rPr lang="en-IN" dirty="0"/>
              <a:t>Building and maintenance cost of an expert system is very expensive</a:t>
            </a:r>
            <a:endParaRPr lang="en-US" dirty="0"/>
          </a:p>
          <a:p>
            <a:pPr lvl="0" fontAlgn="base"/>
            <a:r>
              <a:rPr lang="en-IN" dirty="0"/>
              <a:t>An expert system can combine knowledge of multiple human experts and give decisions accordingly, but it cannot be creative in similar situations. Rather, it would give almost same answer every time in those similar situations. </a:t>
            </a:r>
            <a:endParaRPr lang="en-US" dirty="0"/>
          </a:p>
          <a:p>
            <a:pPr lvl="0" fontAlgn="base"/>
            <a:r>
              <a:rPr lang="en-IN" dirty="0"/>
              <a:t>A human expert can logically give decisions in other domains, but an ES will work only for specific domain and will fail  tragically when faced with problem that is out of the scope of the chosen field.</a:t>
            </a:r>
            <a:endParaRPr lang="en-US" dirty="0"/>
          </a:p>
          <a:p>
            <a:pPr lvl="0" fontAlgn="base"/>
            <a:r>
              <a:rPr lang="en-IN" dirty="0"/>
              <a:t>The ES cannot be flexible and adopt new </a:t>
            </a:r>
            <a:r>
              <a:rPr lang="en-IN" dirty="0" err="1"/>
              <a:t>learnings</a:t>
            </a:r>
            <a:r>
              <a:rPr lang="en-IN" dirty="0"/>
              <a:t> unless its programmed to do so. </a:t>
            </a:r>
            <a:endParaRPr lang="en-US" dirty="0"/>
          </a:p>
          <a:p>
            <a:pPr lvl="0" fontAlgn="base"/>
            <a:r>
              <a:rPr lang="en-IN" dirty="0"/>
              <a:t>The initial setup cost and time taken by ES is expensive than using a human expert. </a:t>
            </a:r>
            <a:endParaRPr lang="en-US" dirty="0"/>
          </a:p>
        </p:txBody>
      </p:sp>
    </p:spTree>
    <p:extLst>
      <p:ext uri="{BB962C8B-B14F-4D97-AF65-F5344CB8AC3E}">
        <p14:creationId xmlns:p14="http://schemas.microsoft.com/office/powerpoint/2010/main" val="13826795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i="1" dirty="0"/>
              <a:t>Differences between Neural Networks and Expert Systems</a:t>
            </a:r>
            <a:endParaRPr lang="en-US" dirty="0"/>
          </a:p>
        </p:txBody>
      </p:sp>
      <p:sp>
        <p:nvSpPr>
          <p:cNvPr id="3" name="Content Placeholder 2"/>
          <p:cNvSpPr>
            <a:spLocks noGrp="1"/>
          </p:cNvSpPr>
          <p:nvPr>
            <p:ph idx="1"/>
          </p:nvPr>
        </p:nvSpPr>
        <p:spPr/>
        <p:txBody>
          <a:bodyPr>
            <a:normAutofit fontScale="85000" lnSpcReduction="10000"/>
          </a:bodyPr>
          <a:lstStyle/>
          <a:p>
            <a:r>
              <a:rPr lang="en-IN" dirty="0"/>
              <a:t>Both expert systems and neural networks help users in decision making process.  But the difference lies in their processes. </a:t>
            </a:r>
            <a:endParaRPr lang="en-US" dirty="0"/>
          </a:p>
          <a:p>
            <a:r>
              <a:rPr lang="en-IN" dirty="0"/>
              <a:t>An expert system gets the input through user interface. The inference engine then combines domain-specific and case-specific knowledge with the algorithmic processes contained in itself. The result is thus computed by inference engine and given to user through user interface to view. </a:t>
            </a:r>
            <a:endParaRPr lang="en-US" dirty="0"/>
          </a:p>
          <a:p>
            <a:r>
              <a:rPr lang="en-IN" dirty="0"/>
              <a:t>Neural networks use layers of neurons and non-linear in structure.  They use previous patterns, samples, and inputs and outputs to make decisions. </a:t>
            </a:r>
            <a:endParaRPr lang="en-US" dirty="0"/>
          </a:p>
          <a:p>
            <a:r>
              <a:rPr lang="en-IN" dirty="0"/>
              <a:t>Example- a crime related  expert system will analyse  crime  to give suspect, culprits and motives while neural network evaluation will be to figure out crime patterns and growth etc. </a:t>
            </a:r>
            <a:endParaRPr lang="en-US" dirty="0"/>
          </a:p>
        </p:txBody>
      </p:sp>
    </p:spTree>
    <p:extLst>
      <p:ext uri="{BB962C8B-B14F-4D97-AF65-F5344CB8AC3E}">
        <p14:creationId xmlns:p14="http://schemas.microsoft.com/office/powerpoint/2010/main" val="3034525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dirty="0"/>
              <a:t>Examples of Expert Systems</a:t>
            </a:r>
            <a:endParaRPr lang="en-US" dirty="0"/>
          </a:p>
        </p:txBody>
      </p:sp>
      <p:sp>
        <p:nvSpPr>
          <p:cNvPr id="3" name="Content Placeholder 2"/>
          <p:cNvSpPr>
            <a:spLocks noGrp="1"/>
          </p:cNvSpPr>
          <p:nvPr>
            <p:ph idx="1"/>
          </p:nvPr>
        </p:nvSpPr>
        <p:spPr/>
        <p:txBody>
          <a:bodyPr/>
          <a:lstStyle/>
          <a:p>
            <a:pPr lvl="0"/>
            <a:r>
              <a:rPr lang="en-IN" b="1" i="1" dirty="0"/>
              <a:t>MYCIN:</a:t>
            </a:r>
            <a:r>
              <a:rPr lang="en-IN" i="1" dirty="0"/>
              <a:t> </a:t>
            </a:r>
            <a:r>
              <a:rPr lang="en-IN" i="1" dirty="0" err="1"/>
              <a:t>Mycin</a:t>
            </a:r>
            <a:r>
              <a:rPr lang="en-IN" i="1" dirty="0"/>
              <a:t> is one of the earliest expert system built in 1960’s for medical diagnosis purpose. It took answers to series of questions in yes or no forms, used more than 600 simple inference rules and used backward chaining to give output. It could also give drug prescription to the patients.</a:t>
            </a:r>
            <a:endParaRPr lang="en-US" dirty="0"/>
          </a:p>
          <a:p>
            <a:r>
              <a:rPr lang="en-IN" b="1" i="1" dirty="0"/>
              <a:t>DENDRAL:</a:t>
            </a:r>
            <a:r>
              <a:rPr lang="en-IN" i="1" dirty="0"/>
              <a:t> This was another expert systems from 1960s and many expert systems, including </a:t>
            </a:r>
            <a:r>
              <a:rPr lang="en-IN" i="1" dirty="0" err="1"/>
              <a:t>Mycin</a:t>
            </a:r>
            <a:r>
              <a:rPr lang="en-IN" i="1" dirty="0"/>
              <a:t>, were derived from it. Its purpose was to identify unknown organic molecules. It used some graph theory algorithms for the same. </a:t>
            </a:r>
            <a:endParaRPr lang="en-US" dirty="0"/>
          </a:p>
        </p:txBody>
      </p:sp>
    </p:spTree>
    <p:extLst>
      <p:ext uri="{BB962C8B-B14F-4D97-AF65-F5344CB8AC3E}">
        <p14:creationId xmlns:p14="http://schemas.microsoft.com/office/powerpoint/2010/main" val="363532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sz="3600" b="1" i="1" dirty="0"/>
              <a:t>“Web Based Fuzzy Expert System for Lung Cancer Diagnosis”</a:t>
            </a:r>
            <a:endParaRPr lang="en-US" sz="3600" dirty="0"/>
          </a:p>
        </p:txBody>
      </p:sp>
      <p:sp>
        <p:nvSpPr>
          <p:cNvPr id="5" name="Subtitle 4"/>
          <p:cNvSpPr>
            <a:spLocks noGrp="1"/>
          </p:cNvSpPr>
          <p:nvPr>
            <p:ph type="subTitle" idx="1"/>
          </p:nvPr>
        </p:nvSpPr>
        <p:spPr/>
        <p:txBody>
          <a:bodyPr/>
          <a:lstStyle/>
          <a:p>
            <a:r>
              <a:rPr lang="en-IN" i="1" dirty="0"/>
              <a:t>Problem: the problem of detecting the lung cancer based on patients medical history. </a:t>
            </a:r>
            <a:endParaRPr lang="en-US" dirty="0"/>
          </a:p>
          <a:p>
            <a:endParaRPr lang="en-US" dirty="0"/>
          </a:p>
        </p:txBody>
      </p:sp>
    </p:spTree>
    <p:extLst>
      <p:ext uri="{BB962C8B-B14F-4D97-AF65-F5344CB8AC3E}">
        <p14:creationId xmlns:p14="http://schemas.microsoft.com/office/powerpoint/2010/main" val="170483974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normAutofit fontScale="92500" lnSpcReduction="20000"/>
          </a:bodyPr>
          <a:lstStyle/>
          <a:p>
            <a:pPr lvl="0"/>
            <a:r>
              <a:rPr lang="en-IN" dirty="0" smtClean="0"/>
              <a:t>User </a:t>
            </a:r>
            <a:r>
              <a:rPr lang="en-IN" dirty="0"/>
              <a:t>Interface:</a:t>
            </a:r>
            <a:endParaRPr lang="en-US" dirty="0"/>
          </a:p>
          <a:p>
            <a:pPr lvl="1"/>
            <a:r>
              <a:rPr lang="en-IN" i="1" dirty="0"/>
              <a:t>The UI consists of a form on a  website. </a:t>
            </a:r>
            <a:endParaRPr lang="en-IN" i="1" dirty="0" smtClean="0"/>
          </a:p>
          <a:p>
            <a:pPr lvl="1"/>
            <a:r>
              <a:rPr lang="en-IN" i="1" dirty="0" smtClean="0"/>
              <a:t>The user </a:t>
            </a:r>
            <a:r>
              <a:rPr lang="en-IN" i="1" dirty="0"/>
              <a:t>must log in with their </a:t>
            </a:r>
            <a:r>
              <a:rPr lang="en-IN" i="1" dirty="0" smtClean="0"/>
              <a:t>credentials (Medical </a:t>
            </a:r>
            <a:r>
              <a:rPr lang="en-IN" i="1" dirty="0"/>
              <a:t>Record </a:t>
            </a:r>
            <a:r>
              <a:rPr lang="en-IN" i="1" dirty="0" smtClean="0"/>
              <a:t>Number) and the </a:t>
            </a:r>
            <a:r>
              <a:rPr lang="en-IN" i="1" dirty="0"/>
              <a:t>essentials details via a form on the </a:t>
            </a:r>
            <a:r>
              <a:rPr lang="en-IN" i="1" dirty="0" smtClean="0"/>
              <a:t>website </a:t>
            </a:r>
            <a:r>
              <a:rPr lang="en-IN" i="1" dirty="0"/>
              <a:t>and the output is generated on screen with the diagnosis and the treatment suggestion.</a:t>
            </a:r>
            <a:endParaRPr lang="en-US" dirty="0"/>
          </a:p>
          <a:p>
            <a:pPr lvl="0"/>
            <a:r>
              <a:rPr lang="en-IN" dirty="0"/>
              <a:t>General Knowledgebase:</a:t>
            </a:r>
            <a:endParaRPr lang="en-US" dirty="0"/>
          </a:p>
          <a:p>
            <a:pPr lvl="1"/>
            <a:r>
              <a:rPr lang="en-IN" i="1" dirty="0"/>
              <a:t>The KB is stored in a MySQL database. </a:t>
            </a:r>
            <a:endParaRPr lang="en-IN" i="1" dirty="0" smtClean="0"/>
          </a:p>
          <a:p>
            <a:pPr lvl="1"/>
            <a:r>
              <a:rPr lang="en-IN" i="1" dirty="0" smtClean="0"/>
              <a:t>consists </a:t>
            </a:r>
            <a:r>
              <a:rPr lang="en-IN" i="1" dirty="0"/>
              <a:t>of variables like anamnesis, doubling, time of the tumour, degree of smoking, age and performance status. </a:t>
            </a:r>
          </a:p>
          <a:p>
            <a:pPr lvl="1"/>
            <a:r>
              <a:rPr lang="en-IN" i="1" dirty="0" smtClean="0"/>
              <a:t>Anamnesis </a:t>
            </a:r>
            <a:r>
              <a:rPr lang="en-IN" i="1" dirty="0"/>
              <a:t>in turn consists of several other variables like fever, genetics, chest pain etc.  </a:t>
            </a:r>
            <a:endParaRPr lang="en-IN" i="1" dirty="0" smtClean="0"/>
          </a:p>
          <a:p>
            <a:pPr lvl="1"/>
            <a:r>
              <a:rPr lang="en-IN" i="1" dirty="0" smtClean="0"/>
              <a:t>The </a:t>
            </a:r>
            <a:r>
              <a:rPr lang="en-IN" i="1" dirty="0"/>
              <a:t>general knowledgebase consists of 243 combinations of rules obtained from doctors via interview. They consist of the 5 input variables; anamnesis, degree of smoking etc. and the corresponding output.</a:t>
            </a:r>
            <a:endParaRPr lang="en-US" dirty="0"/>
          </a:p>
          <a:p>
            <a:endParaRPr lang="en-US" dirty="0"/>
          </a:p>
        </p:txBody>
      </p:sp>
    </p:spTree>
    <p:extLst>
      <p:ext uri="{BB962C8B-B14F-4D97-AF65-F5344CB8AC3E}">
        <p14:creationId xmlns:p14="http://schemas.microsoft.com/office/powerpoint/2010/main" val="1429307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a:t>
            </a:r>
            <a:r>
              <a:rPr lang="en-US" dirty="0" err="1" smtClean="0"/>
              <a:t>contd</a:t>
            </a:r>
            <a:r>
              <a:rPr lang="en-US" dirty="0" smtClean="0"/>
              <a:t>…</a:t>
            </a:r>
            <a:endParaRPr lang="en-US" dirty="0"/>
          </a:p>
        </p:txBody>
      </p:sp>
      <p:sp>
        <p:nvSpPr>
          <p:cNvPr id="3" name="Content Placeholder 2"/>
          <p:cNvSpPr>
            <a:spLocks noGrp="1"/>
          </p:cNvSpPr>
          <p:nvPr>
            <p:ph idx="1"/>
          </p:nvPr>
        </p:nvSpPr>
        <p:spPr/>
        <p:txBody>
          <a:bodyPr/>
          <a:lstStyle/>
          <a:p>
            <a:pPr lvl="0"/>
            <a:r>
              <a:rPr lang="en-IN" dirty="0"/>
              <a:t>Inference Engine:</a:t>
            </a:r>
            <a:endParaRPr lang="en-US" dirty="0"/>
          </a:p>
          <a:p>
            <a:pPr lvl="1"/>
            <a:r>
              <a:rPr lang="en-IN" i="1" dirty="0"/>
              <a:t>The inference engine uses fuzzy logic in order to perform a diagnosis. </a:t>
            </a:r>
            <a:endParaRPr lang="en-IN" i="1" dirty="0" smtClean="0"/>
          </a:p>
          <a:p>
            <a:pPr lvl="1"/>
            <a:r>
              <a:rPr lang="en-IN" i="1" dirty="0" smtClean="0"/>
              <a:t>The </a:t>
            </a:r>
            <a:r>
              <a:rPr lang="en-IN" i="1" dirty="0"/>
              <a:t>input variables are classified into fuzzy sets, and the weighted average of the fuzzy inputs is taken in order to the compute the final step. </a:t>
            </a:r>
            <a:endParaRPr lang="en-IN" i="1" dirty="0" smtClean="0"/>
          </a:p>
          <a:p>
            <a:pPr lvl="1"/>
            <a:r>
              <a:rPr lang="en-IN" i="1" dirty="0" smtClean="0"/>
              <a:t>Based </a:t>
            </a:r>
            <a:r>
              <a:rPr lang="en-IN" i="1" dirty="0"/>
              <a:t>on the weighted average, after de-</a:t>
            </a:r>
            <a:r>
              <a:rPr lang="en-IN" i="1" dirty="0" err="1"/>
              <a:t>fuzzification</a:t>
            </a:r>
            <a:r>
              <a:rPr lang="en-IN" i="1" dirty="0"/>
              <a:t> is performed, the tumour is either diagnosed as absent, benign or malignant.</a:t>
            </a:r>
            <a:endParaRPr lang="en-US" dirty="0"/>
          </a:p>
          <a:p>
            <a:endParaRPr lang="en-US" dirty="0"/>
          </a:p>
        </p:txBody>
      </p:sp>
    </p:spTree>
    <p:extLst>
      <p:ext uri="{BB962C8B-B14F-4D97-AF65-F5344CB8AC3E}">
        <p14:creationId xmlns:p14="http://schemas.microsoft.com/office/powerpoint/2010/main" val="2611474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dirty="0"/>
              <a:t>Features of the expert system </a:t>
            </a:r>
            <a:endParaRPr lang="en-US" dirty="0"/>
          </a:p>
        </p:txBody>
      </p:sp>
      <p:sp>
        <p:nvSpPr>
          <p:cNvPr id="3" name="Content Placeholder 2"/>
          <p:cNvSpPr>
            <a:spLocks noGrp="1"/>
          </p:cNvSpPr>
          <p:nvPr>
            <p:ph idx="1"/>
          </p:nvPr>
        </p:nvSpPr>
        <p:spPr/>
        <p:txBody>
          <a:bodyPr/>
          <a:lstStyle/>
          <a:p>
            <a:pPr lvl="0"/>
            <a:r>
              <a:rPr lang="en-IN" i="1" dirty="0" smtClean="0"/>
              <a:t>The </a:t>
            </a:r>
            <a:r>
              <a:rPr lang="en-IN" i="1" dirty="0"/>
              <a:t>given expert system is able to diagnose lung cancer using fuzzy logic with rules based on interviews from doctors and supporting data.</a:t>
            </a:r>
            <a:endParaRPr lang="en-US" dirty="0"/>
          </a:p>
          <a:p>
            <a:pPr lvl="0"/>
            <a:r>
              <a:rPr lang="en-IN" i="1" dirty="0"/>
              <a:t>The patients receive their diagnosis as well as a suggestion of the type of treatment required.</a:t>
            </a:r>
            <a:endParaRPr lang="en-US" dirty="0"/>
          </a:p>
          <a:p>
            <a:pPr lvl="0"/>
            <a:r>
              <a:rPr lang="en-IN" i="1" dirty="0"/>
              <a:t>The patient is either classified as healthy, having a benign tumour or having a malignant tumour.</a:t>
            </a:r>
            <a:endParaRPr lang="en-US" dirty="0"/>
          </a:p>
          <a:p>
            <a:endParaRPr lang="en-US" dirty="0"/>
          </a:p>
        </p:txBody>
      </p:sp>
    </p:spTree>
    <p:extLst>
      <p:ext uri="{BB962C8B-B14F-4D97-AF65-F5344CB8AC3E}">
        <p14:creationId xmlns:p14="http://schemas.microsoft.com/office/powerpoint/2010/main" val="317662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a:t>
            </a:r>
            <a:endParaRPr lang="en-US" dirty="0"/>
          </a:p>
        </p:txBody>
      </p:sp>
      <p:sp>
        <p:nvSpPr>
          <p:cNvPr id="3" name="Content Placeholder 2"/>
          <p:cNvSpPr>
            <a:spLocks noGrp="1"/>
          </p:cNvSpPr>
          <p:nvPr>
            <p:ph idx="1"/>
          </p:nvPr>
        </p:nvSpPr>
        <p:spPr/>
        <p:txBody>
          <a:bodyPr/>
          <a:lstStyle/>
          <a:p>
            <a:pPr marL="0" indent="0">
              <a:buNone/>
            </a:pPr>
            <a:r>
              <a:rPr lang="en-US" dirty="0"/>
              <a:t>By the end of this module, you’ll be able to:</a:t>
            </a:r>
          </a:p>
          <a:p>
            <a:pPr lvl="0"/>
            <a:r>
              <a:rPr lang="en-US" dirty="0"/>
              <a:t>Understand the concept of expert systems</a:t>
            </a:r>
          </a:p>
          <a:p>
            <a:pPr lvl="0"/>
            <a:r>
              <a:rPr lang="en-US" dirty="0"/>
              <a:t>Explain components of expert system </a:t>
            </a:r>
          </a:p>
          <a:p>
            <a:pPr lvl="0"/>
            <a:r>
              <a:rPr lang="en-US" dirty="0"/>
              <a:t>Explain the role in expert system implementation</a:t>
            </a:r>
          </a:p>
          <a:p>
            <a:pPr lvl="0"/>
            <a:r>
              <a:rPr lang="en-US" dirty="0"/>
              <a:t>Understand process of building expert systems</a:t>
            </a:r>
          </a:p>
          <a:p>
            <a:pPr lvl="0"/>
            <a:r>
              <a:rPr lang="en-US" dirty="0"/>
              <a:t>Define characteristics of expert systems</a:t>
            </a:r>
          </a:p>
          <a:p>
            <a:pPr lvl="0"/>
            <a:r>
              <a:rPr lang="en-US" dirty="0"/>
              <a:t>Know applications, advantages and limitations of expert systems</a:t>
            </a:r>
          </a:p>
          <a:p>
            <a:endParaRPr lang="en-US" dirty="0"/>
          </a:p>
        </p:txBody>
      </p:sp>
    </p:spTree>
    <p:extLst>
      <p:ext uri="{BB962C8B-B14F-4D97-AF65-F5344CB8AC3E}">
        <p14:creationId xmlns:p14="http://schemas.microsoft.com/office/powerpoint/2010/main" val="1372957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sz="4400" dirty="0" smtClean="0"/>
              <a:t>“</a:t>
            </a:r>
            <a:r>
              <a:rPr lang="en-IN" sz="4400" dirty="0"/>
              <a:t>Expert System for Financial Decision Making”</a:t>
            </a:r>
            <a:endParaRPr lang="en-US" sz="4400" dirty="0"/>
          </a:p>
        </p:txBody>
      </p:sp>
      <p:sp>
        <p:nvSpPr>
          <p:cNvPr id="5" name="Subtitle 4"/>
          <p:cNvSpPr>
            <a:spLocks noGrp="1"/>
          </p:cNvSpPr>
          <p:nvPr>
            <p:ph type="subTitle" idx="1"/>
          </p:nvPr>
        </p:nvSpPr>
        <p:spPr>
          <a:xfrm>
            <a:off x="685800" y="3505200"/>
            <a:ext cx="8001000" cy="2133600"/>
          </a:xfrm>
        </p:spPr>
        <p:txBody>
          <a:bodyPr>
            <a:normAutofit fontScale="92500" lnSpcReduction="10000"/>
          </a:bodyPr>
          <a:lstStyle/>
          <a:p>
            <a:r>
              <a:rPr lang="en-IN" i="1" dirty="0"/>
              <a:t>Problem- The Problem of deciding on the part of a consumer or a novice individual investor when to invest in the stock market and how to select what company’s share to buy in order to be able to get a good portfolio growth in the highly volatile stock market demands the development of expert systems for the novice investors.</a:t>
            </a:r>
            <a:endParaRPr lang="en-US" dirty="0"/>
          </a:p>
          <a:p>
            <a:endParaRPr lang="en-US" dirty="0"/>
          </a:p>
        </p:txBody>
      </p:sp>
    </p:spTree>
    <p:extLst>
      <p:ext uri="{BB962C8B-B14F-4D97-AF65-F5344CB8AC3E}">
        <p14:creationId xmlns:p14="http://schemas.microsoft.com/office/powerpoint/2010/main" val="86038322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dirty="0"/>
              <a:t>Components of ES </a:t>
            </a:r>
            <a:endParaRPr lang="en-US" dirty="0"/>
          </a:p>
        </p:txBody>
      </p:sp>
      <p:sp>
        <p:nvSpPr>
          <p:cNvPr id="3" name="Content Placeholder 2"/>
          <p:cNvSpPr>
            <a:spLocks noGrp="1"/>
          </p:cNvSpPr>
          <p:nvPr>
            <p:ph idx="1"/>
          </p:nvPr>
        </p:nvSpPr>
        <p:spPr/>
        <p:txBody>
          <a:bodyPr>
            <a:normAutofit/>
          </a:bodyPr>
          <a:lstStyle/>
          <a:p>
            <a:r>
              <a:rPr lang="en-IN" i="1" dirty="0"/>
              <a:t> </a:t>
            </a:r>
            <a:r>
              <a:rPr lang="en-IN" dirty="0" smtClean="0"/>
              <a:t>User </a:t>
            </a:r>
            <a:r>
              <a:rPr lang="en-IN" dirty="0"/>
              <a:t>Interface:</a:t>
            </a:r>
            <a:endParaRPr lang="en-US" dirty="0"/>
          </a:p>
          <a:p>
            <a:pPr lvl="1"/>
            <a:r>
              <a:rPr lang="en-IN" i="1" dirty="0" smtClean="0"/>
              <a:t>Graphical </a:t>
            </a:r>
            <a:r>
              <a:rPr lang="en-IN" i="1" dirty="0"/>
              <a:t>User Interface like menus and graphics in the Windows Environment. </a:t>
            </a:r>
            <a:endParaRPr lang="en-IN" i="1" dirty="0" smtClean="0"/>
          </a:p>
          <a:p>
            <a:pPr lvl="1"/>
            <a:r>
              <a:rPr lang="en-IN" i="1" dirty="0" smtClean="0"/>
              <a:t>It </a:t>
            </a:r>
            <a:r>
              <a:rPr lang="en-IN" i="1" dirty="0"/>
              <a:t>enables the user to query the system, input the relevant information and then receive advice in the user’s language.</a:t>
            </a:r>
            <a:endParaRPr lang="en-US" sz="1400" dirty="0"/>
          </a:p>
          <a:p>
            <a:r>
              <a:rPr lang="en-IN" i="1" dirty="0"/>
              <a:t> </a:t>
            </a:r>
            <a:r>
              <a:rPr lang="en-IN" dirty="0" smtClean="0"/>
              <a:t>Knowledge </a:t>
            </a:r>
            <a:r>
              <a:rPr lang="en-IN" dirty="0"/>
              <a:t>base editor</a:t>
            </a:r>
            <a:endParaRPr lang="en-US" dirty="0"/>
          </a:p>
          <a:p>
            <a:pPr lvl="1"/>
            <a:r>
              <a:rPr lang="en-IN" i="1" dirty="0"/>
              <a:t>The knowledge base editor is a simple editor that enables a subject matter expert to compose and rules to the expert system. </a:t>
            </a:r>
            <a:endParaRPr lang="en-IN" i="1" dirty="0" smtClean="0"/>
          </a:p>
          <a:p>
            <a:pPr lvl="1"/>
            <a:r>
              <a:rPr lang="en-IN" i="1" dirty="0" smtClean="0"/>
              <a:t>They </a:t>
            </a:r>
            <a:r>
              <a:rPr lang="en-IN" i="1" dirty="0"/>
              <a:t>can also convert the rules from one form to another.</a:t>
            </a:r>
            <a:endParaRPr lang="en-US" sz="1400" dirty="0"/>
          </a:p>
          <a:p>
            <a:endParaRPr lang="en-US" dirty="0"/>
          </a:p>
        </p:txBody>
      </p:sp>
    </p:spTree>
    <p:extLst>
      <p:ext uri="{BB962C8B-B14F-4D97-AF65-F5344CB8AC3E}">
        <p14:creationId xmlns:p14="http://schemas.microsoft.com/office/powerpoint/2010/main" val="246089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t>
            </a:r>
            <a:r>
              <a:rPr lang="en-US" dirty="0" err="1"/>
              <a:t>contd</a:t>
            </a:r>
            <a:r>
              <a:rPr lang="en-US" dirty="0"/>
              <a:t>…</a:t>
            </a:r>
          </a:p>
        </p:txBody>
      </p:sp>
      <p:sp>
        <p:nvSpPr>
          <p:cNvPr id="3" name="Content Placeholder 2"/>
          <p:cNvSpPr>
            <a:spLocks noGrp="1"/>
          </p:cNvSpPr>
          <p:nvPr>
            <p:ph idx="1"/>
          </p:nvPr>
        </p:nvSpPr>
        <p:spPr/>
        <p:txBody>
          <a:bodyPr>
            <a:normAutofit fontScale="92500" lnSpcReduction="20000"/>
          </a:bodyPr>
          <a:lstStyle/>
          <a:p>
            <a:pPr lvl="0"/>
            <a:r>
              <a:rPr lang="en-US" dirty="0"/>
              <a:t>Knowledge Base</a:t>
            </a:r>
          </a:p>
          <a:p>
            <a:pPr lvl="1"/>
            <a:r>
              <a:rPr lang="en-US" i="1" dirty="0"/>
              <a:t>It Consists of Facts, Rules or heuristic rules – specific rule of thumb</a:t>
            </a:r>
            <a:r>
              <a:rPr lang="en-IN" i="1" dirty="0"/>
              <a:t>. The </a:t>
            </a:r>
            <a:r>
              <a:rPr lang="en-US" i="1" dirty="0"/>
              <a:t>Prolog suite is widely used to formulate the knowledge into rules and store them in the knowledge base.</a:t>
            </a:r>
            <a:endParaRPr lang="en-US" sz="1400" dirty="0"/>
          </a:p>
          <a:p>
            <a:pPr lvl="2"/>
            <a:r>
              <a:rPr lang="en-US" dirty="0"/>
              <a:t>Examples</a:t>
            </a:r>
          </a:p>
          <a:p>
            <a:pPr lvl="3"/>
            <a:r>
              <a:rPr lang="en-US" i="1" dirty="0"/>
              <a:t>     falls (investment):- rises (interest rate).</a:t>
            </a:r>
            <a:endParaRPr lang="en-US" sz="1200" dirty="0"/>
          </a:p>
          <a:p>
            <a:pPr lvl="3"/>
            <a:r>
              <a:rPr lang="en-US" i="1" dirty="0"/>
              <a:t>     rises (Investment):- falls (interest rate). </a:t>
            </a:r>
            <a:endParaRPr lang="en-US" sz="1200" dirty="0"/>
          </a:p>
          <a:p>
            <a:pPr lvl="3"/>
            <a:r>
              <a:rPr lang="en-US" i="1" dirty="0"/>
              <a:t>     rises (interest rate):- rise (stock price). </a:t>
            </a:r>
            <a:endParaRPr lang="en-US" sz="1200" dirty="0"/>
          </a:p>
          <a:p>
            <a:pPr lvl="3"/>
            <a:r>
              <a:rPr lang="en-US" i="1" dirty="0"/>
              <a:t>     falls (interest rate):- falls (stock price). </a:t>
            </a:r>
            <a:endParaRPr lang="en-US" sz="1200" dirty="0"/>
          </a:p>
          <a:p>
            <a:pPr lvl="1"/>
            <a:r>
              <a:rPr lang="en-US" i="1" dirty="0"/>
              <a:t>Knowledge acquisition captures the knowledge from a financial expert with adequate knowledge and experience in this field. Source of knowledge are online journals, databases, reports, etc.  </a:t>
            </a:r>
            <a:endParaRPr lang="en-US" sz="1400" dirty="0"/>
          </a:p>
          <a:p>
            <a:pPr lvl="1"/>
            <a:r>
              <a:rPr lang="en-US" i="1" dirty="0"/>
              <a:t>The Case Specific data contains facts of problem that happen during the consultation process when the user in interacting with the expert system. It compares this information with the one found in the knowledge base and also stores the reasoning in the working memory</a:t>
            </a:r>
            <a:r>
              <a:rPr lang="en-US" i="1" dirty="0" smtClean="0"/>
              <a:t>.</a:t>
            </a:r>
            <a:endParaRPr lang="en-US" sz="1400" dirty="0"/>
          </a:p>
        </p:txBody>
      </p:sp>
    </p:spTree>
    <p:extLst>
      <p:ext uri="{BB962C8B-B14F-4D97-AF65-F5344CB8AC3E}">
        <p14:creationId xmlns:p14="http://schemas.microsoft.com/office/powerpoint/2010/main" val="3963945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a:t>
            </a:r>
            <a:r>
              <a:rPr lang="en-US" dirty="0" err="1"/>
              <a:t>contd</a:t>
            </a:r>
            <a:r>
              <a:rPr lang="en-US" dirty="0"/>
              <a:t>…</a:t>
            </a:r>
          </a:p>
        </p:txBody>
      </p:sp>
      <p:sp>
        <p:nvSpPr>
          <p:cNvPr id="3" name="Content Placeholder 2"/>
          <p:cNvSpPr>
            <a:spLocks noGrp="1"/>
          </p:cNvSpPr>
          <p:nvPr>
            <p:ph idx="1"/>
          </p:nvPr>
        </p:nvSpPr>
        <p:spPr/>
        <p:txBody>
          <a:bodyPr/>
          <a:lstStyle/>
          <a:p>
            <a:pPr lvl="0"/>
            <a:r>
              <a:rPr lang="en-US" dirty="0"/>
              <a:t>Inference engine</a:t>
            </a:r>
          </a:p>
          <a:p>
            <a:pPr lvl="1"/>
            <a:r>
              <a:rPr lang="en-US" i="1" dirty="0"/>
              <a:t>An inference rule is a statement that has two parts- an if-clause and a then-clause. An expert system's rule base is made up of many such inference rules which resemble human reasoning.</a:t>
            </a:r>
            <a:endParaRPr lang="en-US" sz="1400" dirty="0"/>
          </a:p>
          <a:p>
            <a:pPr lvl="1"/>
            <a:r>
              <a:rPr lang="en-US" i="1" dirty="0"/>
              <a:t>The system uses Forward chaining and backward chaining for reasoning. </a:t>
            </a:r>
            <a:endParaRPr lang="en-US" sz="1400" dirty="0"/>
          </a:p>
          <a:p>
            <a:pPr marL="0" indent="0">
              <a:buNone/>
            </a:pPr>
            <a:endParaRPr lang="en-US" sz="1800" dirty="0"/>
          </a:p>
        </p:txBody>
      </p:sp>
    </p:spTree>
    <p:extLst>
      <p:ext uri="{BB962C8B-B14F-4D97-AF65-F5344CB8AC3E}">
        <p14:creationId xmlns:p14="http://schemas.microsoft.com/office/powerpoint/2010/main" val="1002869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a:t>
            </a:r>
            <a:endParaRPr lang="en-US" dirty="0"/>
          </a:p>
        </p:txBody>
      </p:sp>
      <p:sp>
        <p:nvSpPr>
          <p:cNvPr id="3" name="Content Placeholder 2"/>
          <p:cNvSpPr>
            <a:spLocks noGrp="1"/>
          </p:cNvSpPr>
          <p:nvPr>
            <p:ph idx="1"/>
          </p:nvPr>
        </p:nvSpPr>
        <p:spPr/>
        <p:txBody>
          <a:bodyPr>
            <a:normAutofit lnSpcReduction="10000"/>
          </a:bodyPr>
          <a:lstStyle/>
          <a:p>
            <a:pPr lvl="0"/>
            <a:r>
              <a:rPr lang="en-IN" dirty="0"/>
              <a:t>Expert systems are type of AI programs</a:t>
            </a:r>
            <a:endParaRPr lang="en-US" dirty="0"/>
          </a:p>
          <a:p>
            <a:pPr lvl="0"/>
            <a:r>
              <a:rPr lang="en-IN" dirty="0"/>
              <a:t>Expert systems combine knowledge of multiple human experts and help the user in decision making.</a:t>
            </a:r>
            <a:endParaRPr lang="en-US" dirty="0"/>
          </a:p>
          <a:p>
            <a:pPr lvl="0"/>
            <a:r>
              <a:rPr lang="en-IN" dirty="0"/>
              <a:t>Expert systems are highly knowledge-based systems.</a:t>
            </a:r>
            <a:endParaRPr lang="en-US" dirty="0"/>
          </a:p>
          <a:p>
            <a:pPr lvl="0"/>
            <a:r>
              <a:rPr lang="en-IN" dirty="0"/>
              <a:t>User interface, knowledge base, inference engine, explanation subsystem and knowledgebase editor are main components of any expert systems.</a:t>
            </a:r>
            <a:endParaRPr lang="en-US" dirty="0"/>
          </a:p>
          <a:p>
            <a:pPr lvl="0"/>
            <a:r>
              <a:rPr lang="en-IN" dirty="0"/>
              <a:t>Inference engine is brain of expert systems and has algorithms from various algorithmic strategy families to give output to the user.</a:t>
            </a:r>
            <a:endParaRPr lang="en-US" dirty="0"/>
          </a:p>
          <a:p>
            <a:pPr lvl="0"/>
            <a:r>
              <a:rPr lang="en-IN" dirty="0"/>
              <a:t>Explanation subsystems is a unique feature of ES.</a:t>
            </a:r>
            <a:endParaRPr lang="en-US" dirty="0"/>
          </a:p>
          <a:p>
            <a:pPr marL="0" indent="0">
              <a:buNone/>
            </a:pPr>
            <a:endParaRPr lang="en-US" dirty="0"/>
          </a:p>
        </p:txBody>
      </p:sp>
    </p:spTree>
    <p:extLst>
      <p:ext uri="{BB962C8B-B14F-4D97-AF65-F5344CB8AC3E}">
        <p14:creationId xmlns:p14="http://schemas.microsoft.com/office/powerpoint/2010/main" val="1823222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contd..</a:t>
            </a:r>
            <a:endParaRPr lang="en-US" dirty="0"/>
          </a:p>
        </p:txBody>
      </p:sp>
      <p:sp>
        <p:nvSpPr>
          <p:cNvPr id="3" name="Content Placeholder 2"/>
          <p:cNvSpPr>
            <a:spLocks noGrp="1"/>
          </p:cNvSpPr>
          <p:nvPr>
            <p:ph idx="1"/>
          </p:nvPr>
        </p:nvSpPr>
        <p:spPr/>
        <p:txBody>
          <a:bodyPr>
            <a:normAutofit fontScale="92500" lnSpcReduction="20000"/>
          </a:bodyPr>
          <a:lstStyle/>
          <a:p>
            <a:pPr lvl="0"/>
            <a:r>
              <a:rPr lang="en-IN" dirty="0"/>
              <a:t>Expert systems have applications in various areas in real life.</a:t>
            </a:r>
            <a:endParaRPr lang="en-US" dirty="0"/>
          </a:p>
          <a:p>
            <a:pPr lvl="0"/>
            <a:r>
              <a:rPr lang="en-US" dirty="0"/>
              <a:t>The expert systems are efficient, accurate, highly reliable, error-free, Flexible and open to adopting new knowledge</a:t>
            </a:r>
          </a:p>
          <a:p>
            <a:pPr lvl="0"/>
            <a:r>
              <a:rPr lang="en-IN" dirty="0"/>
              <a:t>One can compare the human expert and expert systems for their performance to see ES are better than having just one human expert.</a:t>
            </a:r>
            <a:endParaRPr lang="en-US" dirty="0"/>
          </a:p>
          <a:p>
            <a:pPr lvl="0"/>
            <a:r>
              <a:rPr lang="en-IN" dirty="0"/>
              <a:t>Neural networks and expert systems both help in decision making, but their working styles and outputs expected are different.</a:t>
            </a:r>
            <a:endParaRPr lang="en-US" dirty="0"/>
          </a:p>
          <a:p>
            <a:pPr lvl="0"/>
            <a:r>
              <a:rPr lang="en-IN" dirty="0"/>
              <a:t>Though it comes with many positive points, the expert systems cannot handle unforeseen events properly. It simply cannot think out of the box. </a:t>
            </a:r>
            <a:endParaRPr lang="en-US" dirty="0"/>
          </a:p>
          <a:p>
            <a:endParaRPr lang="en-US" dirty="0"/>
          </a:p>
        </p:txBody>
      </p:sp>
    </p:spTree>
    <p:extLst>
      <p:ext uri="{BB962C8B-B14F-4D97-AF65-F5344CB8AC3E}">
        <p14:creationId xmlns:p14="http://schemas.microsoft.com/office/powerpoint/2010/main" val="37441519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solidFill>
                  <a:srgbClr val="C00000"/>
                </a:solidFill>
                <a:latin typeface="Fira sans"/>
              </a:rPr>
              <a:t>Thank </a:t>
            </a:r>
            <a:r>
              <a:rPr lang="en-US" dirty="0" smtClean="0">
                <a:solidFill>
                  <a:srgbClr val="C00000"/>
                </a:solidFill>
                <a:latin typeface="Fira sans"/>
              </a:rPr>
              <a:t>you</a:t>
            </a:r>
            <a:endParaRPr lang="en-IN" dirty="0">
              <a:solidFill>
                <a:srgbClr val="C00000"/>
              </a:solidFill>
              <a:latin typeface="Fira sans"/>
            </a:endParaRPr>
          </a:p>
        </p:txBody>
      </p:sp>
      <p:sp>
        <p:nvSpPr>
          <p:cNvPr id="5" name="Subtitle 4"/>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5507151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a:t>
            </a:r>
            <a:endParaRPr lang="en-US" dirty="0"/>
          </a:p>
        </p:txBody>
      </p:sp>
      <p:sp>
        <p:nvSpPr>
          <p:cNvPr id="3" name="Content Placeholder 2"/>
          <p:cNvSpPr>
            <a:spLocks noGrp="1"/>
          </p:cNvSpPr>
          <p:nvPr>
            <p:ph idx="1"/>
          </p:nvPr>
        </p:nvSpPr>
        <p:spPr/>
        <p:txBody>
          <a:bodyPr/>
          <a:lstStyle/>
          <a:p>
            <a:r>
              <a:rPr lang="en-US" dirty="0" smtClean="0"/>
              <a:t>An intelligent </a:t>
            </a:r>
            <a:r>
              <a:rPr lang="en-US" dirty="0"/>
              <a:t>computer program that employs knowledge and inference procedures to solve problems that are considered difficult enough to require significant human expertise for their solutions.</a:t>
            </a:r>
          </a:p>
        </p:txBody>
      </p:sp>
    </p:spTree>
    <p:extLst>
      <p:ext uri="{BB962C8B-B14F-4D97-AF65-F5344CB8AC3E}">
        <p14:creationId xmlns:p14="http://schemas.microsoft.com/office/powerpoint/2010/main" val="18483520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 component diagram</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571046"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516216" y="1916832"/>
            <a:ext cx="2520280" cy="646331"/>
          </a:xfrm>
          <a:prstGeom prst="rect">
            <a:avLst/>
          </a:prstGeom>
          <a:noFill/>
          <a:ln w="22225">
            <a:solidFill>
              <a:schemeClr val="accent1"/>
            </a:solidFill>
          </a:ln>
        </p:spPr>
        <p:txBody>
          <a:bodyPr wrap="square" rtlCol="0">
            <a:spAutoFit/>
          </a:bodyPr>
          <a:lstStyle/>
          <a:p>
            <a:r>
              <a:rPr lang="en-IN" b="1" dirty="0" smtClean="0"/>
              <a:t>Rule Based Reasoning</a:t>
            </a:r>
          </a:p>
          <a:p>
            <a:r>
              <a:rPr lang="en-IN" b="1" dirty="0" smtClean="0"/>
              <a:t>Case Based </a:t>
            </a:r>
            <a:r>
              <a:rPr lang="en-IN" b="1" dirty="0"/>
              <a:t>Reasoning</a:t>
            </a:r>
          </a:p>
        </p:txBody>
      </p:sp>
      <p:cxnSp>
        <p:nvCxnSpPr>
          <p:cNvPr id="6" name="Straight Arrow Connector 5"/>
          <p:cNvCxnSpPr>
            <a:stCxn id="4" idx="2"/>
          </p:cNvCxnSpPr>
          <p:nvPr/>
        </p:nvCxnSpPr>
        <p:spPr>
          <a:xfrm>
            <a:off x="7776356" y="2563163"/>
            <a:ext cx="0" cy="289773"/>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593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ES components: User Interface</a:t>
            </a:r>
            <a:endParaRPr lang="en-US" dirty="0"/>
          </a:p>
        </p:txBody>
      </p:sp>
      <p:sp>
        <p:nvSpPr>
          <p:cNvPr id="3" name="Content Placeholder 2"/>
          <p:cNvSpPr>
            <a:spLocks noGrp="1"/>
          </p:cNvSpPr>
          <p:nvPr>
            <p:ph idx="1"/>
          </p:nvPr>
        </p:nvSpPr>
        <p:spPr>
          <a:xfrm>
            <a:off x="700004" y="1324629"/>
            <a:ext cx="8229600" cy="5056699"/>
          </a:xfrm>
        </p:spPr>
        <p:txBody>
          <a:bodyPr>
            <a:normAutofit fontScale="85000" lnSpcReduction="20000"/>
          </a:bodyPr>
          <a:lstStyle/>
          <a:p>
            <a:r>
              <a:rPr lang="en-US" dirty="0" smtClean="0"/>
              <a:t>Users </a:t>
            </a:r>
            <a:r>
              <a:rPr lang="en-US" dirty="0"/>
              <a:t>interact with ES through this user interface to give input and to receive output. </a:t>
            </a:r>
          </a:p>
          <a:p>
            <a:r>
              <a:rPr lang="en-US" dirty="0"/>
              <a:t>Various ES in the world use different interfaces to communicate with the user. </a:t>
            </a:r>
            <a:endParaRPr lang="en-US" dirty="0" smtClean="0"/>
          </a:p>
          <a:p>
            <a:r>
              <a:rPr lang="en-US" dirty="0" smtClean="0"/>
              <a:t>Some </a:t>
            </a:r>
            <a:r>
              <a:rPr lang="en-US" dirty="0"/>
              <a:t>of the examples are- </a:t>
            </a:r>
          </a:p>
          <a:p>
            <a:pPr lvl="1"/>
            <a:r>
              <a:rPr lang="en-US" dirty="0" smtClean="0"/>
              <a:t>Input- </a:t>
            </a:r>
            <a:endParaRPr lang="en-US" dirty="0" smtClean="0"/>
          </a:p>
          <a:p>
            <a:pPr lvl="2"/>
            <a:r>
              <a:rPr lang="en-US" dirty="0" smtClean="0"/>
              <a:t>speech </a:t>
            </a:r>
            <a:r>
              <a:rPr lang="en-US" dirty="0"/>
              <a:t>input through a microphone, </a:t>
            </a:r>
            <a:endParaRPr lang="en-US" dirty="0" smtClean="0"/>
          </a:p>
          <a:p>
            <a:pPr lvl="2"/>
            <a:r>
              <a:rPr lang="en-US" dirty="0" smtClean="0"/>
              <a:t>forms</a:t>
            </a:r>
            <a:r>
              <a:rPr lang="en-US" dirty="0"/>
              <a:t>, </a:t>
            </a:r>
            <a:endParaRPr lang="en-US" dirty="0" smtClean="0"/>
          </a:p>
          <a:p>
            <a:pPr lvl="2"/>
            <a:r>
              <a:rPr lang="en-US" dirty="0" smtClean="0"/>
              <a:t>questionnaire</a:t>
            </a:r>
            <a:r>
              <a:rPr lang="en-US" dirty="0"/>
              <a:t>, </a:t>
            </a:r>
            <a:endParaRPr lang="en-US" dirty="0" smtClean="0"/>
          </a:p>
          <a:p>
            <a:pPr lvl="2"/>
            <a:r>
              <a:rPr lang="en-US" dirty="0" smtClean="0"/>
              <a:t>dialogue </a:t>
            </a:r>
            <a:r>
              <a:rPr lang="en-US" dirty="0"/>
              <a:t>boxes, </a:t>
            </a:r>
            <a:endParaRPr lang="en-US" dirty="0" smtClean="0"/>
          </a:p>
          <a:p>
            <a:pPr lvl="2"/>
            <a:r>
              <a:rPr lang="en-US" dirty="0" smtClean="0"/>
              <a:t>various </a:t>
            </a:r>
            <a:r>
              <a:rPr lang="en-US" dirty="0"/>
              <a:t>sensors, </a:t>
            </a:r>
            <a:endParaRPr lang="en-US" dirty="0" smtClean="0"/>
          </a:p>
          <a:p>
            <a:pPr lvl="2"/>
            <a:r>
              <a:rPr lang="en-US" dirty="0" smtClean="0"/>
              <a:t>command </a:t>
            </a:r>
            <a:r>
              <a:rPr lang="en-US" dirty="0"/>
              <a:t>prompts, etc.</a:t>
            </a:r>
          </a:p>
          <a:p>
            <a:pPr lvl="1"/>
            <a:r>
              <a:rPr lang="en-US" dirty="0" smtClean="0"/>
              <a:t>Output- </a:t>
            </a:r>
            <a:endParaRPr lang="en-US" dirty="0" smtClean="0"/>
          </a:p>
          <a:p>
            <a:pPr lvl="2"/>
            <a:r>
              <a:rPr lang="en-US" dirty="0" smtClean="0"/>
              <a:t>speech </a:t>
            </a:r>
            <a:r>
              <a:rPr lang="en-US" dirty="0"/>
              <a:t>through speakers, </a:t>
            </a:r>
            <a:endParaRPr lang="en-US" dirty="0" smtClean="0"/>
          </a:p>
          <a:p>
            <a:pPr lvl="2"/>
            <a:r>
              <a:rPr lang="en-US" dirty="0" smtClean="0"/>
              <a:t>graphs</a:t>
            </a:r>
            <a:r>
              <a:rPr lang="en-US" dirty="0"/>
              <a:t>, </a:t>
            </a:r>
            <a:endParaRPr lang="en-US" dirty="0" smtClean="0"/>
          </a:p>
          <a:p>
            <a:pPr lvl="2"/>
            <a:r>
              <a:rPr lang="en-US" dirty="0" smtClean="0"/>
              <a:t>actions </a:t>
            </a:r>
            <a:r>
              <a:rPr lang="en-US" dirty="0"/>
              <a:t>such as modem dialing a phone number, </a:t>
            </a:r>
            <a:endParaRPr lang="en-US" dirty="0" smtClean="0"/>
          </a:p>
          <a:p>
            <a:pPr lvl="2"/>
            <a:r>
              <a:rPr lang="en-US" dirty="0" smtClean="0"/>
              <a:t>graphical </a:t>
            </a:r>
            <a:r>
              <a:rPr lang="en-US" dirty="0"/>
              <a:t>output, </a:t>
            </a:r>
            <a:endParaRPr lang="en-US" dirty="0" smtClean="0"/>
          </a:p>
          <a:p>
            <a:pPr lvl="2"/>
            <a:r>
              <a:rPr lang="en-US" dirty="0" smtClean="0"/>
              <a:t>textual </a:t>
            </a:r>
            <a:r>
              <a:rPr lang="en-US" dirty="0"/>
              <a:t>results, </a:t>
            </a:r>
            <a:r>
              <a:rPr lang="en-US" dirty="0" err="1"/>
              <a:t>etc</a:t>
            </a:r>
            <a:endParaRPr lang="en-US" dirty="0"/>
          </a:p>
        </p:txBody>
      </p:sp>
    </p:spTree>
    <p:extLst>
      <p:ext uri="{BB962C8B-B14F-4D97-AF65-F5344CB8AC3E}">
        <p14:creationId xmlns:p14="http://schemas.microsoft.com/office/powerpoint/2010/main" val="2839331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ES components: </a:t>
            </a:r>
            <a:r>
              <a:rPr lang="en-US" dirty="0"/>
              <a:t> Inference </a:t>
            </a:r>
            <a:r>
              <a:rPr lang="en-US" dirty="0" smtClean="0"/>
              <a:t>Engine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a:t>inference engine is the brain of the ES. </a:t>
            </a:r>
            <a:endParaRPr lang="en-US" dirty="0" smtClean="0"/>
          </a:p>
          <a:p>
            <a:r>
              <a:rPr lang="en-US" dirty="0" smtClean="0"/>
              <a:t>Contains customized </a:t>
            </a:r>
            <a:r>
              <a:rPr lang="en-US" dirty="0"/>
              <a:t>algorithms, rules, reasoning methods, etc. to solve a specific problem. </a:t>
            </a:r>
          </a:p>
          <a:p>
            <a:r>
              <a:rPr lang="en-US" dirty="0" smtClean="0"/>
              <a:t>Interacts with </a:t>
            </a:r>
            <a:r>
              <a:rPr lang="en-US" dirty="0"/>
              <a:t>the Knowledge Base to receive appropriate background and current information, facts-rules/ algorithms to apply to answer the user's query. </a:t>
            </a:r>
            <a:endParaRPr lang="en-US" dirty="0" smtClean="0"/>
          </a:p>
          <a:p>
            <a:r>
              <a:rPr lang="en-US" dirty="0" smtClean="0"/>
              <a:t>Uses various </a:t>
            </a:r>
            <a:r>
              <a:rPr lang="en-US" dirty="0"/>
              <a:t>options to </a:t>
            </a:r>
            <a:r>
              <a:rPr lang="en-US" dirty="0" smtClean="0"/>
              <a:t>compute </a:t>
            </a:r>
            <a:r>
              <a:rPr lang="en-US" dirty="0"/>
              <a:t>solution</a:t>
            </a:r>
            <a:r>
              <a:rPr lang="en-US" dirty="0" smtClean="0"/>
              <a:t>.</a:t>
            </a:r>
          </a:p>
          <a:p>
            <a:r>
              <a:rPr lang="en-US" dirty="0" smtClean="0"/>
              <a:t> </a:t>
            </a:r>
            <a:r>
              <a:rPr lang="en-US" dirty="0"/>
              <a:t>Some of the algorithm families used by inference engine are-</a:t>
            </a:r>
          </a:p>
          <a:p>
            <a:pPr marL="1005840" lvl="2" indent="-457200">
              <a:buAutoNum type="arabicPeriod"/>
            </a:pPr>
            <a:r>
              <a:rPr lang="en-US" dirty="0" smtClean="0"/>
              <a:t>Forward/backward </a:t>
            </a:r>
            <a:r>
              <a:rPr lang="en-US" dirty="0"/>
              <a:t>chaining </a:t>
            </a:r>
            <a:endParaRPr lang="en-US" dirty="0" smtClean="0"/>
          </a:p>
          <a:p>
            <a:pPr marL="1005840" lvl="2" indent="-457200">
              <a:buAutoNum type="arabicPeriod"/>
            </a:pPr>
            <a:r>
              <a:rPr lang="en-US" dirty="0" smtClean="0"/>
              <a:t>if-then-else condition-action rules</a:t>
            </a:r>
            <a:endParaRPr lang="en-US" dirty="0"/>
          </a:p>
          <a:p>
            <a:pPr marL="548640" lvl="2" indent="0">
              <a:buNone/>
            </a:pPr>
            <a:r>
              <a:rPr lang="en-US" dirty="0"/>
              <a:t>2.    Machine learning algorithms</a:t>
            </a:r>
          </a:p>
          <a:p>
            <a:pPr marL="548640" lvl="2" indent="0">
              <a:buNone/>
            </a:pPr>
            <a:r>
              <a:rPr lang="en-US" dirty="0"/>
              <a:t>3.    Neural networks</a:t>
            </a:r>
          </a:p>
          <a:p>
            <a:pPr marL="548640" lvl="2" indent="0">
              <a:buNone/>
            </a:pPr>
            <a:r>
              <a:rPr lang="en-US" dirty="0"/>
              <a:t>4.    Bayesian network</a:t>
            </a:r>
          </a:p>
          <a:p>
            <a:pPr marL="548640" lvl="2" indent="0">
              <a:buNone/>
            </a:pPr>
            <a:r>
              <a:rPr lang="en-US" dirty="0"/>
              <a:t>5.    Decision trees</a:t>
            </a:r>
          </a:p>
          <a:p>
            <a:pPr marL="548640" lvl="2" indent="0">
              <a:buNone/>
            </a:pPr>
            <a:r>
              <a:rPr lang="en-US" dirty="0"/>
              <a:t>6.    Customized algorithms</a:t>
            </a:r>
          </a:p>
          <a:p>
            <a:pPr marL="0" indent="0">
              <a:buNone/>
            </a:pPr>
            <a:endParaRPr lang="en-US" dirty="0"/>
          </a:p>
        </p:txBody>
      </p:sp>
    </p:spTree>
    <p:extLst>
      <p:ext uri="{BB962C8B-B14F-4D97-AF65-F5344CB8AC3E}">
        <p14:creationId xmlns:p14="http://schemas.microsoft.com/office/powerpoint/2010/main" val="2589930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ES components</a:t>
            </a:r>
            <a:r>
              <a:rPr lang="en-US" dirty="0" smtClean="0"/>
              <a:t>: </a:t>
            </a:r>
            <a:r>
              <a:rPr lang="en-US" dirty="0"/>
              <a:t>Knowledge </a:t>
            </a:r>
            <a:r>
              <a:rPr lang="en-US" dirty="0" smtClean="0"/>
              <a:t>base</a:t>
            </a: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knowledge base is </a:t>
            </a:r>
            <a:r>
              <a:rPr lang="en-US" dirty="0" smtClean="0"/>
              <a:t>a </a:t>
            </a:r>
            <a:r>
              <a:rPr lang="en-US" dirty="0"/>
              <a:t>collection of facts and the rules</a:t>
            </a:r>
            <a:r>
              <a:rPr lang="en-US" dirty="0" smtClean="0"/>
              <a:t>.</a:t>
            </a:r>
          </a:p>
          <a:p>
            <a:r>
              <a:rPr lang="en-US" dirty="0" smtClean="0"/>
              <a:t>The </a:t>
            </a:r>
            <a:r>
              <a:rPr lang="en-US" dirty="0"/>
              <a:t>success of the Expert System mainly depends on the highly accurate and precise knowledge. </a:t>
            </a:r>
            <a:endParaRPr lang="en-US" dirty="0" smtClean="0"/>
          </a:p>
          <a:p>
            <a:r>
              <a:rPr lang="en-US" dirty="0" smtClean="0"/>
              <a:t>The </a:t>
            </a:r>
            <a:r>
              <a:rPr lang="en-US" dirty="0"/>
              <a:t>knowledge is generally a domain-specific one. </a:t>
            </a:r>
            <a:endParaRPr lang="en-US" dirty="0" smtClean="0"/>
          </a:p>
          <a:p>
            <a:r>
              <a:rPr lang="en-US" dirty="0" smtClean="0"/>
              <a:t>The </a:t>
            </a:r>
            <a:r>
              <a:rPr lang="en-US" dirty="0"/>
              <a:t>knowledge is typically divided in two parts- domain specific knowledge and problem specific knowledge.</a:t>
            </a:r>
          </a:p>
          <a:p>
            <a:endParaRPr lang="en-US" dirty="0"/>
          </a:p>
        </p:txBody>
      </p:sp>
    </p:spTree>
    <p:extLst>
      <p:ext uri="{BB962C8B-B14F-4D97-AF65-F5344CB8AC3E}">
        <p14:creationId xmlns:p14="http://schemas.microsoft.com/office/powerpoint/2010/main" val="6307972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ES </a:t>
            </a:r>
            <a:r>
              <a:rPr lang="en-US" dirty="0" smtClean="0"/>
              <a:t>components: </a:t>
            </a:r>
            <a:r>
              <a:rPr lang="en-US" dirty="0"/>
              <a:t>Explanation </a:t>
            </a:r>
            <a:r>
              <a:rPr lang="en-US" dirty="0" smtClean="0"/>
              <a:t>subsystem</a:t>
            </a:r>
            <a:endParaRPr lang="en-US" dirty="0"/>
          </a:p>
        </p:txBody>
      </p:sp>
      <p:sp>
        <p:nvSpPr>
          <p:cNvPr id="3" name="Content Placeholder 2"/>
          <p:cNvSpPr>
            <a:spLocks noGrp="1"/>
          </p:cNvSpPr>
          <p:nvPr>
            <p:ph idx="1"/>
          </p:nvPr>
        </p:nvSpPr>
        <p:spPr/>
        <p:txBody>
          <a:bodyPr/>
          <a:lstStyle/>
          <a:p>
            <a:r>
              <a:rPr lang="en-US" dirty="0" smtClean="0"/>
              <a:t> The </a:t>
            </a:r>
            <a:r>
              <a:rPr lang="en-US" dirty="0"/>
              <a:t>explanation subsystem is something unique to ES. </a:t>
            </a:r>
            <a:endParaRPr lang="en-US" dirty="0" smtClean="0"/>
          </a:p>
          <a:p>
            <a:r>
              <a:rPr lang="en-US" dirty="0" smtClean="0"/>
              <a:t>When </a:t>
            </a:r>
            <a:r>
              <a:rPr lang="en-US" dirty="0"/>
              <a:t>asked, the ES can explain its reasoning process of starting with the given information to all the intermediate states during the computation process. </a:t>
            </a:r>
            <a:endParaRPr lang="en-US" dirty="0" smtClean="0"/>
          </a:p>
          <a:p>
            <a:r>
              <a:rPr lang="en-US" dirty="0" smtClean="0"/>
              <a:t>This </a:t>
            </a:r>
            <a:r>
              <a:rPr lang="en-US" dirty="0"/>
              <a:t>can help in debugging where one can pinpoint missing a fact or a rule. </a:t>
            </a:r>
            <a:endParaRPr lang="en-US" dirty="0" smtClean="0"/>
          </a:p>
          <a:p>
            <a:r>
              <a:rPr lang="en-US" dirty="0" smtClean="0"/>
              <a:t>It </a:t>
            </a:r>
            <a:r>
              <a:rPr lang="en-US" dirty="0"/>
              <a:t>is also helpful in case of difference of opinion and it can be very well bounded by having access to the customers. </a:t>
            </a:r>
          </a:p>
          <a:p>
            <a:endParaRPr lang="en-US" dirty="0"/>
          </a:p>
        </p:txBody>
      </p:sp>
    </p:spTree>
    <p:extLst>
      <p:ext uri="{BB962C8B-B14F-4D97-AF65-F5344CB8AC3E}">
        <p14:creationId xmlns:p14="http://schemas.microsoft.com/office/powerpoint/2010/main" val="24182936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Roles in building expert systems</a:t>
            </a:r>
            <a:endParaRPr lang="en-US" dirty="0"/>
          </a:p>
        </p:txBody>
      </p:sp>
      <p:sp>
        <p:nvSpPr>
          <p:cNvPr id="3" name="Content Placeholder 2"/>
          <p:cNvSpPr>
            <a:spLocks noGrp="1"/>
          </p:cNvSpPr>
          <p:nvPr>
            <p:ph idx="1"/>
          </p:nvPr>
        </p:nvSpPr>
        <p:spPr>
          <a:xfrm>
            <a:off x="700004" y="908721"/>
            <a:ext cx="8229600" cy="5472608"/>
          </a:xfrm>
        </p:spPr>
        <p:txBody>
          <a:bodyPr>
            <a:normAutofit fontScale="70000" lnSpcReduction="20000"/>
          </a:bodyPr>
          <a:lstStyle/>
          <a:p>
            <a:r>
              <a:rPr lang="en-US" dirty="0"/>
              <a:t>Domain </a:t>
            </a:r>
            <a:r>
              <a:rPr lang="en-US" dirty="0" smtClean="0"/>
              <a:t>expert</a:t>
            </a:r>
          </a:p>
          <a:p>
            <a:pPr lvl="1"/>
            <a:r>
              <a:rPr lang="en-US" dirty="0" smtClean="0"/>
              <a:t>one </a:t>
            </a:r>
            <a:r>
              <a:rPr lang="en-US" dirty="0"/>
              <a:t>or more domain experts </a:t>
            </a:r>
            <a:r>
              <a:rPr lang="en-US" dirty="0" smtClean="0"/>
              <a:t>might be involved </a:t>
            </a:r>
            <a:r>
              <a:rPr lang="en-US" dirty="0"/>
              <a:t>in the project. </a:t>
            </a:r>
            <a:endParaRPr lang="en-US" dirty="0" smtClean="0"/>
          </a:p>
          <a:p>
            <a:pPr lvl="1"/>
            <a:r>
              <a:rPr lang="en-US" dirty="0" smtClean="0"/>
              <a:t>The </a:t>
            </a:r>
            <a:r>
              <a:rPr lang="en-US" dirty="0"/>
              <a:t>domain expert </a:t>
            </a:r>
            <a:r>
              <a:rPr lang="en-US" dirty="0" smtClean="0"/>
              <a:t>beholds </a:t>
            </a:r>
            <a:r>
              <a:rPr lang="en-US" dirty="0"/>
              <a:t>hefty proficiency in the domain for which the expert system is under development. </a:t>
            </a:r>
            <a:endParaRPr lang="en-US" dirty="0" smtClean="0"/>
          </a:p>
          <a:p>
            <a:pPr lvl="1"/>
            <a:r>
              <a:rPr lang="en-US" dirty="0" smtClean="0"/>
              <a:t>It’s </a:t>
            </a:r>
            <a:r>
              <a:rPr lang="en-US" dirty="0"/>
              <a:t>not compulsory for the domain expert to have knowledge about AI, expert systems or computer programming</a:t>
            </a:r>
          </a:p>
          <a:p>
            <a:r>
              <a:rPr lang="en-US" dirty="0" smtClean="0"/>
              <a:t>Knowledge engineer</a:t>
            </a:r>
          </a:p>
          <a:p>
            <a:pPr lvl="1"/>
            <a:r>
              <a:rPr lang="en-US" dirty="0" smtClean="0"/>
              <a:t>generally </a:t>
            </a:r>
            <a:r>
              <a:rPr lang="en-US" dirty="0"/>
              <a:t>more than one knowledge engineers work on project</a:t>
            </a:r>
            <a:r>
              <a:rPr lang="en-US" dirty="0" smtClean="0"/>
              <a:t>.</a:t>
            </a:r>
          </a:p>
          <a:p>
            <a:pPr lvl="1"/>
            <a:r>
              <a:rPr lang="en-US" dirty="0" smtClean="0"/>
              <a:t> </a:t>
            </a:r>
            <a:r>
              <a:rPr lang="en-US" dirty="0"/>
              <a:t>A knowledge engineer is </a:t>
            </a:r>
            <a:r>
              <a:rPr lang="en-US" dirty="0" smtClean="0"/>
              <a:t>specialized </a:t>
            </a:r>
            <a:r>
              <a:rPr lang="en-US" dirty="0"/>
              <a:t>in the field of AI. </a:t>
            </a:r>
            <a:endParaRPr lang="en-US" dirty="0" smtClean="0"/>
          </a:p>
          <a:p>
            <a:pPr lvl="1"/>
            <a:r>
              <a:rPr lang="en-US" dirty="0" smtClean="0"/>
              <a:t>Possess knowledge </a:t>
            </a:r>
            <a:r>
              <a:rPr lang="en-US" dirty="0"/>
              <a:t>on computer programming and is perhaps a computer scientist or programmer, who is expert in the field of building expert systems. </a:t>
            </a:r>
            <a:endParaRPr lang="en-US" dirty="0" smtClean="0"/>
          </a:p>
          <a:p>
            <a:pPr lvl="1"/>
            <a:r>
              <a:rPr lang="en-US" dirty="0" smtClean="0"/>
              <a:t>Typically</a:t>
            </a:r>
            <a:r>
              <a:rPr lang="en-US" dirty="0"/>
              <a:t>, the system designers, programmers, testers, analysts, i.e., all of those who have worked on technical aspect of expert system development are believed to be knowledge engineers.</a:t>
            </a:r>
          </a:p>
          <a:p>
            <a:pPr lvl="1"/>
            <a:r>
              <a:rPr lang="en-IN" dirty="0" smtClean="0"/>
              <a:t>The knowledge </a:t>
            </a:r>
            <a:r>
              <a:rPr lang="en-IN" dirty="0"/>
              <a:t>engineer should be well acquainted with-</a:t>
            </a:r>
            <a:endParaRPr lang="en-US" dirty="0"/>
          </a:p>
          <a:p>
            <a:pPr lvl="2"/>
            <a:r>
              <a:rPr lang="en-IN" dirty="0"/>
              <a:t>various of knowledge representation techniques </a:t>
            </a:r>
            <a:endParaRPr lang="en-US" dirty="0"/>
          </a:p>
          <a:p>
            <a:pPr lvl="2" fontAlgn="base"/>
            <a:r>
              <a:rPr lang="en-IN" dirty="0"/>
              <a:t>intelligent searching strategies </a:t>
            </a:r>
            <a:endParaRPr lang="en-US" dirty="0"/>
          </a:p>
          <a:p>
            <a:pPr lvl="2" fontAlgn="base"/>
            <a:r>
              <a:rPr lang="en-IN" dirty="0"/>
              <a:t>expert system tools</a:t>
            </a:r>
            <a:endParaRPr lang="en-US" dirty="0"/>
          </a:p>
          <a:p>
            <a:pPr lvl="2" fontAlgn="base"/>
            <a:r>
              <a:rPr lang="en-IN" dirty="0"/>
              <a:t>software engineering methodologies those formalize the process and can also speedup the development.</a:t>
            </a:r>
            <a:endParaRPr lang="en-US" dirty="0"/>
          </a:p>
          <a:p>
            <a:pPr lvl="2" fontAlgn="base"/>
            <a:r>
              <a:rPr lang="en-IN" dirty="0"/>
              <a:t>Other expert systems working on similar problems or domains so as to understand their strengths-weaknesses  and thus adapt the best practices, avoid mistakes in the expert system being developed. </a:t>
            </a:r>
            <a:endParaRPr lang="en-US" dirty="0"/>
          </a:p>
          <a:p>
            <a:r>
              <a:rPr lang="en-US" dirty="0" smtClean="0"/>
              <a:t>User </a:t>
            </a:r>
          </a:p>
        </p:txBody>
      </p:sp>
    </p:spTree>
    <p:extLst>
      <p:ext uri="{BB962C8B-B14F-4D97-AF65-F5344CB8AC3E}">
        <p14:creationId xmlns:p14="http://schemas.microsoft.com/office/powerpoint/2010/main" val="70273174"/>
      </p:ext>
    </p:extLst>
  </p:cSld>
  <p:clrMapOvr>
    <a:masterClrMapping/>
  </p:clrMapOvr>
  <p:timing>
    <p:tnLst>
      <p:par>
        <p:cTn id="1" dur="indefinite" restart="never" nodeType="tmRoot"/>
      </p:par>
    </p:tnLst>
  </p:timing>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45096</TotalTime>
  <Words>2095</Words>
  <Application>Microsoft Office PowerPoint</Application>
  <PresentationFormat>On-screen Show (4:3)</PresentationFormat>
  <Paragraphs>174</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2_Custom Design</vt:lpstr>
      <vt:lpstr>Expert Systems- Application of AI</vt:lpstr>
      <vt:lpstr>Outcomes</vt:lpstr>
      <vt:lpstr>Definition </vt:lpstr>
      <vt:lpstr>ES component diagram</vt:lpstr>
      <vt:lpstr>ES components: User Interface</vt:lpstr>
      <vt:lpstr>ES components:  Inference Engine</vt:lpstr>
      <vt:lpstr>ES components: Knowledge base</vt:lpstr>
      <vt:lpstr>ES components: Explanation subsystem</vt:lpstr>
      <vt:lpstr>Roles in building expert systems</vt:lpstr>
      <vt:lpstr>Characteristic of Expert System</vt:lpstr>
      <vt:lpstr>Applications  of expert systems</vt:lpstr>
      <vt:lpstr>Advantages of Expert Systems </vt:lpstr>
      <vt:lpstr>Limitations of the expert system</vt:lpstr>
      <vt:lpstr>Differences between Neural Networks and Expert Systems</vt:lpstr>
      <vt:lpstr>Examples of Expert Systems</vt:lpstr>
      <vt:lpstr>“Web Based Fuzzy Expert System for Lung Cancer Diagnosis”</vt:lpstr>
      <vt:lpstr>Components</vt:lpstr>
      <vt:lpstr>Components contd…</vt:lpstr>
      <vt:lpstr>Features of the expert system </vt:lpstr>
      <vt:lpstr>“Expert System for Financial Decision Making”</vt:lpstr>
      <vt:lpstr>Components of ES </vt:lpstr>
      <vt:lpstr>Components contd…</vt:lpstr>
      <vt:lpstr>Components contd…</vt:lpstr>
      <vt:lpstr>Summary </vt:lpstr>
      <vt:lpstr>Summary contd..</vt:lpstr>
      <vt:lpstr>Thank you</vt:lpstr>
    </vt:vector>
  </TitlesOfParts>
  <Manager>Vaibhav Vasani</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H-DV</dc:title>
  <dc:subject>Data Visualization</dc:subject>
  <dc:creator>Swati Mali</dc:creator>
  <cp:keywords>AI</cp:keywords>
  <dc:description>Vaibhav</dc:description>
  <cp:lastModifiedBy>Swati</cp:lastModifiedBy>
  <cp:revision>98</cp:revision>
  <dcterms:created xsi:type="dcterms:W3CDTF">2021-02-11T03:47:51Z</dcterms:created>
  <dcterms:modified xsi:type="dcterms:W3CDTF">2025-04-06T09:38:31Z</dcterms:modified>
  <cp:category>Honours</cp:category>
</cp:coreProperties>
</file>