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2" d="100"/>
          <a:sy n="72" d="100"/>
        </p:scale>
        <p:origin x="-1230" y="-3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42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265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296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357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0142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438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2837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4609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539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360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689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59CD-0D10-4B45-B150-CE9525DD6FB2}" type="datetimeFigureOut">
              <a:rPr lang="en-IN" smtClean="0"/>
              <a:t>02-05-2022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6AD7F-0AF9-4821-916E-3A9BCFC21F6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1911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Natural Language Processing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878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825051"/>
            <a:ext cx="5562600" cy="49285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9810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6927"/>
            <a:ext cx="8229600" cy="1143000"/>
          </a:xfrm>
        </p:spPr>
        <p:txBody>
          <a:bodyPr/>
          <a:lstStyle/>
          <a:p>
            <a:r>
              <a:rPr lang="en-IN" dirty="0"/>
              <a:t>Natural Language Processing (NLP)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483076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sz="2400" dirty="0" smtClean="0"/>
              <a:t>NLP </a:t>
            </a:r>
            <a:r>
              <a:rPr lang="en-IN" sz="2400" dirty="0"/>
              <a:t>refers to AI method of communicating with an intelligent systems using a natural language such as English.</a:t>
            </a:r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Used in </a:t>
            </a:r>
            <a:r>
              <a:rPr lang="en-IN" sz="2400" dirty="0" smtClean="0">
                <a:sym typeface="Wingdings" panose="05000000000000000000" pitchFamily="2" charset="2"/>
              </a:rPr>
              <a:t></a:t>
            </a:r>
            <a:r>
              <a:rPr lang="en-IN" sz="2400" dirty="0" smtClean="0"/>
              <a:t>Intelligent </a:t>
            </a:r>
            <a:r>
              <a:rPr lang="en-IN" sz="2400" dirty="0"/>
              <a:t>system like robot to perform as per your instructions, when you want to hear decision from a dialogue based clinical expert system, etc.</a:t>
            </a:r>
          </a:p>
          <a:p>
            <a:pPr algn="just">
              <a:lnSpc>
                <a:spcPct val="150000"/>
              </a:lnSpc>
            </a:pPr>
            <a:r>
              <a:rPr lang="en-IN" sz="2400" dirty="0"/>
              <a:t>I</a:t>
            </a:r>
            <a:r>
              <a:rPr lang="en-IN" sz="2400" dirty="0" smtClean="0"/>
              <a:t>nvolves </a:t>
            </a:r>
            <a:r>
              <a:rPr lang="en-IN" sz="2400" dirty="0"/>
              <a:t>making computers to perform useful tasks with the natural languages humans use. </a:t>
            </a:r>
            <a:endParaRPr lang="en-IN" sz="2400" dirty="0" smtClean="0"/>
          </a:p>
          <a:p>
            <a:pPr algn="just">
              <a:lnSpc>
                <a:spcPct val="150000"/>
              </a:lnSpc>
            </a:pPr>
            <a:r>
              <a:rPr lang="en-IN" sz="2400" dirty="0" smtClean="0"/>
              <a:t>The </a:t>
            </a:r>
            <a:r>
              <a:rPr lang="en-IN" sz="2400" dirty="0"/>
              <a:t>input and output of an NLP system can be −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/>
              <a:t>Speech</a:t>
            </a:r>
          </a:p>
          <a:p>
            <a:pPr lvl="1" algn="just">
              <a:lnSpc>
                <a:spcPct val="150000"/>
              </a:lnSpc>
            </a:pPr>
            <a:r>
              <a:rPr lang="en-IN" sz="2000" dirty="0"/>
              <a:t>Written Text</a:t>
            </a:r>
          </a:p>
          <a:p>
            <a:pPr algn="just">
              <a:lnSpc>
                <a:spcPct val="150000"/>
              </a:lnSpc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96217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Components of NLP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382000" cy="498316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1</a:t>
            </a:r>
            <a:r>
              <a:rPr lang="en-IN" sz="2000" b="1" dirty="0"/>
              <a:t>. Natural Language Understanding (NLU)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 smtClean="0"/>
              <a:t>Helps </a:t>
            </a:r>
            <a:r>
              <a:rPr lang="en-IN" sz="2000" dirty="0"/>
              <a:t>the machine to understand and analyse human language by extracting the metadata from content such as concepts, entities, keywords, emotion, relations, and semantic roles.</a:t>
            </a:r>
          </a:p>
          <a:p>
            <a:pPr>
              <a:lnSpc>
                <a:spcPct val="150000"/>
              </a:lnSpc>
            </a:pPr>
            <a:r>
              <a:rPr lang="en-IN" sz="2000" dirty="0" smtClean="0"/>
              <a:t>Used in Business </a:t>
            </a:r>
            <a:r>
              <a:rPr lang="en-IN" sz="2000" dirty="0"/>
              <a:t>applications to understand the customer's problem in both spoken and written language.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NLU involves the following tasks -</a:t>
            </a:r>
          </a:p>
          <a:p>
            <a:pPr lvl="1">
              <a:lnSpc>
                <a:spcPct val="150000"/>
              </a:lnSpc>
            </a:pPr>
            <a:r>
              <a:rPr lang="en-IN" sz="1800" dirty="0" smtClean="0"/>
              <a:t>Maps </a:t>
            </a:r>
            <a:r>
              <a:rPr lang="en-IN" sz="1800" dirty="0"/>
              <a:t>the given input into useful representation.</a:t>
            </a:r>
          </a:p>
          <a:p>
            <a:pPr lvl="1">
              <a:lnSpc>
                <a:spcPct val="150000"/>
              </a:lnSpc>
            </a:pPr>
            <a:r>
              <a:rPr lang="en-IN" sz="1800" dirty="0" err="1" smtClean="0"/>
              <a:t>Analyzes</a:t>
            </a:r>
            <a:r>
              <a:rPr lang="en-IN" sz="1800" dirty="0" smtClean="0"/>
              <a:t> </a:t>
            </a:r>
            <a:r>
              <a:rPr lang="en-IN" sz="1800" dirty="0"/>
              <a:t>different aspects of the language.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454583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229600" cy="4525963"/>
          </a:xfrm>
        </p:spPr>
        <p:txBody>
          <a:bodyPr/>
          <a:lstStyle/>
          <a:p>
            <a:pPr marL="0" lvl="0" indent="0">
              <a:lnSpc>
                <a:spcPct val="200000"/>
              </a:lnSpc>
              <a:buNone/>
            </a:pPr>
            <a:r>
              <a:rPr lang="en-IN" sz="2200" b="1" dirty="0" smtClean="0">
                <a:solidFill>
                  <a:prstClr val="black"/>
                </a:solidFill>
              </a:rPr>
              <a:t>2</a:t>
            </a:r>
            <a:r>
              <a:rPr lang="en-IN" sz="2200" b="1" dirty="0">
                <a:solidFill>
                  <a:prstClr val="black"/>
                </a:solidFill>
              </a:rPr>
              <a:t>. Natural Language Generation (NLG)</a:t>
            </a:r>
            <a:endParaRPr lang="en-IN" sz="2200" dirty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</a:pPr>
            <a:r>
              <a:rPr lang="en-IN" sz="2200" dirty="0">
                <a:solidFill>
                  <a:prstClr val="black"/>
                </a:solidFill>
              </a:rPr>
              <a:t>Natural Language Generation (NLG) acts as a </a:t>
            </a:r>
            <a:r>
              <a:rPr lang="en-IN" sz="2200" b="1" dirty="0">
                <a:solidFill>
                  <a:prstClr val="black"/>
                </a:solidFill>
              </a:rPr>
              <a:t>translator</a:t>
            </a:r>
            <a:r>
              <a:rPr lang="en-IN" sz="2200" dirty="0">
                <a:solidFill>
                  <a:prstClr val="black"/>
                </a:solidFill>
              </a:rPr>
              <a:t> that converts the computerized data into natural language representation. </a:t>
            </a:r>
            <a:endParaRPr lang="en-IN" sz="2200" dirty="0" smtClean="0">
              <a:solidFill>
                <a:prstClr val="black"/>
              </a:solidFill>
            </a:endParaRPr>
          </a:p>
          <a:p>
            <a:pPr lvl="0">
              <a:lnSpc>
                <a:spcPct val="200000"/>
              </a:lnSpc>
            </a:pPr>
            <a:r>
              <a:rPr lang="en-IN" sz="2200" dirty="0" smtClean="0">
                <a:solidFill>
                  <a:prstClr val="black"/>
                </a:solidFill>
              </a:rPr>
              <a:t>It </a:t>
            </a:r>
            <a:r>
              <a:rPr lang="en-IN" sz="2200" dirty="0">
                <a:solidFill>
                  <a:prstClr val="black"/>
                </a:solidFill>
              </a:rPr>
              <a:t>mainly involves Text planning, Sentence planning, and Text Realization.</a:t>
            </a:r>
          </a:p>
          <a:p>
            <a:pPr>
              <a:lnSpc>
                <a:spcPct val="20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50002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-152400"/>
            <a:ext cx="8229600" cy="1143000"/>
          </a:xfrm>
        </p:spPr>
        <p:txBody>
          <a:bodyPr/>
          <a:lstStyle/>
          <a:p>
            <a:r>
              <a:rPr lang="en-IN" dirty="0"/>
              <a:t>S</a:t>
            </a:r>
            <a:r>
              <a:rPr lang="en-IN" dirty="0" smtClean="0"/>
              <a:t>teps </a:t>
            </a:r>
            <a:r>
              <a:rPr lang="en-IN" dirty="0"/>
              <a:t>to build an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452596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Step1: Sentence </a:t>
            </a:r>
            <a:r>
              <a:rPr lang="en-IN" sz="2400" dirty="0" smtClean="0"/>
              <a:t>Segmentation- Paragraph</a:t>
            </a:r>
            <a:r>
              <a:rPr lang="en-IN" sz="2400" dirty="0" smtClean="0">
                <a:sym typeface="Wingdings" panose="05000000000000000000" pitchFamily="2" charset="2"/>
              </a:rPr>
              <a:t> Sentences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/>
              <a:t>Step2: Word </a:t>
            </a:r>
            <a:r>
              <a:rPr lang="en-IN" sz="2400" dirty="0" smtClean="0"/>
              <a:t>Tokenization- Sentences </a:t>
            </a:r>
            <a:r>
              <a:rPr lang="en-IN" sz="2400" dirty="0" smtClean="0">
                <a:sym typeface="Wingdings" panose="05000000000000000000" pitchFamily="2" charset="2"/>
              </a:rPr>
              <a:t> Words/Tokens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/>
              <a:t>Step3: </a:t>
            </a:r>
            <a:r>
              <a:rPr lang="en-IN" sz="2400" dirty="0" smtClean="0"/>
              <a:t> Stemming-Normalize words</a:t>
            </a:r>
            <a:r>
              <a:rPr lang="en-IN" sz="1200" dirty="0" smtClean="0"/>
              <a:t>[intelligence</a:t>
            </a:r>
            <a:r>
              <a:rPr lang="en-IN" sz="1200" dirty="0"/>
              <a:t>, </a:t>
            </a:r>
            <a:r>
              <a:rPr lang="en-IN" sz="1200" dirty="0" smtClean="0"/>
              <a:t>intelligent,&amp; </a:t>
            </a:r>
            <a:r>
              <a:rPr lang="en-IN" sz="1200" dirty="0" err="1" smtClean="0"/>
              <a:t>intelligently</a:t>
            </a:r>
            <a:r>
              <a:rPr lang="en-IN" sz="1200" dirty="0" err="1" smtClean="0">
                <a:sym typeface="Wingdings" panose="05000000000000000000" pitchFamily="2" charset="2"/>
              </a:rPr>
              <a:t></a:t>
            </a:r>
            <a:r>
              <a:rPr lang="en-IN" sz="1200" dirty="0" err="1" smtClean="0"/>
              <a:t>root</a:t>
            </a:r>
            <a:r>
              <a:rPr lang="en-IN" sz="1200" dirty="0" smtClean="0"/>
              <a:t> </a:t>
            </a:r>
            <a:r>
              <a:rPr lang="en-IN" sz="1200" dirty="0"/>
              <a:t>word "</a:t>
            </a:r>
            <a:r>
              <a:rPr lang="en-IN" sz="1200" dirty="0" err="1"/>
              <a:t>intelligen</a:t>
            </a:r>
            <a:r>
              <a:rPr lang="en-IN" sz="1200" dirty="0" smtClean="0"/>
              <a:t>.“]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Step 4: </a:t>
            </a:r>
            <a:r>
              <a:rPr lang="en-IN" sz="2400" dirty="0" smtClean="0"/>
              <a:t>Lemmatization-Grouping [Stemming]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Step 5: Identifying Stop </a:t>
            </a:r>
            <a:r>
              <a:rPr lang="en-IN" sz="2400" dirty="0" smtClean="0"/>
              <a:t>Words- removing is , and , a , the…</a:t>
            </a:r>
            <a:endParaRPr lang="en-IN" sz="2400" dirty="0"/>
          </a:p>
          <a:p>
            <a:pPr>
              <a:lnSpc>
                <a:spcPct val="150000"/>
              </a:lnSpc>
            </a:pPr>
            <a:r>
              <a:rPr lang="en-IN" sz="2400" dirty="0"/>
              <a:t>Step 6: Dependency </a:t>
            </a:r>
            <a:r>
              <a:rPr lang="en-IN" sz="2400" dirty="0" smtClean="0"/>
              <a:t>Parsing- relation of words </a:t>
            </a:r>
            <a:r>
              <a:rPr lang="en-IN" sz="2400" dirty="0"/>
              <a:t>in the </a:t>
            </a:r>
            <a:r>
              <a:rPr lang="en-IN" sz="2400" dirty="0" smtClean="0"/>
              <a:t>sentence</a:t>
            </a:r>
          </a:p>
          <a:p>
            <a:pPr>
              <a:lnSpc>
                <a:spcPct val="150000"/>
              </a:lnSpc>
            </a:pPr>
            <a:r>
              <a:rPr lang="en-IN" sz="2400" dirty="0" smtClean="0"/>
              <a:t>Step </a:t>
            </a:r>
            <a:r>
              <a:rPr lang="en-IN" sz="2400" dirty="0"/>
              <a:t>7: POS </a:t>
            </a:r>
            <a:r>
              <a:rPr lang="en-IN" sz="2400" dirty="0" smtClean="0"/>
              <a:t>tags-</a:t>
            </a:r>
            <a:r>
              <a:rPr lang="en-IN" sz="2400" dirty="0"/>
              <a:t>Noun, verb, adverb, and Adjective</a:t>
            </a:r>
            <a:endParaRPr lang="en-IN" sz="2400" dirty="0" smtClean="0"/>
          </a:p>
          <a:p>
            <a:pPr>
              <a:lnSpc>
                <a:spcPct val="150000"/>
              </a:lnSpc>
            </a:pPr>
            <a:r>
              <a:rPr lang="en-IN" sz="2400" dirty="0"/>
              <a:t>Step 8: Named Entity Recognition (NER</a:t>
            </a:r>
            <a:r>
              <a:rPr lang="en-IN" sz="2400" dirty="0" smtClean="0"/>
              <a:t>)-</a:t>
            </a:r>
            <a:r>
              <a:rPr lang="en-IN" sz="1400" dirty="0"/>
              <a:t>detecting the named entity such as person name, movie name, organization name, or location</a:t>
            </a:r>
            <a:r>
              <a:rPr lang="en-IN" sz="1400" dirty="0" smtClean="0"/>
              <a:t>.; </a:t>
            </a:r>
            <a:r>
              <a:rPr lang="en-IN" sz="1400" b="1" dirty="0" smtClean="0"/>
              <a:t>Steve Jobs </a:t>
            </a:r>
            <a:r>
              <a:rPr lang="en-IN" sz="1400" dirty="0" smtClean="0"/>
              <a:t>introduced I phones</a:t>
            </a:r>
          </a:p>
          <a:p>
            <a:r>
              <a:rPr lang="en-IN" sz="2400" dirty="0"/>
              <a:t>Step 9: </a:t>
            </a:r>
            <a:r>
              <a:rPr lang="en-IN" sz="2400" dirty="0" smtClean="0"/>
              <a:t>Chunking-</a:t>
            </a:r>
            <a:r>
              <a:rPr lang="en-IN" sz="1400" dirty="0"/>
              <a:t>collect the individual piece of information and grouping them into bigger pieces of sentences.</a:t>
            </a:r>
          </a:p>
          <a:p>
            <a:pPr marL="0" indent="0">
              <a:buNone/>
            </a:pPr>
            <a:r>
              <a:rPr lang="en-IN" sz="2400" dirty="0"/>
              <a:t/>
            </a:r>
            <a:br>
              <a:rPr lang="en-IN" sz="2400" dirty="0"/>
            </a:b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255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What is lemmatization in NLP? - Quo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229" y="1124744"/>
            <a:ext cx="8979771" cy="498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08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Applications of NLP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534400" cy="548640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000" b="1" dirty="0" smtClean="0"/>
              <a:t>Question </a:t>
            </a:r>
            <a:r>
              <a:rPr lang="en-IN" sz="2000" b="1" dirty="0"/>
              <a:t>Answering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Question Answering focuses on building systems that automatically answer the questions asked by humans in a natural language.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Spam Detection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Spam detection is used to detect unwanted e-mails getting to a user's inbox.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000" b="1" dirty="0"/>
              <a:t>Sentiment Analysis</a:t>
            </a:r>
            <a:endParaRPr lang="en-IN" sz="2000" dirty="0"/>
          </a:p>
          <a:p>
            <a:pPr>
              <a:lnSpc>
                <a:spcPct val="150000"/>
              </a:lnSpc>
            </a:pPr>
            <a:r>
              <a:rPr lang="en-IN" sz="2000" dirty="0"/>
              <a:t>Sentiment Analysis is also known as </a:t>
            </a:r>
            <a:r>
              <a:rPr lang="en-IN" sz="2000" b="1" dirty="0"/>
              <a:t>opinion </a:t>
            </a:r>
            <a:r>
              <a:rPr lang="en-IN" sz="2000" b="1" dirty="0" smtClean="0"/>
              <a:t>mining</a:t>
            </a:r>
          </a:p>
          <a:p>
            <a:pPr lvl="1">
              <a:lnSpc>
                <a:spcPct val="150000"/>
              </a:lnSpc>
            </a:pPr>
            <a:r>
              <a:rPr lang="en-IN" sz="1800" dirty="0" smtClean="0"/>
              <a:t>Analyse </a:t>
            </a:r>
            <a:r>
              <a:rPr lang="en-IN" sz="1800" dirty="0"/>
              <a:t>the attitude, behaviour, and emotional state of the sender. </a:t>
            </a:r>
          </a:p>
          <a:p>
            <a:pPr>
              <a:lnSpc>
                <a:spcPct val="150000"/>
              </a:lnSpc>
            </a:pPr>
            <a:r>
              <a:rPr lang="en-IN" sz="2000" b="1" dirty="0"/>
              <a:t>Google </a:t>
            </a:r>
            <a:r>
              <a:rPr lang="en-IN" sz="2000" b="1" dirty="0" smtClean="0"/>
              <a:t>Translator,</a:t>
            </a:r>
            <a:r>
              <a:rPr lang="en-IN" sz="2000" b="1" dirty="0"/>
              <a:t> Spelling </a:t>
            </a:r>
            <a:r>
              <a:rPr lang="en-IN" sz="2000" b="1" dirty="0" smtClean="0"/>
              <a:t>correction,</a:t>
            </a:r>
            <a:r>
              <a:rPr lang="en-IN" sz="2000" b="1" dirty="0"/>
              <a:t> Speech </a:t>
            </a:r>
            <a:r>
              <a:rPr lang="en-IN" sz="2000" b="1" dirty="0" smtClean="0"/>
              <a:t>Recognition , </a:t>
            </a:r>
            <a:r>
              <a:rPr lang="en-IN" sz="2000" b="1" dirty="0" err="1" smtClean="0"/>
              <a:t>ChatBot,etc</a:t>
            </a:r>
            <a:r>
              <a:rPr lang="en-IN" sz="2000" b="1" dirty="0" smtClean="0"/>
              <a:t>…..</a:t>
            </a:r>
          </a:p>
          <a:p>
            <a:pPr>
              <a:lnSpc>
                <a:spcPct val="150000"/>
              </a:lnSpc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92408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Challenges in NLP</a:t>
            </a:r>
          </a:p>
          <a:p>
            <a:r>
              <a:rPr lang="en-US" dirty="0" smtClean="0"/>
              <a:t>Limitations of NLP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358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390</Words>
  <Application>Microsoft Office PowerPoint</Application>
  <PresentationFormat>On-screen Show (4:3)</PresentationFormat>
  <Paragraphs>41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Natural Language Processing</vt:lpstr>
      <vt:lpstr>PowerPoint Presentation</vt:lpstr>
      <vt:lpstr>Natural Language Processing (NLP)</vt:lpstr>
      <vt:lpstr>Components of NLP </vt:lpstr>
      <vt:lpstr>PowerPoint Presentation</vt:lpstr>
      <vt:lpstr>Steps to build an NLP</vt:lpstr>
      <vt:lpstr>PowerPoint Presentation</vt:lpstr>
      <vt:lpstr>Applications of NLP </vt:lpstr>
      <vt:lpstr>Reading assignment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RAN</dc:creator>
  <cp:lastModifiedBy>Swait</cp:lastModifiedBy>
  <cp:revision>4</cp:revision>
  <dcterms:created xsi:type="dcterms:W3CDTF">2022-04-29T06:52:29Z</dcterms:created>
  <dcterms:modified xsi:type="dcterms:W3CDTF">2022-05-02T05:51:43Z</dcterms:modified>
</cp:coreProperties>
</file>