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80" r:id="rId4"/>
    <p:sldId id="275" r:id="rId5"/>
    <p:sldId id="276" r:id="rId6"/>
    <p:sldId id="277" r:id="rId7"/>
    <p:sldId id="278" r:id="rId8"/>
    <p:sldId id="279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2" r:id="rId17"/>
    <p:sldId id="264" r:id="rId18"/>
    <p:sldId id="281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F3B5-7069-41D8-B9BC-FF6E31C368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720DEE5-8D61-429A-AC74-9FD5503F37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F3B5-7069-41D8-B9BC-FF6E31C368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DEE5-8D61-429A-AC74-9FD5503F373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720DEE5-8D61-429A-AC74-9FD5503F373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F3B5-7069-41D8-B9BC-FF6E31C368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F3B5-7069-41D8-B9BC-FF6E31C368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720DEE5-8D61-429A-AC74-9FD5503F37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F3B5-7069-41D8-B9BC-FF6E31C368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720DEE5-8D61-429A-AC74-9FD5503F373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0FEF3B5-7069-41D8-B9BC-FF6E31C368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0DEE5-8D61-429A-AC74-9FD5503F373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F3B5-7069-41D8-B9BC-FF6E31C368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720DEE5-8D61-429A-AC74-9FD5503F373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F3B5-7069-41D8-B9BC-FF6E31C368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720DEE5-8D61-429A-AC74-9FD5503F3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F3B5-7069-41D8-B9BC-FF6E31C368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20DEE5-8D61-429A-AC74-9FD5503F373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720DEE5-8D61-429A-AC74-9FD5503F373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F3B5-7069-41D8-B9BC-FF6E31C368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720DEE5-8D61-429A-AC74-9FD5503F373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0FEF3B5-7069-41D8-B9BC-FF6E31C368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0FEF3B5-7069-41D8-B9BC-FF6E31C36835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720DEE5-8D61-429A-AC74-9FD5503F373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~cmartens/asp-notes.pdf" TargetMode="External"/><Relationship Id="rId2" Type="http://schemas.openxmlformats.org/officeDocument/2006/relationships/hyperlink" Target="https://www.slideshare.net/net2-project/answerset-programm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Answer Set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Suppose </a:t>
            </a:r>
            <a:r>
              <a:rPr lang="en-US" dirty="0"/>
              <a:t>our complete program is:</a:t>
            </a:r>
          </a:p>
          <a:p>
            <a:pPr marL="0" indent="0">
              <a:buNone/>
            </a:pPr>
            <a:r>
              <a:rPr lang="en-US" dirty="0"/>
              <a:t>p.</a:t>
            </a:r>
          </a:p>
          <a:p>
            <a:pPr marL="0" indent="0">
              <a:buNone/>
            </a:pPr>
            <a:r>
              <a:rPr lang="en-US" dirty="0"/>
              <a:t>q :- p.</a:t>
            </a:r>
          </a:p>
          <a:p>
            <a:r>
              <a:rPr lang="en-US" dirty="0"/>
              <a:t>Unlike in Prolog, </a:t>
            </a:r>
            <a:r>
              <a:rPr lang="en-US" dirty="0" smtClean="0"/>
              <a:t>this doesn’t  need to </a:t>
            </a:r>
            <a:r>
              <a:rPr lang="en-US" dirty="0"/>
              <a:t>issue a query in order for computation to happen. </a:t>
            </a:r>
            <a:endParaRPr lang="en-US" dirty="0" smtClean="0"/>
          </a:p>
          <a:p>
            <a:r>
              <a:rPr lang="en-US" dirty="0" smtClean="0"/>
              <a:t>The answer </a:t>
            </a:r>
            <a:r>
              <a:rPr lang="en-US" dirty="0"/>
              <a:t>set solver instead produces all possible collections of facts that are consistent with </a:t>
            </a:r>
            <a:r>
              <a:rPr lang="en-US" dirty="0" smtClean="0"/>
              <a:t>the ones in </a:t>
            </a:r>
            <a:r>
              <a:rPr lang="en-US" dirty="0"/>
              <a:t>the program.</a:t>
            </a:r>
          </a:p>
          <a:p>
            <a:r>
              <a:rPr lang="en-US" dirty="0" smtClean="0"/>
              <a:t>After execution, it gives a </a:t>
            </a:r>
            <a:r>
              <a:rPr lang="en-US" dirty="0"/>
              <a:t>single answer set:</a:t>
            </a:r>
          </a:p>
          <a:p>
            <a:r>
              <a:rPr lang="en-US" dirty="0"/>
              <a:t>p q</a:t>
            </a:r>
          </a:p>
          <a:p>
            <a:r>
              <a:rPr lang="en-US" dirty="0"/>
              <a:t>This set represents all consequences that are derivable from the program. </a:t>
            </a:r>
            <a:endParaRPr lang="en-US" dirty="0" smtClean="0"/>
          </a:p>
          <a:p>
            <a:r>
              <a:rPr lang="en-US" dirty="0" smtClean="0"/>
              <a:t>Can be used </a:t>
            </a:r>
            <a:r>
              <a:rPr lang="en-US" dirty="0"/>
              <a:t>this </a:t>
            </a:r>
            <a:r>
              <a:rPr lang="en-US" dirty="0" smtClean="0"/>
              <a:t>to do </a:t>
            </a:r>
            <a:r>
              <a:rPr lang="en-US" dirty="0"/>
              <a:t>neat recursive searching in a very concise </a:t>
            </a:r>
            <a:r>
              <a:rPr lang="en-US" dirty="0" smtClean="0"/>
              <a:t>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5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Edges and Paths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1447800"/>
            <a:ext cx="361570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24400" y="1600200"/>
            <a:ext cx="4038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800" dirty="0" smtClean="0"/>
              <a:t>Representation:</a:t>
            </a:r>
          </a:p>
          <a:p>
            <a:endParaRPr lang="nl-NL" sz="2800" dirty="0" smtClean="0"/>
          </a:p>
          <a:p>
            <a:r>
              <a:rPr lang="nl-NL" sz="2800" dirty="0" smtClean="0"/>
              <a:t>node(1). node(2). node(3). node(4). node(5). node(6).</a:t>
            </a:r>
          </a:p>
          <a:p>
            <a:endParaRPr lang="nl-NL" sz="2800" dirty="0" smtClean="0"/>
          </a:p>
          <a:p>
            <a:r>
              <a:rPr lang="en-US" sz="2800" dirty="0"/>
              <a:t>edge(1, 2; 1, 3; 1, 4).</a:t>
            </a:r>
          </a:p>
          <a:p>
            <a:r>
              <a:rPr lang="en-US" sz="2800" dirty="0"/>
              <a:t>edge(2, 4; 2, 6).</a:t>
            </a:r>
          </a:p>
          <a:p>
            <a:r>
              <a:rPr lang="en-US" sz="2800" dirty="0"/>
              <a:t>edge(3, 4).</a:t>
            </a:r>
          </a:p>
          <a:p>
            <a:r>
              <a:rPr lang="en-US" sz="2800" dirty="0"/>
              <a:t>edge(5, 4; 5, 6).</a:t>
            </a:r>
            <a:endParaRPr lang="nl-NL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00200"/>
            <a:ext cx="8610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rule </a:t>
            </a:r>
            <a:r>
              <a:rPr lang="en-US" dirty="0" smtClean="0"/>
              <a:t>relates </a:t>
            </a:r>
            <a:r>
              <a:rPr lang="en-US" dirty="0"/>
              <a:t>edges to form </a:t>
            </a:r>
            <a:r>
              <a:rPr lang="en-US" dirty="0" smtClean="0"/>
              <a:t>paths, i.e. a rule </a:t>
            </a:r>
            <a:r>
              <a:rPr lang="en-US" dirty="0"/>
              <a:t>schema</a:t>
            </a:r>
            <a:r>
              <a:rPr lang="en-US" dirty="0" smtClean="0"/>
              <a:t>, ranging </a:t>
            </a:r>
            <a:r>
              <a:rPr lang="en-US" dirty="0"/>
              <a:t>over variables for the nodes in question.</a:t>
            </a:r>
          </a:p>
          <a:p>
            <a:pPr marL="0" indent="0">
              <a:buNone/>
            </a:pPr>
            <a:r>
              <a:rPr lang="en-US" dirty="0" smtClean="0"/>
              <a:t>Rule 1: paths </a:t>
            </a:r>
            <a:r>
              <a:rPr lang="en-US" dirty="0"/>
              <a:t>are reflexive: every node has a path to itself.</a:t>
            </a:r>
          </a:p>
          <a:p>
            <a:pPr marL="0" indent="0">
              <a:buNone/>
            </a:pPr>
            <a:r>
              <a:rPr lang="en-US" dirty="0"/>
              <a:t>path(X, X) :- node(X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Rule 2: Paths are transitive. (Recursive Rule)</a:t>
            </a:r>
          </a:p>
          <a:p>
            <a:pPr marL="0" indent="0">
              <a:buNone/>
            </a:pPr>
            <a:r>
              <a:rPr lang="en-US" dirty="0" smtClean="0"/>
              <a:t>path(Source</a:t>
            </a:r>
            <a:r>
              <a:rPr lang="en-US" dirty="0"/>
              <a:t>, </a:t>
            </a:r>
            <a:r>
              <a:rPr lang="en-US" dirty="0" err="1"/>
              <a:t>Dest</a:t>
            </a:r>
            <a:r>
              <a:rPr lang="en-US" dirty="0" smtClean="0"/>
              <a:t>) :- </a:t>
            </a:r>
            <a:r>
              <a:rPr lang="en-US" dirty="0"/>
              <a:t>edge(Source, Target</a:t>
            </a:r>
            <a:r>
              <a:rPr lang="en-US" dirty="0" smtClean="0"/>
              <a:t>),                 				path(Target</a:t>
            </a:r>
            <a:r>
              <a:rPr lang="en-US" dirty="0"/>
              <a:t>, </a:t>
            </a:r>
            <a:r>
              <a:rPr lang="en-US" dirty="0" err="1"/>
              <a:t>Dest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490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the program </a:t>
            </a:r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path(1,1) path(2,2) path(3,3) path(4,4) path(5,5) path(6,6)</a:t>
            </a:r>
          </a:p>
          <a:p>
            <a:pPr marL="0" indent="0">
              <a:buNone/>
            </a:pPr>
            <a:r>
              <a:rPr lang="en-US" dirty="0"/>
              <a:t>path(1,2) path(1,3) path(1,4) path(2,4) path(2,6) path(3,4)</a:t>
            </a:r>
          </a:p>
          <a:p>
            <a:pPr marL="0" indent="0">
              <a:buNone/>
            </a:pPr>
            <a:r>
              <a:rPr lang="en-US" dirty="0"/>
              <a:t>path(5,4) path(5,6) path(1,6)</a:t>
            </a:r>
          </a:p>
        </p:txBody>
      </p:sp>
    </p:spTree>
    <p:extLst>
      <p:ext uri="{BB962C8B-B14F-4D97-AF65-F5344CB8AC3E}">
        <p14:creationId xmlns:p14="http://schemas.microsoft.com/office/powerpoint/2010/main" val="1609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Coloring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Assign a </a:t>
            </a:r>
            <a:r>
              <a:rPr lang="en-US" dirty="0"/>
              <a:t>random color to every node in our graph. </a:t>
            </a:r>
            <a:endParaRPr lang="en-US" dirty="0" smtClean="0"/>
          </a:p>
          <a:p>
            <a:r>
              <a:rPr lang="en-US" dirty="0" smtClean="0"/>
              <a:t>Define some colors : color(red</a:t>
            </a:r>
            <a:r>
              <a:rPr lang="en-US" dirty="0"/>
              <a:t>). color(green). color(blue</a:t>
            </a:r>
            <a:r>
              <a:rPr lang="en-US" dirty="0" smtClean="0"/>
              <a:t>).</a:t>
            </a:r>
          </a:p>
          <a:p>
            <a:r>
              <a:rPr lang="en-US" dirty="0"/>
              <a:t>write a choice </a:t>
            </a:r>
            <a:r>
              <a:rPr lang="en-US" dirty="0" smtClean="0"/>
              <a:t>rule : {</a:t>
            </a:r>
            <a:r>
              <a:rPr lang="en-US" dirty="0" err="1"/>
              <a:t>colornode</a:t>
            </a:r>
            <a:r>
              <a:rPr lang="en-US" dirty="0"/>
              <a:t>(1, C</a:t>
            </a:r>
            <a:r>
              <a:rPr lang="en-US" dirty="0" smtClean="0"/>
              <a:t>)}. i.e.  choice rule chooses any color for the node 1.</a:t>
            </a:r>
          </a:p>
          <a:p>
            <a:r>
              <a:rPr lang="en-US" dirty="0" smtClean="0"/>
              <a:t>{</a:t>
            </a:r>
            <a:r>
              <a:rPr lang="en-US" dirty="0" err="1"/>
              <a:t>colornode</a:t>
            </a:r>
            <a:r>
              <a:rPr lang="en-US" dirty="0"/>
              <a:t>(1, C) : color(C</a:t>
            </a:r>
            <a:r>
              <a:rPr lang="en-US" dirty="0" smtClean="0"/>
              <a:t>)}. i.e. </a:t>
            </a:r>
            <a:r>
              <a:rPr lang="en-US" dirty="0" smtClean="0"/>
              <a:t>C ranges over colors defined in C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88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colornode</a:t>
            </a:r>
            <a:r>
              <a:rPr lang="en-US" dirty="0"/>
              <a:t>(1, red)}.</a:t>
            </a:r>
          </a:p>
          <a:p>
            <a:r>
              <a:rPr lang="en-US" dirty="0"/>
              <a:t>{</a:t>
            </a:r>
            <a:r>
              <a:rPr lang="en-US" dirty="0" err="1"/>
              <a:t>colornode</a:t>
            </a:r>
            <a:r>
              <a:rPr lang="en-US" dirty="0"/>
              <a:t>(1, green)}.</a:t>
            </a:r>
          </a:p>
          <a:p>
            <a:r>
              <a:rPr lang="en-US" dirty="0"/>
              <a:t>{</a:t>
            </a:r>
            <a:r>
              <a:rPr lang="en-US" dirty="0" err="1"/>
              <a:t>colornode</a:t>
            </a:r>
            <a:r>
              <a:rPr lang="en-US" dirty="0"/>
              <a:t>(1, blue)}.</a:t>
            </a:r>
          </a:p>
        </p:txBody>
      </p:sp>
    </p:spTree>
    <p:extLst>
      <p:ext uri="{BB962C8B-B14F-4D97-AF65-F5344CB8AC3E}">
        <p14:creationId xmlns:p14="http://schemas.microsoft.com/office/powerpoint/2010/main" val="212168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5344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6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 set programming can be seen as an extension of negation as failure or as a refinement of circumscription;</a:t>
            </a:r>
          </a:p>
          <a:p>
            <a:r>
              <a:rPr lang="en-US" dirty="0" smtClean="0"/>
              <a:t>it generates possible values for logical variables, and checks for consistency.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26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merits and demerits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advantage of answer set planning over other planners is the degree of flexibility</a:t>
            </a:r>
          </a:p>
          <a:p>
            <a:r>
              <a:rPr lang="en-US" dirty="0" smtClean="0"/>
              <a:t>The planning operators and constraints can be expressed as logic programs and are not bound to the restricted format of a particular planning formalism.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Answer set programming </a:t>
            </a:r>
            <a:r>
              <a:rPr lang="en-US" dirty="0" smtClean="0"/>
              <a:t>speeds up </a:t>
            </a:r>
            <a:r>
              <a:rPr lang="en-US" b="1" dirty="0" err="1" smtClean="0"/>
              <a:t>nonmonotonic</a:t>
            </a:r>
            <a:r>
              <a:rPr lang="en-US" b="1" dirty="0" smtClean="0"/>
              <a:t> </a:t>
            </a:r>
            <a:r>
              <a:rPr lang="en-US" dirty="0" smtClean="0"/>
              <a:t>Inference. </a:t>
            </a:r>
          </a:p>
          <a:p>
            <a:r>
              <a:rPr lang="en-US" dirty="0" smtClean="0"/>
              <a:t>In answer set programming, solutions to a combinatorial search problem are represented by answer sets.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disadvantage</a:t>
            </a:r>
            <a:r>
              <a:rPr lang="en-US" dirty="0" smtClean="0"/>
              <a:t> of answer set planning is the same as for other propositional techniques: if there are very many objects in the universe, then there can be an exponential slow-down.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87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Compiled from: 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https://www.slideshare.net/net2-project/answerset-programming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http://www.cs.cmu.edu/~cmartens/asp-notes.pdf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Answer set programming, or ASP, is a technique based on logic programming that allows us </a:t>
            </a:r>
            <a:r>
              <a:rPr lang="en-US" dirty="0" smtClean="0"/>
              <a:t>to define </a:t>
            </a:r>
            <a:r>
              <a:rPr lang="en-US" dirty="0"/>
              <a:t>a generative space in abstract terms, then iteratively place constraints on that </a:t>
            </a:r>
            <a:r>
              <a:rPr lang="en-US" dirty="0" smtClean="0"/>
              <a:t>generative space </a:t>
            </a:r>
            <a:r>
              <a:rPr lang="en-US" dirty="0"/>
              <a:t>to whittle down the output to what we want.</a:t>
            </a:r>
          </a:p>
        </p:txBody>
      </p:sp>
    </p:spTree>
    <p:extLst>
      <p:ext uri="{BB962C8B-B14F-4D97-AF65-F5344CB8AC3E}">
        <p14:creationId xmlns:p14="http://schemas.microsoft.com/office/powerpoint/2010/main" val="221047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Solving </a:t>
            </a:r>
            <a:r>
              <a:rPr lang="en-US" dirty="0"/>
              <a:t>computational problems by reducing them to </a:t>
            </a:r>
            <a:r>
              <a:rPr lang="en-US" dirty="0" smtClean="0"/>
              <a:t>computing answers </a:t>
            </a:r>
            <a:r>
              <a:rPr lang="en-US" dirty="0"/>
              <a:t>sets of logic programs is called answer set programming</a:t>
            </a:r>
          </a:p>
          <a:p>
            <a:r>
              <a:rPr lang="en-US" dirty="0" smtClean="0"/>
              <a:t>Useful </a:t>
            </a:r>
            <a:r>
              <a:rPr lang="en-US" dirty="0"/>
              <a:t>for problems such as</a:t>
            </a:r>
          </a:p>
          <a:p>
            <a:r>
              <a:rPr lang="en-US" dirty="0"/>
              <a:t>– Space shuttle and computer configuration</a:t>
            </a:r>
          </a:p>
          <a:p>
            <a:r>
              <a:rPr lang="en-US" dirty="0"/>
              <a:t>– Solving puzzles and games (e.g., Sudoku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2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112" y="2307456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5" y="-12290"/>
            <a:ext cx="9009914" cy="687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3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23299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9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9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9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74"/>
            <a:ext cx="9062758" cy="686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4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Facts </a:t>
            </a:r>
            <a:r>
              <a:rPr lang="en-US" dirty="0"/>
              <a:t>and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program is defined  </a:t>
            </a:r>
            <a:r>
              <a:rPr lang="en-US" dirty="0"/>
              <a:t>through relations, or </a:t>
            </a:r>
            <a:r>
              <a:rPr lang="en-US" dirty="0" smtClean="0"/>
              <a:t>logical propositions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q :- p</a:t>
            </a:r>
            <a:r>
              <a:rPr lang="en-US" dirty="0" smtClean="0"/>
              <a:t>.</a:t>
            </a:r>
          </a:p>
          <a:p>
            <a:r>
              <a:rPr lang="en-US" dirty="0"/>
              <a:t>This is a rule, or a clause, </a:t>
            </a:r>
            <a:endParaRPr lang="en-US" dirty="0" smtClean="0"/>
          </a:p>
          <a:p>
            <a:r>
              <a:rPr lang="en-US" dirty="0" smtClean="0"/>
              <a:t>In q:-p, q </a:t>
            </a:r>
            <a:r>
              <a:rPr lang="en-US" dirty="0"/>
              <a:t>is the head and p is the body.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symbol :- is </a:t>
            </a:r>
            <a:r>
              <a:rPr lang="en-US" dirty="0" smtClean="0"/>
              <a:t>referred </a:t>
            </a:r>
            <a:r>
              <a:rPr lang="en-US" dirty="0"/>
              <a:t>to as the “neck” of the rule</a:t>
            </a:r>
          </a:p>
        </p:txBody>
      </p:sp>
    </p:spTree>
    <p:extLst>
      <p:ext uri="{BB962C8B-B14F-4D97-AF65-F5344CB8AC3E}">
        <p14:creationId xmlns:p14="http://schemas.microsoft.com/office/powerpoint/2010/main" val="15634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</TotalTime>
  <Words>621</Words>
  <Application>Microsoft Office PowerPoint</Application>
  <PresentationFormat>On-screen Show (4:3)</PresentationFormat>
  <Paragraphs>66</Paragraphs>
  <Slides>19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Answer Set Programming</vt:lpstr>
      <vt:lpstr>PowerPoint Presentation</vt:lpstr>
      <vt:lpstr>ASP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ASP Facts and Rules</vt:lpstr>
      <vt:lpstr>Answer Sets</vt:lpstr>
      <vt:lpstr>Example: Edges and Paths</vt:lpstr>
      <vt:lpstr>Rules</vt:lpstr>
      <vt:lpstr>Output of the program Execution</vt:lpstr>
      <vt:lpstr>Graph Coloring</vt:lpstr>
      <vt:lpstr>Program </vt:lpstr>
      <vt:lpstr>ASP applications </vt:lpstr>
      <vt:lpstr>PowerPoint Presentation</vt:lpstr>
      <vt:lpstr>ASP merits and demerits</vt:lpstr>
      <vt:lpstr>Compiled from: 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Answer Set Programming</dc:title>
  <dc:creator>Swait</dc:creator>
  <cp:lastModifiedBy>Swait</cp:lastModifiedBy>
  <cp:revision>28</cp:revision>
  <dcterms:created xsi:type="dcterms:W3CDTF">2021-05-14T16:45:55Z</dcterms:created>
  <dcterms:modified xsi:type="dcterms:W3CDTF">2021-05-14T17:25:29Z</dcterms:modified>
</cp:coreProperties>
</file>