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9.jpg" ContentType="image/jpg"/>
  <Override PartName="/ppt/media/image10.jpg" ContentType="image/jpg"/>
  <Override PartName="/ppt/media/image11.jpg" ContentType="image/jpg"/>
  <Override PartName="/ppt/media/image12.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27" r:id="rId2"/>
    <p:sldId id="366" r:id="rId3"/>
    <p:sldId id="367" r:id="rId4"/>
    <p:sldId id="353" r:id="rId5"/>
    <p:sldId id="354" r:id="rId6"/>
    <p:sldId id="355" r:id="rId7"/>
    <p:sldId id="368" r:id="rId8"/>
    <p:sldId id="356" r:id="rId9"/>
    <p:sldId id="357" r:id="rId10"/>
    <p:sldId id="358" r:id="rId11"/>
    <p:sldId id="359" r:id="rId12"/>
    <p:sldId id="360" r:id="rId13"/>
    <p:sldId id="362" r:id="rId14"/>
    <p:sldId id="363" r:id="rId15"/>
    <p:sldId id="364" r:id="rId16"/>
    <p:sldId id="365" r:id="rId17"/>
    <p:sldId id="275" r:id="rId18"/>
    <p:sldId id="373" r:id="rId19"/>
    <p:sldId id="374" r:id="rId20"/>
    <p:sldId id="369" r:id="rId21"/>
    <p:sldId id="370" r:id="rId22"/>
    <p:sldId id="371" r:id="rId23"/>
    <p:sldId id="372" r:id="rId24"/>
    <p:sldId id="273"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80802" autoAdjust="0"/>
  </p:normalViewPr>
  <p:slideViewPr>
    <p:cSldViewPr snapToGrid="0">
      <p:cViewPr varScale="1">
        <p:scale>
          <a:sx n="54" d="100"/>
          <a:sy n="54" d="100"/>
        </p:scale>
        <p:origin x="-1080" y="-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47C54-65F2-4495-9FED-AC305973A90B}" type="datetimeFigureOut">
              <a:rPr lang="en-IN" smtClean="0"/>
              <a:t>25-04-2025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9659B6-3CAE-445F-B2DC-F8D99480760F}" type="slidenum">
              <a:rPr lang="en-IN" smtClean="0"/>
              <a:t>‹#›</a:t>
            </a:fld>
            <a:endParaRPr lang="en-IN"/>
          </a:p>
        </p:txBody>
      </p:sp>
    </p:spTree>
    <p:extLst>
      <p:ext uri="{BB962C8B-B14F-4D97-AF65-F5344CB8AC3E}">
        <p14:creationId xmlns:p14="http://schemas.microsoft.com/office/powerpoint/2010/main" val="2762305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AND section might include securing funds or applying for a loan, </a:t>
            </a:r>
          </a:p>
          <a:p>
            <a:r>
              <a:rPr lang="en-GB" sz="1200" b="0" i="0" kern="1200" dirty="0">
                <a:solidFill>
                  <a:schemeClr val="tx1"/>
                </a:solidFill>
                <a:effectLst/>
                <a:latin typeface="+mn-lt"/>
                <a:ea typeface="+mn-ea"/>
                <a:cs typeface="+mn-cs"/>
              </a:rPr>
              <a:t>while the OR section could present different options for acquiring the car, such as purchasing with cash or financing. </a:t>
            </a:r>
          </a:p>
          <a:p>
            <a:r>
              <a:rPr lang="en-GB" sz="1200" b="0" i="0" kern="1200" dirty="0">
                <a:solidFill>
                  <a:schemeClr val="tx1"/>
                </a:solidFill>
                <a:effectLst/>
                <a:latin typeface="+mn-lt"/>
                <a:ea typeface="+mn-ea"/>
                <a:cs typeface="+mn-cs"/>
              </a:rPr>
              <a:t>Each </a:t>
            </a:r>
            <a:r>
              <a:rPr lang="en-GB" sz="1200" b="0" i="0" kern="1200" dirty="0" err="1">
                <a:solidFill>
                  <a:schemeClr val="tx1"/>
                </a:solidFill>
                <a:effectLst/>
                <a:latin typeface="+mn-lt"/>
                <a:ea typeface="+mn-ea"/>
                <a:cs typeface="+mn-cs"/>
              </a:rPr>
              <a:t>subproblem</a:t>
            </a:r>
            <a:r>
              <a:rPr lang="en-GB" sz="1200" b="0" i="0" kern="1200" dirty="0">
                <a:solidFill>
                  <a:schemeClr val="tx1"/>
                </a:solidFill>
                <a:effectLst/>
                <a:latin typeface="+mn-lt"/>
                <a:ea typeface="+mn-ea"/>
                <a:cs typeface="+mn-cs"/>
              </a:rPr>
              <a:t> in the AND-OR graph must be solved before the main issue is resolved.</a:t>
            </a:r>
            <a:endParaRPr lang="en-IN" dirty="0"/>
          </a:p>
        </p:txBody>
      </p:sp>
      <p:sp>
        <p:nvSpPr>
          <p:cNvPr id="4" name="Slide Number Placeholder 3"/>
          <p:cNvSpPr>
            <a:spLocks noGrp="1"/>
          </p:cNvSpPr>
          <p:nvPr>
            <p:ph type="sldNum" sz="quarter" idx="10"/>
          </p:nvPr>
        </p:nvSpPr>
        <p:spPr/>
        <p:txBody>
          <a:bodyPr/>
          <a:lstStyle/>
          <a:p>
            <a:fld id="{6C9659B6-3CAE-445F-B2DC-F8D99480760F}" type="slidenum">
              <a:rPr lang="en-IN" smtClean="0"/>
              <a:t>4</a:t>
            </a:fld>
            <a:endParaRPr lang="en-IN"/>
          </a:p>
        </p:txBody>
      </p:sp>
    </p:spTree>
    <p:extLst>
      <p:ext uri="{BB962C8B-B14F-4D97-AF65-F5344CB8AC3E}">
        <p14:creationId xmlns:p14="http://schemas.microsoft.com/office/powerpoint/2010/main" val="218565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0" kern="1200" dirty="0">
                <a:solidFill>
                  <a:schemeClr val="tx1"/>
                </a:solidFill>
                <a:effectLst/>
                <a:latin typeface="+mn-lt"/>
                <a:ea typeface="+mn-ea"/>
                <a:cs typeface="+mn-cs"/>
              </a:rPr>
              <a:t>AO* Algorithm</a:t>
            </a:r>
          </a:p>
          <a:p>
            <a:endParaRPr lang="en-IN" dirty="0"/>
          </a:p>
        </p:txBody>
      </p:sp>
      <p:sp>
        <p:nvSpPr>
          <p:cNvPr id="4" name="Slide Number Placeholder 3"/>
          <p:cNvSpPr>
            <a:spLocks noGrp="1"/>
          </p:cNvSpPr>
          <p:nvPr>
            <p:ph type="sldNum" sz="quarter" idx="10"/>
          </p:nvPr>
        </p:nvSpPr>
        <p:spPr/>
        <p:txBody>
          <a:bodyPr/>
          <a:lstStyle/>
          <a:p>
            <a:fld id="{6C9659B6-3CAE-445F-B2DC-F8D99480760F}" type="slidenum">
              <a:rPr lang="en-IN" smtClean="0"/>
              <a:t>5</a:t>
            </a:fld>
            <a:endParaRPr lang="en-IN"/>
          </a:p>
        </p:txBody>
      </p:sp>
    </p:spTree>
    <p:extLst>
      <p:ext uri="{BB962C8B-B14F-4D97-AF65-F5344CB8AC3E}">
        <p14:creationId xmlns:p14="http://schemas.microsoft.com/office/powerpoint/2010/main" val="2375919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https://www.geeksforgeeks.org/ao-algorithm-artificial-intelligence/</a:t>
            </a:r>
          </a:p>
        </p:txBody>
      </p:sp>
      <p:sp>
        <p:nvSpPr>
          <p:cNvPr id="4" name="Slide Number Placeholder 3"/>
          <p:cNvSpPr>
            <a:spLocks noGrp="1"/>
          </p:cNvSpPr>
          <p:nvPr>
            <p:ph type="sldNum" sz="quarter" idx="10"/>
          </p:nvPr>
        </p:nvSpPr>
        <p:spPr/>
        <p:txBody>
          <a:bodyPr/>
          <a:lstStyle/>
          <a:p>
            <a:fld id="{6C9659B6-3CAE-445F-B2DC-F8D99480760F}" type="slidenum">
              <a:rPr lang="en-IN" smtClean="0"/>
              <a:t>11</a:t>
            </a:fld>
            <a:endParaRPr lang="en-IN"/>
          </a:p>
        </p:txBody>
      </p:sp>
    </p:spTree>
    <p:extLst>
      <p:ext uri="{BB962C8B-B14F-4D97-AF65-F5344CB8AC3E}">
        <p14:creationId xmlns:p14="http://schemas.microsoft.com/office/powerpoint/2010/main" val="3923675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So, by above calculation B⇢E path is chosen which is minimum path, </a:t>
            </a:r>
            <a:r>
              <a:rPr lang="en-GB" sz="1200" b="0" i="0" kern="1200" dirty="0" err="1">
                <a:solidFill>
                  <a:schemeClr val="tx1"/>
                </a:solidFill>
                <a:effectLst/>
                <a:latin typeface="+mn-lt"/>
                <a:ea typeface="+mn-ea"/>
                <a:cs typeface="+mn-cs"/>
              </a:rPr>
              <a:t>i.e</a:t>
            </a:r>
            <a:r>
              <a:rPr lang="en-GB" sz="1200" b="0" i="0" kern="1200" dirty="0">
                <a:solidFill>
                  <a:schemeClr val="tx1"/>
                </a:solidFill>
                <a:effectLst/>
                <a:latin typeface="+mn-lt"/>
                <a:ea typeface="+mn-ea"/>
                <a:cs typeface="+mn-cs"/>
              </a:rPr>
              <a:t> f(B⇢E) because B’s heuristic value is different from its actual value The heuristic is updated and the minimum cost path is selected. The minimum value in our situation is 8. Therefore, the heuristic for A must be updated due to the change in B’s heuristic.</a:t>
            </a:r>
            <a:endParaRPr lang="en-IN" dirty="0"/>
          </a:p>
        </p:txBody>
      </p:sp>
      <p:sp>
        <p:nvSpPr>
          <p:cNvPr id="4" name="Slide Number Placeholder 3"/>
          <p:cNvSpPr>
            <a:spLocks noGrp="1"/>
          </p:cNvSpPr>
          <p:nvPr>
            <p:ph type="sldNum" sz="quarter" idx="10"/>
          </p:nvPr>
        </p:nvSpPr>
        <p:spPr/>
        <p:txBody>
          <a:bodyPr/>
          <a:lstStyle/>
          <a:p>
            <a:fld id="{6C9659B6-3CAE-445F-B2DC-F8D99480760F}" type="slidenum">
              <a:rPr lang="en-IN" smtClean="0"/>
              <a:t>14</a:t>
            </a:fld>
            <a:endParaRPr lang="en-IN"/>
          </a:p>
        </p:txBody>
      </p:sp>
    </p:spTree>
    <p:extLst>
      <p:ext uri="{BB962C8B-B14F-4D97-AF65-F5344CB8AC3E}">
        <p14:creationId xmlns:p14="http://schemas.microsoft.com/office/powerpoint/2010/main" val="3697417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https://www.slideshare.net/slideshow/ao-star-algorithm-in-artificial-intellligence/276016571</a:t>
            </a:r>
          </a:p>
        </p:txBody>
      </p:sp>
      <p:sp>
        <p:nvSpPr>
          <p:cNvPr id="4" name="Slide Number Placeholder 3"/>
          <p:cNvSpPr>
            <a:spLocks noGrp="1"/>
          </p:cNvSpPr>
          <p:nvPr>
            <p:ph type="sldNum" sz="quarter" idx="10"/>
          </p:nvPr>
        </p:nvSpPr>
        <p:spPr/>
        <p:txBody>
          <a:bodyPr/>
          <a:lstStyle/>
          <a:p>
            <a:fld id="{6C9659B6-3CAE-445F-B2DC-F8D99480760F}" type="slidenum">
              <a:rPr lang="en-IN" smtClean="0"/>
              <a:t>16</a:t>
            </a:fld>
            <a:endParaRPr lang="en-IN"/>
          </a:p>
        </p:txBody>
      </p:sp>
    </p:spTree>
    <p:extLst>
      <p:ext uri="{BB962C8B-B14F-4D97-AF65-F5344CB8AC3E}">
        <p14:creationId xmlns:p14="http://schemas.microsoft.com/office/powerpoint/2010/main" val="3476858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32825" y="1049543"/>
            <a:ext cx="7726347" cy="540148"/>
          </a:xfrm>
          <a:prstGeom prst="rect">
            <a:avLst/>
          </a:prstGeom>
        </p:spPr>
        <p:txBody>
          <a:bodyPr wrap="square" lIns="0" tIns="0" rIns="0" bIns="0">
            <a:spAutoFit/>
          </a:bodyPr>
          <a:lstStyle>
            <a:lvl1pPr>
              <a:defRPr sz="3900" b="1" i="0">
                <a:solidFill>
                  <a:srgbClr val="FF0000"/>
                </a:solidFill>
                <a:latin typeface="Georgia"/>
                <a:cs typeface="Georgia"/>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9787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914400" rtl="0" eaLnBrk="1" latinLnBrk="0" hangingPunct="1">
              <a:lnSpc>
                <a:spcPct val="90000"/>
              </a:lnSpc>
              <a:spcBef>
                <a:spcPct val="0"/>
              </a:spcBef>
              <a:buNone/>
              <a:defRPr lang="en-US" sz="3600" kern="1200" dirty="0">
                <a:solidFill>
                  <a:srgbClr val="C00000"/>
                </a:solidFill>
                <a:latin typeface="Marcellus" panose="020E0602050203020307"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F213FC-66C6-4930-AAD8-6C0E37E6E5CB}"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6979" y="1709742"/>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406979"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F213FC-66C6-4930-AAD8-6C0E37E6E5CB}"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42639"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76639"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F213FC-66C6-4930-AAD8-6C0E37E6E5CB}"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33393" y="365129"/>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433393"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33393"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765807"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765807"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F213FC-66C6-4930-AAD8-6C0E37E6E5CB}"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F213FC-66C6-4930-AAD8-6C0E37E6E5CB}" type="datetimeFigureOut">
              <a:rPr lang="en-US" smtClean="0"/>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F213FC-66C6-4930-AAD8-6C0E37E6E5CB}" type="datetimeFigureOut">
              <a:rPr lang="en-US" smtClean="0"/>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F213FC-66C6-4930-AAD8-6C0E37E6E5CB}"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2639" y="365126"/>
            <a:ext cx="10515600" cy="109050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42639" y="1616050"/>
            <a:ext cx="10515600" cy="43775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F213FC-66C6-4930-AAD8-6C0E37E6E5CB}" type="datetimeFigureOut">
              <a:rPr lang="en-US" smtClean="0"/>
              <a:t>4/25/2025</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pic>
        <p:nvPicPr>
          <p:cNvPr id="9" name="Content Placeholder 6" descr="A close up of a sign&#10;&#10;Description automatically generated">
            <a:extLst>
              <a:ext uri="{FF2B5EF4-FFF2-40B4-BE49-F238E27FC236}">
                <a16:creationId xmlns="" xmlns:a16="http://schemas.microsoft.com/office/drawing/2014/main" id="{7A4B2AD0-4086-4A88-937B-573DCB53B204}"/>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476466" y="6086095"/>
            <a:ext cx="968545" cy="721920"/>
          </a:xfrm>
          <a:prstGeom prst="rect">
            <a:avLst/>
          </a:prstGeom>
        </p:spPr>
      </p:pic>
      <p:pic>
        <p:nvPicPr>
          <p:cNvPr id="10" name="Picture 9" descr="A picture containing drawing&#10;&#10;Description automatically generated">
            <a:extLst>
              <a:ext uri="{FF2B5EF4-FFF2-40B4-BE49-F238E27FC236}">
                <a16:creationId xmlns="" xmlns:a16="http://schemas.microsoft.com/office/drawing/2014/main" id="{B3F4F26F-8249-41F0-8102-C32774B208EE}"/>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6041338"/>
            <a:ext cx="3245736" cy="811434"/>
          </a:xfrm>
          <a:prstGeom prst="rect">
            <a:avLst/>
          </a:prstGeom>
        </p:spPr>
      </p:pic>
      <p:pic>
        <p:nvPicPr>
          <p:cNvPr id="11" name="Picture 10">
            <a:extLst>
              <a:ext uri="{FF2B5EF4-FFF2-40B4-BE49-F238E27FC236}">
                <a16:creationId xmlns="" xmlns:a16="http://schemas.microsoft.com/office/drawing/2014/main" id="{D6333640-932F-4C77-B782-ECA0B282988A}"/>
              </a:ext>
            </a:extLst>
          </p:cNvPr>
          <p:cNvPicPr>
            <a:picLocks noChangeAspect="1"/>
          </p:cNvPicPr>
          <p:nvPr userDrawn="1"/>
        </p:nvPicPr>
        <p:blipFill>
          <a:blip r:embed="rId16"/>
          <a:stretch>
            <a:fillRect/>
          </a:stretch>
        </p:blipFill>
        <p:spPr>
          <a:xfrm>
            <a:off x="11536219" y="4"/>
            <a:ext cx="655783" cy="6855781"/>
          </a:xfrm>
          <a:prstGeom prst="rect">
            <a:avLst/>
          </a:prstGeom>
        </p:spPr>
      </p:pic>
      <p:pic>
        <p:nvPicPr>
          <p:cNvPr id="12" name="Picture 11">
            <a:extLst>
              <a:ext uri="{FF2B5EF4-FFF2-40B4-BE49-F238E27FC236}">
                <a16:creationId xmlns="" xmlns:a16="http://schemas.microsoft.com/office/drawing/2014/main" id="{B120F924-AB6D-45B8-931B-EE03BFA4E94A}"/>
              </a:ext>
            </a:extLst>
          </p:cNvPr>
          <p:cNvPicPr>
            <a:picLocks noChangeAspect="1"/>
          </p:cNvPicPr>
          <p:nvPr userDrawn="1"/>
        </p:nvPicPr>
        <p:blipFill>
          <a:blip r:embed="rId17"/>
          <a:stretch>
            <a:fillRect/>
          </a:stretch>
        </p:blipFill>
        <p:spPr>
          <a:xfrm>
            <a:off x="11157529" y="0"/>
            <a:ext cx="378691" cy="5440680"/>
          </a:xfrm>
          <a:prstGeom prst="rect">
            <a:avLst/>
          </a:prstGeom>
        </p:spPr>
      </p:pic>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lnSpc>
          <a:spcPct val="90000"/>
        </a:lnSpc>
        <a:spcBef>
          <a:spcPct val="0"/>
        </a:spcBef>
        <a:buNone/>
        <a:defRPr lang="en-US" sz="3600" kern="1200" dirty="0">
          <a:solidFill>
            <a:srgbClr val="C00000"/>
          </a:solidFill>
          <a:latin typeface="Marcellus" panose="020E0602050203020307"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AO.docx"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hyperlink" Target="http://www.geeksforgeeks.org/best-first-search-informed-search/" TargetMode="External"/><Relationship Id="rId2" Type="http://schemas.openxmlformats.org/officeDocument/2006/relationships/hyperlink" Target="http://www.javatpoint.com/ai-informed-search-algorith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6C582F1C-E12E-0811-A289-DE85E01183CF}"/>
              </a:ext>
            </a:extLst>
          </p:cNvPr>
          <p:cNvSpPr>
            <a:spLocks noGrp="1"/>
          </p:cNvSpPr>
          <p:nvPr>
            <p:ph type="ctrTitle"/>
          </p:nvPr>
        </p:nvSpPr>
        <p:spPr/>
        <p:txBody>
          <a:bodyPr>
            <a:normAutofit/>
          </a:bodyPr>
          <a:lstStyle/>
          <a:p>
            <a:r>
              <a:rPr lang="en-US" dirty="0"/>
              <a:t>Module 3</a:t>
            </a:r>
            <a:br>
              <a:rPr lang="en-US" dirty="0"/>
            </a:br>
            <a:r>
              <a:rPr lang="en-US" dirty="0"/>
              <a:t>Informed </a:t>
            </a:r>
            <a:r>
              <a:rPr lang="en-US" dirty="0" smtClean="0"/>
              <a:t>Search AO*</a:t>
            </a:r>
            <a:endParaRPr lang="en-IN" dirty="0"/>
          </a:p>
        </p:txBody>
      </p:sp>
      <p:sp>
        <p:nvSpPr>
          <p:cNvPr id="5" name="Subtitle 4">
            <a:extLst>
              <a:ext uri="{FF2B5EF4-FFF2-40B4-BE49-F238E27FC236}">
                <a16:creationId xmlns="" xmlns:a16="http://schemas.microsoft.com/office/drawing/2014/main" id="{495637A0-F8BA-16B8-1C62-4C6BCB406852}"/>
              </a:ext>
            </a:extLst>
          </p:cNvPr>
          <p:cNvSpPr>
            <a:spLocks noGrp="1"/>
          </p:cNvSpPr>
          <p:nvPr>
            <p:ph type="subTitle" idx="1"/>
          </p:nvPr>
        </p:nvSpPr>
        <p:spPr/>
        <p:txBody>
          <a:bodyPr/>
          <a:lstStyle/>
          <a:p>
            <a:pPr algn="r"/>
            <a:r>
              <a:rPr lang="en-US" dirty="0"/>
              <a:t>Nirmala Shinde Baloorkar</a:t>
            </a:r>
          </a:p>
          <a:p>
            <a:pPr algn="r"/>
            <a:r>
              <a:rPr lang="en-US" dirty="0"/>
              <a:t>Assistant Professor</a:t>
            </a:r>
          </a:p>
          <a:p>
            <a:pPr algn="r"/>
            <a:r>
              <a:rPr lang="en-US" dirty="0"/>
              <a:t>Department of Computer Engineering</a:t>
            </a:r>
            <a:endParaRPr lang="en-IN" dirty="0"/>
          </a:p>
          <a:p>
            <a:endParaRPr lang="en-IN" dirty="0"/>
          </a:p>
        </p:txBody>
      </p:sp>
    </p:spTree>
    <p:extLst>
      <p:ext uri="{BB962C8B-B14F-4D97-AF65-F5344CB8AC3E}">
        <p14:creationId xmlns:p14="http://schemas.microsoft.com/office/powerpoint/2010/main" val="2513712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AO* Algorithm – Total Estimated Cost</a:t>
            </a:r>
            <a:endParaRPr lang="en-IN" dirty="0"/>
          </a:p>
        </p:txBody>
      </p:sp>
      <p:sp>
        <p:nvSpPr>
          <p:cNvPr id="3" name="Content Placeholder 2"/>
          <p:cNvSpPr>
            <a:spLocks noGrp="1"/>
          </p:cNvSpPr>
          <p:nvPr>
            <p:ph idx="1"/>
          </p:nvPr>
        </p:nvSpPr>
        <p:spPr/>
        <p:txBody>
          <a:bodyPr/>
          <a:lstStyle/>
          <a:p>
            <a:pPr fontAlgn="base"/>
            <a:r>
              <a:rPr lang="en-GB" dirty="0"/>
              <a:t>The total estimated cost f(n)</a:t>
            </a:r>
            <a:r>
              <a:rPr lang="en-GB" i="1" dirty="0"/>
              <a:t>f</a:t>
            </a:r>
            <a:r>
              <a:rPr lang="en-GB" dirty="0"/>
              <a:t>(</a:t>
            </a:r>
            <a:r>
              <a:rPr lang="en-GB" i="1" dirty="0"/>
              <a:t>n</a:t>
            </a:r>
            <a:r>
              <a:rPr lang="en-GB" dirty="0"/>
              <a:t>) at any node </a:t>
            </a:r>
            <a:r>
              <a:rPr lang="en-GB" dirty="0" err="1"/>
              <a:t>n</a:t>
            </a:r>
            <a:r>
              <a:rPr lang="en-GB" i="1" dirty="0" err="1"/>
              <a:t>n</a:t>
            </a:r>
            <a:r>
              <a:rPr lang="en-GB" dirty="0"/>
              <a:t> is given by:</a:t>
            </a:r>
          </a:p>
          <a:p>
            <a:pPr marL="0" indent="0" algn="ctr" fontAlgn="base">
              <a:buNone/>
            </a:pPr>
            <a:r>
              <a:rPr lang="en-GB" i="1" dirty="0"/>
              <a:t>f</a:t>
            </a:r>
            <a:r>
              <a:rPr lang="en-GB" dirty="0"/>
              <a:t>(</a:t>
            </a:r>
            <a:r>
              <a:rPr lang="en-GB" i="1" dirty="0"/>
              <a:t>n</a:t>
            </a:r>
            <a:r>
              <a:rPr lang="en-GB" dirty="0"/>
              <a:t>)=</a:t>
            </a:r>
            <a:r>
              <a:rPr lang="en-GB" i="1" dirty="0"/>
              <a:t>C</a:t>
            </a:r>
            <a:r>
              <a:rPr lang="en-GB" dirty="0"/>
              <a:t>(</a:t>
            </a:r>
            <a:r>
              <a:rPr lang="en-GB" i="1" dirty="0"/>
              <a:t>n</a:t>
            </a:r>
            <a:r>
              <a:rPr lang="en-GB" dirty="0"/>
              <a:t>)+</a:t>
            </a:r>
            <a:r>
              <a:rPr lang="en-GB" i="1" dirty="0"/>
              <a:t>h</a:t>
            </a:r>
            <a:r>
              <a:rPr lang="en-GB" dirty="0"/>
              <a:t>(</a:t>
            </a:r>
            <a:r>
              <a:rPr lang="en-GB" i="1" dirty="0"/>
              <a:t>n</a:t>
            </a:r>
            <a:r>
              <a:rPr lang="en-GB" dirty="0"/>
              <a:t>)</a:t>
            </a:r>
          </a:p>
          <a:p>
            <a:pPr marL="0" indent="0" fontAlgn="base">
              <a:buNone/>
            </a:pPr>
            <a:r>
              <a:rPr lang="en-GB" dirty="0"/>
              <a:t>where:</a:t>
            </a:r>
          </a:p>
          <a:p>
            <a:pPr fontAlgn="base"/>
            <a:r>
              <a:rPr lang="en-GB" i="1" dirty="0"/>
              <a:t>C</a:t>
            </a:r>
            <a:r>
              <a:rPr lang="en-GB" dirty="0"/>
              <a:t>(</a:t>
            </a:r>
            <a:r>
              <a:rPr lang="en-GB" i="1" dirty="0"/>
              <a:t>n</a:t>
            </a:r>
            <a:r>
              <a:rPr lang="en-GB" dirty="0"/>
              <a:t>) is the actual cost to reach node </a:t>
            </a:r>
            <a:r>
              <a:rPr lang="en-GB" i="1" dirty="0"/>
              <a:t>n</a:t>
            </a:r>
            <a:r>
              <a:rPr lang="en-GB" dirty="0"/>
              <a:t> from the start node.</a:t>
            </a:r>
          </a:p>
          <a:p>
            <a:pPr fontAlgn="base"/>
            <a:r>
              <a:rPr lang="en-GB" i="1" dirty="0"/>
              <a:t>h</a:t>
            </a:r>
            <a:r>
              <a:rPr lang="en-GB" dirty="0"/>
              <a:t>(</a:t>
            </a:r>
            <a:r>
              <a:rPr lang="en-GB" i="1" dirty="0"/>
              <a:t>n</a:t>
            </a:r>
            <a:r>
              <a:rPr lang="en-GB" dirty="0"/>
              <a:t>) is the estimated cost from node </a:t>
            </a:r>
            <a:r>
              <a:rPr lang="en-GB" i="1" dirty="0"/>
              <a:t>n</a:t>
            </a:r>
            <a:r>
              <a:rPr lang="en-GB" dirty="0"/>
              <a:t> to the goal.</a:t>
            </a:r>
          </a:p>
          <a:p>
            <a:endParaRPr lang="en-IN" dirty="0"/>
          </a:p>
          <a:p>
            <a:pPr marL="0" indent="0">
              <a:buNone/>
            </a:pPr>
            <a:r>
              <a:rPr lang="en-IN" dirty="0">
                <a:hlinkClick r:id="rId2" action="ppaction://hlinkfile"/>
              </a:rPr>
              <a:t>Stepwise Algorithm</a:t>
            </a:r>
            <a:endParaRPr lang="en-IN" dirty="0"/>
          </a:p>
        </p:txBody>
      </p:sp>
    </p:spTree>
    <p:extLst>
      <p:ext uri="{BB962C8B-B14F-4D97-AF65-F5344CB8AC3E}">
        <p14:creationId xmlns:p14="http://schemas.microsoft.com/office/powerpoint/2010/main" val="34575230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endParaRPr lang="en-IN" dirty="0"/>
          </a:p>
        </p:txBody>
      </p:sp>
      <p:sp>
        <p:nvSpPr>
          <p:cNvPr id="3" name="Content Placeholder 2"/>
          <p:cNvSpPr>
            <a:spLocks noGrp="1"/>
          </p:cNvSpPr>
          <p:nvPr>
            <p:ph idx="1"/>
          </p:nvPr>
        </p:nvSpPr>
        <p:spPr>
          <a:xfrm>
            <a:off x="542639" y="1616050"/>
            <a:ext cx="3692566" cy="4377521"/>
          </a:xfrm>
        </p:spPr>
        <p:txBody>
          <a:bodyPr/>
          <a:lstStyle/>
          <a:p>
            <a:r>
              <a:rPr lang="en-GB" dirty="0"/>
              <a:t>Each node in the graph is assigned a heuristic value, denoted as </a:t>
            </a:r>
            <a:r>
              <a:rPr lang="en-GB" b="1" dirty="0"/>
              <a:t>h(n)</a:t>
            </a:r>
            <a:r>
              <a:rPr lang="en-GB" dirty="0"/>
              <a:t>, and the edge length is considered as </a:t>
            </a:r>
            <a:r>
              <a:rPr lang="en-GB" b="1" dirty="0"/>
              <a:t>1.</a:t>
            </a:r>
            <a:endParaRPr lang="en-IN" dirty="0"/>
          </a:p>
        </p:txBody>
      </p:sp>
      <p:pic>
        <p:nvPicPr>
          <p:cNvPr id="6146"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205" y="1447938"/>
            <a:ext cx="6854825" cy="5176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2606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1</a:t>
            </a:r>
            <a:endParaRPr lang="en-IN" dirty="0"/>
          </a:p>
        </p:txBody>
      </p:sp>
      <p:sp>
        <p:nvSpPr>
          <p:cNvPr id="3" name="Content Placeholder 2"/>
          <p:cNvSpPr>
            <a:spLocks noGrp="1"/>
          </p:cNvSpPr>
          <p:nvPr>
            <p:ph idx="1"/>
          </p:nvPr>
        </p:nvSpPr>
        <p:spPr>
          <a:xfrm>
            <a:off x="542639" y="1217465"/>
            <a:ext cx="7405607" cy="4377521"/>
          </a:xfrm>
        </p:spPr>
        <p:txBody>
          <a:bodyPr vert="horz" lIns="91440" tIns="45720" rIns="91440" bIns="45720" rtlCol="0">
            <a:normAutofit/>
          </a:bodyPr>
          <a:lstStyle/>
          <a:p>
            <a:r>
              <a:rPr lang="en-GB" dirty="0"/>
              <a:t>Starting from node A, we use the evaluation function</a:t>
            </a:r>
          </a:p>
        </p:txBody>
      </p:sp>
      <p:pic>
        <p:nvPicPr>
          <p:cNvPr id="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7635" y="0"/>
            <a:ext cx="3663420" cy="27666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72861" y="5432084"/>
            <a:ext cx="7397262" cy="830997"/>
          </a:xfrm>
          <a:prstGeom prst="rect">
            <a:avLst/>
          </a:prstGeom>
        </p:spPr>
        <p:txBody>
          <a:bodyPr wrap="square">
            <a:spAutoFit/>
          </a:bodyPr>
          <a:lstStyle/>
          <a:p>
            <a:pPr algn="ctr"/>
            <a:r>
              <a:rPr lang="en-GB" sz="2400" b="1" i="1" dirty="0"/>
              <a:t>Since f(A -&gt; B) = 6 is smaller than f(A -&gt; C + D) = 8, </a:t>
            </a:r>
          </a:p>
          <a:p>
            <a:pPr algn="ctr"/>
            <a:r>
              <a:rPr lang="en-GB" sz="2400" b="1" i="1" dirty="0"/>
              <a:t>we select the path A -&gt; B.</a:t>
            </a:r>
            <a:endParaRPr lang="en-IN" sz="2400" dirty="0"/>
          </a:p>
        </p:txBody>
      </p:sp>
      <p:sp>
        <p:nvSpPr>
          <p:cNvPr id="6" name="Rectangle 5"/>
          <p:cNvSpPr/>
          <p:nvPr/>
        </p:nvSpPr>
        <p:spPr>
          <a:xfrm>
            <a:off x="134814" y="2136394"/>
            <a:ext cx="6652848" cy="1809819"/>
          </a:xfrm>
          <a:prstGeom prst="rect">
            <a:avLst/>
          </a:prstGeom>
        </p:spPr>
        <p:txBody>
          <a:bodyPr vert="horz" lIns="91440" tIns="45720" rIns="91440" bIns="45720" rtlCol="0">
            <a:normAutofit/>
          </a:bodyPr>
          <a:lstStyle/>
          <a:p>
            <a:pPr marL="228600" indent="-228600" defTabSz="914400">
              <a:lnSpc>
                <a:spcPct val="90000"/>
              </a:lnSpc>
              <a:spcBef>
                <a:spcPts val="1000"/>
              </a:spcBef>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For the path involving OR  nodes (B)</a:t>
            </a:r>
          </a:p>
          <a:p>
            <a:pPr defTabSz="914400">
              <a:lnSpc>
                <a:spcPct val="90000"/>
              </a:lnSpc>
              <a:spcBef>
                <a:spcPts val="1000"/>
              </a:spcBef>
            </a:pPr>
            <a:r>
              <a:rPr lang="en-GB" sz="2400" dirty="0">
                <a:latin typeface="Times New Roman" panose="02020603050405020304" pitchFamily="18" charset="0"/>
                <a:cs typeface="Times New Roman" panose="02020603050405020304" pitchFamily="18" charset="0"/>
              </a:rPr>
              <a:t>   f(A -&gt; B) = g(B) + h(B) </a:t>
            </a:r>
          </a:p>
          <a:p>
            <a:pPr defTabSz="914400">
              <a:lnSpc>
                <a:spcPct val="90000"/>
              </a:lnSpc>
              <a:spcBef>
                <a:spcPts val="1000"/>
              </a:spcBef>
            </a:pPr>
            <a:r>
              <a:rPr lang="en-GB" sz="2400" dirty="0">
                <a:latin typeface="Times New Roman" panose="02020603050405020304" pitchFamily="18" charset="0"/>
                <a:cs typeface="Times New Roman" panose="02020603050405020304" pitchFamily="18" charset="0"/>
              </a:rPr>
              <a:t>                   = 1 + 5 (g(n) = 1 is the default path cost) </a:t>
            </a:r>
          </a:p>
          <a:p>
            <a:pPr defTabSz="914400">
              <a:lnSpc>
                <a:spcPct val="90000"/>
              </a:lnSpc>
              <a:spcBef>
                <a:spcPts val="1000"/>
              </a:spcBef>
            </a:pPr>
            <a:r>
              <a:rPr lang="en-GB" sz="2400" dirty="0">
                <a:latin typeface="Times New Roman" panose="02020603050405020304" pitchFamily="18" charset="0"/>
                <a:cs typeface="Times New Roman" panose="02020603050405020304" pitchFamily="18" charset="0"/>
              </a:rPr>
              <a:t>                   = 6</a:t>
            </a:r>
          </a:p>
        </p:txBody>
      </p:sp>
      <p:sp>
        <p:nvSpPr>
          <p:cNvPr id="7" name="Rectangle 6"/>
          <p:cNvSpPr/>
          <p:nvPr/>
        </p:nvSpPr>
        <p:spPr>
          <a:xfrm>
            <a:off x="3739661" y="3706026"/>
            <a:ext cx="7174523" cy="2159566"/>
          </a:xfrm>
          <a:prstGeom prst="rect">
            <a:avLst/>
          </a:prstGeom>
        </p:spPr>
        <p:txBody>
          <a:bodyPr vert="horz" lIns="91440" tIns="45720" rIns="91440" bIns="45720" rtlCol="0">
            <a:normAutofit/>
          </a:bodyPr>
          <a:lstStyle/>
          <a:p>
            <a:pPr marL="228600" indent="-228600" defTabSz="914400">
              <a:lnSpc>
                <a:spcPct val="90000"/>
              </a:lnSpc>
              <a:spcBef>
                <a:spcPts val="1000"/>
              </a:spcBef>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For the path involving AND nodes (C and D):</a:t>
            </a:r>
          </a:p>
          <a:p>
            <a:pPr defTabSz="914400">
              <a:lnSpc>
                <a:spcPct val="90000"/>
              </a:lnSpc>
              <a:spcBef>
                <a:spcPts val="1000"/>
              </a:spcBef>
            </a:pPr>
            <a:r>
              <a:rPr lang="en-GB" sz="2400" dirty="0">
                <a:latin typeface="Times New Roman" panose="02020603050405020304" pitchFamily="18" charset="0"/>
                <a:cs typeface="Times New Roman" panose="02020603050405020304" pitchFamily="18" charset="0"/>
              </a:rPr>
              <a:t>f(A -&gt; C + D) = g(C) + h(C) + g(D) + h(D) </a:t>
            </a:r>
          </a:p>
          <a:p>
            <a:pPr defTabSz="914400">
              <a:lnSpc>
                <a:spcPct val="90000"/>
              </a:lnSpc>
              <a:spcBef>
                <a:spcPts val="1000"/>
              </a:spcBef>
            </a:pPr>
            <a:r>
              <a:rPr lang="en-GB" sz="2400" dirty="0">
                <a:latin typeface="Times New Roman" panose="02020603050405020304" pitchFamily="18" charset="0"/>
                <a:cs typeface="Times New Roman" panose="02020603050405020304" pitchFamily="18" charset="0"/>
              </a:rPr>
              <a:t>                       = 1 + 2 + 1 + 4 (C &amp; D are AND nodes)</a:t>
            </a:r>
          </a:p>
          <a:p>
            <a:pPr defTabSz="914400">
              <a:lnSpc>
                <a:spcPct val="90000"/>
              </a:lnSpc>
              <a:spcBef>
                <a:spcPts val="1000"/>
              </a:spcBef>
            </a:pPr>
            <a:r>
              <a:rPr lang="en-GB" sz="2400" dirty="0">
                <a:latin typeface="Times New Roman" panose="02020603050405020304" pitchFamily="18" charset="0"/>
                <a:cs typeface="Times New Roman" panose="02020603050405020304" pitchFamily="18" charset="0"/>
              </a:rPr>
              <a:t>                       = 8</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28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2</a:t>
            </a:r>
            <a:endParaRPr lang="en-IN" dirty="0"/>
          </a:p>
        </p:txBody>
      </p:sp>
      <p:sp>
        <p:nvSpPr>
          <p:cNvPr id="3" name="Content Placeholder 2"/>
          <p:cNvSpPr>
            <a:spLocks noGrp="1"/>
          </p:cNvSpPr>
          <p:nvPr>
            <p:ph idx="1"/>
          </p:nvPr>
        </p:nvSpPr>
        <p:spPr>
          <a:xfrm>
            <a:off x="542639" y="1217465"/>
            <a:ext cx="7405607" cy="4377521"/>
          </a:xfrm>
        </p:spPr>
        <p:txBody>
          <a:bodyPr vert="horz" lIns="91440" tIns="45720" rIns="91440" bIns="45720" rtlCol="0">
            <a:normAutofit/>
          </a:bodyPr>
          <a:lstStyle/>
          <a:p>
            <a:pPr fontAlgn="base"/>
            <a:r>
              <a:rPr lang="en-IN" b="1" dirty="0"/>
              <a:t>Explore Node B</a:t>
            </a:r>
          </a:p>
        </p:txBody>
      </p:sp>
      <p:pic>
        <p:nvPicPr>
          <p:cNvPr id="4"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7635" y="0"/>
            <a:ext cx="3663420" cy="276664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672861" y="5432084"/>
            <a:ext cx="7397262" cy="830997"/>
          </a:xfrm>
          <a:prstGeom prst="rect">
            <a:avLst/>
          </a:prstGeom>
        </p:spPr>
        <p:txBody>
          <a:bodyPr wrap="square">
            <a:spAutoFit/>
          </a:bodyPr>
          <a:lstStyle/>
          <a:p>
            <a:pPr algn="ctr"/>
            <a:r>
              <a:rPr lang="en-GB" sz="2400" b="1" i="1" dirty="0"/>
              <a:t>Since f(B-&gt; E) = 8 is smaller than f(B -&gt; E) = 10, </a:t>
            </a:r>
          </a:p>
          <a:p>
            <a:pPr algn="ctr"/>
            <a:r>
              <a:rPr lang="en-GB" sz="2400" b="1" i="1" dirty="0"/>
              <a:t>we select the path B -&gt; E.</a:t>
            </a:r>
            <a:endParaRPr lang="en-IN" sz="2400" dirty="0"/>
          </a:p>
        </p:txBody>
      </p:sp>
      <p:sp>
        <p:nvSpPr>
          <p:cNvPr id="6" name="Rectangle 5"/>
          <p:cNvSpPr/>
          <p:nvPr/>
        </p:nvSpPr>
        <p:spPr>
          <a:xfrm>
            <a:off x="134814" y="2136394"/>
            <a:ext cx="6652848" cy="1809819"/>
          </a:xfrm>
          <a:prstGeom prst="rect">
            <a:avLst/>
          </a:prstGeom>
        </p:spPr>
        <p:txBody>
          <a:bodyPr vert="horz" lIns="91440" tIns="45720" rIns="91440" bIns="45720" rtlCol="0">
            <a:normAutofit/>
          </a:bodyPr>
          <a:lstStyle/>
          <a:p>
            <a:pPr marL="228600" indent="-228600" defTabSz="914400">
              <a:lnSpc>
                <a:spcPct val="90000"/>
              </a:lnSpc>
              <a:spcBef>
                <a:spcPts val="1000"/>
              </a:spcBef>
              <a:buFont typeface="Arial" panose="020B0604020202020204" pitchFamily="34" charset="0"/>
              <a:buChar char="•"/>
            </a:pPr>
            <a:r>
              <a:rPr lang="en-GB" sz="2400" dirty="0"/>
              <a:t>Calculate the values for nodes </a:t>
            </a:r>
            <a:r>
              <a:rPr lang="en-GB" sz="2400" b="1" dirty="0"/>
              <a:t>E</a:t>
            </a:r>
            <a:r>
              <a:rPr lang="en-GB" sz="2400" dirty="0"/>
              <a:t> </a:t>
            </a:r>
            <a:endParaRPr lang="en-GB" sz="2400" b="1" dirty="0"/>
          </a:p>
          <a:p>
            <a:pPr defTabSz="914400">
              <a:lnSpc>
                <a:spcPct val="90000"/>
              </a:lnSpc>
              <a:spcBef>
                <a:spcPts val="1000"/>
              </a:spcBef>
            </a:pPr>
            <a:r>
              <a:rPr lang="pt-BR" sz="2400" dirty="0"/>
              <a:t>f(B -&gt; E) = g(E) + h(E) </a:t>
            </a:r>
          </a:p>
          <a:p>
            <a:pPr defTabSz="914400">
              <a:lnSpc>
                <a:spcPct val="90000"/>
              </a:lnSpc>
              <a:spcBef>
                <a:spcPts val="1000"/>
              </a:spcBef>
            </a:pPr>
            <a:r>
              <a:rPr lang="pt-BR" sz="2400" dirty="0"/>
              <a:t>                = 1 + 7</a:t>
            </a:r>
          </a:p>
          <a:p>
            <a:pPr defTabSz="914400">
              <a:lnSpc>
                <a:spcPct val="90000"/>
              </a:lnSpc>
              <a:spcBef>
                <a:spcPts val="1000"/>
              </a:spcBef>
            </a:pPr>
            <a:r>
              <a:rPr lang="pt-BR" sz="2400" dirty="0"/>
              <a:t>                = 8</a:t>
            </a:r>
            <a:endParaRPr lang="en-GB"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3739661" y="3706026"/>
            <a:ext cx="7174523" cy="2159566"/>
          </a:xfrm>
          <a:prstGeom prst="rect">
            <a:avLst/>
          </a:prstGeom>
        </p:spPr>
        <p:txBody>
          <a:bodyPr vert="horz" lIns="91440" tIns="45720" rIns="91440" bIns="45720" rtlCol="0">
            <a:normAutofit/>
          </a:bodyPr>
          <a:lstStyle/>
          <a:p>
            <a:pPr marL="228600" indent="-228600" defTabSz="914400">
              <a:lnSpc>
                <a:spcPct val="90000"/>
              </a:lnSpc>
              <a:spcBef>
                <a:spcPts val="1000"/>
              </a:spcBef>
              <a:buFont typeface="Arial" panose="020B0604020202020204" pitchFamily="34" charset="0"/>
              <a:buChar char="•"/>
            </a:pPr>
            <a:r>
              <a:rPr lang="en-GB" sz="2400" dirty="0"/>
              <a:t>Calculate the values for nodes  </a:t>
            </a:r>
            <a:r>
              <a:rPr lang="en-GB" sz="2400" b="1" dirty="0"/>
              <a:t>F</a:t>
            </a:r>
          </a:p>
          <a:p>
            <a:pPr defTabSz="914400">
              <a:lnSpc>
                <a:spcPct val="90000"/>
              </a:lnSpc>
              <a:spcBef>
                <a:spcPts val="1000"/>
              </a:spcBef>
            </a:pPr>
            <a:r>
              <a:rPr lang="pt-BR" sz="2400" dirty="0"/>
              <a:t>  f(B -&gt; F) = g(F) + h(F) </a:t>
            </a:r>
          </a:p>
          <a:p>
            <a:pPr defTabSz="914400">
              <a:lnSpc>
                <a:spcPct val="90000"/>
              </a:lnSpc>
              <a:spcBef>
                <a:spcPts val="1000"/>
              </a:spcBef>
            </a:pPr>
            <a:r>
              <a:rPr lang="pt-BR" sz="2400" dirty="0"/>
              <a:t>                  = 1 + 9 </a:t>
            </a:r>
          </a:p>
          <a:p>
            <a:pPr defTabSz="914400">
              <a:lnSpc>
                <a:spcPct val="90000"/>
              </a:lnSpc>
              <a:spcBef>
                <a:spcPts val="1000"/>
              </a:spcBef>
            </a:pPr>
            <a:r>
              <a:rPr lang="pt-BR" sz="2400" dirty="0"/>
              <a:t>                  = 10</a:t>
            </a:r>
            <a:r>
              <a:rPr lang="en-GB"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159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2</a:t>
            </a:r>
            <a:endParaRPr lang="en-IN" dirty="0"/>
          </a:p>
        </p:txBody>
      </p:sp>
      <p:sp>
        <p:nvSpPr>
          <p:cNvPr id="3" name="Content Placeholder 2"/>
          <p:cNvSpPr>
            <a:spLocks noGrp="1"/>
          </p:cNvSpPr>
          <p:nvPr>
            <p:ph idx="1"/>
          </p:nvPr>
        </p:nvSpPr>
        <p:spPr>
          <a:xfrm>
            <a:off x="542639" y="1217465"/>
            <a:ext cx="7405607" cy="4377521"/>
          </a:xfrm>
        </p:spPr>
        <p:txBody>
          <a:bodyPr vert="horz" lIns="91440" tIns="45720" rIns="91440" bIns="45720" rtlCol="0">
            <a:normAutofit/>
          </a:bodyPr>
          <a:lstStyle/>
          <a:p>
            <a:pPr fontAlgn="base"/>
            <a:r>
              <a:rPr lang="en-GB" i="1" dirty="0"/>
              <a:t>Thus, </a:t>
            </a:r>
            <a:r>
              <a:rPr lang="en-GB" b="1" i="1" dirty="0"/>
              <a:t>f(B -&gt; E) = 8 </a:t>
            </a:r>
            <a:r>
              <a:rPr lang="en-GB" i="1" dirty="0"/>
              <a:t>is chosen as the optimal path. Since </a:t>
            </a:r>
            <a:r>
              <a:rPr lang="en-GB" b="1" i="1" dirty="0"/>
              <a:t>B</a:t>
            </a:r>
            <a:r>
              <a:rPr lang="en-GB" i="1" dirty="0"/>
              <a:t>’s heuristic value differs from its actual cost, we update the heuristic for </a:t>
            </a:r>
            <a:r>
              <a:rPr lang="en-GB" b="1" i="1" dirty="0"/>
              <a:t>A.</a:t>
            </a:r>
            <a:endParaRPr lang="en-IN" b="1" dirty="0"/>
          </a:p>
        </p:txBody>
      </p:sp>
      <p:pic>
        <p:nvPicPr>
          <p:cNvPr id="4"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7635" y="0"/>
            <a:ext cx="3663420" cy="276664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1230924" y="2967472"/>
            <a:ext cx="5380892" cy="2159566"/>
          </a:xfrm>
          <a:prstGeom prst="rect">
            <a:avLst/>
          </a:prstGeom>
        </p:spPr>
        <p:txBody>
          <a:bodyPr vert="horz" lIns="91440" tIns="45720" rIns="91440" bIns="45720" rtlCol="0">
            <a:normAutofit/>
          </a:bodyPr>
          <a:lstStyle/>
          <a:p>
            <a:pPr defTabSz="914400">
              <a:lnSpc>
                <a:spcPct val="90000"/>
              </a:lnSpc>
              <a:spcBef>
                <a:spcPts val="1000"/>
              </a:spcBef>
            </a:pPr>
            <a:r>
              <a:rPr lang="en-GB" sz="2400" dirty="0"/>
              <a:t>f(A -&gt; B) = g(B) + updated h(B) </a:t>
            </a:r>
          </a:p>
          <a:p>
            <a:pPr defTabSz="914400">
              <a:lnSpc>
                <a:spcPct val="90000"/>
              </a:lnSpc>
              <a:spcBef>
                <a:spcPts val="1000"/>
              </a:spcBef>
            </a:pPr>
            <a:r>
              <a:rPr lang="en-GB" sz="2400" dirty="0"/>
              <a:t>                = 1 + 8 </a:t>
            </a:r>
          </a:p>
          <a:p>
            <a:pPr defTabSz="914400">
              <a:lnSpc>
                <a:spcPct val="90000"/>
              </a:lnSpc>
              <a:spcBef>
                <a:spcPts val="1000"/>
              </a:spcBef>
            </a:pPr>
            <a:r>
              <a:rPr lang="en-GB" sz="2400" dirty="0"/>
              <a:t>                 = 9</a:t>
            </a:r>
            <a:endParaRPr lang="en-IN" sz="2400" dirty="0">
              <a:latin typeface="Times New Roman" panose="02020603050405020304" pitchFamily="18" charset="0"/>
              <a:cs typeface="Times New Roman" panose="02020603050405020304" pitchFamily="18" charset="0"/>
            </a:endParaRPr>
          </a:p>
        </p:txBody>
      </p:sp>
      <p:pic>
        <p:nvPicPr>
          <p:cNvPr id="7170" name="Picture 2" descr="Lightbo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5870" y="2674606"/>
            <a:ext cx="3184857" cy="2200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754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fade">
                                      <p:cBhvr>
                                        <p:cTn id="12" dur="5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3</a:t>
            </a:r>
            <a:endParaRPr lang="en-IN" dirty="0"/>
          </a:p>
        </p:txBody>
      </p:sp>
      <p:sp>
        <p:nvSpPr>
          <p:cNvPr id="3" name="Content Placeholder 2"/>
          <p:cNvSpPr>
            <a:spLocks noGrp="1"/>
          </p:cNvSpPr>
          <p:nvPr>
            <p:ph idx="1"/>
          </p:nvPr>
        </p:nvSpPr>
        <p:spPr>
          <a:xfrm>
            <a:off x="542639" y="1217465"/>
            <a:ext cx="7100807" cy="4377521"/>
          </a:xfrm>
        </p:spPr>
        <p:txBody>
          <a:bodyPr vert="horz" lIns="91440" tIns="45720" rIns="91440" bIns="45720" rtlCol="0">
            <a:normAutofit/>
          </a:bodyPr>
          <a:lstStyle/>
          <a:p>
            <a:r>
              <a:rPr lang="en-GB" dirty="0"/>
              <a:t>Now, we compare </a:t>
            </a:r>
            <a:r>
              <a:rPr lang="en-GB" b="1" dirty="0"/>
              <a:t>f(A -&gt; B) = 9</a:t>
            </a:r>
            <a:r>
              <a:rPr lang="en-GB" dirty="0"/>
              <a:t> with </a:t>
            </a:r>
            <a:r>
              <a:rPr lang="en-GB" b="1" dirty="0"/>
              <a:t>f(A -&gt; C + D) = 8</a:t>
            </a:r>
            <a:r>
              <a:rPr lang="en-GB" dirty="0"/>
              <a:t>. Since </a:t>
            </a:r>
            <a:r>
              <a:rPr lang="en-GB" b="1" dirty="0"/>
              <a:t>f(A -&gt; C + D)</a:t>
            </a:r>
            <a:r>
              <a:rPr lang="en-GB" dirty="0"/>
              <a:t> is smaller, we explore this path and move to node </a:t>
            </a:r>
            <a:r>
              <a:rPr lang="en-GB" b="1" dirty="0"/>
              <a:t>C</a:t>
            </a:r>
            <a:r>
              <a:rPr lang="en-GB" dirty="0"/>
              <a:t>.</a:t>
            </a:r>
          </a:p>
        </p:txBody>
      </p:sp>
      <p:sp>
        <p:nvSpPr>
          <p:cNvPr id="5" name="Rectangle 4"/>
          <p:cNvSpPr/>
          <p:nvPr/>
        </p:nvSpPr>
        <p:spPr>
          <a:xfrm>
            <a:off x="2672861" y="5432084"/>
            <a:ext cx="7725508" cy="830997"/>
          </a:xfrm>
          <a:prstGeom prst="rect">
            <a:avLst/>
          </a:prstGeom>
        </p:spPr>
        <p:txBody>
          <a:bodyPr wrap="square">
            <a:spAutoFit/>
          </a:bodyPr>
          <a:lstStyle/>
          <a:p>
            <a:pPr algn="ctr"/>
            <a:r>
              <a:rPr lang="en-GB" sz="2400" b="1" i="1" dirty="0"/>
              <a:t>Since f(C -&gt; G) = 4 is </a:t>
            </a:r>
            <a:r>
              <a:rPr lang="en-GB" sz="2400" b="1" i="1" dirty="0" smtClean="0"/>
              <a:t>greater </a:t>
            </a:r>
            <a:r>
              <a:rPr lang="en-GB" sz="2400" b="1" i="1" dirty="0"/>
              <a:t>than </a:t>
            </a:r>
            <a:r>
              <a:rPr lang="en-IN" sz="2400" b="1" dirty="0"/>
              <a:t>f(C⇢H+I)</a:t>
            </a:r>
            <a:r>
              <a:rPr lang="en-GB" sz="2400" b="1" i="1" dirty="0"/>
              <a:t> = 2, </a:t>
            </a:r>
          </a:p>
          <a:p>
            <a:pPr algn="ctr"/>
            <a:r>
              <a:rPr lang="en-GB" sz="2400" b="1" i="1" dirty="0"/>
              <a:t>we select the path </a:t>
            </a:r>
            <a:r>
              <a:rPr lang="en-IN" sz="2400" b="1" dirty="0"/>
              <a:t>f(C⇢H+I)</a:t>
            </a:r>
            <a:endParaRPr lang="en-IN" sz="2400" dirty="0"/>
          </a:p>
        </p:txBody>
      </p:sp>
      <p:sp>
        <p:nvSpPr>
          <p:cNvPr id="6" name="Rectangle 5"/>
          <p:cNvSpPr/>
          <p:nvPr/>
        </p:nvSpPr>
        <p:spPr>
          <a:xfrm>
            <a:off x="228598" y="2534978"/>
            <a:ext cx="6652848" cy="1809819"/>
          </a:xfrm>
          <a:prstGeom prst="rect">
            <a:avLst/>
          </a:prstGeom>
        </p:spPr>
        <p:txBody>
          <a:bodyPr vert="horz" lIns="91440" tIns="45720" rIns="91440" bIns="45720" rtlCol="0">
            <a:normAutofit/>
          </a:bodyPr>
          <a:lstStyle/>
          <a:p>
            <a:pPr marL="228600" indent="-228600" defTabSz="914400">
              <a:lnSpc>
                <a:spcPct val="90000"/>
              </a:lnSpc>
              <a:spcBef>
                <a:spcPts val="1000"/>
              </a:spcBef>
              <a:buFont typeface="Arial" panose="020B0604020202020204" pitchFamily="34" charset="0"/>
              <a:buChar char="•"/>
            </a:pPr>
            <a:r>
              <a:rPr lang="pt-BR" sz="2400" dirty="0"/>
              <a:t>f(C -&gt; G) = g(G) + h(G)</a:t>
            </a:r>
            <a:br>
              <a:rPr lang="pt-BR" sz="2400" dirty="0"/>
            </a:br>
            <a:r>
              <a:rPr lang="pt-BR" sz="2400" dirty="0"/>
              <a:t>= 1 + 3</a:t>
            </a:r>
            <a:br>
              <a:rPr lang="pt-BR" sz="2400" dirty="0"/>
            </a:br>
            <a:r>
              <a:rPr lang="pt-BR" sz="2400" dirty="0"/>
              <a:t>= 4</a:t>
            </a:r>
            <a:endParaRPr lang="en-GB"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3739661" y="3706026"/>
            <a:ext cx="7174523" cy="2159566"/>
          </a:xfrm>
          <a:prstGeom prst="rect">
            <a:avLst/>
          </a:prstGeom>
        </p:spPr>
        <p:txBody>
          <a:bodyPr vert="horz" lIns="91440" tIns="45720" rIns="91440" bIns="45720" rtlCol="0">
            <a:normAutofit/>
          </a:bodyPr>
          <a:lstStyle/>
          <a:p>
            <a:pPr marL="228600" indent="-228600" defTabSz="914400">
              <a:lnSpc>
                <a:spcPct val="90000"/>
              </a:lnSpc>
              <a:spcBef>
                <a:spcPts val="1000"/>
              </a:spcBef>
              <a:buFont typeface="Arial" panose="020B0604020202020204" pitchFamily="34" charset="0"/>
              <a:buChar char="•"/>
            </a:pPr>
            <a:r>
              <a:rPr lang="pt-BR" sz="2400" dirty="0"/>
              <a:t>f(C -&gt; H + I) = g(H) + h(H) + g(I) + h(I)</a:t>
            </a:r>
            <a:br>
              <a:rPr lang="pt-BR" sz="2400" dirty="0"/>
            </a:br>
            <a:r>
              <a:rPr lang="pt-BR" sz="2400" dirty="0"/>
              <a:t>= 1 + 0 + 1 + 0 (H &amp; I are AND nodes)</a:t>
            </a:r>
            <a:br>
              <a:rPr lang="pt-BR" sz="2400" dirty="0"/>
            </a:br>
            <a:r>
              <a:rPr lang="pt-BR" sz="2400" dirty="0"/>
              <a:t>= 2</a:t>
            </a:r>
            <a:endParaRPr lang="en-IN" sz="2400" dirty="0">
              <a:latin typeface="Times New Roman" panose="02020603050405020304" pitchFamily="18" charset="0"/>
              <a:cs typeface="Times New Roman" panose="02020603050405020304" pitchFamily="18" charset="0"/>
            </a:endParaRPr>
          </a:p>
        </p:txBody>
      </p:sp>
      <p:pic>
        <p:nvPicPr>
          <p:cNvPr id="10242" name="Picture 2" descr="AO* Algorithm (Step-2)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3849" y="139695"/>
            <a:ext cx="3466857" cy="2395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75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 3</a:t>
            </a:r>
            <a:endParaRPr lang="en-IN" dirty="0"/>
          </a:p>
        </p:txBody>
      </p:sp>
      <p:sp>
        <p:nvSpPr>
          <p:cNvPr id="3" name="Content Placeholder 2"/>
          <p:cNvSpPr>
            <a:spLocks noGrp="1"/>
          </p:cNvSpPr>
          <p:nvPr>
            <p:ph idx="1"/>
          </p:nvPr>
        </p:nvSpPr>
        <p:spPr>
          <a:xfrm>
            <a:off x="542639" y="1217465"/>
            <a:ext cx="7100807" cy="4377521"/>
          </a:xfrm>
        </p:spPr>
        <p:txBody>
          <a:bodyPr vert="horz" lIns="91440" tIns="45720" rIns="91440" bIns="45720" rtlCol="0">
            <a:normAutofit/>
          </a:bodyPr>
          <a:lstStyle/>
          <a:p>
            <a:r>
              <a:rPr lang="en-GB" dirty="0"/>
              <a:t>Calculate for node </a:t>
            </a:r>
            <a:r>
              <a:rPr lang="en-GB" b="1" dirty="0"/>
              <a:t>D</a:t>
            </a:r>
            <a:r>
              <a:rPr lang="en-GB" dirty="0"/>
              <a:t>.</a:t>
            </a:r>
          </a:p>
        </p:txBody>
      </p:sp>
      <p:sp>
        <p:nvSpPr>
          <p:cNvPr id="6" name="Rectangle 5"/>
          <p:cNvSpPr/>
          <p:nvPr/>
        </p:nvSpPr>
        <p:spPr>
          <a:xfrm>
            <a:off x="228598" y="2534978"/>
            <a:ext cx="6652848" cy="1809819"/>
          </a:xfrm>
          <a:prstGeom prst="rect">
            <a:avLst/>
          </a:prstGeom>
        </p:spPr>
        <p:txBody>
          <a:bodyPr vert="horz" lIns="91440" tIns="45720" rIns="91440" bIns="45720" rtlCol="0">
            <a:normAutofit/>
          </a:bodyPr>
          <a:lstStyle/>
          <a:p>
            <a:pPr marL="228600" indent="-228600" defTabSz="914400">
              <a:lnSpc>
                <a:spcPct val="90000"/>
              </a:lnSpc>
              <a:spcBef>
                <a:spcPts val="1000"/>
              </a:spcBef>
              <a:buFont typeface="Arial" panose="020B0604020202020204" pitchFamily="34" charset="0"/>
              <a:buChar char="•"/>
            </a:pPr>
            <a:r>
              <a:rPr lang="pt-BR" sz="2400" dirty="0"/>
              <a:t>f(D -&gt; J) = g(J) + h(J)</a:t>
            </a:r>
            <a:br>
              <a:rPr lang="pt-BR" sz="2400" dirty="0"/>
            </a:br>
            <a:r>
              <a:rPr lang="pt-BR" sz="2400" dirty="0"/>
              <a:t>= 1 + 0</a:t>
            </a:r>
            <a:br>
              <a:rPr lang="pt-BR" sz="2400" dirty="0"/>
            </a:br>
            <a:r>
              <a:rPr lang="pt-BR" sz="2400" dirty="0"/>
              <a:t>= 1</a:t>
            </a:r>
            <a:endParaRPr lang="en-GB"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3739661" y="3706026"/>
            <a:ext cx="7174523" cy="2159566"/>
          </a:xfrm>
          <a:prstGeom prst="rect">
            <a:avLst/>
          </a:prstGeom>
        </p:spPr>
        <p:txBody>
          <a:bodyPr vert="horz" lIns="91440" tIns="45720" rIns="91440" bIns="45720" rtlCol="0">
            <a:normAutofit/>
          </a:bodyPr>
          <a:lstStyle/>
          <a:p>
            <a:pPr marL="228600" indent="-228600" defTabSz="914400">
              <a:lnSpc>
                <a:spcPct val="90000"/>
              </a:lnSpc>
              <a:spcBef>
                <a:spcPts val="1000"/>
              </a:spcBef>
              <a:buFont typeface="Arial" panose="020B0604020202020204" pitchFamily="34" charset="0"/>
              <a:buChar char="•"/>
            </a:pPr>
            <a:r>
              <a:rPr lang="en-GB" sz="2400" dirty="0"/>
              <a:t>After updating the heuristic for </a:t>
            </a:r>
            <a:r>
              <a:rPr lang="en-GB" sz="2400" b="1" dirty="0"/>
              <a:t>D</a:t>
            </a:r>
            <a:r>
              <a:rPr lang="en-GB" sz="2400" dirty="0"/>
              <a:t>, we recalculate</a:t>
            </a:r>
            <a:endParaRPr lang="pt-BR" sz="2400" dirty="0"/>
          </a:p>
          <a:p>
            <a:pPr marL="228600" indent="-228600" defTabSz="914400">
              <a:lnSpc>
                <a:spcPct val="90000"/>
              </a:lnSpc>
              <a:spcBef>
                <a:spcPts val="1000"/>
              </a:spcBef>
              <a:buFont typeface="Arial" panose="020B0604020202020204" pitchFamily="34" charset="0"/>
              <a:buChar char="•"/>
            </a:pPr>
            <a:r>
              <a:rPr lang="pt-BR" sz="2400" dirty="0"/>
              <a:t>f(A -&gt; C + D) = g(C) + h(C) + g(D) + h(D)</a:t>
            </a:r>
            <a:br>
              <a:rPr lang="pt-BR" sz="2400" dirty="0"/>
            </a:br>
            <a:r>
              <a:rPr lang="pt-BR" sz="2400" dirty="0"/>
              <a:t>= 1 + 2 + 1 + 1</a:t>
            </a:r>
            <a:br>
              <a:rPr lang="pt-BR" sz="2400" dirty="0"/>
            </a:br>
            <a:r>
              <a:rPr lang="pt-BR" sz="2400" dirty="0"/>
              <a:t>= 5</a:t>
            </a:r>
            <a:endParaRPr lang="en-IN" sz="2400" dirty="0">
              <a:latin typeface="Times New Roman" panose="02020603050405020304" pitchFamily="18" charset="0"/>
              <a:cs typeface="Times New Roman" panose="02020603050405020304" pitchFamily="18" charset="0"/>
            </a:endParaRPr>
          </a:p>
        </p:txBody>
      </p:sp>
      <p:pic>
        <p:nvPicPr>
          <p:cNvPr id="10242" name="Picture 2" descr="AO* Algorithm (Step-2)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63849" y="139695"/>
            <a:ext cx="3466857" cy="2395283"/>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descr="AO* Algorithm (Step-3) -Geeksforgeek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446" y="139695"/>
            <a:ext cx="4199794" cy="3028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73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47438" y="701421"/>
            <a:ext cx="2898140" cy="574040"/>
          </a:xfrm>
          <a:prstGeom prst="rect">
            <a:avLst/>
          </a:prstGeom>
        </p:spPr>
        <p:txBody>
          <a:bodyPr vert="horz" wrap="square" lIns="0" tIns="12700" rIns="0" bIns="0" rtlCol="0">
            <a:spAutoFit/>
          </a:bodyPr>
          <a:lstStyle/>
          <a:p>
            <a:pPr marL="12700">
              <a:lnSpc>
                <a:spcPct val="100000"/>
              </a:lnSpc>
              <a:spcBef>
                <a:spcPts val="100"/>
              </a:spcBef>
            </a:pPr>
            <a:r>
              <a:rPr dirty="0"/>
              <a:t>AO*</a:t>
            </a:r>
            <a:r>
              <a:rPr spc="-285" dirty="0"/>
              <a:t> </a:t>
            </a:r>
            <a:r>
              <a:rPr dirty="0"/>
              <a:t>Algorithm</a:t>
            </a:r>
          </a:p>
        </p:txBody>
      </p:sp>
      <p:sp>
        <p:nvSpPr>
          <p:cNvPr id="3" name="object 3"/>
          <p:cNvSpPr txBox="1"/>
          <p:nvPr/>
        </p:nvSpPr>
        <p:spPr>
          <a:xfrm>
            <a:off x="916939" y="1769717"/>
            <a:ext cx="9546590" cy="2964180"/>
          </a:xfrm>
          <a:prstGeom prst="rect">
            <a:avLst/>
          </a:prstGeom>
        </p:spPr>
        <p:txBody>
          <a:bodyPr vert="horz" wrap="square" lIns="0" tIns="46355" rIns="0" bIns="0" rtlCol="0">
            <a:spAutoFit/>
          </a:bodyPr>
          <a:lstStyle/>
          <a:p>
            <a:pPr marL="241300" indent="-228600">
              <a:lnSpc>
                <a:spcPct val="100000"/>
              </a:lnSpc>
              <a:spcBef>
                <a:spcPts val="365"/>
              </a:spcBef>
              <a:buFont typeface="Arial"/>
              <a:buChar char="•"/>
              <a:tabLst>
                <a:tab pos="241300" algn="l"/>
              </a:tabLst>
            </a:pPr>
            <a:r>
              <a:rPr sz="2800" spc="-5" dirty="0">
                <a:solidFill>
                  <a:srgbClr val="252525"/>
                </a:solidFill>
                <a:latin typeface="Times New Roman"/>
                <a:cs typeface="Times New Roman"/>
              </a:rPr>
              <a:t>Advantages</a:t>
            </a:r>
            <a:endParaRPr sz="2800">
              <a:latin typeface="Times New Roman"/>
              <a:cs typeface="Times New Roman"/>
            </a:endParaRPr>
          </a:p>
          <a:p>
            <a:pPr marL="698500" lvl="1" indent="-229235">
              <a:lnSpc>
                <a:spcPct val="100000"/>
              </a:lnSpc>
              <a:spcBef>
                <a:spcPts val="234"/>
              </a:spcBef>
              <a:buFont typeface="Arial"/>
              <a:buChar char="•"/>
              <a:tabLst>
                <a:tab pos="699135" algn="l"/>
              </a:tabLst>
            </a:pPr>
            <a:r>
              <a:rPr sz="2400" dirty="0">
                <a:latin typeface="Times New Roman"/>
                <a:cs typeface="Times New Roman"/>
              </a:rPr>
              <a:t>It </a:t>
            </a:r>
            <a:r>
              <a:rPr sz="2400" spc="-5" dirty="0">
                <a:latin typeface="Times New Roman"/>
                <a:cs typeface="Times New Roman"/>
              </a:rPr>
              <a:t>is</a:t>
            </a:r>
            <a:r>
              <a:rPr sz="2400" spc="-10" dirty="0">
                <a:latin typeface="Times New Roman"/>
                <a:cs typeface="Times New Roman"/>
              </a:rPr>
              <a:t> </a:t>
            </a:r>
            <a:r>
              <a:rPr sz="2400" spc="-5" dirty="0">
                <a:latin typeface="Times New Roman"/>
                <a:cs typeface="Times New Roman"/>
              </a:rPr>
              <a:t>complete</a:t>
            </a:r>
            <a:endParaRPr sz="2400">
              <a:latin typeface="Times New Roman"/>
              <a:cs typeface="Times New Roman"/>
            </a:endParaRPr>
          </a:p>
          <a:p>
            <a:pPr marL="698500" lvl="1" indent="-229235">
              <a:lnSpc>
                <a:spcPct val="100000"/>
              </a:lnSpc>
              <a:spcBef>
                <a:spcPts val="204"/>
              </a:spcBef>
              <a:buFont typeface="Arial"/>
              <a:buChar char="•"/>
              <a:tabLst>
                <a:tab pos="699135" algn="l"/>
              </a:tabLst>
            </a:pPr>
            <a:r>
              <a:rPr sz="2400" spc="-30" dirty="0">
                <a:latin typeface="Times New Roman"/>
                <a:cs typeface="Times New Roman"/>
              </a:rPr>
              <a:t>Will </a:t>
            </a:r>
            <a:r>
              <a:rPr sz="2400" dirty="0">
                <a:latin typeface="Times New Roman"/>
                <a:cs typeface="Times New Roman"/>
              </a:rPr>
              <a:t>not go in infinite</a:t>
            </a:r>
            <a:r>
              <a:rPr sz="2400" spc="-30" dirty="0">
                <a:latin typeface="Times New Roman"/>
                <a:cs typeface="Times New Roman"/>
              </a:rPr>
              <a:t> </a:t>
            </a:r>
            <a:r>
              <a:rPr sz="2400" dirty="0">
                <a:latin typeface="Times New Roman"/>
                <a:cs typeface="Times New Roman"/>
              </a:rPr>
              <a:t>loop</a:t>
            </a:r>
            <a:endParaRPr sz="2400">
              <a:latin typeface="Times New Roman"/>
              <a:cs typeface="Times New Roman"/>
            </a:endParaRPr>
          </a:p>
          <a:p>
            <a:pPr marL="698500" lvl="1" indent="-229235">
              <a:lnSpc>
                <a:spcPct val="100000"/>
              </a:lnSpc>
              <a:spcBef>
                <a:spcPts val="215"/>
              </a:spcBef>
              <a:buFont typeface="Arial"/>
              <a:buChar char="•"/>
              <a:tabLst>
                <a:tab pos="699135" algn="l"/>
              </a:tabLst>
            </a:pPr>
            <a:r>
              <a:rPr sz="2400" spc="-5" dirty="0">
                <a:latin typeface="Times New Roman"/>
                <a:cs typeface="Times New Roman"/>
              </a:rPr>
              <a:t>Less </a:t>
            </a:r>
            <a:r>
              <a:rPr sz="2400" spc="-10" dirty="0">
                <a:latin typeface="Times New Roman"/>
                <a:cs typeface="Times New Roman"/>
              </a:rPr>
              <a:t>memory</a:t>
            </a:r>
            <a:r>
              <a:rPr sz="2400" spc="10" dirty="0">
                <a:latin typeface="Times New Roman"/>
                <a:cs typeface="Times New Roman"/>
              </a:rPr>
              <a:t> </a:t>
            </a:r>
            <a:r>
              <a:rPr sz="2400" dirty="0">
                <a:latin typeface="Times New Roman"/>
                <a:cs typeface="Times New Roman"/>
              </a:rPr>
              <a:t>required</a:t>
            </a:r>
            <a:endParaRPr sz="2400">
              <a:latin typeface="Times New Roman"/>
              <a:cs typeface="Times New Roman"/>
            </a:endParaRPr>
          </a:p>
          <a:p>
            <a:pPr lvl="1">
              <a:lnSpc>
                <a:spcPct val="100000"/>
              </a:lnSpc>
              <a:spcBef>
                <a:spcPts val="5"/>
              </a:spcBef>
              <a:buFont typeface="Arial"/>
              <a:buChar char="•"/>
            </a:pPr>
            <a:endParaRPr sz="3250">
              <a:latin typeface="Times New Roman"/>
              <a:cs typeface="Times New Roman"/>
            </a:endParaRPr>
          </a:p>
          <a:p>
            <a:pPr marL="241300" indent="-228600">
              <a:lnSpc>
                <a:spcPct val="100000"/>
              </a:lnSpc>
              <a:buFont typeface="Arial"/>
              <a:buChar char="•"/>
              <a:tabLst>
                <a:tab pos="241300" algn="l"/>
              </a:tabLst>
            </a:pPr>
            <a:r>
              <a:rPr sz="2800" spc="-5" dirty="0">
                <a:solidFill>
                  <a:srgbClr val="252525"/>
                </a:solidFill>
                <a:latin typeface="Times New Roman"/>
                <a:cs typeface="Times New Roman"/>
              </a:rPr>
              <a:t>Disadvantages</a:t>
            </a:r>
            <a:endParaRPr sz="2800">
              <a:latin typeface="Times New Roman"/>
              <a:cs typeface="Times New Roman"/>
            </a:endParaRPr>
          </a:p>
          <a:p>
            <a:pPr marL="698500" lvl="1" indent="-229235">
              <a:lnSpc>
                <a:spcPct val="100000"/>
              </a:lnSpc>
              <a:spcBef>
                <a:spcPts val="234"/>
              </a:spcBef>
              <a:buFont typeface="Arial"/>
              <a:buChar char="•"/>
              <a:tabLst>
                <a:tab pos="699135" algn="l"/>
              </a:tabLst>
            </a:pPr>
            <a:r>
              <a:rPr sz="2400" dirty="0">
                <a:latin typeface="Times New Roman"/>
                <a:cs typeface="Times New Roman"/>
              </a:rPr>
              <a:t>It is </a:t>
            </a:r>
            <a:r>
              <a:rPr sz="2400" spc="-5" dirty="0">
                <a:latin typeface="Times New Roman"/>
                <a:cs typeface="Times New Roman"/>
              </a:rPr>
              <a:t>not optimal </a:t>
            </a:r>
            <a:r>
              <a:rPr sz="2400" dirty="0">
                <a:latin typeface="Times New Roman"/>
                <a:cs typeface="Times New Roman"/>
              </a:rPr>
              <a:t>as it does not explore all the path once it </a:t>
            </a:r>
            <a:r>
              <a:rPr sz="2400" spc="-5" dirty="0">
                <a:latin typeface="Times New Roman"/>
                <a:cs typeface="Times New Roman"/>
              </a:rPr>
              <a:t>find </a:t>
            </a:r>
            <a:r>
              <a:rPr sz="2400" dirty="0">
                <a:latin typeface="Times New Roman"/>
                <a:cs typeface="Times New Roman"/>
              </a:rPr>
              <a:t>a</a:t>
            </a:r>
            <a:r>
              <a:rPr sz="2400" spc="-165" dirty="0">
                <a:latin typeface="Times New Roman"/>
                <a:cs typeface="Times New Roman"/>
              </a:rPr>
              <a:t> </a:t>
            </a:r>
            <a:r>
              <a:rPr sz="2400" dirty="0">
                <a:latin typeface="Times New Roman"/>
                <a:cs typeface="Times New Roman"/>
              </a:rPr>
              <a:t>solution.</a:t>
            </a:r>
            <a:endParaRPr sz="2400">
              <a:latin typeface="Times New Roman"/>
              <a:cs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C42AC7-68EC-E7CE-3D3F-285E7632C95D}"/>
              </a:ext>
            </a:extLst>
          </p:cNvPr>
          <p:cNvSpPr>
            <a:spLocks noGrp="1"/>
          </p:cNvSpPr>
          <p:nvPr>
            <p:ph type="title"/>
          </p:nvPr>
        </p:nvSpPr>
        <p:spPr>
          <a:xfrm>
            <a:off x="542924" y="0"/>
            <a:ext cx="10515600" cy="1090504"/>
          </a:xfrm>
        </p:spPr>
        <p:txBody>
          <a:bodyPr/>
          <a:lstStyle/>
          <a:p>
            <a:r>
              <a:rPr lang="en-US" dirty="0"/>
              <a:t>Comparison</a:t>
            </a:r>
            <a:endParaRPr lang="en-IN" dirty="0"/>
          </a:p>
        </p:txBody>
      </p:sp>
      <p:graphicFrame>
        <p:nvGraphicFramePr>
          <p:cNvPr id="12" name="Content Placeholder 11">
            <a:extLst>
              <a:ext uri="{FF2B5EF4-FFF2-40B4-BE49-F238E27FC236}">
                <a16:creationId xmlns="" xmlns:a16="http://schemas.microsoft.com/office/drawing/2014/main" id="{370E2E63-D53A-8F23-38F3-782B86EC716E}"/>
              </a:ext>
            </a:extLst>
          </p:cNvPr>
          <p:cNvGraphicFramePr>
            <a:graphicFrameLocks noGrp="1"/>
          </p:cNvGraphicFramePr>
          <p:nvPr>
            <p:ph idx="1"/>
            <p:extLst>
              <p:ext uri="{D42A27DB-BD31-4B8C-83A1-F6EECF244321}">
                <p14:modId xmlns:p14="http://schemas.microsoft.com/office/powerpoint/2010/main" val="2355578153"/>
              </p:ext>
            </p:extLst>
          </p:nvPr>
        </p:nvGraphicFramePr>
        <p:xfrm>
          <a:off x="437417" y="1100259"/>
          <a:ext cx="10515599" cy="4846320"/>
        </p:xfrm>
        <a:graphic>
          <a:graphicData uri="http://schemas.openxmlformats.org/drawingml/2006/table">
            <a:tbl>
              <a:tblPr firstRow="1" bandRow="1">
                <a:tableStyleId>{5940675A-B579-460E-94D1-54222C63F5DA}</a:tableStyleId>
              </a:tblPr>
              <a:tblGrid>
                <a:gridCol w="1649291">
                  <a:extLst>
                    <a:ext uri="{9D8B030D-6E8A-4147-A177-3AD203B41FA5}">
                      <a16:colId xmlns="" xmlns:a16="http://schemas.microsoft.com/office/drawing/2014/main" val="4088255799"/>
                    </a:ext>
                  </a:extLst>
                </a:gridCol>
                <a:gridCol w="4384430">
                  <a:extLst>
                    <a:ext uri="{9D8B030D-6E8A-4147-A177-3AD203B41FA5}">
                      <a16:colId xmlns="" xmlns:a16="http://schemas.microsoft.com/office/drawing/2014/main" val="4144780635"/>
                    </a:ext>
                  </a:extLst>
                </a:gridCol>
                <a:gridCol w="4481878">
                  <a:extLst>
                    <a:ext uri="{9D8B030D-6E8A-4147-A177-3AD203B41FA5}">
                      <a16:colId xmlns="" xmlns:a16="http://schemas.microsoft.com/office/drawing/2014/main" val="655622597"/>
                    </a:ext>
                  </a:extLst>
                </a:gridCol>
              </a:tblGrid>
              <a:tr h="370840">
                <a:tc>
                  <a:txBody>
                    <a:bodyPr/>
                    <a:lstStyle/>
                    <a:p>
                      <a:r>
                        <a:rPr lang="en-IN" sz="2400" dirty="0"/>
                        <a:t>Feature</a:t>
                      </a:r>
                    </a:p>
                  </a:txBody>
                  <a:tcPr anchor="ctr"/>
                </a:tc>
                <a:tc>
                  <a:txBody>
                    <a:bodyPr/>
                    <a:lstStyle/>
                    <a:p>
                      <a:r>
                        <a:rPr lang="en-IN" sz="2400" dirty="0"/>
                        <a:t>A* Algorithm</a:t>
                      </a:r>
                    </a:p>
                  </a:txBody>
                  <a:tcPr/>
                </a:tc>
                <a:tc>
                  <a:txBody>
                    <a:bodyPr/>
                    <a:lstStyle/>
                    <a:p>
                      <a:r>
                        <a:rPr lang="en-IN" sz="2400" dirty="0"/>
                        <a:t>AO* Algorithm</a:t>
                      </a:r>
                    </a:p>
                  </a:txBody>
                  <a:tcPr/>
                </a:tc>
                <a:extLst>
                  <a:ext uri="{0D108BD9-81ED-4DB2-BD59-A6C34878D82A}">
                    <a16:rowId xmlns="" xmlns:a16="http://schemas.microsoft.com/office/drawing/2014/main" val="891734627"/>
                  </a:ext>
                </a:extLst>
              </a:tr>
              <a:tr h="370840">
                <a:tc>
                  <a:txBody>
                    <a:bodyPr/>
                    <a:lstStyle/>
                    <a:p>
                      <a:r>
                        <a:rPr lang="en-IN" sz="2400" dirty="0"/>
                        <a:t>Graph Type</a:t>
                      </a:r>
                    </a:p>
                  </a:txBody>
                  <a:tcPr/>
                </a:tc>
                <a:tc>
                  <a:txBody>
                    <a:bodyPr/>
                    <a:lstStyle/>
                    <a:p>
                      <a:r>
                        <a:rPr lang="en-US" sz="2400" dirty="0"/>
                        <a:t>OR-Graph (finds a single solution)</a:t>
                      </a:r>
                    </a:p>
                  </a:txBody>
                  <a:tcPr anchor="ctr"/>
                </a:tc>
                <a:tc>
                  <a:txBody>
                    <a:bodyPr/>
                    <a:lstStyle/>
                    <a:p>
                      <a:r>
                        <a:rPr lang="en-US" sz="2400" dirty="0"/>
                        <a:t>AND-OR Graph (finds multiple solutions)</a:t>
                      </a:r>
                      <a:endParaRPr lang="en-IN" sz="2400" dirty="0"/>
                    </a:p>
                  </a:txBody>
                  <a:tcPr/>
                </a:tc>
                <a:extLst>
                  <a:ext uri="{0D108BD9-81ED-4DB2-BD59-A6C34878D82A}">
                    <a16:rowId xmlns="" xmlns:a16="http://schemas.microsoft.com/office/drawing/2014/main" val="482642902"/>
                  </a:ext>
                </a:extLst>
              </a:tr>
              <a:tr h="370840">
                <a:tc>
                  <a:txBody>
                    <a:bodyPr/>
                    <a:lstStyle/>
                    <a:p>
                      <a:r>
                        <a:rPr lang="en-IN" sz="2400" dirty="0"/>
                        <a:t>Purpose</a:t>
                      </a:r>
                    </a:p>
                  </a:txBody>
                  <a:tcPr/>
                </a:tc>
                <a:tc>
                  <a:txBody>
                    <a:bodyPr/>
                    <a:lstStyle/>
                    <a:p>
                      <a:r>
                        <a:rPr lang="en-US" sz="2400" dirty="0"/>
                        <a:t>Used for pathfinding and graph traversal to find the most efficient path to the goal.</a:t>
                      </a:r>
                      <a:endParaRPr lang="en-IN" sz="2400" dirty="0"/>
                    </a:p>
                  </a:txBody>
                  <a:tcPr/>
                </a:tc>
                <a:tc>
                  <a:txBody>
                    <a:bodyPr/>
                    <a:lstStyle/>
                    <a:p>
                      <a:r>
                        <a:rPr lang="en-US" sz="2400" dirty="0"/>
                        <a:t>Used for problem-solving where multiple paths must be considered simultaneously.</a:t>
                      </a:r>
                      <a:endParaRPr lang="en-IN" sz="2400" dirty="0"/>
                    </a:p>
                  </a:txBody>
                  <a:tcPr/>
                </a:tc>
                <a:extLst>
                  <a:ext uri="{0D108BD9-81ED-4DB2-BD59-A6C34878D82A}">
                    <a16:rowId xmlns="" xmlns:a16="http://schemas.microsoft.com/office/drawing/2014/main" val="3227280947"/>
                  </a:ext>
                </a:extLst>
              </a:tr>
              <a:tr h="370840">
                <a:tc>
                  <a:txBody>
                    <a:bodyPr/>
                    <a:lstStyle/>
                    <a:p>
                      <a:r>
                        <a:rPr lang="en-IN" sz="2400" dirty="0"/>
                        <a:t>Solution Approach</a:t>
                      </a:r>
                    </a:p>
                  </a:txBody>
                  <a:tcPr/>
                </a:tc>
                <a:tc>
                  <a:txBody>
                    <a:bodyPr/>
                    <a:lstStyle/>
                    <a:p>
                      <a:r>
                        <a:rPr lang="en-US" sz="2400" dirty="0"/>
                        <a:t>Finds one optimal path from the start node to the goal node.</a:t>
                      </a:r>
                      <a:endParaRPr lang="en-IN" sz="2400" dirty="0"/>
                    </a:p>
                  </a:txBody>
                  <a:tcPr/>
                </a:tc>
                <a:tc>
                  <a:txBody>
                    <a:bodyPr/>
                    <a:lstStyle/>
                    <a:p>
                      <a:r>
                        <a:rPr lang="en-US" sz="2400" dirty="0"/>
                        <a:t>Finds multiple solutions by considering both AND </a:t>
                      </a:r>
                      <a:r>
                        <a:rPr lang="en-US" sz="2400" dirty="0" err="1"/>
                        <a:t>and</a:t>
                      </a:r>
                      <a:r>
                        <a:rPr lang="en-US" sz="2400" dirty="0"/>
                        <a:t> OR branches.</a:t>
                      </a:r>
                      <a:endParaRPr lang="en-IN" sz="2400" dirty="0"/>
                    </a:p>
                  </a:txBody>
                  <a:tcPr/>
                </a:tc>
                <a:extLst>
                  <a:ext uri="{0D108BD9-81ED-4DB2-BD59-A6C34878D82A}">
                    <a16:rowId xmlns="" xmlns:a16="http://schemas.microsoft.com/office/drawing/2014/main" val="1598212135"/>
                  </a:ext>
                </a:extLst>
              </a:tr>
              <a:tr h="370840">
                <a:tc>
                  <a:txBody>
                    <a:bodyPr/>
                    <a:lstStyle/>
                    <a:p>
                      <a:r>
                        <a:rPr lang="en-IN" sz="2400" dirty="0"/>
                        <a:t>Traversal Strategy</a:t>
                      </a:r>
                    </a:p>
                  </a:txBody>
                  <a:tcPr/>
                </a:tc>
                <a:tc>
                  <a:txBody>
                    <a:bodyPr/>
                    <a:lstStyle/>
                    <a:p>
                      <a:r>
                        <a:rPr lang="en-US" sz="2400" dirty="0"/>
                        <a:t>Uses a best-first search with heuristic cost estimation.</a:t>
                      </a:r>
                      <a:endParaRPr lang="en-IN" sz="2400" dirty="0"/>
                    </a:p>
                  </a:txBody>
                  <a:tcPr/>
                </a:tc>
                <a:tc>
                  <a:txBody>
                    <a:bodyPr/>
                    <a:lstStyle/>
                    <a:p>
                      <a:r>
                        <a:rPr lang="en-US" sz="2400" dirty="0"/>
                        <a:t>Expands the most promising paths while ensuring all conditions of AND nodes are met.</a:t>
                      </a:r>
                      <a:endParaRPr lang="en-IN" sz="2400" dirty="0"/>
                    </a:p>
                  </a:txBody>
                  <a:tcPr/>
                </a:tc>
                <a:extLst>
                  <a:ext uri="{0D108BD9-81ED-4DB2-BD59-A6C34878D82A}">
                    <a16:rowId xmlns="" xmlns:a16="http://schemas.microsoft.com/office/drawing/2014/main" val="1928094105"/>
                  </a:ext>
                </a:extLst>
              </a:tr>
            </a:tbl>
          </a:graphicData>
        </a:graphic>
      </p:graphicFrame>
    </p:spTree>
    <p:extLst>
      <p:ext uri="{BB962C8B-B14F-4D97-AF65-F5344CB8AC3E}">
        <p14:creationId xmlns:p14="http://schemas.microsoft.com/office/powerpoint/2010/main" val="19162706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C42AC7-68EC-E7CE-3D3F-285E7632C95D}"/>
              </a:ext>
            </a:extLst>
          </p:cNvPr>
          <p:cNvSpPr>
            <a:spLocks noGrp="1"/>
          </p:cNvSpPr>
          <p:nvPr>
            <p:ph type="title"/>
          </p:nvPr>
        </p:nvSpPr>
        <p:spPr/>
        <p:txBody>
          <a:bodyPr/>
          <a:lstStyle/>
          <a:p>
            <a:r>
              <a:rPr lang="en-US" dirty="0"/>
              <a:t>Comparison</a:t>
            </a:r>
            <a:endParaRPr lang="en-IN" dirty="0"/>
          </a:p>
        </p:txBody>
      </p:sp>
      <p:graphicFrame>
        <p:nvGraphicFramePr>
          <p:cNvPr id="12" name="Content Placeholder 11">
            <a:extLst>
              <a:ext uri="{FF2B5EF4-FFF2-40B4-BE49-F238E27FC236}">
                <a16:creationId xmlns="" xmlns:a16="http://schemas.microsoft.com/office/drawing/2014/main" id="{370E2E63-D53A-8F23-38F3-782B86EC716E}"/>
              </a:ext>
            </a:extLst>
          </p:cNvPr>
          <p:cNvGraphicFramePr>
            <a:graphicFrameLocks noGrp="1"/>
          </p:cNvGraphicFramePr>
          <p:nvPr>
            <p:ph idx="1"/>
            <p:extLst>
              <p:ext uri="{D42A27DB-BD31-4B8C-83A1-F6EECF244321}">
                <p14:modId xmlns:p14="http://schemas.microsoft.com/office/powerpoint/2010/main" val="248778270"/>
              </p:ext>
            </p:extLst>
          </p:nvPr>
        </p:nvGraphicFramePr>
        <p:xfrm>
          <a:off x="542925" y="1616075"/>
          <a:ext cx="10515597" cy="4023360"/>
        </p:xfrm>
        <a:graphic>
          <a:graphicData uri="http://schemas.openxmlformats.org/drawingml/2006/table">
            <a:tbl>
              <a:tblPr firstRow="1" bandRow="1">
                <a:tableStyleId>{5940675A-B579-460E-94D1-54222C63F5DA}</a:tableStyleId>
              </a:tblPr>
              <a:tblGrid>
                <a:gridCol w="1965813">
                  <a:extLst>
                    <a:ext uri="{9D8B030D-6E8A-4147-A177-3AD203B41FA5}">
                      <a16:colId xmlns="" xmlns:a16="http://schemas.microsoft.com/office/drawing/2014/main" val="4088255799"/>
                    </a:ext>
                  </a:extLst>
                </a:gridCol>
                <a:gridCol w="4407877">
                  <a:extLst>
                    <a:ext uri="{9D8B030D-6E8A-4147-A177-3AD203B41FA5}">
                      <a16:colId xmlns="" xmlns:a16="http://schemas.microsoft.com/office/drawing/2014/main" val="4144780635"/>
                    </a:ext>
                  </a:extLst>
                </a:gridCol>
                <a:gridCol w="4141907">
                  <a:extLst>
                    <a:ext uri="{9D8B030D-6E8A-4147-A177-3AD203B41FA5}">
                      <a16:colId xmlns="" xmlns:a16="http://schemas.microsoft.com/office/drawing/2014/main" val="655622597"/>
                    </a:ext>
                  </a:extLst>
                </a:gridCol>
              </a:tblGrid>
              <a:tr h="370840">
                <a:tc>
                  <a:txBody>
                    <a:bodyPr/>
                    <a:lstStyle/>
                    <a:p>
                      <a:r>
                        <a:rPr lang="en-IN" sz="2400" dirty="0"/>
                        <a:t>Feature</a:t>
                      </a:r>
                    </a:p>
                  </a:txBody>
                  <a:tcPr anchor="ctr"/>
                </a:tc>
                <a:tc>
                  <a:txBody>
                    <a:bodyPr/>
                    <a:lstStyle/>
                    <a:p>
                      <a:r>
                        <a:rPr lang="en-IN" sz="2400" dirty="0"/>
                        <a:t>A* Algorithm</a:t>
                      </a:r>
                    </a:p>
                  </a:txBody>
                  <a:tcPr/>
                </a:tc>
                <a:tc>
                  <a:txBody>
                    <a:bodyPr/>
                    <a:lstStyle/>
                    <a:p>
                      <a:r>
                        <a:rPr lang="en-IN" sz="2400" dirty="0"/>
                        <a:t>AO* Algorithm</a:t>
                      </a:r>
                    </a:p>
                  </a:txBody>
                  <a:tcPr/>
                </a:tc>
                <a:extLst>
                  <a:ext uri="{0D108BD9-81ED-4DB2-BD59-A6C34878D82A}">
                    <a16:rowId xmlns="" xmlns:a16="http://schemas.microsoft.com/office/drawing/2014/main" val="891734627"/>
                  </a:ext>
                </a:extLst>
              </a:tr>
              <a:tr h="370840">
                <a:tc>
                  <a:txBody>
                    <a:bodyPr/>
                    <a:lstStyle/>
                    <a:p>
                      <a:r>
                        <a:rPr lang="en-IN" sz="2400" dirty="0"/>
                        <a:t>Cost Calculation</a:t>
                      </a:r>
                    </a:p>
                  </a:txBody>
                  <a:tcPr/>
                </a:tc>
                <a:tc>
                  <a:txBody>
                    <a:bodyPr/>
                    <a:lstStyle/>
                    <a:p>
                      <a:r>
                        <a:rPr lang="en-US" sz="2400" dirty="0"/>
                        <a:t>Total cost = Cost from the start node to the current node + Estimated cost from the current node to the goal.</a:t>
                      </a:r>
                      <a:endParaRPr lang="en-IN" sz="2400" dirty="0"/>
                    </a:p>
                  </a:txBody>
                  <a:tcPr/>
                </a:tc>
                <a:tc>
                  <a:txBody>
                    <a:bodyPr/>
                    <a:lstStyle/>
                    <a:p>
                      <a:r>
                        <a:rPr lang="en-US" sz="2400" dirty="0"/>
                        <a:t>Cost is accumulated for all possible paths originating from a node, considering whether they lead to the goal state or not.</a:t>
                      </a:r>
                      <a:endParaRPr lang="en-IN" sz="2400" dirty="0"/>
                    </a:p>
                  </a:txBody>
                  <a:tcPr/>
                </a:tc>
                <a:extLst>
                  <a:ext uri="{0D108BD9-81ED-4DB2-BD59-A6C34878D82A}">
                    <a16:rowId xmlns="" xmlns:a16="http://schemas.microsoft.com/office/drawing/2014/main" val="2818742527"/>
                  </a:ext>
                </a:extLst>
              </a:tr>
              <a:tr h="370840">
                <a:tc>
                  <a:txBody>
                    <a:bodyPr/>
                    <a:lstStyle/>
                    <a:p>
                      <a:r>
                        <a:rPr lang="en-IN" sz="2400" dirty="0"/>
                        <a:t>Handling of Nodes</a:t>
                      </a:r>
                    </a:p>
                  </a:txBody>
                  <a:tcPr/>
                </a:tc>
                <a:tc>
                  <a:txBody>
                    <a:bodyPr/>
                    <a:lstStyle/>
                    <a:p>
                      <a:r>
                        <a:rPr lang="en-US" sz="2400" dirty="0"/>
                        <a:t>Expands one node at a time based on the least cost.</a:t>
                      </a:r>
                      <a:endParaRPr lang="en-IN" sz="2400" dirty="0"/>
                    </a:p>
                  </a:txBody>
                  <a:tcPr/>
                </a:tc>
                <a:tc>
                  <a:txBody>
                    <a:bodyPr/>
                    <a:lstStyle/>
                    <a:p>
                      <a:r>
                        <a:rPr lang="en-US" sz="2400" dirty="0"/>
                        <a:t>Expands multiple nodes if they are part of an AND condition.</a:t>
                      </a:r>
                      <a:endParaRPr lang="en-IN" sz="2400" dirty="0"/>
                    </a:p>
                  </a:txBody>
                  <a:tcPr/>
                </a:tc>
                <a:extLst>
                  <a:ext uri="{0D108BD9-81ED-4DB2-BD59-A6C34878D82A}">
                    <a16:rowId xmlns="" xmlns:a16="http://schemas.microsoft.com/office/drawing/2014/main" val="291842662"/>
                  </a:ext>
                </a:extLst>
              </a:tr>
              <a:tr h="370840">
                <a:tc>
                  <a:txBody>
                    <a:bodyPr/>
                    <a:lstStyle/>
                    <a:p>
                      <a:r>
                        <a:rPr lang="en-IN" sz="2400" dirty="0"/>
                        <a:t>Usage</a:t>
                      </a:r>
                    </a:p>
                  </a:txBody>
                  <a:tcPr/>
                </a:tc>
                <a:tc>
                  <a:txBody>
                    <a:bodyPr/>
                    <a:lstStyle/>
                    <a:p>
                      <a:r>
                        <a:rPr lang="en-US" sz="2400" dirty="0"/>
                        <a:t>Used in navigation, AI, robotics, and games.</a:t>
                      </a:r>
                      <a:endParaRPr lang="en-IN" sz="2400" dirty="0"/>
                    </a:p>
                  </a:txBody>
                  <a:tcPr/>
                </a:tc>
                <a:tc>
                  <a:txBody>
                    <a:bodyPr/>
                    <a:lstStyle/>
                    <a:p>
                      <a:r>
                        <a:rPr lang="en-US" sz="2400"/>
                        <a:t>Used in AI planning, expert systems, and decision-making.</a:t>
                      </a:r>
                      <a:endParaRPr lang="en-IN" sz="2400" dirty="0"/>
                    </a:p>
                  </a:txBody>
                  <a:tcPr/>
                </a:tc>
                <a:extLst>
                  <a:ext uri="{0D108BD9-81ED-4DB2-BD59-A6C34878D82A}">
                    <a16:rowId xmlns="" xmlns:a16="http://schemas.microsoft.com/office/drawing/2014/main" val="3444939272"/>
                  </a:ext>
                </a:extLst>
              </a:tr>
            </a:tbl>
          </a:graphicData>
        </a:graphic>
      </p:graphicFrame>
    </p:spTree>
    <p:extLst>
      <p:ext uri="{BB962C8B-B14F-4D97-AF65-F5344CB8AC3E}">
        <p14:creationId xmlns:p14="http://schemas.microsoft.com/office/powerpoint/2010/main" val="2982679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2639" y="626967"/>
            <a:ext cx="10515600" cy="566822"/>
          </a:xfrm>
          <a:prstGeom prst="rect">
            <a:avLst/>
          </a:prstGeom>
        </p:spPr>
        <p:txBody>
          <a:bodyPr vert="horz" wrap="square" lIns="0" tIns="12700" rIns="0" bIns="0" rtlCol="0">
            <a:spAutoFit/>
          </a:bodyPr>
          <a:lstStyle/>
          <a:p>
            <a:pPr marL="12700">
              <a:lnSpc>
                <a:spcPct val="100000"/>
              </a:lnSpc>
              <a:spcBef>
                <a:spcPts val="100"/>
              </a:spcBef>
            </a:pPr>
            <a:r>
              <a:rPr spc="-5" dirty="0"/>
              <a:t>AO* Introduction</a:t>
            </a:r>
          </a:p>
        </p:txBody>
      </p:sp>
      <p:sp>
        <p:nvSpPr>
          <p:cNvPr id="4" name="Content Placeholder 3">
            <a:extLst>
              <a:ext uri="{FF2B5EF4-FFF2-40B4-BE49-F238E27FC236}">
                <a16:creationId xmlns="" xmlns:a16="http://schemas.microsoft.com/office/drawing/2014/main" id="{04180FDE-DBAB-71EA-699F-96C4B9F3F9C0}"/>
              </a:ext>
            </a:extLst>
          </p:cNvPr>
          <p:cNvSpPr>
            <a:spLocks noGrp="1"/>
          </p:cNvSpPr>
          <p:nvPr>
            <p:ph idx="1"/>
          </p:nvPr>
        </p:nvSpPr>
        <p:spPr/>
        <p:txBody>
          <a:bodyPr/>
          <a:lstStyle/>
          <a:p>
            <a:pPr marL="241300" indent="-228600">
              <a:lnSpc>
                <a:spcPct val="100000"/>
              </a:lnSpc>
              <a:spcBef>
                <a:spcPts val="770"/>
              </a:spcBef>
              <a:buFont typeface="Arial"/>
              <a:buChar char="•"/>
              <a:tabLst>
                <a:tab pos="241300" algn="l"/>
              </a:tabLst>
            </a:pPr>
            <a:r>
              <a:rPr lang="en-US" sz="2800" spc="-5" dirty="0">
                <a:solidFill>
                  <a:srgbClr val="252525"/>
                </a:solidFill>
                <a:latin typeface="Times New Roman"/>
                <a:cs typeface="Times New Roman"/>
              </a:rPr>
              <a:t>Its </a:t>
            </a:r>
            <a:r>
              <a:rPr lang="en-US" sz="2800" spc="-10" dirty="0">
                <a:solidFill>
                  <a:srgbClr val="252525"/>
                </a:solidFill>
                <a:latin typeface="Times New Roman"/>
                <a:cs typeface="Times New Roman"/>
              </a:rPr>
              <a:t>an </a:t>
            </a:r>
            <a:r>
              <a:rPr lang="en-US" sz="2800" spc="-5" dirty="0">
                <a:solidFill>
                  <a:srgbClr val="252525"/>
                </a:solidFill>
                <a:latin typeface="Times New Roman"/>
                <a:cs typeface="Times New Roman"/>
              </a:rPr>
              <a:t>informed search and works as best first</a:t>
            </a:r>
            <a:r>
              <a:rPr lang="en-US" sz="2800" spc="25" dirty="0">
                <a:solidFill>
                  <a:srgbClr val="252525"/>
                </a:solidFill>
                <a:latin typeface="Times New Roman"/>
                <a:cs typeface="Times New Roman"/>
              </a:rPr>
              <a:t> </a:t>
            </a:r>
            <a:r>
              <a:rPr lang="en-US" sz="2800" spc="-5" dirty="0">
                <a:solidFill>
                  <a:srgbClr val="252525"/>
                </a:solidFill>
                <a:latin typeface="Times New Roman"/>
                <a:cs typeface="Times New Roman"/>
              </a:rPr>
              <a:t>search.</a:t>
            </a:r>
            <a:endParaRPr lang="en-US" sz="2800" dirty="0">
              <a:latin typeface="Times New Roman"/>
              <a:cs typeface="Times New Roman"/>
            </a:endParaRPr>
          </a:p>
          <a:p>
            <a:pPr marL="241300" marR="462280" indent="-228600">
              <a:lnSpc>
                <a:spcPts val="3030"/>
              </a:lnSpc>
              <a:spcBef>
                <a:spcPts val="1050"/>
              </a:spcBef>
              <a:buFont typeface="Arial"/>
              <a:buChar char="•"/>
              <a:tabLst>
                <a:tab pos="241300" algn="l"/>
              </a:tabLst>
            </a:pPr>
            <a:r>
              <a:rPr lang="en-US" sz="2800" spc="-5" dirty="0">
                <a:solidFill>
                  <a:srgbClr val="252525"/>
                </a:solidFill>
                <a:latin typeface="Times New Roman"/>
                <a:cs typeface="Times New Roman"/>
              </a:rPr>
              <a:t>AO* algorithm is based on </a:t>
            </a:r>
            <a:r>
              <a:rPr lang="en-US" sz="2800" dirty="0">
                <a:solidFill>
                  <a:srgbClr val="252525"/>
                </a:solidFill>
                <a:latin typeface="Times New Roman"/>
                <a:cs typeface="Times New Roman"/>
              </a:rPr>
              <a:t>problem </a:t>
            </a:r>
            <a:r>
              <a:rPr lang="en-US" sz="2800" spc="-5" dirty="0">
                <a:solidFill>
                  <a:srgbClr val="252525"/>
                </a:solidFill>
                <a:latin typeface="Times New Roman"/>
                <a:cs typeface="Times New Roman"/>
              </a:rPr>
              <a:t>decomposition (breakdown  </a:t>
            </a:r>
            <a:r>
              <a:rPr lang="en-US" sz="2800" dirty="0">
                <a:solidFill>
                  <a:srgbClr val="252525"/>
                </a:solidFill>
                <a:latin typeface="Times New Roman"/>
                <a:cs typeface="Times New Roman"/>
              </a:rPr>
              <a:t>problem </a:t>
            </a:r>
            <a:r>
              <a:rPr lang="en-US" sz="2800" spc="-5" dirty="0">
                <a:solidFill>
                  <a:srgbClr val="252525"/>
                </a:solidFill>
                <a:latin typeface="Times New Roman"/>
                <a:cs typeface="Times New Roman"/>
              </a:rPr>
              <a:t>into small</a:t>
            </a:r>
            <a:r>
              <a:rPr lang="en-US" sz="2800" spc="-35" dirty="0">
                <a:solidFill>
                  <a:srgbClr val="252525"/>
                </a:solidFill>
                <a:latin typeface="Times New Roman"/>
                <a:cs typeface="Times New Roman"/>
              </a:rPr>
              <a:t> </a:t>
            </a:r>
            <a:r>
              <a:rPr lang="en-US" sz="2800" spc="-5" dirty="0">
                <a:solidFill>
                  <a:srgbClr val="252525"/>
                </a:solidFill>
                <a:latin typeface="Times New Roman"/>
                <a:cs typeface="Times New Roman"/>
              </a:rPr>
              <a:t>pieces)</a:t>
            </a:r>
            <a:endParaRPr lang="en-US" sz="2800" dirty="0">
              <a:latin typeface="Times New Roman"/>
              <a:cs typeface="Times New Roman"/>
            </a:endParaRPr>
          </a:p>
          <a:p>
            <a:pPr marL="241300" marR="5080" indent="-228600">
              <a:lnSpc>
                <a:spcPts val="3020"/>
              </a:lnSpc>
              <a:spcBef>
                <a:spcPts val="994"/>
              </a:spcBef>
              <a:buFont typeface="Arial"/>
              <a:buChar char="•"/>
              <a:tabLst>
                <a:tab pos="241300" algn="l"/>
              </a:tabLst>
            </a:pPr>
            <a:r>
              <a:rPr lang="en-US" sz="2800" spc="-5" dirty="0">
                <a:solidFill>
                  <a:srgbClr val="252525"/>
                </a:solidFill>
                <a:latin typeface="Times New Roman"/>
                <a:cs typeface="Times New Roman"/>
              </a:rPr>
              <a:t>It represents an AND-OR graph algorithm that is used to </a:t>
            </a:r>
            <a:r>
              <a:rPr lang="en-US" sz="2800" dirty="0">
                <a:solidFill>
                  <a:srgbClr val="252525"/>
                </a:solidFill>
                <a:latin typeface="Times New Roman"/>
                <a:cs typeface="Times New Roman"/>
              </a:rPr>
              <a:t>find</a:t>
            </a:r>
            <a:r>
              <a:rPr lang="en-US" sz="2800" spc="-90" dirty="0">
                <a:solidFill>
                  <a:srgbClr val="252525"/>
                </a:solidFill>
                <a:latin typeface="Times New Roman"/>
                <a:cs typeface="Times New Roman"/>
              </a:rPr>
              <a:t> </a:t>
            </a:r>
            <a:r>
              <a:rPr lang="en-US" sz="2800" spc="-5" dirty="0">
                <a:solidFill>
                  <a:srgbClr val="252525"/>
                </a:solidFill>
                <a:latin typeface="Times New Roman"/>
                <a:cs typeface="Times New Roman"/>
              </a:rPr>
              <a:t>more  than one</a:t>
            </a:r>
            <a:r>
              <a:rPr lang="en-US" sz="2800" spc="-25" dirty="0">
                <a:solidFill>
                  <a:srgbClr val="252525"/>
                </a:solidFill>
                <a:latin typeface="Times New Roman"/>
                <a:cs typeface="Times New Roman"/>
              </a:rPr>
              <a:t> </a:t>
            </a:r>
            <a:r>
              <a:rPr lang="en-US" sz="2800" dirty="0">
                <a:solidFill>
                  <a:srgbClr val="252525"/>
                </a:solidFill>
                <a:latin typeface="Times New Roman"/>
                <a:cs typeface="Times New Roman"/>
              </a:rPr>
              <a:t>solution.</a:t>
            </a:r>
            <a:endParaRPr lang="en-US" sz="2800" dirty="0">
              <a:latin typeface="Times New Roman"/>
              <a:cs typeface="Times New Roman"/>
            </a:endParaRPr>
          </a:p>
          <a:p>
            <a:pPr marL="241300" indent="-228600">
              <a:lnSpc>
                <a:spcPct val="100000"/>
              </a:lnSpc>
              <a:spcBef>
                <a:spcPts val="620"/>
              </a:spcBef>
              <a:buFont typeface="Arial"/>
              <a:buChar char="•"/>
              <a:tabLst>
                <a:tab pos="241300" algn="l"/>
              </a:tabLst>
            </a:pPr>
            <a:r>
              <a:rPr lang="en-US" sz="2800" spc="-5" dirty="0">
                <a:solidFill>
                  <a:srgbClr val="252525"/>
                </a:solidFill>
                <a:latin typeface="Times New Roman"/>
                <a:cs typeface="Times New Roman"/>
              </a:rPr>
              <a:t>Its </a:t>
            </a:r>
            <a:r>
              <a:rPr lang="en-US" sz="2800" spc="-10" dirty="0">
                <a:solidFill>
                  <a:srgbClr val="252525"/>
                </a:solidFill>
                <a:latin typeface="Times New Roman"/>
                <a:cs typeface="Times New Roman"/>
              </a:rPr>
              <a:t>an efficient method </a:t>
            </a:r>
            <a:r>
              <a:rPr lang="en-US" sz="2800" spc="-5" dirty="0">
                <a:solidFill>
                  <a:srgbClr val="252525"/>
                </a:solidFill>
                <a:latin typeface="Times New Roman"/>
                <a:cs typeface="Times New Roman"/>
              </a:rPr>
              <a:t>to explore a </a:t>
            </a:r>
            <a:r>
              <a:rPr lang="en-US" sz="2800" dirty="0">
                <a:solidFill>
                  <a:srgbClr val="252525"/>
                </a:solidFill>
                <a:latin typeface="Times New Roman"/>
                <a:cs typeface="Times New Roman"/>
              </a:rPr>
              <a:t>solution</a:t>
            </a:r>
            <a:r>
              <a:rPr lang="en-US" sz="2800" spc="-10" dirty="0">
                <a:solidFill>
                  <a:srgbClr val="252525"/>
                </a:solidFill>
                <a:latin typeface="Times New Roman"/>
                <a:cs typeface="Times New Roman"/>
              </a:rPr>
              <a:t> </a:t>
            </a:r>
            <a:r>
              <a:rPr lang="en-US" sz="2800" spc="-5" dirty="0">
                <a:solidFill>
                  <a:srgbClr val="252525"/>
                </a:solidFill>
                <a:latin typeface="Times New Roman"/>
                <a:cs typeface="Times New Roman"/>
              </a:rPr>
              <a:t>path</a:t>
            </a:r>
            <a:endParaRPr lang="en-I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Example</a:t>
            </a:r>
            <a:r>
              <a:rPr spc="-75" dirty="0"/>
              <a:t> </a:t>
            </a:r>
            <a:r>
              <a:rPr spc="-5" dirty="0"/>
              <a:t>2</a:t>
            </a:r>
          </a:p>
        </p:txBody>
      </p:sp>
      <p:pic>
        <p:nvPicPr>
          <p:cNvPr id="3" name="object 3"/>
          <p:cNvPicPr/>
          <p:nvPr/>
        </p:nvPicPr>
        <p:blipFill>
          <a:blip r:embed="rId2" cstate="print"/>
          <a:stretch>
            <a:fillRect/>
          </a:stretch>
        </p:blipFill>
        <p:spPr>
          <a:xfrm>
            <a:off x="2657094" y="2046312"/>
            <a:ext cx="7367143" cy="367009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61765" y="1567807"/>
            <a:ext cx="6486905" cy="4853348"/>
          </a:xfrm>
          <a:prstGeom prst="rect">
            <a:avLst/>
          </a:prstGeom>
        </p:spPr>
      </p:pic>
      <p:sp>
        <p:nvSpPr>
          <p:cNvPr id="3" name="object 3"/>
          <p:cNvSpPr txBox="1">
            <a:spLocks noGrp="1"/>
          </p:cNvSpPr>
          <p:nvPr>
            <p:ph type="title"/>
          </p:nvPr>
        </p:nvSpPr>
        <p:spPr>
          <a:xfrm>
            <a:off x="4114038" y="701421"/>
            <a:ext cx="3963035" cy="574040"/>
          </a:xfrm>
          <a:prstGeom prst="rect">
            <a:avLst/>
          </a:prstGeom>
        </p:spPr>
        <p:txBody>
          <a:bodyPr vert="horz" wrap="square" lIns="0" tIns="12700" rIns="0" bIns="0" rtlCol="0">
            <a:spAutoFit/>
          </a:bodyPr>
          <a:lstStyle/>
          <a:p>
            <a:pPr marL="12700">
              <a:lnSpc>
                <a:spcPct val="100000"/>
              </a:lnSpc>
              <a:spcBef>
                <a:spcPts val="100"/>
              </a:spcBef>
            </a:pPr>
            <a:r>
              <a:rPr spc="-5" dirty="0"/>
              <a:t>Example 2</a:t>
            </a:r>
            <a:r>
              <a:rPr spc="-35" dirty="0"/>
              <a:t> </a:t>
            </a:r>
            <a:r>
              <a:rPr spc="-5" dirty="0"/>
              <a:t>Solution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2639" y="626967"/>
            <a:ext cx="10515600" cy="566822"/>
          </a:xfrm>
          <a:prstGeom prst="rect">
            <a:avLst/>
          </a:prstGeom>
        </p:spPr>
        <p:txBody>
          <a:bodyPr vert="horz" wrap="square" lIns="0" tIns="12700" rIns="0" bIns="0" rtlCol="0">
            <a:spAutoFit/>
          </a:bodyPr>
          <a:lstStyle/>
          <a:p>
            <a:pPr marL="12700">
              <a:lnSpc>
                <a:spcPct val="100000"/>
              </a:lnSpc>
              <a:spcBef>
                <a:spcPts val="100"/>
              </a:spcBef>
            </a:pPr>
            <a:r>
              <a:rPr spc="-5" dirty="0"/>
              <a:t>Example</a:t>
            </a:r>
            <a:r>
              <a:rPr spc="-75" dirty="0"/>
              <a:t> </a:t>
            </a:r>
            <a:r>
              <a:rPr spc="-5" dirty="0"/>
              <a:t>3</a:t>
            </a:r>
          </a:p>
        </p:txBody>
      </p:sp>
      <p:pic>
        <p:nvPicPr>
          <p:cNvPr id="3" name="object 3"/>
          <p:cNvPicPr/>
          <p:nvPr/>
        </p:nvPicPr>
        <p:blipFill>
          <a:blip r:embed="rId2" cstate="print"/>
          <a:stretch>
            <a:fillRect/>
          </a:stretch>
        </p:blipFill>
        <p:spPr>
          <a:xfrm>
            <a:off x="2656967" y="1677035"/>
            <a:ext cx="7342865" cy="433362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14038" y="701421"/>
            <a:ext cx="3963035" cy="574040"/>
          </a:xfrm>
          <a:prstGeom prst="rect">
            <a:avLst/>
          </a:prstGeom>
        </p:spPr>
        <p:txBody>
          <a:bodyPr vert="horz" wrap="square" lIns="0" tIns="12700" rIns="0" bIns="0" rtlCol="0">
            <a:spAutoFit/>
          </a:bodyPr>
          <a:lstStyle/>
          <a:p>
            <a:pPr marL="12700">
              <a:lnSpc>
                <a:spcPct val="100000"/>
              </a:lnSpc>
              <a:spcBef>
                <a:spcPts val="100"/>
              </a:spcBef>
            </a:pPr>
            <a:r>
              <a:rPr spc="-5" dirty="0"/>
              <a:t>Example 3</a:t>
            </a:r>
            <a:r>
              <a:rPr spc="-35" dirty="0"/>
              <a:t> </a:t>
            </a:r>
            <a:r>
              <a:rPr spc="-5" dirty="0"/>
              <a:t>Solution</a:t>
            </a:r>
          </a:p>
        </p:txBody>
      </p:sp>
      <p:pic>
        <p:nvPicPr>
          <p:cNvPr id="3" name="object 3"/>
          <p:cNvPicPr/>
          <p:nvPr/>
        </p:nvPicPr>
        <p:blipFill>
          <a:blip r:embed="rId2" cstate="print"/>
          <a:stretch>
            <a:fillRect/>
          </a:stretch>
        </p:blipFill>
        <p:spPr>
          <a:xfrm>
            <a:off x="3135502" y="1340929"/>
            <a:ext cx="6677025" cy="48101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20589" y="64886"/>
            <a:ext cx="2524760" cy="566822"/>
          </a:xfrm>
          <a:prstGeom prst="rect">
            <a:avLst/>
          </a:prstGeom>
        </p:spPr>
        <p:txBody>
          <a:bodyPr vert="horz" wrap="square" lIns="0" tIns="12700" rIns="0" bIns="0" rtlCol="0" anchor="ctr">
            <a:spAutoFit/>
          </a:bodyPr>
          <a:lstStyle/>
          <a:p>
            <a:pPr marL="12700">
              <a:lnSpc>
                <a:spcPct val="100000"/>
              </a:lnSpc>
              <a:spcBef>
                <a:spcPts val="100"/>
              </a:spcBef>
            </a:pPr>
            <a:r>
              <a:rPr spc="-30" dirty="0"/>
              <a:t>References</a:t>
            </a:r>
          </a:p>
        </p:txBody>
      </p:sp>
      <p:sp>
        <p:nvSpPr>
          <p:cNvPr id="3" name="object 3"/>
          <p:cNvSpPr txBox="1"/>
          <p:nvPr/>
        </p:nvSpPr>
        <p:spPr>
          <a:xfrm>
            <a:off x="1602740" y="959865"/>
            <a:ext cx="8828405" cy="2404110"/>
          </a:xfrm>
          <a:prstGeom prst="rect">
            <a:avLst/>
          </a:prstGeom>
        </p:spPr>
        <p:txBody>
          <a:bodyPr vert="horz" wrap="square" lIns="0" tIns="13335" rIns="0" bIns="0" rtlCol="0">
            <a:spAutoFit/>
          </a:bodyPr>
          <a:lstStyle/>
          <a:p>
            <a:pPr marL="469900" indent="-457200">
              <a:spcBef>
                <a:spcPts val="105"/>
              </a:spcBef>
              <a:buAutoNum type="arabicPeriod"/>
              <a:tabLst>
                <a:tab pos="469265" algn="l"/>
                <a:tab pos="469900" algn="l"/>
              </a:tabLst>
            </a:pPr>
            <a:r>
              <a:rPr sz="2000" dirty="0">
                <a:latin typeface="Calibri"/>
                <a:cs typeface="Calibri"/>
              </a:rPr>
              <a:t>Stuart </a:t>
            </a:r>
            <a:r>
              <a:rPr sz="2000" spc="-10" dirty="0">
                <a:latin typeface="Calibri"/>
                <a:cs typeface="Calibri"/>
              </a:rPr>
              <a:t>Russell,Peter </a:t>
            </a:r>
            <a:r>
              <a:rPr sz="2000" spc="5" dirty="0">
                <a:latin typeface="Calibri"/>
                <a:cs typeface="Calibri"/>
              </a:rPr>
              <a:t>Norvig, </a:t>
            </a:r>
            <a:r>
              <a:rPr sz="2000" spc="-15" dirty="0">
                <a:latin typeface="Calibri"/>
                <a:cs typeface="Calibri"/>
              </a:rPr>
              <a:t>“Artificial </a:t>
            </a:r>
            <a:r>
              <a:rPr sz="2000" spc="-5" dirty="0">
                <a:latin typeface="Calibri"/>
                <a:cs typeface="Calibri"/>
              </a:rPr>
              <a:t>Intelligence-A </a:t>
            </a:r>
            <a:r>
              <a:rPr sz="2000" dirty="0">
                <a:latin typeface="Calibri"/>
                <a:cs typeface="Calibri"/>
              </a:rPr>
              <a:t>Modern </a:t>
            </a:r>
            <a:r>
              <a:rPr sz="2000" spc="-25" dirty="0">
                <a:latin typeface="Calibri"/>
                <a:cs typeface="Calibri"/>
              </a:rPr>
              <a:t>Approach”,</a:t>
            </a:r>
            <a:r>
              <a:rPr sz="2000" spc="60" dirty="0">
                <a:latin typeface="Calibri"/>
                <a:cs typeface="Calibri"/>
              </a:rPr>
              <a:t> </a:t>
            </a:r>
            <a:r>
              <a:rPr sz="2000" spc="-15" dirty="0">
                <a:latin typeface="Calibri"/>
                <a:cs typeface="Calibri"/>
              </a:rPr>
              <a:t>Pearson.</a:t>
            </a:r>
            <a:endParaRPr sz="2000">
              <a:latin typeface="Calibri"/>
              <a:cs typeface="Calibri"/>
            </a:endParaRPr>
          </a:p>
          <a:p>
            <a:pPr marL="469900" indent="-457200">
              <a:spcBef>
                <a:spcPts val="1680"/>
              </a:spcBef>
              <a:buAutoNum type="arabicPeriod"/>
              <a:tabLst>
                <a:tab pos="469265" algn="l"/>
                <a:tab pos="469900" algn="l"/>
              </a:tabLst>
            </a:pPr>
            <a:r>
              <a:rPr sz="2000" spc="-5" dirty="0">
                <a:latin typeface="Calibri"/>
                <a:cs typeface="Calibri"/>
              </a:rPr>
              <a:t>Elaine </a:t>
            </a:r>
            <a:r>
              <a:rPr sz="2000" dirty="0">
                <a:latin typeface="Calibri"/>
                <a:cs typeface="Calibri"/>
              </a:rPr>
              <a:t>Rich and </a:t>
            </a:r>
            <a:r>
              <a:rPr sz="2000" spc="-15" dirty="0">
                <a:latin typeface="Calibri"/>
                <a:cs typeface="Calibri"/>
              </a:rPr>
              <a:t>Kevin </a:t>
            </a:r>
            <a:r>
              <a:rPr sz="2000" spc="-10" dirty="0">
                <a:latin typeface="Calibri"/>
                <a:cs typeface="Calibri"/>
              </a:rPr>
              <a:t>Knight, </a:t>
            </a:r>
            <a:r>
              <a:rPr sz="2000" spc="-15" dirty="0">
                <a:latin typeface="Calibri"/>
                <a:cs typeface="Calibri"/>
              </a:rPr>
              <a:t>“Artificial </a:t>
            </a:r>
            <a:r>
              <a:rPr sz="2000" spc="-20" dirty="0">
                <a:latin typeface="Calibri"/>
                <a:cs typeface="Calibri"/>
              </a:rPr>
              <a:t>Intelligence”,</a:t>
            </a:r>
            <a:r>
              <a:rPr sz="2000" spc="65" dirty="0">
                <a:latin typeface="Calibri"/>
                <a:cs typeface="Calibri"/>
              </a:rPr>
              <a:t> </a:t>
            </a:r>
            <a:r>
              <a:rPr sz="2000" spc="-10" dirty="0">
                <a:latin typeface="Calibri"/>
                <a:cs typeface="Calibri"/>
              </a:rPr>
              <a:t>McGraw-Hill.</a:t>
            </a:r>
            <a:endParaRPr sz="2000">
              <a:latin typeface="Calibri"/>
              <a:cs typeface="Calibri"/>
            </a:endParaRPr>
          </a:p>
          <a:p>
            <a:pPr marL="469900" indent="-457200">
              <a:spcBef>
                <a:spcPts val="1680"/>
              </a:spcBef>
              <a:buAutoNum type="arabicPeriod"/>
              <a:tabLst>
                <a:tab pos="469265" algn="l"/>
                <a:tab pos="469900" algn="l"/>
              </a:tabLst>
            </a:pPr>
            <a:r>
              <a:rPr sz="2000" dirty="0">
                <a:latin typeface="Calibri"/>
                <a:cs typeface="Calibri"/>
              </a:rPr>
              <a:t>E Charniak and D </a:t>
            </a:r>
            <a:r>
              <a:rPr sz="2000" spc="-5" dirty="0">
                <a:latin typeface="Calibri"/>
                <a:cs typeface="Calibri"/>
              </a:rPr>
              <a:t>McDermott, “Introduction </a:t>
            </a:r>
            <a:r>
              <a:rPr sz="2000" spc="-15" dirty="0">
                <a:latin typeface="Calibri"/>
                <a:cs typeface="Calibri"/>
              </a:rPr>
              <a:t>to </a:t>
            </a:r>
            <a:r>
              <a:rPr sz="2000" dirty="0">
                <a:latin typeface="Calibri"/>
                <a:cs typeface="Calibri"/>
              </a:rPr>
              <a:t>Artificial </a:t>
            </a:r>
            <a:r>
              <a:rPr sz="2000" spc="-20" dirty="0">
                <a:latin typeface="Calibri"/>
                <a:cs typeface="Calibri"/>
              </a:rPr>
              <a:t>Intelligence”,</a:t>
            </a:r>
            <a:r>
              <a:rPr sz="2000" dirty="0">
                <a:latin typeface="Calibri"/>
                <a:cs typeface="Calibri"/>
              </a:rPr>
              <a:t> </a:t>
            </a:r>
            <a:r>
              <a:rPr sz="2000" spc="-15" dirty="0">
                <a:latin typeface="Calibri"/>
                <a:cs typeface="Calibri"/>
              </a:rPr>
              <a:t>Pearson.</a:t>
            </a:r>
            <a:endParaRPr sz="2000">
              <a:latin typeface="Calibri"/>
              <a:cs typeface="Calibri"/>
            </a:endParaRPr>
          </a:p>
          <a:p>
            <a:pPr marL="469900" indent="-457200">
              <a:spcBef>
                <a:spcPts val="1680"/>
              </a:spcBef>
              <a:buAutoNum type="arabicPeriod"/>
              <a:tabLst>
                <a:tab pos="469265" algn="l"/>
                <a:tab pos="469900" algn="l"/>
              </a:tabLst>
            </a:pPr>
            <a:r>
              <a:rPr sz="2000" spc="-10" dirty="0">
                <a:latin typeface="Calibri"/>
                <a:cs typeface="Calibri"/>
              </a:rPr>
              <a:t>https://</a:t>
            </a:r>
            <a:r>
              <a:rPr sz="2000" spc="-10" dirty="0">
                <a:latin typeface="Calibri"/>
                <a:cs typeface="Calibri"/>
                <a:hlinkClick r:id="rId2"/>
              </a:rPr>
              <a:t>www.javatpoint.com/ai-informed-search-algorithms</a:t>
            </a:r>
            <a:endParaRPr sz="2000">
              <a:latin typeface="Calibri"/>
              <a:cs typeface="Calibri"/>
            </a:endParaRPr>
          </a:p>
          <a:p>
            <a:pPr marL="469900" indent="-457200">
              <a:spcBef>
                <a:spcPts val="1680"/>
              </a:spcBef>
              <a:buAutoNum type="arabicPeriod"/>
              <a:tabLst>
                <a:tab pos="469265" algn="l"/>
                <a:tab pos="469900" algn="l"/>
              </a:tabLst>
            </a:pPr>
            <a:r>
              <a:rPr sz="2000" spc="-10" dirty="0">
                <a:latin typeface="Calibri"/>
                <a:cs typeface="Calibri"/>
              </a:rPr>
              <a:t>https:</a:t>
            </a:r>
            <a:r>
              <a:rPr sz="2000" spc="-10" dirty="0">
                <a:latin typeface="Calibri"/>
                <a:cs typeface="Calibri"/>
                <a:hlinkClick r:id="rId3"/>
              </a:rPr>
              <a:t>//ww</a:t>
            </a:r>
            <a:r>
              <a:rPr sz="2000" spc="-10" dirty="0">
                <a:latin typeface="Calibri"/>
                <a:cs typeface="Calibri"/>
              </a:rPr>
              <a:t>w.</a:t>
            </a:r>
            <a:r>
              <a:rPr sz="2000" spc="-10" dirty="0">
                <a:latin typeface="Calibri"/>
                <a:cs typeface="Calibri"/>
                <a:hlinkClick r:id="rId3"/>
              </a:rPr>
              <a:t>geeksforgeeks.org/best-first-search-informed-search/</a:t>
            </a:r>
            <a:endParaRPr sz="2000">
              <a:latin typeface="Calibri"/>
              <a:cs typeface="Calibri"/>
            </a:endParaRPr>
          </a:p>
        </p:txBody>
      </p:sp>
      <p:sp>
        <p:nvSpPr>
          <p:cNvPr id="4" name="object 4"/>
          <p:cNvSpPr txBox="1"/>
          <p:nvPr/>
        </p:nvSpPr>
        <p:spPr>
          <a:xfrm>
            <a:off x="1602740" y="5627319"/>
            <a:ext cx="8988425" cy="880110"/>
          </a:xfrm>
          <a:prstGeom prst="rect">
            <a:avLst/>
          </a:prstGeom>
        </p:spPr>
        <p:txBody>
          <a:bodyPr vert="horz" wrap="square" lIns="0" tIns="12700" rIns="0" bIns="0" rtlCol="0">
            <a:spAutoFit/>
          </a:bodyPr>
          <a:lstStyle/>
          <a:p>
            <a:pPr marL="12700" marR="5080" algn="just">
              <a:spcBef>
                <a:spcPts val="100"/>
              </a:spcBef>
            </a:pPr>
            <a:r>
              <a:rPr sz="1400" i="1" dirty="0">
                <a:latin typeface="Calibri"/>
                <a:cs typeface="Calibri"/>
              </a:rPr>
              <a:t>Disclaimer: </a:t>
            </a:r>
            <a:r>
              <a:rPr sz="1400" i="1" spc="-5" dirty="0">
                <a:latin typeface="Calibri"/>
                <a:cs typeface="Calibri"/>
              </a:rPr>
              <a:t>The </a:t>
            </a:r>
            <a:r>
              <a:rPr sz="1400" i="1" spc="-10" dirty="0">
                <a:latin typeface="Calibri"/>
                <a:cs typeface="Calibri"/>
              </a:rPr>
              <a:t>e-content </a:t>
            </a:r>
            <a:r>
              <a:rPr sz="1400" i="1" dirty="0">
                <a:latin typeface="Calibri"/>
                <a:cs typeface="Calibri"/>
              </a:rPr>
              <a:t>is </a:t>
            </a:r>
            <a:r>
              <a:rPr sz="1400" i="1" spc="-5" dirty="0">
                <a:latin typeface="Calibri"/>
                <a:cs typeface="Calibri"/>
              </a:rPr>
              <a:t>exclusively meant </a:t>
            </a:r>
            <a:r>
              <a:rPr sz="1400" i="1" spc="-10" dirty="0">
                <a:latin typeface="Calibri"/>
                <a:cs typeface="Calibri"/>
              </a:rPr>
              <a:t>for </a:t>
            </a:r>
            <a:r>
              <a:rPr sz="1400" i="1" spc="-5" dirty="0">
                <a:latin typeface="Calibri"/>
                <a:cs typeface="Calibri"/>
              </a:rPr>
              <a:t>academic purposes and </a:t>
            </a:r>
            <a:r>
              <a:rPr sz="1400" i="1" spc="-10" dirty="0">
                <a:latin typeface="Calibri"/>
                <a:cs typeface="Calibri"/>
              </a:rPr>
              <a:t>for </a:t>
            </a:r>
            <a:r>
              <a:rPr sz="1400" i="1" dirty="0">
                <a:latin typeface="Calibri"/>
                <a:cs typeface="Calibri"/>
              </a:rPr>
              <a:t>enhancing teaching </a:t>
            </a:r>
            <a:r>
              <a:rPr sz="1400" i="1" spc="5" dirty="0">
                <a:latin typeface="Calibri"/>
                <a:cs typeface="Calibri"/>
              </a:rPr>
              <a:t>and </a:t>
            </a:r>
            <a:r>
              <a:rPr sz="1400" i="1" dirty="0">
                <a:latin typeface="Calibri"/>
                <a:cs typeface="Calibri"/>
              </a:rPr>
              <a:t>learning. </a:t>
            </a:r>
            <a:r>
              <a:rPr sz="1400" i="1" spc="-10" dirty="0">
                <a:latin typeface="Calibri"/>
                <a:cs typeface="Calibri"/>
              </a:rPr>
              <a:t>Any </a:t>
            </a:r>
            <a:r>
              <a:rPr sz="1400" i="1" spc="-5" dirty="0">
                <a:latin typeface="Calibri"/>
                <a:cs typeface="Calibri"/>
              </a:rPr>
              <a:t>other  use </a:t>
            </a:r>
            <a:r>
              <a:rPr sz="1400" i="1" spc="-10" dirty="0">
                <a:latin typeface="Calibri"/>
                <a:cs typeface="Calibri"/>
              </a:rPr>
              <a:t>for </a:t>
            </a:r>
            <a:r>
              <a:rPr sz="1400" i="1" spc="-5" dirty="0">
                <a:latin typeface="Calibri"/>
                <a:cs typeface="Calibri"/>
              </a:rPr>
              <a:t>economic/commercial purpose </a:t>
            </a:r>
            <a:r>
              <a:rPr sz="1400" i="1" dirty="0">
                <a:latin typeface="Calibri"/>
                <a:cs typeface="Calibri"/>
              </a:rPr>
              <a:t>is strictly </a:t>
            </a:r>
            <a:r>
              <a:rPr sz="1400" i="1" spc="-5" dirty="0">
                <a:latin typeface="Calibri"/>
                <a:cs typeface="Calibri"/>
              </a:rPr>
              <a:t>prohibited. The users of the </a:t>
            </a:r>
            <a:r>
              <a:rPr sz="1400" i="1" spc="-10" dirty="0">
                <a:latin typeface="Calibri"/>
                <a:cs typeface="Calibri"/>
              </a:rPr>
              <a:t>content </a:t>
            </a:r>
            <a:r>
              <a:rPr sz="1400" i="1" spc="-5" dirty="0">
                <a:latin typeface="Calibri"/>
                <a:cs typeface="Calibri"/>
              </a:rPr>
              <a:t>shall not distribute, disseminate or  share </a:t>
            </a:r>
            <a:r>
              <a:rPr sz="1400" i="1" dirty="0">
                <a:latin typeface="Calibri"/>
                <a:cs typeface="Calibri"/>
              </a:rPr>
              <a:t>it with </a:t>
            </a:r>
            <a:r>
              <a:rPr sz="1400" i="1" spc="-10" dirty="0">
                <a:latin typeface="Calibri"/>
                <a:cs typeface="Calibri"/>
              </a:rPr>
              <a:t>anyone </a:t>
            </a:r>
            <a:r>
              <a:rPr sz="1400" i="1" dirty="0">
                <a:latin typeface="Calibri"/>
                <a:cs typeface="Calibri"/>
              </a:rPr>
              <a:t>else </a:t>
            </a:r>
            <a:r>
              <a:rPr sz="1400" i="1" spc="-5" dirty="0">
                <a:latin typeface="Calibri"/>
                <a:cs typeface="Calibri"/>
              </a:rPr>
              <a:t>and </a:t>
            </a:r>
            <a:r>
              <a:rPr sz="1400" i="1" dirty="0">
                <a:latin typeface="Calibri"/>
                <a:cs typeface="Calibri"/>
              </a:rPr>
              <a:t>its </a:t>
            </a:r>
            <a:r>
              <a:rPr sz="1400" i="1" spc="-5" dirty="0">
                <a:latin typeface="Calibri"/>
                <a:cs typeface="Calibri"/>
              </a:rPr>
              <a:t>use </a:t>
            </a:r>
            <a:r>
              <a:rPr sz="1400" i="1" dirty="0">
                <a:latin typeface="Calibri"/>
                <a:cs typeface="Calibri"/>
              </a:rPr>
              <a:t>is </a:t>
            </a:r>
            <a:r>
              <a:rPr sz="1400" i="1" spc="-5" dirty="0">
                <a:latin typeface="Calibri"/>
                <a:cs typeface="Calibri"/>
              </a:rPr>
              <a:t>restricted </a:t>
            </a:r>
            <a:r>
              <a:rPr sz="1400" i="1" spc="-10" dirty="0">
                <a:latin typeface="Calibri"/>
                <a:cs typeface="Calibri"/>
              </a:rPr>
              <a:t>to </a:t>
            </a:r>
            <a:r>
              <a:rPr sz="1400" i="1" spc="-5" dirty="0">
                <a:latin typeface="Calibri"/>
                <a:cs typeface="Calibri"/>
              </a:rPr>
              <a:t>advancement of </a:t>
            </a:r>
            <a:r>
              <a:rPr sz="1400" i="1" dirty="0">
                <a:latin typeface="Calibri"/>
                <a:cs typeface="Calibri"/>
              </a:rPr>
              <a:t>individual </a:t>
            </a:r>
            <a:r>
              <a:rPr sz="1400" i="1" spc="-5" dirty="0">
                <a:latin typeface="Calibri"/>
                <a:cs typeface="Calibri"/>
              </a:rPr>
              <a:t>knowledge. The information provided </a:t>
            </a:r>
            <a:r>
              <a:rPr sz="1400" i="1" dirty="0">
                <a:latin typeface="Calibri"/>
                <a:cs typeface="Calibri"/>
              </a:rPr>
              <a:t>in this  </a:t>
            </a:r>
            <a:r>
              <a:rPr sz="1400" i="1" spc="-5" dirty="0">
                <a:latin typeface="Calibri"/>
                <a:cs typeface="Calibri"/>
              </a:rPr>
              <a:t>e-content </a:t>
            </a:r>
            <a:r>
              <a:rPr sz="1400" i="1" dirty="0">
                <a:latin typeface="Calibri"/>
                <a:cs typeface="Calibri"/>
              </a:rPr>
              <a:t>is </a:t>
            </a:r>
            <a:r>
              <a:rPr sz="1400" i="1" spc="-5" dirty="0">
                <a:latin typeface="Calibri"/>
                <a:cs typeface="Calibri"/>
              </a:rPr>
              <a:t>developed from authentic references, to the best </a:t>
            </a:r>
            <a:r>
              <a:rPr sz="1400" i="1" dirty="0">
                <a:latin typeface="Calibri"/>
                <a:cs typeface="Calibri"/>
              </a:rPr>
              <a:t>of </a:t>
            </a:r>
            <a:r>
              <a:rPr sz="1400" i="1" spc="-10" dirty="0">
                <a:latin typeface="Calibri"/>
                <a:cs typeface="Calibri"/>
              </a:rPr>
              <a:t>my</a:t>
            </a:r>
            <a:r>
              <a:rPr sz="1400" i="1" spc="-105" dirty="0">
                <a:latin typeface="Calibri"/>
                <a:cs typeface="Calibri"/>
              </a:rPr>
              <a:t> </a:t>
            </a:r>
            <a:r>
              <a:rPr sz="1400" i="1" dirty="0">
                <a:latin typeface="Calibri"/>
                <a:cs typeface="Calibri"/>
              </a:rPr>
              <a:t>knowledge.</a:t>
            </a:r>
            <a:endParaRPr sz="1400">
              <a:latin typeface="Calibri"/>
              <a:cs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Problem</a:t>
            </a:r>
            <a:r>
              <a:rPr spc="-105" dirty="0"/>
              <a:t> </a:t>
            </a:r>
            <a:r>
              <a:rPr dirty="0"/>
              <a:t>Reduction</a:t>
            </a:r>
          </a:p>
        </p:txBody>
      </p:sp>
      <p:sp>
        <p:nvSpPr>
          <p:cNvPr id="4" name="Content Placeholder 3">
            <a:extLst>
              <a:ext uri="{FF2B5EF4-FFF2-40B4-BE49-F238E27FC236}">
                <a16:creationId xmlns="" xmlns:a16="http://schemas.microsoft.com/office/drawing/2014/main" id="{368F861A-34FD-2794-0AEC-EAA2A3F2A588}"/>
              </a:ext>
            </a:extLst>
          </p:cNvPr>
          <p:cNvSpPr>
            <a:spLocks noGrp="1"/>
          </p:cNvSpPr>
          <p:nvPr>
            <p:ph idx="1"/>
          </p:nvPr>
        </p:nvSpPr>
        <p:spPr/>
        <p:txBody>
          <a:bodyPr>
            <a:normAutofit lnSpcReduction="10000"/>
          </a:bodyPr>
          <a:lstStyle/>
          <a:p>
            <a:pPr marL="241300" indent="-228600">
              <a:lnSpc>
                <a:spcPct val="100000"/>
              </a:lnSpc>
              <a:spcBef>
                <a:spcPts val="365"/>
              </a:spcBef>
              <a:buFont typeface="Arial"/>
              <a:buChar char="•"/>
              <a:tabLst>
                <a:tab pos="241300" algn="l"/>
              </a:tabLst>
            </a:pPr>
            <a:r>
              <a:rPr lang="en-US" sz="2800" spc="-5" dirty="0">
                <a:solidFill>
                  <a:srgbClr val="252525"/>
                </a:solidFill>
                <a:latin typeface="Times New Roman"/>
                <a:cs typeface="Times New Roman"/>
              </a:rPr>
              <a:t>Problem</a:t>
            </a:r>
            <a:r>
              <a:rPr lang="en-US" sz="2800" spc="-20" dirty="0">
                <a:solidFill>
                  <a:srgbClr val="252525"/>
                </a:solidFill>
                <a:latin typeface="Times New Roman"/>
                <a:cs typeface="Times New Roman"/>
              </a:rPr>
              <a:t> </a:t>
            </a:r>
            <a:r>
              <a:rPr lang="en-US" sz="2800" spc="-5" dirty="0">
                <a:solidFill>
                  <a:srgbClr val="252525"/>
                </a:solidFill>
                <a:latin typeface="Times New Roman"/>
                <a:cs typeface="Times New Roman"/>
              </a:rPr>
              <a:t>Reduction</a:t>
            </a:r>
            <a:endParaRPr lang="en-US" sz="2800" dirty="0">
              <a:latin typeface="Times New Roman"/>
              <a:cs typeface="Times New Roman"/>
            </a:endParaRPr>
          </a:p>
          <a:p>
            <a:pPr marL="698500" marR="648335" lvl="1" indent="-228600">
              <a:lnSpc>
                <a:spcPts val="2590"/>
              </a:lnSpc>
              <a:spcBef>
                <a:spcPts val="560"/>
              </a:spcBef>
              <a:buFont typeface="Arial"/>
              <a:buChar char="•"/>
              <a:tabLst>
                <a:tab pos="699135" algn="l"/>
              </a:tabLst>
            </a:pPr>
            <a:r>
              <a:rPr lang="en-US" sz="2400" dirty="0">
                <a:latin typeface="Times New Roman"/>
                <a:cs typeface="Times New Roman"/>
              </a:rPr>
              <a:t>Divide and conquer </a:t>
            </a:r>
            <a:r>
              <a:rPr lang="en-US" sz="2400" spc="-20" dirty="0">
                <a:latin typeface="Times New Roman"/>
                <a:cs typeface="Times New Roman"/>
              </a:rPr>
              <a:t>strategy, </a:t>
            </a:r>
            <a:r>
              <a:rPr lang="en-US" sz="2400" dirty="0">
                <a:latin typeface="Times New Roman"/>
                <a:cs typeface="Times New Roman"/>
              </a:rPr>
              <a:t>a solution to a problem can be obtained</a:t>
            </a:r>
            <a:r>
              <a:rPr lang="en-US" sz="2400" spc="-204" dirty="0">
                <a:latin typeface="Times New Roman"/>
                <a:cs typeface="Times New Roman"/>
              </a:rPr>
              <a:t> </a:t>
            </a:r>
            <a:r>
              <a:rPr lang="en-US" sz="2400" dirty="0">
                <a:latin typeface="Times New Roman"/>
                <a:cs typeface="Times New Roman"/>
              </a:rPr>
              <a:t>by  </a:t>
            </a:r>
            <a:r>
              <a:rPr lang="en-US" sz="2400" spc="-5" dirty="0">
                <a:latin typeface="Times New Roman"/>
                <a:cs typeface="Times New Roman"/>
              </a:rPr>
              <a:t>decomposing </a:t>
            </a:r>
            <a:r>
              <a:rPr lang="en-US" sz="2400" dirty="0">
                <a:latin typeface="Times New Roman"/>
                <a:cs typeface="Times New Roman"/>
              </a:rPr>
              <a:t>it into </a:t>
            </a:r>
            <a:r>
              <a:rPr lang="en-US" sz="2400" spc="-5" dirty="0">
                <a:latin typeface="Times New Roman"/>
                <a:cs typeface="Times New Roman"/>
              </a:rPr>
              <a:t>smaller</a:t>
            </a:r>
            <a:r>
              <a:rPr lang="en-US" sz="2400" spc="-50" dirty="0">
                <a:latin typeface="Times New Roman"/>
                <a:cs typeface="Times New Roman"/>
              </a:rPr>
              <a:t> </a:t>
            </a:r>
            <a:r>
              <a:rPr lang="en-US" sz="2400" dirty="0">
                <a:latin typeface="Times New Roman"/>
                <a:cs typeface="Times New Roman"/>
              </a:rPr>
              <a:t>sub-problems.</a:t>
            </a:r>
          </a:p>
          <a:p>
            <a:pPr marL="698500" lvl="1" indent="-229235">
              <a:lnSpc>
                <a:spcPct val="100000"/>
              </a:lnSpc>
              <a:spcBef>
                <a:spcPts val="170"/>
              </a:spcBef>
              <a:buFont typeface="Arial"/>
              <a:buChar char="•"/>
              <a:tabLst>
                <a:tab pos="699135" algn="l"/>
              </a:tabLst>
            </a:pPr>
            <a:r>
              <a:rPr lang="en-US" sz="2400" dirty="0">
                <a:latin typeface="Times New Roman"/>
                <a:cs typeface="Times New Roman"/>
              </a:rPr>
              <a:t>Each of this sub-problem can then be solved to get its </a:t>
            </a:r>
            <a:r>
              <a:rPr lang="en-US" sz="2400" spc="-5" dirty="0">
                <a:latin typeface="Times New Roman"/>
                <a:cs typeface="Times New Roman"/>
              </a:rPr>
              <a:t>sub</a:t>
            </a:r>
            <a:r>
              <a:rPr lang="en-US" sz="2400" spc="-165" dirty="0">
                <a:latin typeface="Times New Roman"/>
                <a:cs typeface="Times New Roman"/>
              </a:rPr>
              <a:t> </a:t>
            </a:r>
            <a:r>
              <a:rPr lang="en-US" sz="2400" dirty="0">
                <a:latin typeface="Times New Roman"/>
                <a:cs typeface="Times New Roman"/>
              </a:rPr>
              <a:t>solution.</a:t>
            </a:r>
          </a:p>
          <a:p>
            <a:pPr marL="698500" marR="5080" lvl="1" indent="-228600">
              <a:lnSpc>
                <a:spcPts val="2590"/>
              </a:lnSpc>
              <a:spcBef>
                <a:spcPts val="545"/>
              </a:spcBef>
              <a:buFont typeface="Arial"/>
              <a:buChar char="•"/>
              <a:tabLst>
                <a:tab pos="699135" algn="l"/>
              </a:tabLst>
            </a:pPr>
            <a:r>
              <a:rPr lang="en-US" sz="2400" dirty="0">
                <a:latin typeface="Times New Roman"/>
                <a:cs typeface="Times New Roman"/>
              </a:rPr>
              <a:t>These </a:t>
            </a:r>
            <a:r>
              <a:rPr lang="en-US" sz="2400" spc="-5" dirty="0">
                <a:latin typeface="Times New Roman"/>
                <a:cs typeface="Times New Roman"/>
              </a:rPr>
              <a:t>sub </a:t>
            </a:r>
            <a:r>
              <a:rPr lang="en-US" sz="2400" dirty="0">
                <a:latin typeface="Times New Roman"/>
                <a:cs typeface="Times New Roman"/>
              </a:rPr>
              <a:t>solutions can then </a:t>
            </a:r>
            <a:r>
              <a:rPr lang="en-US" sz="2400" spc="-5" dirty="0">
                <a:latin typeface="Times New Roman"/>
                <a:cs typeface="Times New Roman"/>
              </a:rPr>
              <a:t>recombined </a:t>
            </a:r>
            <a:r>
              <a:rPr lang="en-US" sz="2400" dirty="0">
                <a:latin typeface="Times New Roman"/>
                <a:cs typeface="Times New Roman"/>
              </a:rPr>
              <a:t>to get a solution </a:t>
            </a:r>
            <a:r>
              <a:rPr lang="en-US" sz="2400" spc="-5" dirty="0">
                <a:latin typeface="Times New Roman"/>
                <a:cs typeface="Times New Roman"/>
              </a:rPr>
              <a:t>as </a:t>
            </a:r>
            <a:r>
              <a:rPr lang="en-US" sz="2400" dirty="0">
                <a:latin typeface="Times New Roman"/>
                <a:cs typeface="Times New Roman"/>
              </a:rPr>
              <a:t>a whole. That</a:t>
            </a:r>
            <a:r>
              <a:rPr lang="en-US" sz="2400" spc="-190" dirty="0">
                <a:latin typeface="Times New Roman"/>
                <a:cs typeface="Times New Roman"/>
              </a:rPr>
              <a:t> </a:t>
            </a:r>
            <a:r>
              <a:rPr lang="en-US" sz="2400" spc="-5" dirty="0">
                <a:latin typeface="Times New Roman"/>
                <a:cs typeface="Times New Roman"/>
              </a:rPr>
              <a:t>is  </a:t>
            </a:r>
            <a:r>
              <a:rPr lang="en-US" sz="2400" dirty="0">
                <a:latin typeface="Times New Roman"/>
                <a:cs typeface="Times New Roman"/>
              </a:rPr>
              <a:t>called </a:t>
            </a:r>
            <a:r>
              <a:rPr lang="en-US" sz="2400" spc="-5" dirty="0">
                <a:latin typeface="Times New Roman"/>
                <a:cs typeface="Times New Roman"/>
              </a:rPr>
              <a:t>is </a:t>
            </a:r>
            <a:r>
              <a:rPr lang="en-US" sz="2400" b="1" spc="-10" dirty="0">
                <a:latin typeface="Times New Roman"/>
                <a:cs typeface="Times New Roman"/>
              </a:rPr>
              <a:t>problem</a:t>
            </a:r>
            <a:r>
              <a:rPr lang="en-US" sz="2400" b="1" spc="-35" dirty="0">
                <a:latin typeface="Times New Roman"/>
                <a:cs typeface="Times New Roman"/>
              </a:rPr>
              <a:t> </a:t>
            </a:r>
            <a:r>
              <a:rPr lang="en-US" sz="2400" b="1" spc="-5" dirty="0">
                <a:latin typeface="Times New Roman"/>
                <a:cs typeface="Times New Roman"/>
              </a:rPr>
              <a:t>reduction</a:t>
            </a:r>
            <a:r>
              <a:rPr lang="en-US" sz="2400" spc="-5" dirty="0">
                <a:latin typeface="Times New Roman"/>
                <a:cs typeface="Times New Roman"/>
              </a:rPr>
              <a:t>.</a:t>
            </a:r>
            <a:endParaRPr lang="en-US" sz="2400" dirty="0">
              <a:latin typeface="Times New Roman"/>
              <a:cs typeface="Times New Roman"/>
            </a:endParaRPr>
          </a:p>
          <a:p>
            <a:pPr marL="241300" indent="-228600">
              <a:lnSpc>
                <a:spcPct val="100000"/>
              </a:lnSpc>
              <a:spcBef>
                <a:spcPts val="620"/>
              </a:spcBef>
              <a:buFont typeface="Arial"/>
              <a:buChar char="•"/>
              <a:tabLst>
                <a:tab pos="241300" algn="l"/>
              </a:tabLst>
            </a:pPr>
            <a:r>
              <a:rPr lang="en-US" sz="2800" spc="-10" dirty="0">
                <a:solidFill>
                  <a:srgbClr val="252525"/>
                </a:solidFill>
                <a:latin typeface="Times New Roman"/>
                <a:cs typeface="Times New Roman"/>
              </a:rPr>
              <a:t>AND-OR </a:t>
            </a:r>
            <a:r>
              <a:rPr lang="en-US" sz="2800" spc="-5" dirty="0">
                <a:solidFill>
                  <a:srgbClr val="252525"/>
                </a:solidFill>
                <a:latin typeface="Times New Roman"/>
                <a:cs typeface="Times New Roman"/>
              </a:rPr>
              <a:t>graphs/trees are used </a:t>
            </a:r>
            <a:r>
              <a:rPr lang="en-US" sz="2800" dirty="0">
                <a:solidFill>
                  <a:srgbClr val="252525"/>
                </a:solidFill>
                <a:latin typeface="Times New Roman"/>
                <a:cs typeface="Times New Roman"/>
              </a:rPr>
              <a:t>for </a:t>
            </a:r>
            <a:r>
              <a:rPr lang="en-US" sz="2800" spc="-5" dirty="0">
                <a:solidFill>
                  <a:srgbClr val="252525"/>
                </a:solidFill>
                <a:latin typeface="Times New Roman"/>
                <a:cs typeface="Times New Roman"/>
              </a:rPr>
              <a:t>representing </a:t>
            </a:r>
            <a:r>
              <a:rPr lang="en-US" sz="2800" dirty="0">
                <a:solidFill>
                  <a:srgbClr val="252525"/>
                </a:solidFill>
                <a:latin typeface="Times New Roman"/>
                <a:cs typeface="Times New Roman"/>
              </a:rPr>
              <a:t>the</a:t>
            </a:r>
            <a:r>
              <a:rPr lang="en-US" sz="2800" spc="5" dirty="0">
                <a:solidFill>
                  <a:srgbClr val="252525"/>
                </a:solidFill>
                <a:latin typeface="Times New Roman"/>
                <a:cs typeface="Times New Roman"/>
              </a:rPr>
              <a:t> </a:t>
            </a:r>
            <a:r>
              <a:rPr lang="en-US" sz="2800" dirty="0">
                <a:solidFill>
                  <a:srgbClr val="252525"/>
                </a:solidFill>
                <a:latin typeface="Times New Roman"/>
                <a:cs typeface="Times New Roman"/>
              </a:rPr>
              <a:t>solution.</a:t>
            </a:r>
          </a:p>
          <a:p>
            <a:pPr lvl="1"/>
            <a:r>
              <a:rPr lang="en-GB" dirty="0"/>
              <a:t>which are used in decision-making problems where some subproblems must be solved together (AND nodes) </a:t>
            </a:r>
          </a:p>
          <a:p>
            <a:pPr lvl="1"/>
            <a:r>
              <a:rPr lang="en-GB" dirty="0"/>
              <a:t>and others can be solved independently (OR nodes)</a:t>
            </a:r>
            <a:endParaRPr lang="en-US" sz="2800" dirty="0">
              <a:latin typeface="Times New Roman"/>
              <a:cs typeface="Times New Roman"/>
            </a:endParaRPr>
          </a:p>
          <a:p>
            <a:r>
              <a:rPr lang="en-GB" dirty="0"/>
              <a:t>It is particularly useful in </a:t>
            </a:r>
            <a:r>
              <a:rPr lang="en-GB" b="1" dirty="0"/>
              <a:t>game trees, planning, and AI applications</a:t>
            </a:r>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IN" dirty="0"/>
          </a:p>
        </p:txBody>
      </p:sp>
      <p:sp>
        <p:nvSpPr>
          <p:cNvPr id="3" name="Content Placeholder 2"/>
          <p:cNvSpPr>
            <a:spLocks noGrp="1"/>
          </p:cNvSpPr>
          <p:nvPr>
            <p:ph idx="1"/>
          </p:nvPr>
        </p:nvSpPr>
        <p:spPr/>
        <p:txBody>
          <a:bodyPr/>
          <a:lstStyle/>
          <a:p>
            <a:pPr marL="0" indent="0">
              <a:buNone/>
            </a:pPr>
            <a:r>
              <a:rPr lang="en-GB" dirty="0"/>
              <a:t>Consider the process of buying a car</a:t>
            </a:r>
            <a:endParaRPr lang="en-IN" dirty="0"/>
          </a:p>
        </p:txBody>
      </p:sp>
      <p:pic>
        <p:nvPicPr>
          <p:cNvPr id="4098" name="Picture 2"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3945" y="2802670"/>
            <a:ext cx="6286500" cy="360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606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AO* Algorithm</a:t>
            </a:r>
            <a:endParaRPr lang="en-IN" dirty="0"/>
          </a:p>
        </p:txBody>
      </p:sp>
      <p:sp>
        <p:nvSpPr>
          <p:cNvPr id="3" name="Content Placeholder 2"/>
          <p:cNvSpPr>
            <a:spLocks noGrp="1"/>
          </p:cNvSpPr>
          <p:nvPr>
            <p:ph idx="1"/>
          </p:nvPr>
        </p:nvSpPr>
        <p:spPr/>
        <p:txBody>
          <a:bodyPr/>
          <a:lstStyle/>
          <a:p>
            <a:r>
              <a:rPr lang="en-GB" dirty="0"/>
              <a:t>The AO* algorithm works by utilizing a tree structure where each node represents a state in the problem space. </a:t>
            </a:r>
          </a:p>
          <a:p>
            <a:r>
              <a:rPr lang="en-GB" dirty="0"/>
              <a:t>The key components of the algorithm are:</a:t>
            </a:r>
          </a:p>
          <a:p>
            <a:pPr lvl="1"/>
            <a:r>
              <a:rPr lang="en-GB" dirty="0"/>
              <a:t>Node Types</a:t>
            </a:r>
          </a:p>
          <a:p>
            <a:pPr lvl="1"/>
            <a:r>
              <a:rPr lang="en-GB" dirty="0"/>
              <a:t>Heuristic Function</a:t>
            </a:r>
          </a:p>
          <a:p>
            <a:pPr lvl="1"/>
            <a:r>
              <a:rPr lang="en-GB" dirty="0"/>
              <a:t>Search Process</a:t>
            </a:r>
          </a:p>
          <a:p>
            <a:pPr lvl="1"/>
            <a:r>
              <a:rPr lang="en-GB" dirty="0"/>
              <a:t>Total Estimated Cost</a:t>
            </a:r>
          </a:p>
          <a:p>
            <a:pPr lvl="1"/>
            <a:endParaRPr lang="en-IN" dirty="0"/>
          </a:p>
        </p:txBody>
      </p:sp>
    </p:spTree>
    <p:extLst>
      <p:ext uri="{BB962C8B-B14F-4D97-AF65-F5344CB8AC3E}">
        <p14:creationId xmlns:p14="http://schemas.microsoft.com/office/powerpoint/2010/main" val="31292596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AO* Algorithm – Node Types</a:t>
            </a:r>
            <a:endParaRPr lang="en-IN" dirty="0"/>
          </a:p>
        </p:txBody>
      </p:sp>
      <p:sp>
        <p:nvSpPr>
          <p:cNvPr id="3" name="Content Placeholder 2"/>
          <p:cNvSpPr>
            <a:spLocks noGrp="1"/>
          </p:cNvSpPr>
          <p:nvPr>
            <p:ph idx="1"/>
          </p:nvPr>
        </p:nvSpPr>
        <p:spPr/>
        <p:txBody>
          <a:bodyPr/>
          <a:lstStyle/>
          <a:p>
            <a:pPr fontAlgn="base"/>
            <a:r>
              <a:rPr lang="en-GB" b="1" dirty="0"/>
              <a:t>AND Nodes</a:t>
            </a:r>
            <a:r>
              <a:rPr lang="en-GB" dirty="0"/>
              <a:t>: </a:t>
            </a:r>
          </a:p>
          <a:p>
            <a:pPr lvl="1" fontAlgn="base"/>
            <a:r>
              <a:rPr lang="en-GB" dirty="0"/>
              <a:t>Represent states where all child nodes must be satisfied to achieve a goal. </a:t>
            </a:r>
          </a:p>
          <a:p>
            <a:pPr lvl="1" fontAlgn="base"/>
            <a:r>
              <a:rPr lang="en-GB" dirty="0"/>
              <a:t>If a task requires multiple conditions to be met, it would be represented as an AND node.</a:t>
            </a:r>
          </a:p>
          <a:p>
            <a:pPr fontAlgn="base"/>
            <a:r>
              <a:rPr lang="en-GB" b="1" dirty="0"/>
              <a:t>OR Nodes</a:t>
            </a:r>
            <a:r>
              <a:rPr lang="en-GB" dirty="0"/>
              <a:t>: </a:t>
            </a:r>
          </a:p>
          <a:p>
            <a:pPr lvl="1" fontAlgn="base"/>
            <a:r>
              <a:rPr lang="en-GB" dirty="0"/>
              <a:t>Represent states where at least one child node must be satisfied to achieve a goal. </a:t>
            </a:r>
          </a:p>
          <a:p>
            <a:pPr lvl="1" fontAlgn="base"/>
            <a:r>
              <a:rPr lang="en-GB" dirty="0"/>
              <a:t>This type is useful in scenarios where multiple paths can lead to a solution.</a:t>
            </a:r>
          </a:p>
          <a:p>
            <a:endParaRPr lang="en-IN" dirty="0"/>
          </a:p>
        </p:txBody>
      </p:sp>
    </p:spTree>
    <p:extLst>
      <p:ext uri="{BB962C8B-B14F-4D97-AF65-F5344CB8AC3E}">
        <p14:creationId xmlns:p14="http://schemas.microsoft.com/office/powerpoint/2010/main" val="2997032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8AD7D8E-B5A8-7E49-A095-7B27B29D571D}"/>
              </a:ext>
            </a:extLst>
          </p:cNvPr>
          <p:cNvSpPr>
            <a:spLocks noGrp="1"/>
          </p:cNvSpPr>
          <p:nvPr>
            <p:ph type="title"/>
          </p:nvPr>
        </p:nvSpPr>
        <p:spPr/>
        <p:txBody>
          <a:bodyPr/>
          <a:lstStyle/>
          <a:p>
            <a:r>
              <a:rPr lang="en-GB" dirty="0"/>
              <a:t>AO* Algorithm – Heuristic Function</a:t>
            </a:r>
            <a:endParaRPr lang="en-IN" dirty="0"/>
          </a:p>
        </p:txBody>
      </p:sp>
      <p:sp>
        <p:nvSpPr>
          <p:cNvPr id="3" name="Content Placeholder 2">
            <a:extLst>
              <a:ext uri="{FF2B5EF4-FFF2-40B4-BE49-F238E27FC236}">
                <a16:creationId xmlns="" xmlns:a16="http://schemas.microsoft.com/office/drawing/2014/main" id="{AB3155C8-0762-0E45-EEBF-9CB1BE5E41FE}"/>
              </a:ext>
            </a:extLst>
          </p:cNvPr>
          <p:cNvSpPr>
            <a:spLocks noGrp="1"/>
          </p:cNvSpPr>
          <p:nvPr>
            <p:ph idx="1"/>
          </p:nvPr>
        </p:nvSpPr>
        <p:spPr/>
        <p:txBody>
          <a:bodyPr/>
          <a:lstStyle/>
          <a:p>
            <a:pPr marL="12700" marR="194310">
              <a:lnSpc>
                <a:spcPts val="3020"/>
              </a:lnSpc>
              <a:spcBef>
                <a:spcPts val="480"/>
              </a:spcBef>
            </a:pPr>
            <a:r>
              <a:rPr lang="en-US" sz="2800" spc="-5" dirty="0">
                <a:solidFill>
                  <a:srgbClr val="252525"/>
                </a:solidFill>
                <a:latin typeface="Times New Roman"/>
                <a:cs typeface="Times New Roman"/>
              </a:rPr>
              <a:t>Node in </a:t>
            </a:r>
            <a:r>
              <a:rPr lang="en-US" sz="2800" dirty="0">
                <a:solidFill>
                  <a:srgbClr val="252525"/>
                </a:solidFill>
                <a:latin typeface="Times New Roman"/>
                <a:cs typeface="Times New Roman"/>
              </a:rPr>
              <a:t>the </a:t>
            </a:r>
            <a:r>
              <a:rPr lang="en-US" sz="2800" spc="-5" dirty="0">
                <a:solidFill>
                  <a:srgbClr val="252525"/>
                </a:solidFill>
                <a:latin typeface="Times New Roman"/>
                <a:cs typeface="Times New Roman"/>
              </a:rPr>
              <a:t>graph will </a:t>
            </a:r>
            <a:r>
              <a:rPr lang="en-US" sz="2800" dirty="0">
                <a:solidFill>
                  <a:srgbClr val="252525"/>
                </a:solidFill>
                <a:latin typeface="Times New Roman"/>
                <a:cs typeface="Times New Roman"/>
              </a:rPr>
              <a:t>point </a:t>
            </a:r>
            <a:r>
              <a:rPr lang="en-US" sz="2800" spc="-5" dirty="0">
                <a:solidFill>
                  <a:srgbClr val="252525"/>
                </a:solidFill>
                <a:latin typeface="Times New Roman"/>
                <a:cs typeface="Times New Roman"/>
              </a:rPr>
              <a:t>both down to its successors and </a:t>
            </a:r>
            <a:r>
              <a:rPr lang="en-US" sz="2800" dirty="0">
                <a:solidFill>
                  <a:srgbClr val="252525"/>
                </a:solidFill>
                <a:latin typeface="Times New Roman"/>
                <a:cs typeface="Times New Roman"/>
              </a:rPr>
              <a:t>up </a:t>
            </a:r>
            <a:r>
              <a:rPr lang="en-US" sz="2800" spc="-5" dirty="0">
                <a:solidFill>
                  <a:srgbClr val="252525"/>
                </a:solidFill>
                <a:latin typeface="Times New Roman"/>
                <a:cs typeface="Times New Roman"/>
              </a:rPr>
              <a:t>to its  parent nodes.</a:t>
            </a:r>
            <a:endParaRPr lang="en-US" sz="2800" dirty="0">
              <a:latin typeface="Times New Roman"/>
              <a:cs typeface="Times New Roman"/>
            </a:endParaRPr>
          </a:p>
          <a:p>
            <a:pPr marL="12700" marR="5080">
              <a:lnSpc>
                <a:spcPts val="3020"/>
              </a:lnSpc>
              <a:spcBef>
                <a:spcPts val="1015"/>
              </a:spcBef>
            </a:pPr>
            <a:r>
              <a:rPr lang="en-US" sz="2800" spc="-5" dirty="0">
                <a:solidFill>
                  <a:srgbClr val="252525"/>
                </a:solidFill>
                <a:latin typeface="Times New Roman"/>
                <a:cs typeface="Times New Roman"/>
              </a:rPr>
              <a:t>Each node in the graph will also have a </a:t>
            </a:r>
            <a:r>
              <a:rPr lang="en-US" sz="2800" dirty="0">
                <a:solidFill>
                  <a:srgbClr val="252525"/>
                </a:solidFill>
                <a:latin typeface="Times New Roman"/>
                <a:cs typeface="Times New Roman"/>
              </a:rPr>
              <a:t>heuristic </a:t>
            </a:r>
            <a:r>
              <a:rPr lang="en-US" sz="2800" spc="-5" dirty="0">
                <a:solidFill>
                  <a:srgbClr val="252525"/>
                </a:solidFill>
                <a:latin typeface="Times New Roman"/>
                <a:cs typeface="Times New Roman"/>
              </a:rPr>
              <a:t>value associated with  it.</a:t>
            </a:r>
            <a:endParaRPr lang="en-US" sz="2800" dirty="0">
              <a:latin typeface="Times New Roman"/>
              <a:cs typeface="Times New Roman"/>
            </a:endParaRPr>
          </a:p>
          <a:p>
            <a:pPr marL="3710304" indent="0">
              <a:lnSpc>
                <a:spcPct val="100000"/>
              </a:lnSpc>
              <a:spcBef>
                <a:spcPts val="625"/>
              </a:spcBef>
              <a:buNone/>
            </a:pPr>
            <a:r>
              <a:rPr lang="en-US" sz="2800" spc="-5" dirty="0">
                <a:solidFill>
                  <a:srgbClr val="252525"/>
                </a:solidFill>
                <a:latin typeface="Times New Roman"/>
                <a:cs typeface="Times New Roman"/>
              </a:rPr>
              <a:t>f(n) = g(n) +</a:t>
            </a:r>
            <a:r>
              <a:rPr lang="en-US" sz="2800" dirty="0">
                <a:solidFill>
                  <a:srgbClr val="252525"/>
                </a:solidFill>
                <a:latin typeface="Times New Roman"/>
                <a:cs typeface="Times New Roman"/>
              </a:rPr>
              <a:t> </a:t>
            </a:r>
            <a:r>
              <a:rPr lang="en-US" sz="2800" spc="-5" dirty="0">
                <a:solidFill>
                  <a:srgbClr val="252525"/>
                </a:solidFill>
                <a:latin typeface="Times New Roman"/>
                <a:cs typeface="Times New Roman"/>
              </a:rPr>
              <a:t>h(n)</a:t>
            </a:r>
            <a:endParaRPr lang="en-US" sz="2800" dirty="0">
              <a:latin typeface="Times New Roman"/>
              <a:cs typeface="Times New Roman"/>
            </a:endParaRPr>
          </a:p>
          <a:p>
            <a:pPr marL="0" indent="0">
              <a:lnSpc>
                <a:spcPct val="100000"/>
              </a:lnSpc>
              <a:spcBef>
                <a:spcPts val="660"/>
              </a:spcBef>
              <a:buNone/>
            </a:pPr>
            <a:r>
              <a:rPr lang="en-US" sz="2800" spc="-5" dirty="0">
                <a:solidFill>
                  <a:srgbClr val="252525"/>
                </a:solidFill>
                <a:latin typeface="Times New Roman"/>
                <a:cs typeface="Times New Roman"/>
              </a:rPr>
              <a:t>where,</a:t>
            </a:r>
            <a:endParaRPr lang="en-US" sz="2800" dirty="0">
              <a:latin typeface="Times New Roman"/>
              <a:cs typeface="Times New Roman"/>
            </a:endParaRPr>
          </a:p>
          <a:p>
            <a:pPr marL="241300" indent="-228600">
              <a:lnSpc>
                <a:spcPct val="100000"/>
              </a:lnSpc>
              <a:spcBef>
                <a:spcPts val="670"/>
              </a:spcBef>
              <a:buFont typeface="Arial"/>
              <a:buChar char="•"/>
              <a:tabLst>
                <a:tab pos="241300" algn="l"/>
              </a:tabLst>
            </a:pPr>
            <a:r>
              <a:rPr lang="en-US" sz="2800" dirty="0">
                <a:solidFill>
                  <a:srgbClr val="252525"/>
                </a:solidFill>
                <a:latin typeface="Times New Roman"/>
                <a:cs typeface="Times New Roman"/>
              </a:rPr>
              <a:t>g(n): </a:t>
            </a:r>
            <a:r>
              <a:rPr lang="en-US" sz="2800" spc="-5" dirty="0">
                <a:solidFill>
                  <a:srgbClr val="252525"/>
                </a:solidFill>
                <a:latin typeface="Times New Roman"/>
                <a:cs typeface="Times New Roman"/>
              </a:rPr>
              <a:t>actual cost / edge</a:t>
            </a:r>
            <a:r>
              <a:rPr lang="en-US" sz="2800" spc="-30" dirty="0">
                <a:solidFill>
                  <a:srgbClr val="252525"/>
                </a:solidFill>
                <a:latin typeface="Times New Roman"/>
                <a:cs typeface="Times New Roman"/>
              </a:rPr>
              <a:t> </a:t>
            </a:r>
            <a:r>
              <a:rPr lang="en-US" sz="2800" spc="-5" dirty="0">
                <a:solidFill>
                  <a:srgbClr val="252525"/>
                </a:solidFill>
                <a:latin typeface="Times New Roman"/>
                <a:cs typeface="Times New Roman"/>
              </a:rPr>
              <a:t>value.</a:t>
            </a:r>
            <a:endParaRPr lang="en-US" sz="2800" dirty="0">
              <a:latin typeface="Times New Roman"/>
              <a:cs typeface="Times New Roman"/>
            </a:endParaRPr>
          </a:p>
          <a:p>
            <a:pPr marL="241300" indent="-228600">
              <a:lnSpc>
                <a:spcPct val="100000"/>
              </a:lnSpc>
              <a:spcBef>
                <a:spcPts val="660"/>
              </a:spcBef>
              <a:buFont typeface="Arial"/>
              <a:buChar char="•"/>
              <a:tabLst>
                <a:tab pos="241300" algn="l"/>
              </a:tabLst>
            </a:pPr>
            <a:r>
              <a:rPr lang="en-US" sz="2800" dirty="0">
                <a:solidFill>
                  <a:srgbClr val="252525"/>
                </a:solidFill>
                <a:latin typeface="Times New Roman"/>
                <a:cs typeface="Times New Roman"/>
              </a:rPr>
              <a:t>h(n): </a:t>
            </a:r>
            <a:r>
              <a:rPr lang="en-US" sz="2800" spc="-5" dirty="0">
                <a:solidFill>
                  <a:srgbClr val="252525"/>
                </a:solidFill>
                <a:latin typeface="Times New Roman"/>
                <a:cs typeface="Times New Roman"/>
              </a:rPr>
              <a:t>heuristic / estimated value of the</a:t>
            </a:r>
            <a:r>
              <a:rPr lang="en-US" sz="2800" spc="-35" dirty="0">
                <a:solidFill>
                  <a:srgbClr val="252525"/>
                </a:solidFill>
                <a:latin typeface="Times New Roman"/>
                <a:cs typeface="Times New Roman"/>
              </a:rPr>
              <a:t> </a:t>
            </a:r>
            <a:r>
              <a:rPr lang="en-US" sz="2800" spc="-5" dirty="0">
                <a:solidFill>
                  <a:srgbClr val="252525"/>
                </a:solidFill>
                <a:latin typeface="Times New Roman"/>
                <a:cs typeface="Times New Roman"/>
              </a:rPr>
              <a:t>nodes</a:t>
            </a:r>
            <a:endParaRPr lang="en-US" sz="2800" dirty="0">
              <a:latin typeface="Times New Roman"/>
              <a:cs typeface="Times New Roman"/>
            </a:endParaRPr>
          </a:p>
          <a:p>
            <a:pPr marL="241300" indent="-228600">
              <a:lnSpc>
                <a:spcPct val="100000"/>
              </a:lnSpc>
              <a:spcBef>
                <a:spcPts val="660"/>
              </a:spcBef>
              <a:buFont typeface="Arial"/>
              <a:buChar char="•"/>
              <a:tabLst>
                <a:tab pos="241300" algn="l"/>
              </a:tabLst>
            </a:pPr>
            <a:r>
              <a:rPr lang="en-US" sz="2800" dirty="0">
                <a:solidFill>
                  <a:srgbClr val="252525"/>
                </a:solidFill>
                <a:latin typeface="Times New Roman"/>
                <a:cs typeface="Times New Roman"/>
              </a:rPr>
              <a:t>f(n): </a:t>
            </a:r>
            <a:r>
              <a:rPr lang="en-US" sz="2800" spc="-5" dirty="0">
                <a:solidFill>
                  <a:srgbClr val="252525"/>
                </a:solidFill>
                <a:latin typeface="Times New Roman"/>
                <a:cs typeface="Times New Roman"/>
              </a:rPr>
              <a:t>cost</a:t>
            </a:r>
            <a:r>
              <a:rPr lang="en-US" sz="2800" spc="-10" dirty="0">
                <a:solidFill>
                  <a:srgbClr val="252525"/>
                </a:solidFill>
                <a:latin typeface="Times New Roman"/>
                <a:cs typeface="Times New Roman"/>
              </a:rPr>
              <a:t> </a:t>
            </a:r>
            <a:r>
              <a:rPr lang="en-US" sz="2800" spc="-5" dirty="0">
                <a:solidFill>
                  <a:srgbClr val="252525"/>
                </a:solidFill>
                <a:latin typeface="Times New Roman"/>
                <a:cs typeface="Times New Roman"/>
              </a:rPr>
              <a:t>function</a:t>
            </a:r>
            <a:endParaRPr lang="en-US" sz="2800" dirty="0">
              <a:latin typeface="Times New Roman"/>
              <a:cs typeface="Times New Roman"/>
            </a:endParaRPr>
          </a:p>
          <a:p>
            <a:endParaRPr lang="en-IN" dirty="0"/>
          </a:p>
        </p:txBody>
      </p:sp>
    </p:spTree>
    <p:extLst>
      <p:ext uri="{BB962C8B-B14F-4D97-AF65-F5344CB8AC3E}">
        <p14:creationId xmlns:p14="http://schemas.microsoft.com/office/powerpoint/2010/main" val="34074606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AO* Algorithm – Heuristic Function</a:t>
            </a:r>
            <a:endParaRPr lang="en-IN" dirty="0"/>
          </a:p>
        </p:txBody>
      </p:sp>
      <p:sp>
        <p:nvSpPr>
          <p:cNvPr id="3" name="Content Placeholder 2"/>
          <p:cNvSpPr>
            <a:spLocks noGrp="1"/>
          </p:cNvSpPr>
          <p:nvPr>
            <p:ph idx="1"/>
          </p:nvPr>
        </p:nvSpPr>
        <p:spPr/>
        <p:txBody>
          <a:bodyPr/>
          <a:lstStyle/>
          <a:p>
            <a:pPr fontAlgn="base"/>
            <a:r>
              <a:rPr lang="en-GB" dirty="0"/>
              <a:t>Similar to A*, to estimate the cost to reach the goal from any given node. </a:t>
            </a:r>
          </a:p>
          <a:p>
            <a:pPr fontAlgn="base"/>
            <a:r>
              <a:rPr lang="en-GB" dirty="0"/>
              <a:t>This function helps in determining the most promising paths to explore. </a:t>
            </a:r>
          </a:p>
          <a:p>
            <a:pPr fontAlgn="base"/>
            <a:r>
              <a:rPr lang="en-GB" dirty="0"/>
              <a:t>The heuristic function </a:t>
            </a:r>
            <a:r>
              <a:rPr lang="en-GB" i="1" dirty="0"/>
              <a:t>h</a:t>
            </a:r>
            <a:r>
              <a:rPr lang="en-GB" dirty="0"/>
              <a:t>(</a:t>
            </a:r>
            <a:r>
              <a:rPr lang="en-GB" i="1" dirty="0"/>
              <a:t>n</a:t>
            </a:r>
            <a:r>
              <a:rPr lang="en-GB" dirty="0"/>
              <a:t>) estimates the cost to reach the goal from node </a:t>
            </a:r>
            <a:r>
              <a:rPr lang="en-GB" i="1" dirty="0"/>
              <a:t>n</a:t>
            </a:r>
            <a:r>
              <a:rPr lang="en-GB" dirty="0"/>
              <a:t>:</a:t>
            </a:r>
          </a:p>
          <a:p>
            <a:pPr marL="0" indent="0" fontAlgn="base">
              <a:buNone/>
            </a:pPr>
            <a:endParaRPr lang="en-GB" dirty="0"/>
          </a:p>
          <a:p>
            <a:pPr marL="0" indent="0" algn="ctr" fontAlgn="base">
              <a:buNone/>
            </a:pPr>
            <a:r>
              <a:rPr lang="en-GB" dirty="0"/>
              <a:t> </a:t>
            </a:r>
            <a:r>
              <a:rPr lang="en-GB" i="1" dirty="0"/>
              <a:t>h</a:t>
            </a:r>
            <a:r>
              <a:rPr lang="en-GB" dirty="0"/>
              <a:t>(</a:t>
            </a:r>
            <a:r>
              <a:rPr lang="en-GB" i="1" dirty="0"/>
              <a:t>n</a:t>
            </a:r>
            <a:r>
              <a:rPr lang="en-GB" dirty="0"/>
              <a:t>)=estimated cost to reach the goal from node </a:t>
            </a:r>
          </a:p>
          <a:p>
            <a:endParaRPr lang="en-IN" dirty="0"/>
          </a:p>
        </p:txBody>
      </p:sp>
    </p:spTree>
    <p:extLst>
      <p:ext uri="{BB962C8B-B14F-4D97-AF65-F5344CB8AC3E}">
        <p14:creationId xmlns:p14="http://schemas.microsoft.com/office/powerpoint/2010/main" val="31236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AO* Algorithm – Search Process</a:t>
            </a:r>
            <a:endParaRPr lang="en-IN" dirty="0"/>
          </a:p>
        </p:txBody>
      </p:sp>
      <p:sp>
        <p:nvSpPr>
          <p:cNvPr id="3" name="Content Placeholder 2"/>
          <p:cNvSpPr>
            <a:spLocks noGrp="1"/>
          </p:cNvSpPr>
          <p:nvPr>
            <p:ph idx="1"/>
          </p:nvPr>
        </p:nvSpPr>
        <p:spPr/>
        <p:txBody>
          <a:bodyPr>
            <a:normAutofit fontScale="85000" lnSpcReduction="20000"/>
          </a:bodyPr>
          <a:lstStyle/>
          <a:p>
            <a:pPr fontAlgn="base"/>
            <a:r>
              <a:rPr lang="en-GB" dirty="0"/>
              <a:t>The search begins at the initial node and explores its child nodes based on the type (AND or OR). </a:t>
            </a:r>
          </a:p>
          <a:p>
            <a:pPr fontAlgn="base"/>
            <a:r>
              <a:rPr lang="en-GB" b="1" dirty="0"/>
              <a:t>For OR Nodes</a:t>
            </a:r>
            <a:r>
              <a:rPr lang="en-GB" dirty="0"/>
              <a:t>: The algorithm considers the lowest cost among the child nodes. The cost for an OR node can be expressed as:</a:t>
            </a:r>
          </a:p>
          <a:p>
            <a:pPr marL="0" indent="0" algn="ctr" fontAlgn="base">
              <a:buNone/>
            </a:pPr>
            <a:r>
              <a:rPr lang="en-GB" i="1" dirty="0"/>
              <a:t>C</a:t>
            </a:r>
            <a:r>
              <a:rPr lang="en-GB" dirty="0"/>
              <a:t>(</a:t>
            </a:r>
            <a:r>
              <a:rPr lang="en-GB" i="1" dirty="0"/>
              <a:t>n</a:t>
            </a:r>
            <a:r>
              <a:rPr lang="en-GB" dirty="0"/>
              <a:t>)=min{</a:t>
            </a:r>
            <a:r>
              <a:rPr lang="en-GB" i="1" dirty="0"/>
              <a:t>C</a:t>
            </a:r>
            <a:r>
              <a:rPr lang="en-GB" dirty="0"/>
              <a:t>(</a:t>
            </a:r>
            <a:r>
              <a:rPr lang="en-GB" i="1" dirty="0"/>
              <a:t>c</a:t>
            </a:r>
            <a:r>
              <a:rPr lang="en-GB" dirty="0"/>
              <a:t>1​),</a:t>
            </a:r>
            <a:r>
              <a:rPr lang="en-GB" i="1" dirty="0"/>
              <a:t>C</a:t>
            </a:r>
            <a:r>
              <a:rPr lang="en-GB" dirty="0"/>
              <a:t>(</a:t>
            </a:r>
            <a:r>
              <a:rPr lang="en-GB" i="1" dirty="0"/>
              <a:t>c</a:t>
            </a:r>
            <a:r>
              <a:rPr lang="en-GB" dirty="0"/>
              <a:t>2​),…,</a:t>
            </a:r>
            <a:r>
              <a:rPr lang="en-GB" i="1" dirty="0"/>
              <a:t>C</a:t>
            </a:r>
            <a:r>
              <a:rPr lang="en-GB" dirty="0"/>
              <a:t>(</a:t>
            </a:r>
            <a:r>
              <a:rPr lang="en-GB" i="1" dirty="0" err="1"/>
              <a:t>ck</a:t>
            </a:r>
            <a:r>
              <a:rPr lang="en-GB" dirty="0"/>
              <a:t>​)}</a:t>
            </a:r>
          </a:p>
          <a:p>
            <a:pPr marL="0" indent="0" fontAlgn="base">
              <a:buNone/>
            </a:pPr>
            <a:r>
              <a:rPr lang="en-GB" dirty="0"/>
              <a:t>where </a:t>
            </a:r>
            <a:r>
              <a:rPr lang="en-GB" i="1" dirty="0"/>
              <a:t>C</a:t>
            </a:r>
            <a:r>
              <a:rPr lang="en-GB" dirty="0"/>
              <a:t>(</a:t>
            </a:r>
            <a:r>
              <a:rPr lang="en-GB" i="1" dirty="0"/>
              <a:t>n</a:t>
            </a:r>
            <a:r>
              <a:rPr lang="en-GB" dirty="0"/>
              <a:t>) is the cost of node </a:t>
            </a:r>
            <a:r>
              <a:rPr lang="en-GB" i="1" dirty="0"/>
              <a:t>n</a:t>
            </a:r>
            <a:r>
              <a:rPr lang="en-GB" dirty="0"/>
              <a:t> and c1,c2,…,ck</a:t>
            </a:r>
            <a:r>
              <a:rPr lang="en-GB" i="1" dirty="0"/>
              <a:t>c</a:t>
            </a:r>
            <a:r>
              <a:rPr lang="en-GB" dirty="0"/>
              <a:t>1​,</a:t>
            </a:r>
            <a:r>
              <a:rPr lang="en-GB" i="1" dirty="0"/>
              <a:t>c</a:t>
            </a:r>
            <a:r>
              <a:rPr lang="en-GB" dirty="0"/>
              <a:t>2​,…,</a:t>
            </a:r>
            <a:r>
              <a:rPr lang="en-GB" i="1" dirty="0" err="1"/>
              <a:t>ck</a:t>
            </a:r>
            <a:r>
              <a:rPr lang="en-GB" dirty="0"/>
              <a:t>​​  are the child nodes of </a:t>
            </a:r>
            <a:r>
              <a:rPr lang="en-GB" i="1" dirty="0"/>
              <a:t>n</a:t>
            </a:r>
            <a:r>
              <a:rPr lang="en-GB" dirty="0"/>
              <a:t>.</a:t>
            </a:r>
          </a:p>
          <a:p>
            <a:pPr fontAlgn="base"/>
            <a:r>
              <a:rPr lang="en-GB" b="1" dirty="0"/>
              <a:t>For AND Nodes</a:t>
            </a:r>
            <a:r>
              <a:rPr lang="en-GB" dirty="0"/>
              <a:t>: The algorithm computes the cost of all child nodes and selects the maximum cost, as all conditions must be met. The cost for an AND node can be expressed as:</a:t>
            </a:r>
          </a:p>
          <a:p>
            <a:pPr marL="0" indent="0" algn="ctr" fontAlgn="base">
              <a:buNone/>
            </a:pPr>
            <a:r>
              <a:rPr lang="en-GB" i="1" dirty="0"/>
              <a:t>C</a:t>
            </a:r>
            <a:r>
              <a:rPr lang="en-GB" dirty="0"/>
              <a:t>(</a:t>
            </a:r>
            <a:r>
              <a:rPr lang="en-GB" i="1" dirty="0"/>
              <a:t>n</a:t>
            </a:r>
            <a:r>
              <a:rPr lang="en-GB" dirty="0"/>
              <a:t>)=max{</a:t>
            </a:r>
            <a:r>
              <a:rPr lang="en-GB" i="1" dirty="0"/>
              <a:t>C</a:t>
            </a:r>
            <a:r>
              <a:rPr lang="en-GB" dirty="0"/>
              <a:t>(</a:t>
            </a:r>
            <a:r>
              <a:rPr lang="en-GB" i="1" dirty="0"/>
              <a:t>c</a:t>
            </a:r>
            <a:r>
              <a:rPr lang="en-GB" dirty="0"/>
              <a:t>1​),</a:t>
            </a:r>
            <a:r>
              <a:rPr lang="en-GB" i="1" dirty="0"/>
              <a:t>C</a:t>
            </a:r>
            <a:r>
              <a:rPr lang="en-GB" dirty="0"/>
              <a:t>(</a:t>
            </a:r>
            <a:r>
              <a:rPr lang="en-GB" i="1" dirty="0"/>
              <a:t>c</a:t>
            </a:r>
            <a:r>
              <a:rPr lang="en-GB" dirty="0"/>
              <a:t>2​),…,</a:t>
            </a:r>
            <a:r>
              <a:rPr lang="en-GB" i="1" dirty="0"/>
              <a:t>C</a:t>
            </a:r>
            <a:r>
              <a:rPr lang="en-GB" dirty="0"/>
              <a:t>(</a:t>
            </a:r>
            <a:r>
              <a:rPr lang="en-GB" i="1" dirty="0" err="1"/>
              <a:t>ck</a:t>
            </a:r>
            <a:r>
              <a:rPr lang="en-GB" dirty="0"/>
              <a:t>​)}</a:t>
            </a:r>
          </a:p>
          <a:p>
            <a:pPr marL="0" indent="0" fontAlgn="base">
              <a:buNone/>
            </a:pPr>
            <a:r>
              <a:rPr lang="en-GB" dirty="0"/>
              <a:t>where </a:t>
            </a:r>
            <a:r>
              <a:rPr lang="en-GB" i="1" dirty="0"/>
              <a:t>C</a:t>
            </a:r>
            <a:r>
              <a:rPr lang="en-GB" dirty="0"/>
              <a:t>(</a:t>
            </a:r>
            <a:r>
              <a:rPr lang="en-GB" i="1" dirty="0"/>
              <a:t>n</a:t>
            </a:r>
            <a:r>
              <a:rPr lang="en-GB" dirty="0"/>
              <a:t>) is the cost of node </a:t>
            </a:r>
            <a:r>
              <a:rPr lang="en-GB" i="1" dirty="0"/>
              <a:t>n</a:t>
            </a:r>
            <a:r>
              <a:rPr lang="en-GB" dirty="0"/>
              <a:t>, and c1,c2,…,ck</a:t>
            </a:r>
            <a:r>
              <a:rPr lang="en-GB" i="1" dirty="0"/>
              <a:t>c</a:t>
            </a:r>
            <a:r>
              <a:rPr lang="en-GB" dirty="0"/>
              <a:t>1​,</a:t>
            </a:r>
            <a:r>
              <a:rPr lang="en-GB" i="1" dirty="0"/>
              <a:t>c</a:t>
            </a:r>
            <a:r>
              <a:rPr lang="en-GB" dirty="0"/>
              <a:t>2​,…,</a:t>
            </a:r>
            <a:r>
              <a:rPr lang="en-GB" i="1" dirty="0" err="1"/>
              <a:t>ck</a:t>
            </a:r>
            <a:r>
              <a:rPr lang="en-GB" dirty="0"/>
              <a:t>​​  are the child nodes of </a:t>
            </a:r>
            <a:r>
              <a:rPr lang="en-GB" i="1" dirty="0"/>
              <a:t>n</a:t>
            </a:r>
            <a:r>
              <a:rPr lang="en-GB" dirty="0"/>
              <a:t>.</a:t>
            </a:r>
          </a:p>
          <a:p>
            <a:endParaRPr lang="en-IN" dirty="0"/>
          </a:p>
        </p:txBody>
      </p:sp>
    </p:spTree>
    <p:extLst>
      <p:ext uri="{BB962C8B-B14F-4D97-AF65-F5344CB8AC3E}">
        <p14:creationId xmlns:p14="http://schemas.microsoft.com/office/powerpoint/2010/main" val="30906151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1634</TotalTime>
  <Words>1160</Words>
  <Application>Microsoft Office PowerPoint</Application>
  <PresentationFormat>Custom</PresentationFormat>
  <Paragraphs>166</Paragraphs>
  <Slides>24</Slides>
  <Notes>5</Notes>
  <HiddenSlides>2</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Module 3 Informed Search AO*</vt:lpstr>
      <vt:lpstr>AO* Introduction</vt:lpstr>
      <vt:lpstr>Problem Reduction</vt:lpstr>
      <vt:lpstr>Example</vt:lpstr>
      <vt:lpstr>AO* Algorithm</vt:lpstr>
      <vt:lpstr>AO* Algorithm – Node Types</vt:lpstr>
      <vt:lpstr>AO* Algorithm – Heuristic Function</vt:lpstr>
      <vt:lpstr>AO* Algorithm – Heuristic Function</vt:lpstr>
      <vt:lpstr>AO* Algorithm – Search Process</vt:lpstr>
      <vt:lpstr>AO* Algorithm – Total Estimated Cost</vt:lpstr>
      <vt:lpstr>Example </vt:lpstr>
      <vt:lpstr>Step 1</vt:lpstr>
      <vt:lpstr>Step 2</vt:lpstr>
      <vt:lpstr>Step 2</vt:lpstr>
      <vt:lpstr>Step 3</vt:lpstr>
      <vt:lpstr>Step 3</vt:lpstr>
      <vt:lpstr>AO* Algorithm</vt:lpstr>
      <vt:lpstr>Comparison</vt:lpstr>
      <vt:lpstr>Comparison</vt:lpstr>
      <vt:lpstr>Example 2</vt:lpstr>
      <vt:lpstr>Example 2 Solution</vt:lpstr>
      <vt:lpstr>Example 3</vt:lpstr>
      <vt:lpstr>Example 3 Solution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HP</cp:lastModifiedBy>
  <cp:revision>79</cp:revision>
  <dcterms:created xsi:type="dcterms:W3CDTF">2020-04-30T07:52:47Z</dcterms:created>
  <dcterms:modified xsi:type="dcterms:W3CDTF">2025-04-25T06:55:12Z</dcterms:modified>
</cp:coreProperties>
</file>