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327" r:id="rId2"/>
    <p:sldId id="328" r:id="rId3"/>
    <p:sldId id="329" r:id="rId4"/>
    <p:sldId id="330" r:id="rId5"/>
    <p:sldId id="331" r:id="rId6"/>
    <p:sldId id="332" r:id="rId7"/>
    <p:sldId id="393" r:id="rId8"/>
    <p:sldId id="394" r:id="rId9"/>
    <p:sldId id="410" r:id="rId10"/>
    <p:sldId id="395" r:id="rId11"/>
    <p:sldId id="396" r:id="rId12"/>
    <p:sldId id="397" r:id="rId13"/>
    <p:sldId id="398" r:id="rId14"/>
    <p:sldId id="409" r:id="rId15"/>
    <p:sldId id="414" r:id="rId16"/>
    <p:sldId id="415" r:id="rId17"/>
    <p:sldId id="334" r:id="rId18"/>
    <p:sldId id="335" r:id="rId19"/>
    <p:sldId id="336" r:id="rId20"/>
    <p:sldId id="337" r:id="rId21"/>
    <p:sldId id="338" r:id="rId22"/>
    <p:sldId id="339" r:id="rId23"/>
    <p:sldId id="340" r:id="rId24"/>
    <p:sldId id="341" r:id="rId25"/>
    <p:sldId id="342" r:id="rId26"/>
    <p:sldId id="343" r:id="rId27"/>
    <p:sldId id="344" r:id="rId28"/>
    <p:sldId id="417" r:id="rId29"/>
    <p:sldId id="416" r:id="rId30"/>
    <p:sldId id="350" r:id="rId31"/>
    <p:sldId id="399" r:id="rId32"/>
    <p:sldId id="400" r:id="rId33"/>
    <p:sldId id="401" r:id="rId34"/>
    <p:sldId id="402" r:id="rId35"/>
    <p:sldId id="404" r:id="rId36"/>
    <p:sldId id="418" r:id="rId37"/>
    <p:sldId id="419" r:id="rId38"/>
    <p:sldId id="405" r:id="rId39"/>
    <p:sldId id="406" r:id="rId40"/>
    <p:sldId id="407" r:id="rId41"/>
    <p:sldId id="351" r:id="rId42"/>
    <p:sldId id="352" r:id="rId43"/>
    <p:sldId id="353" r:id="rId44"/>
    <p:sldId id="354" r:id="rId45"/>
    <p:sldId id="355" r:id="rId46"/>
    <p:sldId id="356" r:id="rId47"/>
    <p:sldId id="357" r:id="rId48"/>
    <p:sldId id="358" r:id="rId49"/>
    <p:sldId id="359" r:id="rId50"/>
    <p:sldId id="360" r:id="rId51"/>
    <p:sldId id="361" r:id="rId52"/>
    <p:sldId id="362" r:id="rId53"/>
    <p:sldId id="363" r:id="rId54"/>
    <p:sldId id="364" r:id="rId55"/>
    <p:sldId id="365" r:id="rId56"/>
    <p:sldId id="366" r:id="rId57"/>
    <p:sldId id="367" r:id="rId58"/>
    <p:sldId id="368" r:id="rId59"/>
    <p:sldId id="369" r:id="rId60"/>
    <p:sldId id="421" r:id="rId61"/>
    <p:sldId id="408"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69843" autoAdjust="0"/>
  </p:normalViewPr>
  <p:slideViewPr>
    <p:cSldViewPr snapToGrid="0">
      <p:cViewPr varScale="1">
        <p:scale>
          <a:sx n="46" d="100"/>
          <a:sy n="46" d="100"/>
        </p:scale>
        <p:origin x="-1400"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47C54-65F2-4495-9FED-AC305973A90B}"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659B6-3CAE-445F-B2DC-F8D99480760F}" type="slidenum">
              <a:rPr lang="en-IN" smtClean="0"/>
              <a:t>‹#›</a:t>
            </a:fld>
            <a:endParaRPr lang="en-IN"/>
          </a:p>
        </p:txBody>
      </p:sp>
    </p:spTree>
    <p:extLst>
      <p:ext uri="{BB962C8B-B14F-4D97-AF65-F5344CB8AC3E}">
        <p14:creationId xmlns:p14="http://schemas.microsoft.com/office/powerpoint/2010/main" val="276230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2. Turn-Taking Games</a:t>
            </a:r>
          </a:p>
          <a:p>
            <a:pPr>
              <a:buFont typeface="Arial" panose="020B0604020202020204" pitchFamily="34" charset="0"/>
              <a:buChar char="•"/>
            </a:pPr>
            <a:r>
              <a:rPr lang="en-US" dirty="0"/>
              <a:t>In these games, two agents (players) </a:t>
            </a:r>
            <a:r>
              <a:rPr lang="en-US" b="1" dirty="0"/>
              <a:t>take turns</a:t>
            </a:r>
            <a:r>
              <a:rPr lang="en-US" dirty="0"/>
              <a:t> making moves.</a:t>
            </a:r>
          </a:p>
          <a:p>
            <a:pPr>
              <a:buFont typeface="Arial" panose="020B0604020202020204" pitchFamily="34" charset="0"/>
              <a:buChar char="•"/>
            </a:pPr>
            <a:r>
              <a:rPr lang="en-US" dirty="0"/>
              <a:t>This is different from real-time strategy games where actions may happen simultaneously.</a:t>
            </a:r>
          </a:p>
          <a:p>
            <a:pPr>
              <a:buFont typeface="Arial" panose="020B0604020202020204" pitchFamily="34" charset="0"/>
              <a:buChar char="•"/>
            </a:pPr>
            <a:r>
              <a:rPr lang="en-US" dirty="0"/>
              <a:t>Example: In Chess, one player moves a piece, then the other player responds.</a:t>
            </a:r>
          </a:p>
          <a:p>
            <a:r>
              <a:rPr lang="en-US" b="1" dirty="0"/>
              <a:t>Contrast:</a:t>
            </a:r>
            <a:endParaRPr lang="en-US" dirty="0"/>
          </a:p>
          <a:p>
            <a:pPr>
              <a:buFont typeface="Arial" panose="020B0604020202020204" pitchFamily="34" charset="0"/>
              <a:buChar char="•"/>
            </a:pPr>
            <a:r>
              <a:rPr lang="en-US" dirty="0"/>
              <a:t>Games like Rock-Paper-Scissors are </a:t>
            </a:r>
            <a:r>
              <a:rPr lang="en-US" b="1" dirty="0"/>
              <a:t>simultaneous-move games</a:t>
            </a:r>
            <a:r>
              <a:rPr lang="en-US" dirty="0"/>
              <a:t>, where both players make decisions at the same time.</a:t>
            </a:r>
          </a:p>
          <a:p>
            <a:r>
              <a:rPr lang="en-US" b="1" dirty="0"/>
              <a:t>3. Zero-Sum Games</a:t>
            </a:r>
          </a:p>
          <a:p>
            <a:pPr>
              <a:buFont typeface="Arial" panose="020B0604020202020204" pitchFamily="34" charset="0"/>
              <a:buChar char="•"/>
            </a:pPr>
            <a:r>
              <a:rPr lang="en-US" dirty="0"/>
              <a:t>A game is </a:t>
            </a:r>
            <a:r>
              <a:rPr lang="en-US" b="1" dirty="0"/>
              <a:t>zero-sum</a:t>
            </a:r>
            <a:r>
              <a:rPr lang="en-US" dirty="0"/>
              <a:t> if one player's gain is </a:t>
            </a:r>
            <a:r>
              <a:rPr lang="en-US" b="1" dirty="0"/>
              <a:t>exactly equal</a:t>
            </a:r>
            <a:r>
              <a:rPr lang="en-US" dirty="0"/>
              <a:t> to the other player’s loss.</a:t>
            </a:r>
          </a:p>
          <a:p>
            <a:pPr>
              <a:buFont typeface="Arial" panose="020B0604020202020204" pitchFamily="34" charset="0"/>
              <a:buChar char="•"/>
            </a:pPr>
            <a:r>
              <a:rPr lang="en-US" dirty="0"/>
              <a:t>This means the total payoff is always zero—there is no situation where both players benefit.</a:t>
            </a:r>
          </a:p>
          <a:p>
            <a:pPr>
              <a:buFont typeface="Arial" panose="020B0604020202020204" pitchFamily="34" charset="0"/>
              <a:buChar char="•"/>
            </a:pPr>
            <a:r>
              <a:rPr lang="en-US" dirty="0"/>
              <a:t>Example: In Chess, if one player wins, the other loses.</a:t>
            </a:r>
          </a:p>
          <a:p>
            <a:r>
              <a:rPr lang="en-US" b="1" dirty="0"/>
              <a:t>Contrast:</a:t>
            </a:r>
            <a:endParaRPr lang="en-US" dirty="0"/>
          </a:p>
          <a:p>
            <a:pPr>
              <a:buFont typeface="Arial" panose="020B0604020202020204" pitchFamily="34" charset="0"/>
              <a:buChar char="•"/>
            </a:pPr>
            <a:r>
              <a:rPr lang="en-US" b="1" dirty="0"/>
              <a:t>Non-zero-sum games</a:t>
            </a:r>
            <a:r>
              <a:rPr lang="en-US" dirty="0"/>
              <a:t>, like the Prisoner's Dilemma, allow for cooperation where both players may benefit or suffer together.</a:t>
            </a:r>
          </a:p>
          <a:p>
            <a:r>
              <a:rPr lang="en-US" b="1" dirty="0"/>
              <a:t>4. Perfect Information</a:t>
            </a:r>
          </a:p>
          <a:p>
            <a:pPr>
              <a:buFont typeface="Arial" panose="020B0604020202020204" pitchFamily="34" charset="0"/>
              <a:buChar char="•"/>
            </a:pPr>
            <a:r>
              <a:rPr lang="en-US" dirty="0"/>
              <a:t>A game has </a:t>
            </a:r>
            <a:r>
              <a:rPr lang="en-US" b="1" dirty="0"/>
              <a:t>perfect information</a:t>
            </a:r>
            <a:r>
              <a:rPr lang="en-US" dirty="0"/>
              <a:t> if all players have </a:t>
            </a:r>
            <a:r>
              <a:rPr lang="en-US" b="1" dirty="0"/>
              <a:t>full visibility</a:t>
            </a:r>
            <a:r>
              <a:rPr lang="en-US" dirty="0"/>
              <a:t> of the game's state at all times.</a:t>
            </a:r>
          </a:p>
          <a:p>
            <a:pPr>
              <a:buFont typeface="Arial" panose="020B0604020202020204" pitchFamily="34" charset="0"/>
              <a:buChar char="•"/>
            </a:pPr>
            <a:r>
              <a:rPr lang="en-US" dirty="0"/>
              <a:t>There is no hidden information—every move is known by both players.</a:t>
            </a:r>
          </a:p>
          <a:p>
            <a:pPr>
              <a:buFont typeface="Arial" panose="020B0604020202020204" pitchFamily="34" charset="0"/>
              <a:buChar char="•"/>
            </a:pPr>
            <a:r>
              <a:rPr lang="en-US" dirty="0"/>
              <a:t>Example: Chess, Checkers, and Tic-Tac-Toe.</a:t>
            </a:r>
          </a:p>
          <a:p>
            <a:r>
              <a:rPr lang="en-US" b="1" dirty="0"/>
              <a:t>Contrast:</a:t>
            </a:r>
            <a:endParaRPr lang="en-US" dirty="0"/>
          </a:p>
          <a:p>
            <a:pPr>
              <a:buFont typeface="Arial" panose="020B0604020202020204" pitchFamily="34" charset="0"/>
              <a:buChar char="•"/>
            </a:pPr>
            <a:r>
              <a:rPr lang="en-US" b="1" dirty="0"/>
              <a:t>Imperfect information</a:t>
            </a:r>
            <a:r>
              <a:rPr lang="en-US" dirty="0"/>
              <a:t> games, like Poker, involve hidden elements (e.g., the opponent's cards are not visible).</a:t>
            </a:r>
          </a:p>
          <a:p>
            <a:endParaRPr lang="en-IN" dirty="0"/>
          </a:p>
        </p:txBody>
      </p:sp>
      <p:sp>
        <p:nvSpPr>
          <p:cNvPr id="4" name="Slide Number Placeholder 3"/>
          <p:cNvSpPr>
            <a:spLocks noGrp="1"/>
          </p:cNvSpPr>
          <p:nvPr>
            <p:ph type="sldNum" sz="quarter" idx="5"/>
          </p:nvPr>
        </p:nvSpPr>
        <p:spPr/>
        <p:txBody>
          <a:bodyPr/>
          <a:lstStyle/>
          <a:p>
            <a:fld id="{6C9659B6-3CAE-445F-B2DC-F8D99480760F}" type="slidenum">
              <a:rPr lang="en-IN" smtClean="0"/>
              <a:t>3</a:t>
            </a:fld>
            <a:endParaRPr lang="en-IN"/>
          </a:p>
        </p:txBody>
      </p:sp>
    </p:spTree>
    <p:extLst>
      <p:ext uri="{BB962C8B-B14F-4D97-AF65-F5344CB8AC3E}">
        <p14:creationId xmlns:p14="http://schemas.microsoft.com/office/powerpoint/2010/main" val="409453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Game Theory</a:t>
            </a:r>
            <a:r>
              <a:rPr lang="en-GB" sz="1200" b="0" i="0" kern="1200" dirty="0" smtClean="0">
                <a:solidFill>
                  <a:schemeClr val="tx1"/>
                </a:solidFill>
                <a:effectLst/>
                <a:latin typeface="+mn-lt"/>
                <a:ea typeface="+mn-ea"/>
                <a:cs typeface="+mn-cs"/>
              </a:rPr>
              <a:t>: It’s extensively used in strategic games like chess, checkers, and tic-tac-toe.</a:t>
            </a:r>
          </a:p>
          <a:p>
            <a:r>
              <a:rPr lang="en-GB" sz="1200" b="1" i="0" kern="1200" dirty="0" smtClean="0">
                <a:solidFill>
                  <a:schemeClr val="tx1"/>
                </a:solidFill>
                <a:effectLst/>
                <a:latin typeface="+mn-lt"/>
                <a:ea typeface="+mn-ea"/>
                <a:cs typeface="+mn-cs"/>
              </a:rPr>
              <a:t>AI in Robotics</a:t>
            </a:r>
            <a:r>
              <a:rPr lang="en-GB" sz="1200" b="0" i="0" kern="1200" dirty="0" smtClean="0">
                <a:solidFill>
                  <a:schemeClr val="tx1"/>
                </a:solidFill>
                <a:effectLst/>
                <a:latin typeface="+mn-lt"/>
                <a:ea typeface="+mn-ea"/>
                <a:cs typeface="+mn-cs"/>
              </a:rPr>
              <a:t>: Mini-Max helps robots make optimal decisions when faced with adversarial situations.</a:t>
            </a:r>
          </a:p>
          <a:p>
            <a:r>
              <a:rPr lang="en-GB" sz="1200" b="1" i="0" kern="1200" dirty="0" smtClean="0">
                <a:solidFill>
                  <a:schemeClr val="tx1"/>
                </a:solidFill>
                <a:effectLst/>
                <a:latin typeface="+mn-lt"/>
                <a:ea typeface="+mn-ea"/>
                <a:cs typeface="+mn-cs"/>
              </a:rPr>
              <a:t>Economics</a:t>
            </a:r>
            <a:r>
              <a:rPr lang="en-GB" sz="1200" b="0" i="0" kern="1200" dirty="0" smtClean="0">
                <a:solidFill>
                  <a:schemeClr val="tx1"/>
                </a:solidFill>
                <a:effectLst/>
                <a:latin typeface="+mn-lt"/>
                <a:ea typeface="+mn-ea"/>
                <a:cs typeface="+mn-cs"/>
              </a:rPr>
              <a:t>: The algorithm is used in decision-making models where two entities with conflicting goals must make optimal moves.</a:t>
            </a:r>
          </a:p>
          <a:p>
            <a:r>
              <a:rPr lang="en-GB" sz="1200" b="1" i="0" kern="1200" dirty="0" smtClean="0">
                <a:solidFill>
                  <a:schemeClr val="tx1"/>
                </a:solidFill>
                <a:effectLst/>
                <a:latin typeface="+mn-lt"/>
                <a:ea typeface="+mn-ea"/>
                <a:cs typeface="+mn-cs"/>
              </a:rPr>
              <a:t>Decision-making in AI</a:t>
            </a:r>
            <a:r>
              <a:rPr lang="en-GB" sz="1200" b="0" i="0" kern="1200" dirty="0" smtClean="0">
                <a:solidFill>
                  <a:schemeClr val="tx1"/>
                </a:solidFill>
                <a:effectLst/>
                <a:latin typeface="+mn-lt"/>
                <a:ea typeface="+mn-ea"/>
                <a:cs typeface="+mn-cs"/>
              </a:rPr>
              <a:t>: Beyond games, Mini-Max is applied in AI systems that require optimal decision-making in competitive environments​.</a:t>
            </a:r>
          </a:p>
          <a:p>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16</a:t>
            </a:fld>
            <a:endParaRPr lang="en-IN"/>
          </a:p>
        </p:txBody>
      </p:sp>
    </p:spTree>
    <p:extLst>
      <p:ext uri="{BB962C8B-B14F-4D97-AF65-F5344CB8AC3E}">
        <p14:creationId xmlns:p14="http://schemas.microsoft.com/office/powerpoint/2010/main" val="53978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Times New Roman" pitchFamily="18" charset="0"/>
                <a:cs typeface="Times New Roman" pitchFamily="18" charset="0"/>
              </a:rPr>
              <a:t>the value is compared against 2 and 3, and the maximum value is chosen. Thus, the value at Node D becomes max(2, 3) = 3, and the node's value will also be 3.</a:t>
            </a:r>
            <a:endParaRPr lang="en-IN" dirty="0" smtClean="0">
              <a:latin typeface="Times New Roman" pitchFamily="18" charset="0"/>
              <a:cs typeface="Times New Roman" pitchFamily="18" charset="0"/>
            </a:endParaRPr>
          </a:p>
          <a:p>
            <a:endParaRPr lang="en-IN" dirty="0" smtClean="0"/>
          </a:p>
          <a:p>
            <a:r>
              <a:rPr lang="en-IN" dirty="0" smtClean="0"/>
              <a:t>https://tutorialforbeginner.com/alpha-beta-pruning-in-ai</a:t>
            </a:r>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32</a:t>
            </a:fld>
            <a:endParaRPr lang="en-IN"/>
          </a:p>
        </p:txBody>
      </p:sp>
    </p:spTree>
    <p:extLst>
      <p:ext uri="{BB962C8B-B14F-4D97-AF65-F5344CB8AC3E}">
        <p14:creationId xmlns:p14="http://schemas.microsoft.com/office/powerpoint/2010/main" val="3347023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At this point, β = +∞ and it is compared with the value of the available subsequent nodes.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Thus, β = min(∞, 3) = 3. As a result, at node B, α remains unchanged at -∞, while β is updated to 3.</a:t>
            </a:r>
            <a:endParaRPr lang="en-IN" dirty="0" smtClean="0"/>
          </a:p>
          <a:p>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33</a:t>
            </a:fld>
            <a:endParaRPr lang="en-IN"/>
          </a:p>
        </p:txBody>
      </p:sp>
    </p:spTree>
    <p:extLst>
      <p:ext uri="{BB962C8B-B14F-4D97-AF65-F5344CB8AC3E}">
        <p14:creationId xmlns:p14="http://schemas.microsoft.com/office/powerpoint/2010/main" val="22980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current value of α is compared to 5, resulting in α = max(-∞, 5) = 5.</a:t>
            </a:r>
          </a:p>
          <a:p>
            <a:r>
              <a:rPr lang="en-GB" dirty="0" smtClean="0"/>
              <a:t> At node E, α = 5 and β = 3. Since α ≥ β, the right successor of node E is pruned, and the algorithm will not traverse it. </a:t>
            </a:r>
          </a:p>
          <a:p>
            <a:r>
              <a:rPr lang="en-GB" dirty="0" smtClean="0"/>
              <a:t>Thus, the value at node E is finalized as 5.</a:t>
            </a:r>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34</a:t>
            </a:fld>
            <a:endParaRPr lang="en-IN"/>
          </a:p>
        </p:txBody>
      </p:sp>
    </p:spTree>
    <p:extLst>
      <p:ext uri="{BB962C8B-B14F-4D97-AF65-F5344CB8AC3E}">
        <p14:creationId xmlns:p14="http://schemas.microsoft.com/office/powerpoint/2010/main" val="1481192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At node A, the value of α is updated to the highest available value, resulting in </a:t>
            </a:r>
            <a:r>
              <a:rPr lang="en-GB" b="1" dirty="0" smtClean="0"/>
              <a:t>α = max(-∞, 3) = 3</a:t>
            </a:r>
            <a:r>
              <a:rPr lang="en-GB" dirty="0" smtClean="0"/>
              <a:t>, while β remains unchanged at +∞. These updated values, α = 3 and β = +∞, are then passed to A's right successor, node C.</a:t>
            </a:r>
          </a:p>
          <a:p>
            <a:r>
              <a:rPr lang="en-GB" dirty="0" smtClean="0"/>
              <a:t>At node C, α = 3 and β = +∞ are forwarded to its child node, F, without any changes.</a:t>
            </a:r>
          </a:p>
          <a:p>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36</a:t>
            </a:fld>
            <a:endParaRPr lang="en-IN"/>
          </a:p>
        </p:txBody>
      </p:sp>
    </p:spTree>
    <p:extLst>
      <p:ext uri="{BB962C8B-B14F-4D97-AF65-F5344CB8AC3E}">
        <p14:creationId xmlns:p14="http://schemas.microsoft.com/office/powerpoint/2010/main" val="22403534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result is α = max(3, 0) = 3. Next, α is compared with the right child, which has a value of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result remains unchanged as α = max(3, 1) = 3.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However, the node value of F is updated to 1.</a:t>
            </a:r>
            <a:endParaRPr lang="en-IN" dirty="0" smtClean="0"/>
          </a:p>
          <a:p>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37</a:t>
            </a:fld>
            <a:endParaRPr lang="en-IN"/>
          </a:p>
        </p:txBody>
      </p:sp>
    </p:spTree>
    <p:extLst>
      <p:ext uri="{BB962C8B-B14F-4D97-AF65-F5344CB8AC3E}">
        <p14:creationId xmlns:p14="http://schemas.microsoft.com/office/powerpoint/2010/main" val="1955041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At node C, α = 3 and β = +∞.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The value of β is then updated by comparing it with 1, resulting in β = min(+∞, 1) = 1.</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Now, at node C, α = 3 and β =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Since the condition α ≥ β is met, the algorithm prunes the next child of node C, which is G, and does not compute the entire </a:t>
            </a:r>
            <a:r>
              <a:rPr lang="en-GB" dirty="0" err="1" smtClean="0"/>
              <a:t>subtree</a:t>
            </a:r>
            <a:r>
              <a:rPr lang="en-GB" dirty="0" smtClean="0"/>
              <a:t> of G.</a:t>
            </a:r>
            <a:endParaRPr lang="en-IN" dirty="0" smtClean="0"/>
          </a:p>
          <a:p>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38</a:t>
            </a:fld>
            <a:endParaRPr lang="en-IN"/>
          </a:p>
        </p:txBody>
      </p:sp>
    </p:spTree>
    <p:extLst>
      <p:ext uri="{BB962C8B-B14F-4D97-AF65-F5344CB8AC3E}">
        <p14:creationId xmlns:p14="http://schemas.microsoft.com/office/powerpoint/2010/main" val="1796448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Node C returns the value of 1 to node A. </a:t>
            </a:r>
          </a:p>
          <a:p>
            <a:r>
              <a:rPr lang="en-GB" dirty="0" smtClean="0"/>
              <a:t>At node A, the algorithm calculates the maximum value between the current value of α and the value returned from node C, resulting in </a:t>
            </a:r>
          </a:p>
          <a:p>
            <a:r>
              <a:rPr lang="en-GB" dirty="0" smtClean="0"/>
              <a:t>α = max(3, 1) = 3. </a:t>
            </a:r>
          </a:p>
          <a:p>
            <a:r>
              <a:rPr lang="en-GB" dirty="0" smtClean="0"/>
              <a:t>This becomes the greatest result for node A. The completed game tree, which displays both computed and pruned nodes, reveals that the best value for the </a:t>
            </a:r>
            <a:r>
              <a:rPr lang="en-GB" dirty="0" err="1" smtClean="0"/>
              <a:t>maximizer</a:t>
            </a:r>
            <a:r>
              <a:rPr lang="en-GB" dirty="0" smtClean="0"/>
              <a:t> in this case is 3.</a:t>
            </a:r>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39</a:t>
            </a:fld>
            <a:endParaRPr lang="en-IN"/>
          </a:p>
        </p:txBody>
      </p:sp>
    </p:spTree>
    <p:extLst>
      <p:ext uri="{BB962C8B-B14F-4D97-AF65-F5344CB8AC3E}">
        <p14:creationId xmlns:p14="http://schemas.microsoft.com/office/powerpoint/2010/main" val="1186352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https://tutorialforbeginner.com/alpha-beta-pruning-in-ai</a:t>
            </a:r>
          </a:p>
        </p:txBody>
      </p:sp>
      <p:sp>
        <p:nvSpPr>
          <p:cNvPr id="4" name="Slide Number Placeholder 3"/>
          <p:cNvSpPr>
            <a:spLocks noGrp="1"/>
          </p:cNvSpPr>
          <p:nvPr>
            <p:ph type="sldNum" sz="quarter" idx="5"/>
          </p:nvPr>
        </p:nvSpPr>
        <p:spPr/>
        <p:txBody>
          <a:bodyPr/>
          <a:lstStyle/>
          <a:p>
            <a:fld id="{6C9659B6-3CAE-445F-B2DC-F8D99480760F}" type="slidenum">
              <a:rPr lang="en-IN" smtClean="0"/>
              <a:t>40</a:t>
            </a:fld>
            <a:endParaRPr lang="en-IN"/>
          </a:p>
        </p:txBody>
      </p:sp>
    </p:spTree>
    <p:extLst>
      <p:ext uri="{BB962C8B-B14F-4D97-AF65-F5344CB8AC3E}">
        <p14:creationId xmlns:p14="http://schemas.microsoft.com/office/powerpoint/2010/main" val="719316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C9659B6-3CAE-445F-B2DC-F8D99480760F}" type="slidenum">
              <a:rPr lang="en-IN" smtClean="0"/>
              <a:t>61</a:t>
            </a:fld>
            <a:endParaRPr lang="en-IN"/>
          </a:p>
        </p:txBody>
      </p:sp>
    </p:spTree>
    <p:extLst>
      <p:ext uri="{BB962C8B-B14F-4D97-AF65-F5344CB8AC3E}">
        <p14:creationId xmlns:p14="http://schemas.microsoft.com/office/powerpoint/2010/main" val="63818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Deterministic Games</a:t>
            </a:r>
          </a:p>
          <a:p>
            <a:pPr>
              <a:buFont typeface="Arial" panose="020B0604020202020204" pitchFamily="34" charset="0"/>
              <a:buChar char="•"/>
            </a:pPr>
            <a:r>
              <a:rPr lang="en-US" dirty="0"/>
              <a:t>A game is </a:t>
            </a:r>
            <a:r>
              <a:rPr lang="en-US" b="1" dirty="0"/>
              <a:t>deterministic</a:t>
            </a:r>
            <a:r>
              <a:rPr lang="en-US" dirty="0"/>
              <a:t> if the next state of the environment is </a:t>
            </a:r>
            <a:r>
              <a:rPr lang="en-US" b="1" dirty="0"/>
              <a:t>completely determined</a:t>
            </a:r>
            <a:r>
              <a:rPr lang="en-US" dirty="0"/>
              <a:t> by the current state and the action executed by the agent.</a:t>
            </a:r>
          </a:p>
          <a:p>
            <a:pPr>
              <a:buFont typeface="Arial" panose="020B0604020202020204" pitchFamily="34" charset="0"/>
              <a:buChar char="•"/>
            </a:pPr>
            <a:r>
              <a:rPr lang="en-US" dirty="0"/>
              <a:t>There is </a:t>
            </a:r>
            <a:r>
              <a:rPr lang="en-US" b="1" dirty="0"/>
              <a:t>no randomness</a:t>
            </a:r>
            <a:r>
              <a:rPr lang="en-US" dirty="0"/>
              <a:t> involved in how the game progresses.</a:t>
            </a:r>
          </a:p>
          <a:p>
            <a:pPr>
              <a:buFont typeface="Arial" panose="020B0604020202020204" pitchFamily="34" charset="0"/>
              <a:buChar char="•"/>
            </a:pPr>
            <a:r>
              <a:rPr lang="en-US" dirty="0"/>
              <a:t>Example: Chess and Tic-Tac-Toe are deterministic games because every move leads to a predictable result.</a:t>
            </a:r>
          </a:p>
          <a:p>
            <a:r>
              <a:rPr lang="en-US" b="1" dirty="0"/>
              <a:t>Contrast:</a:t>
            </a:r>
            <a:endParaRPr lang="en-US" dirty="0"/>
          </a:p>
          <a:p>
            <a:pPr>
              <a:buFont typeface="Arial" panose="020B0604020202020204" pitchFamily="34" charset="0"/>
              <a:buChar char="•"/>
            </a:pPr>
            <a:r>
              <a:rPr lang="en-US" b="1" dirty="0"/>
              <a:t>Stochastic games</a:t>
            </a:r>
            <a:r>
              <a:rPr lang="en-US" dirty="0"/>
              <a:t>, like Poker or Backgammon, involve some level of randomness, often through dice rolls or shuffled cards.</a:t>
            </a:r>
          </a:p>
          <a:p>
            <a:endParaRPr lang="en-IN" dirty="0"/>
          </a:p>
        </p:txBody>
      </p:sp>
      <p:sp>
        <p:nvSpPr>
          <p:cNvPr id="4" name="Slide Number Placeholder 3"/>
          <p:cNvSpPr>
            <a:spLocks noGrp="1"/>
          </p:cNvSpPr>
          <p:nvPr>
            <p:ph type="sldNum" sz="quarter" idx="5"/>
          </p:nvPr>
        </p:nvSpPr>
        <p:spPr/>
        <p:txBody>
          <a:bodyPr/>
          <a:lstStyle/>
          <a:p>
            <a:fld id="{6C9659B6-3CAE-445F-B2DC-F8D99480760F}" type="slidenum">
              <a:rPr lang="en-IN" smtClean="0"/>
              <a:t>4</a:t>
            </a:fld>
            <a:endParaRPr lang="en-IN"/>
          </a:p>
        </p:txBody>
      </p:sp>
    </p:spTree>
    <p:extLst>
      <p:ext uri="{BB962C8B-B14F-4D97-AF65-F5344CB8AC3E}">
        <p14:creationId xmlns:p14="http://schemas.microsoft.com/office/powerpoint/2010/main" val="248576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States (Board Configurations)</a:t>
            </a:r>
          </a:p>
          <a:p>
            <a:pPr>
              <a:buFont typeface="Arial" panose="020B0604020202020204" pitchFamily="34" charset="0"/>
              <a:buChar char="•"/>
            </a:pPr>
            <a:r>
              <a:rPr lang="en-US" dirty="0"/>
              <a:t>A </a:t>
            </a:r>
            <a:r>
              <a:rPr lang="en-US" b="1" dirty="0"/>
              <a:t>state</a:t>
            </a:r>
            <a:r>
              <a:rPr lang="en-US" dirty="0"/>
              <a:t> in a game represents a possible configuration of the board.</a:t>
            </a:r>
          </a:p>
          <a:p>
            <a:pPr>
              <a:buFont typeface="Arial" panose="020B0604020202020204" pitchFamily="34" charset="0"/>
              <a:buChar char="•"/>
            </a:pPr>
            <a:r>
              <a:rPr lang="en-US" dirty="0"/>
              <a:t>For example, in </a:t>
            </a:r>
            <a:r>
              <a:rPr lang="en-US" b="1" dirty="0"/>
              <a:t>Chess</a:t>
            </a:r>
            <a:r>
              <a:rPr lang="en-US" dirty="0"/>
              <a:t>, a state is a snapshot of the board with all piece positions.</a:t>
            </a:r>
          </a:p>
          <a:p>
            <a:pPr>
              <a:buFont typeface="Arial" panose="020B0604020202020204" pitchFamily="34" charset="0"/>
              <a:buChar char="•"/>
            </a:pPr>
            <a:r>
              <a:rPr lang="en-US" dirty="0"/>
              <a:t>In </a:t>
            </a:r>
            <a:r>
              <a:rPr lang="en-US" b="1" dirty="0"/>
              <a:t>Tic-Tac-Toe</a:t>
            </a:r>
            <a:r>
              <a:rPr lang="en-US" dirty="0"/>
              <a:t>, a state is a 3x3 grid with </a:t>
            </a:r>
            <a:r>
              <a:rPr lang="en-US" dirty="0" err="1"/>
              <a:t>Xs</a:t>
            </a:r>
            <a:r>
              <a:rPr lang="en-US" dirty="0"/>
              <a:t> and </a:t>
            </a:r>
            <a:r>
              <a:rPr lang="en-US" dirty="0" err="1"/>
              <a:t>Os</a:t>
            </a:r>
            <a:r>
              <a:rPr lang="en-US" dirty="0"/>
              <a:t> in certain places.</a:t>
            </a:r>
          </a:p>
          <a:p>
            <a:r>
              <a:rPr lang="en-US" b="1" dirty="0"/>
              <a:t>2. Initial State</a:t>
            </a:r>
          </a:p>
          <a:p>
            <a:pPr>
              <a:buFont typeface="Arial" panose="020B0604020202020204" pitchFamily="34" charset="0"/>
              <a:buChar char="•"/>
            </a:pPr>
            <a:r>
              <a:rPr lang="en-US" dirty="0"/>
              <a:t>The </a:t>
            </a:r>
            <a:r>
              <a:rPr lang="en-US" b="1" dirty="0"/>
              <a:t>initial state</a:t>
            </a:r>
            <a:r>
              <a:rPr lang="en-US" dirty="0"/>
              <a:t> defines:</a:t>
            </a:r>
          </a:p>
          <a:p>
            <a:pPr marL="742950" lvl="1" indent="-285750">
              <a:buFont typeface="Arial" panose="020B0604020202020204" pitchFamily="34" charset="0"/>
              <a:buChar char="•"/>
            </a:pPr>
            <a:r>
              <a:rPr lang="en-US" dirty="0"/>
              <a:t>The </a:t>
            </a:r>
            <a:r>
              <a:rPr lang="en-US" b="1" dirty="0"/>
              <a:t>starting position</a:t>
            </a:r>
            <a:r>
              <a:rPr lang="en-US" dirty="0"/>
              <a:t> of the board.</a:t>
            </a:r>
          </a:p>
          <a:p>
            <a:pPr marL="742950" lvl="1" indent="-285750">
              <a:buFont typeface="Arial" panose="020B0604020202020204" pitchFamily="34" charset="0"/>
              <a:buChar char="•"/>
            </a:pPr>
            <a:r>
              <a:rPr lang="en-US" dirty="0"/>
              <a:t>Which player makes the first move (e.g., White in Chess or X in Tic-Tac-Toe).</a:t>
            </a:r>
          </a:p>
          <a:p>
            <a:r>
              <a:rPr lang="en-US" b="1" dirty="0"/>
              <a:t>3. Successor Function</a:t>
            </a:r>
          </a:p>
          <a:p>
            <a:pPr>
              <a:buFont typeface="Arial" panose="020B0604020202020204" pitchFamily="34" charset="0"/>
              <a:buChar char="•"/>
            </a:pPr>
            <a:r>
              <a:rPr lang="en-US" dirty="0"/>
              <a:t>This function generates </a:t>
            </a:r>
            <a:r>
              <a:rPr lang="en-US" b="1" dirty="0"/>
              <a:t>all possible legal moves</a:t>
            </a:r>
            <a:r>
              <a:rPr lang="en-US" dirty="0"/>
              <a:t> from a given state.</a:t>
            </a:r>
          </a:p>
          <a:p>
            <a:pPr>
              <a:buFont typeface="Arial" panose="020B0604020202020204" pitchFamily="34" charset="0"/>
              <a:buChar char="•"/>
            </a:pPr>
            <a:r>
              <a:rPr lang="en-US" dirty="0"/>
              <a:t>It returns a </a:t>
            </a:r>
            <a:r>
              <a:rPr lang="en-US" b="1" dirty="0"/>
              <a:t>list of (move, state) pairs</a:t>
            </a:r>
            <a:r>
              <a:rPr lang="en-US" dirty="0"/>
              <a:t>, where:</a:t>
            </a:r>
          </a:p>
          <a:p>
            <a:pPr marL="742950" lvl="1" indent="-285750">
              <a:buFont typeface="Arial" panose="020B0604020202020204" pitchFamily="34" charset="0"/>
              <a:buChar char="•"/>
            </a:pPr>
            <a:r>
              <a:rPr lang="en-US" dirty="0"/>
              <a:t>"Move" represents the action taken.</a:t>
            </a:r>
          </a:p>
          <a:p>
            <a:pPr marL="742950" lvl="1" indent="-285750">
              <a:buFont typeface="Arial" panose="020B0604020202020204" pitchFamily="34" charset="0"/>
              <a:buChar char="•"/>
            </a:pPr>
            <a:r>
              <a:rPr lang="en-US" dirty="0"/>
              <a:t>"State" is the new board configuration after making that move.</a:t>
            </a:r>
          </a:p>
          <a:p>
            <a:r>
              <a:rPr lang="en-US" b="1" dirty="0"/>
              <a:t>4. Terminal Test</a:t>
            </a:r>
          </a:p>
          <a:p>
            <a:pPr>
              <a:buFont typeface="Arial" panose="020B0604020202020204" pitchFamily="34" charset="0"/>
              <a:buChar char="•"/>
            </a:pPr>
            <a:r>
              <a:rPr lang="en-US" dirty="0"/>
              <a:t>Determines </a:t>
            </a:r>
            <a:r>
              <a:rPr lang="en-US" b="1" dirty="0"/>
              <a:t>when the game is over</a:t>
            </a:r>
            <a:r>
              <a:rPr lang="en-US" dirty="0"/>
              <a:t>.</a:t>
            </a:r>
          </a:p>
          <a:p>
            <a:pPr>
              <a:buFont typeface="Arial" panose="020B0604020202020204" pitchFamily="34" charset="0"/>
              <a:buChar char="•"/>
            </a:pPr>
            <a:r>
              <a:rPr lang="en-US" dirty="0"/>
              <a:t>A game reaches a terminal state when:</a:t>
            </a:r>
          </a:p>
          <a:p>
            <a:pPr marL="742950" lvl="1" indent="-285750">
              <a:buFont typeface="Arial" panose="020B0604020202020204" pitchFamily="34" charset="0"/>
              <a:buChar char="•"/>
            </a:pPr>
            <a:r>
              <a:rPr lang="en-US" dirty="0"/>
              <a:t>One player </a:t>
            </a:r>
            <a:r>
              <a:rPr lang="en-US" b="1" dirty="0"/>
              <a:t>wins</a:t>
            </a:r>
            <a:r>
              <a:rPr lang="en-US" dirty="0"/>
              <a:t> (e.g., checkmate in Chess, three-in-a-row in Tic-Tac-Toe).</a:t>
            </a:r>
          </a:p>
          <a:p>
            <a:pPr marL="742950" lvl="1" indent="-285750">
              <a:buFont typeface="Arial" panose="020B0604020202020204" pitchFamily="34" charset="0"/>
              <a:buChar char="•"/>
            </a:pPr>
            <a:r>
              <a:rPr lang="en-US" dirty="0"/>
              <a:t>The game </a:t>
            </a:r>
            <a:r>
              <a:rPr lang="en-US" b="1" dirty="0"/>
              <a:t>ends in a draw</a:t>
            </a:r>
            <a:r>
              <a:rPr lang="en-US" dirty="0"/>
              <a:t> (e.g., stalemate in Chess or a full Tic-Tac-Toe board with no winner).</a:t>
            </a:r>
          </a:p>
          <a:p>
            <a:r>
              <a:rPr lang="en-US" b="1" dirty="0"/>
              <a:t>5. Utility Function</a:t>
            </a:r>
          </a:p>
          <a:p>
            <a:pPr>
              <a:buFont typeface="Arial" panose="020B0604020202020204" pitchFamily="34" charset="0"/>
              <a:buChar char="•"/>
            </a:pPr>
            <a:r>
              <a:rPr lang="en-US" dirty="0"/>
              <a:t>Assigns a </a:t>
            </a:r>
            <a:r>
              <a:rPr lang="en-US" b="1" dirty="0"/>
              <a:t>numerical value</a:t>
            </a:r>
            <a:r>
              <a:rPr lang="en-US" dirty="0"/>
              <a:t> to terminal states to evaluate the outcome.</a:t>
            </a:r>
          </a:p>
          <a:p>
            <a:pPr>
              <a:buFont typeface="Arial" panose="020B0604020202020204" pitchFamily="34" charset="0"/>
              <a:buChar char="•"/>
            </a:pPr>
            <a:r>
              <a:rPr lang="en-US" dirty="0"/>
              <a:t>Examples:</a:t>
            </a:r>
          </a:p>
          <a:p>
            <a:pPr marL="742950" lvl="1" indent="-285750">
              <a:buFont typeface="Arial" panose="020B0604020202020204" pitchFamily="34" charset="0"/>
              <a:buChar char="•"/>
            </a:pPr>
            <a:r>
              <a:rPr lang="en-US" b="1" dirty="0"/>
              <a:t>Tic-Tac-Toe:</a:t>
            </a:r>
            <a:endParaRPr lang="en-US" dirty="0"/>
          </a:p>
          <a:p>
            <a:pPr marL="1143000" lvl="2" indent="-228600">
              <a:buFont typeface="Arial" panose="020B0604020202020204" pitchFamily="34" charset="0"/>
              <a:buChar char="•"/>
            </a:pPr>
            <a:r>
              <a:rPr lang="en-US" dirty="0"/>
              <a:t>+1 → Win</a:t>
            </a:r>
          </a:p>
          <a:p>
            <a:pPr marL="1143000" lvl="2" indent="-228600">
              <a:buFont typeface="Arial" panose="020B0604020202020204" pitchFamily="34" charset="0"/>
              <a:buChar char="•"/>
            </a:pPr>
            <a:r>
              <a:rPr lang="en-US" dirty="0"/>
              <a:t>0 → Tie</a:t>
            </a:r>
          </a:p>
          <a:p>
            <a:pPr marL="1143000" lvl="2" indent="-228600">
              <a:buFont typeface="Arial" panose="020B0604020202020204" pitchFamily="34" charset="0"/>
              <a:buChar char="•"/>
            </a:pPr>
            <a:r>
              <a:rPr lang="en-US" dirty="0"/>
              <a:t>-1 → Loss</a:t>
            </a:r>
          </a:p>
          <a:p>
            <a:pPr marL="742950" lvl="1" indent="-285750">
              <a:buFont typeface="Arial" panose="020B0604020202020204" pitchFamily="34" charset="0"/>
              <a:buChar char="•"/>
            </a:pPr>
            <a:r>
              <a:rPr lang="en-US" b="1" dirty="0"/>
              <a:t>Chess:</a:t>
            </a:r>
            <a:endParaRPr lang="en-US" dirty="0"/>
          </a:p>
          <a:p>
            <a:pPr marL="1143000" lvl="2" indent="-228600">
              <a:buFont typeface="Arial" panose="020B0604020202020204" pitchFamily="34" charset="0"/>
              <a:buChar char="•"/>
            </a:pPr>
            <a:r>
              <a:rPr lang="en-US" dirty="0"/>
              <a:t>+infinity → Winning position</a:t>
            </a:r>
          </a:p>
          <a:p>
            <a:pPr marL="1143000" lvl="2" indent="-228600">
              <a:buFont typeface="Arial" panose="020B0604020202020204" pitchFamily="34" charset="0"/>
              <a:buChar char="•"/>
            </a:pPr>
            <a:r>
              <a:rPr lang="en-US" dirty="0"/>
              <a:t>-infinity → Losing position</a:t>
            </a:r>
          </a:p>
          <a:p>
            <a:pPr marL="1143000" lvl="2" indent="-228600">
              <a:buFont typeface="Arial" panose="020B0604020202020204" pitchFamily="34" charset="0"/>
              <a:buChar char="•"/>
            </a:pPr>
            <a:r>
              <a:rPr lang="en-US" dirty="0"/>
              <a:t>0 → Draw</a:t>
            </a:r>
          </a:p>
          <a:p>
            <a:r>
              <a:rPr lang="en-US" dirty="0"/>
              <a:t>This utility function helps AI choose the best moves by maximizing its expected score.</a:t>
            </a:r>
          </a:p>
          <a:p>
            <a:endParaRPr lang="en-IN" dirty="0"/>
          </a:p>
        </p:txBody>
      </p:sp>
      <p:sp>
        <p:nvSpPr>
          <p:cNvPr id="4" name="Slide Number Placeholder 3"/>
          <p:cNvSpPr>
            <a:spLocks noGrp="1"/>
          </p:cNvSpPr>
          <p:nvPr>
            <p:ph type="sldNum" sz="quarter" idx="5"/>
          </p:nvPr>
        </p:nvSpPr>
        <p:spPr/>
        <p:txBody>
          <a:bodyPr/>
          <a:lstStyle/>
          <a:p>
            <a:fld id="{6C9659B6-3CAE-445F-B2DC-F8D99480760F}" type="slidenum">
              <a:rPr lang="en-IN" smtClean="0"/>
              <a:t>5</a:t>
            </a:fld>
            <a:endParaRPr lang="en-IN"/>
          </a:p>
        </p:txBody>
      </p:sp>
    </p:spTree>
    <p:extLst>
      <p:ext uri="{BB962C8B-B14F-4D97-AF65-F5344CB8AC3E}">
        <p14:creationId xmlns:p14="http://schemas.microsoft.com/office/powerpoint/2010/main" val="1945489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(partial) game tree for the game of tic-tac-toe. The top node is the initial state, and MAX moves first, placing an X in an empty square. We show part of the tree, giving alternating moves by MIN (O) and MAX (X), until we eventually reach terminal states, which can be assigned utilities according to the rules of the game.</a:t>
            </a:r>
            <a:endParaRPr lang="en-IN" dirty="0" smtClean="0"/>
          </a:p>
          <a:p>
            <a:endParaRPr lang="en-IN" dirty="0" smtClean="0"/>
          </a:p>
          <a:p>
            <a:endParaRPr lang="en-IN" dirty="0" smtClean="0"/>
          </a:p>
          <a:p>
            <a:endParaRPr lang="en-IN" dirty="0" smtClean="0"/>
          </a:p>
          <a:p>
            <a:r>
              <a:rPr lang="en-IN" dirty="0" smtClean="0"/>
              <a:t>https</a:t>
            </a:r>
            <a:r>
              <a:rPr lang="en-IN" dirty="0"/>
              <a:t>://www.slideshare.net/slideshow/minmax-and-alpha-beta-pruningpptx/262897912</a:t>
            </a:r>
          </a:p>
        </p:txBody>
      </p:sp>
      <p:sp>
        <p:nvSpPr>
          <p:cNvPr id="4" name="Slide Number Placeholder 3"/>
          <p:cNvSpPr>
            <a:spLocks noGrp="1"/>
          </p:cNvSpPr>
          <p:nvPr>
            <p:ph type="sldNum" sz="quarter" idx="10"/>
          </p:nvPr>
        </p:nvSpPr>
        <p:spPr/>
        <p:txBody>
          <a:bodyPr/>
          <a:lstStyle/>
          <a:p>
            <a:fld id="{6C9659B6-3CAE-445F-B2DC-F8D99480760F}" type="slidenum">
              <a:rPr lang="en-IN" smtClean="0"/>
              <a:t>6</a:t>
            </a:fld>
            <a:endParaRPr lang="en-IN"/>
          </a:p>
        </p:txBody>
      </p:sp>
    </p:spTree>
    <p:extLst>
      <p:ext uri="{BB962C8B-B14F-4D97-AF65-F5344CB8AC3E}">
        <p14:creationId xmlns:p14="http://schemas.microsoft.com/office/powerpoint/2010/main" val="314255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ts val="2815"/>
              </a:lnSpc>
              <a:buSzPts val="2400"/>
              <a:buFont typeface="Arial MT"/>
              <a:buChar char="•"/>
              <a:tabLst>
                <a:tab pos="374015" algn="l"/>
              </a:tabLst>
            </a:pPr>
            <a:r>
              <a:rPr lang="en-US" sz="1800" spc="0" dirty="0">
                <a:effectLst/>
                <a:latin typeface="Calibri" panose="020F0502020204030204" pitchFamily="34" charset="0"/>
                <a:ea typeface="Arial MT"/>
                <a:cs typeface="Arial MT"/>
              </a:rPr>
              <a:t>For</a:t>
            </a:r>
            <a:r>
              <a:rPr lang="en-US" sz="1800" spc="-30" dirty="0">
                <a:effectLst/>
                <a:latin typeface="Calibri" panose="020F0502020204030204" pitchFamily="34" charset="0"/>
                <a:ea typeface="Arial MT"/>
                <a:cs typeface="Arial MT"/>
              </a:rPr>
              <a:t> </a:t>
            </a:r>
            <a:r>
              <a:rPr lang="en-US" sz="1800" spc="0" dirty="0">
                <a:effectLst/>
                <a:latin typeface="Calibri" panose="020F0502020204030204" pitchFamily="34" charset="0"/>
                <a:ea typeface="Arial MT"/>
                <a:cs typeface="Arial MT"/>
              </a:rPr>
              <a:t>node</a:t>
            </a:r>
            <a:r>
              <a:rPr lang="en-US" sz="1800" spc="-15" dirty="0">
                <a:effectLst/>
                <a:latin typeface="Calibri" panose="020F0502020204030204" pitchFamily="34" charset="0"/>
                <a:ea typeface="Arial MT"/>
                <a:cs typeface="Arial MT"/>
              </a:rPr>
              <a:t> </a:t>
            </a:r>
            <a:r>
              <a:rPr lang="en-US" sz="1800" spc="-50" dirty="0">
                <a:effectLst/>
                <a:latin typeface="Calibri" panose="020F0502020204030204" pitchFamily="34" charset="0"/>
                <a:ea typeface="Arial MT"/>
                <a:cs typeface="Arial MT"/>
              </a:rPr>
              <a:t>D   </a:t>
            </a:r>
            <a:r>
              <a:rPr lang="en-US" sz="1800" dirty="0">
                <a:effectLst/>
                <a:latin typeface="Calibri" panose="020F0502020204030204" pitchFamily="34" charset="0"/>
                <a:ea typeface="Calibri" panose="020F0502020204030204" pitchFamily="34" charset="0"/>
              </a:rPr>
              <a:t>max(-1,-</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=&gt;</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max(-</a:t>
            </a:r>
            <a:r>
              <a:rPr lang="en-US" sz="1800" spc="-20" dirty="0">
                <a:effectLst/>
                <a:latin typeface="Calibri" panose="020F0502020204030204" pitchFamily="34" charset="0"/>
                <a:ea typeface="Calibri" panose="020F0502020204030204" pitchFamily="34" charset="0"/>
              </a:rPr>
              <a:t>1,4)</a:t>
            </a:r>
            <a:r>
              <a:rPr lang="en-IN"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a:t>
            </a:r>
            <a:r>
              <a:rPr lang="en-US" sz="1800" spc="-50" dirty="0">
                <a:effectLst/>
                <a:latin typeface="Calibri" panose="020F0502020204030204" pitchFamily="34" charset="0"/>
                <a:ea typeface="Calibri" panose="020F0502020204030204" pitchFamily="34" charset="0"/>
              </a:rPr>
              <a:t>4</a:t>
            </a:r>
            <a:endParaRPr lang="en-IN" sz="1800" dirty="0">
              <a:effectLst/>
              <a:latin typeface="Calibri" panose="020F0502020204030204" pitchFamily="34" charset="0"/>
              <a:ea typeface="Calibri" panose="020F0502020204030204" pitchFamily="34" charset="0"/>
            </a:endParaRPr>
          </a:p>
          <a:p>
            <a:pPr marL="342900" lvl="0" indent="-342900">
              <a:spcBef>
                <a:spcPts val="230"/>
              </a:spcBef>
              <a:spcAft>
                <a:spcPts val="0"/>
              </a:spcAft>
              <a:buSzPts val="2400"/>
              <a:buFont typeface="Arial MT"/>
              <a:buChar char="•"/>
              <a:tabLst>
                <a:tab pos="374015" algn="l"/>
              </a:tabLst>
            </a:pPr>
            <a:r>
              <a:rPr lang="en-US" sz="1800" spc="0" dirty="0">
                <a:effectLst/>
                <a:latin typeface="Calibri" panose="020F0502020204030204" pitchFamily="34" charset="0"/>
                <a:ea typeface="Arial MT"/>
                <a:cs typeface="Arial MT"/>
              </a:rPr>
              <a:t>For</a:t>
            </a:r>
            <a:r>
              <a:rPr lang="en-US" sz="1800" spc="-40" dirty="0">
                <a:effectLst/>
                <a:latin typeface="Calibri" panose="020F0502020204030204" pitchFamily="34" charset="0"/>
                <a:ea typeface="Arial MT"/>
                <a:cs typeface="Arial MT"/>
              </a:rPr>
              <a:t> </a:t>
            </a:r>
            <a:r>
              <a:rPr lang="en-US" sz="1800" spc="0" dirty="0">
                <a:effectLst/>
                <a:latin typeface="Calibri" panose="020F0502020204030204" pitchFamily="34" charset="0"/>
                <a:ea typeface="Arial MT"/>
                <a:cs typeface="Arial MT"/>
              </a:rPr>
              <a:t>Node</a:t>
            </a:r>
            <a:r>
              <a:rPr lang="en-US" sz="1800" spc="-25" dirty="0">
                <a:effectLst/>
                <a:latin typeface="Calibri" panose="020F0502020204030204" pitchFamily="34" charset="0"/>
                <a:ea typeface="Arial MT"/>
                <a:cs typeface="Arial MT"/>
              </a:rPr>
              <a:t> </a:t>
            </a:r>
            <a:r>
              <a:rPr lang="en-US" sz="1800" spc="-50" dirty="0">
                <a:effectLst/>
                <a:latin typeface="Calibri" panose="020F0502020204030204" pitchFamily="34" charset="0"/>
                <a:ea typeface="Arial MT"/>
                <a:cs typeface="Arial MT"/>
              </a:rPr>
              <a:t>E   </a:t>
            </a:r>
            <a:r>
              <a:rPr lang="en-US" sz="1800" dirty="0">
                <a:effectLst/>
                <a:latin typeface="Calibri" panose="020F0502020204030204" pitchFamily="34" charset="0"/>
                <a:ea typeface="Calibri" panose="020F0502020204030204" pitchFamily="34" charset="0"/>
              </a:rPr>
              <a:t>max(2,</a:t>
            </a:r>
            <a:r>
              <a:rPr lang="en-US" sz="1800" spc="-5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=&gt;</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max(2,</a:t>
            </a:r>
            <a:r>
              <a:rPr lang="en-US" sz="1800" spc="-40" dirty="0">
                <a:effectLst/>
                <a:latin typeface="Calibri" panose="020F0502020204030204" pitchFamily="34" charset="0"/>
                <a:ea typeface="Calibri" panose="020F0502020204030204" pitchFamily="34" charset="0"/>
              </a:rPr>
              <a:t> </a:t>
            </a:r>
            <a:r>
              <a:rPr lang="en-US" sz="1800" spc="-25" dirty="0">
                <a:effectLst/>
                <a:latin typeface="Calibri" panose="020F0502020204030204" pitchFamily="34" charset="0"/>
                <a:ea typeface="Calibri" panose="020F0502020204030204" pitchFamily="34" charset="0"/>
              </a:rPr>
              <a:t>6)</a:t>
            </a:r>
            <a:endParaRPr lang="en-IN" sz="1800" dirty="0">
              <a:effectLst/>
              <a:latin typeface="Calibri" panose="020F0502020204030204" pitchFamily="34" charset="0"/>
              <a:ea typeface="Calibri" panose="020F0502020204030204" pitchFamily="34" charset="0"/>
            </a:endParaRPr>
          </a:p>
          <a:p>
            <a:pPr marL="8255" marR="120650" algn="r">
              <a:spcBef>
                <a:spcPts val="230"/>
              </a:spcBef>
              <a:spcAft>
                <a:spcPts val="0"/>
              </a:spcAft>
            </a:pPr>
            <a:r>
              <a:rPr lang="en-US" sz="1800" dirty="0">
                <a:effectLst/>
                <a:latin typeface="Calibri" panose="020F0502020204030204" pitchFamily="34" charset="0"/>
                <a:ea typeface="Calibri" panose="020F0502020204030204" pitchFamily="34" charset="0"/>
              </a:rPr>
              <a:t>= </a:t>
            </a:r>
            <a:r>
              <a:rPr lang="en-US" sz="1800" spc="-50" dirty="0">
                <a:effectLst/>
                <a:latin typeface="Calibri" panose="020F0502020204030204" pitchFamily="34" charset="0"/>
                <a:ea typeface="Calibri" panose="020F0502020204030204" pitchFamily="34" charset="0"/>
              </a:rPr>
              <a:t>6</a:t>
            </a:r>
            <a:endParaRPr lang="en-IN" sz="1800" dirty="0">
              <a:effectLst/>
              <a:latin typeface="Calibri" panose="020F0502020204030204" pitchFamily="34" charset="0"/>
              <a:ea typeface="Calibri" panose="020F0502020204030204" pitchFamily="34" charset="0"/>
            </a:endParaRPr>
          </a:p>
          <a:p>
            <a:pPr marL="342900" lvl="0" indent="-342900">
              <a:spcBef>
                <a:spcPts val="225"/>
              </a:spcBef>
              <a:spcAft>
                <a:spcPts val="0"/>
              </a:spcAft>
              <a:buSzPts val="2400"/>
              <a:buFont typeface="Arial MT"/>
              <a:buChar char="•"/>
              <a:tabLst>
                <a:tab pos="374015" algn="l"/>
              </a:tabLst>
            </a:pPr>
            <a:r>
              <a:rPr lang="en-US" sz="1800" spc="0" dirty="0">
                <a:effectLst/>
                <a:latin typeface="Calibri" panose="020F0502020204030204" pitchFamily="34" charset="0"/>
                <a:ea typeface="Arial MT"/>
                <a:cs typeface="Arial MT"/>
              </a:rPr>
              <a:t>For</a:t>
            </a:r>
            <a:r>
              <a:rPr lang="en-US" sz="1800" spc="-25" dirty="0">
                <a:effectLst/>
                <a:latin typeface="Calibri" panose="020F0502020204030204" pitchFamily="34" charset="0"/>
                <a:ea typeface="Arial MT"/>
                <a:cs typeface="Arial MT"/>
              </a:rPr>
              <a:t> </a:t>
            </a:r>
            <a:r>
              <a:rPr lang="en-US" sz="1800" spc="0" dirty="0">
                <a:effectLst/>
                <a:latin typeface="Calibri" panose="020F0502020204030204" pitchFamily="34" charset="0"/>
                <a:ea typeface="Arial MT"/>
                <a:cs typeface="Arial MT"/>
              </a:rPr>
              <a:t>Node</a:t>
            </a:r>
            <a:r>
              <a:rPr lang="en-US" sz="1800" spc="-20" dirty="0">
                <a:effectLst/>
                <a:latin typeface="Calibri" panose="020F0502020204030204" pitchFamily="34" charset="0"/>
                <a:ea typeface="Arial MT"/>
                <a:cs typeface="Arial MT"/>
              </a:rPr>
              <a:t> </a:t>
            </a:r>
            <a:r>
              <a:rPr lang="en-US" sz="1800" spc="-50" dirty="0">
                <a:effectLst/>
                <a:latin typeface="Calibri" panose="020F0502020204030204" pitchFamily="34" charset="0"/>
                <a:ea typeface="Arial MT"/>
                <a:cs typeface="Arial MT"/>
              </a:rPr>
              <a:t>F </a:t>
            </a:r>
            <a:r>
              <a:rPr lang="en-US" sz="1800" dirty="0">
                <a:effectLst/>
                <a:latin typeface="Calibri" panose="020F0502020204030204" pitchFamily="34" charset="0"/>
                <a:ea typeface="Calibri" panose="020F0502020204030204" pitchFamily="34" charset="0"/>
              </a:rPr>
              <a:t>max(-3,</a:t>
            </a:r>
            <a:r>
              <a:rPr lang="en-US" sz="1800" spc="-7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max(-3,-</a:t>
            </a:r>
            <a:r>
              <a:rPr lang="en-US" sz="1800" spc="-35" dirty="0">
                <a:effectLst/>
                <a:latin typeface="Calibri" panose="020F0502020204030204" pitchFamily="34" charset="0"/>
                <a:ea typeface="Calibri" panose="020F0502020204030204" pitchFamily="34" charset="0"/>
              </a:rPr>
              <a:t>5)</a:t>
            </a:r>
            <a:endParaRPr lang="en-IN" sz="1800" dirty="0">
              <a:effectLst/>
              <a:latin typeface="Calibri" panose="020F0502020204030204" pitchFamily="34" charset="0"/>
              <a:ea typeface="Calibri" panose="020F0502020204030204" pitchFamily="34" charset="0"/>
            </a:endParaRPr>
          </a:p>
          <a:p>
            <a:pPr marL="8255" marR="29210" algn="r">
              <a:spcBef>
                <a:spcPts val="225"/>
              </a:spcBef>
              <a:spcAft>
                <a:spcPts val="0"/>
              </a:spcAft>
            </a:pPr>
            <a:r>
              <a:rPr lang="en-US" sz="1800" dirty="0">
                <a:effectLst/>
                <a:latin typeface="Calibri" panose="020F0502020204030204" pitchFamily="34" charset="0"/>
                <a:ea typeface="Calibri" panose="020F0502020204030204" pitchFamily="34" charset="0"/>
              </a:rPr>
              <a: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50" dirty="0">
                <a:effectLst/>
                <a:latin typeface="Calibri" panose="020F0502020204030204" pitchFamily="34" charset="0"/>
                <a:ea typeface="Calibri" panose="020F0502020204030204" pitchFamily="34" charset="0"/>
              </a:rPr>
              <a:t>3</a:t>
            </a:r>
            <a:endParaRPr lang="en-IN" sz="1800" dirty="0">
              <a:effectLst/>
              <a:latin typeface="Calibri" panose="020F0502020204030204" pitchFamily="34" charset="0"/>
              <a:ea typeface="Calibri" panose="020F0502020204030204" pitchFamily="34" charset="0"/>
            </a:endParaRPr>
          </a:p>
          <a:p>
            <a:pPr marL="342900" lvl="0" indent="-342900">
              <a:lnSpc>
                <a:spcPts val="2785"/>
              </a:lnSpc>
              <a:spcBef>
                <a:spcPts val="230"/>
              </a:spcBef>
              <a:spcAft>
                <a:spcPts val="0"/>
              </a:spcAft>
              <a:buSzPts val="2400"/>
              <a:buFont typeface="Arial MT"/>
              <a:buChar char="•"/>
              <a:tabLst>
                <a:tab pos="374015" algn="l"/>
              </a:tabLst>
            </a:pPr>
            <a:r>
              <a:rPr lang="en-US" sz="1800" spc="0" dirty="0">
                <a:effectLst/>
                <a:latin typeface="Calibri" panose="020F0502020204030204" pitchFamily="34" charset="0"/>
                <a:ea typeface="Arial MT"/>
                <a:cs typeface="Arial MT"/>
              </a:rPr>
              <a:t>For</a:t>
            </a:r>
            <a:r>
              <a:rPr lang="en-US" sz="1800" spc="-40" dirty="0">
                <a:effectLst/>
                <a:latin typeface="Calibri" panose="020F0502020204030204" pitchFamily="34" charset="0"/>
                <a:ea typeface="Arial MT"/>
                <a:cs typeface="Arial MT"/>
              </a:rPr>
              <a:t> </a:t>
            </a:r>
            <a:r>
              <a:rPr lang="en-US" sz="1800" spc="0" dirty="0">
                <a:effectLst/>
                <a:latin typeface="Calibri" panose="020F0502020204030204" pitchFamily="34" charset="0"/>
                <a:ea typeface="Arial MT"/>
                <a:cs typeface="Arial MT"/>
              </a:rPr>
              <a:t>node</a:t>
            </a:r>
            <a:r>
              <a:rPr lang="en-US" sz="1800" spc="-25" dirty="0">
                <a:effectLst/>
                <a:latin typeface="Calibri" panose="020F0502020204030204" pitchFamily="34" charset="0"/>
                <a:ea typeface="Arial MT"/>
                <a:cs typeface="Arial MT"/>
              </a:rPr>
              <a:t> </a:t>
            </a:r>
            <a:r>
              <a:rPr lang="en-US" sz="1800" spc="-50" dirty="0">
                <a:effectLst/>
                <a:latin typeface="Calibri" panose="020F0502020204030204" pitchFamily="34" charset="0"/>
                <a:ea typeface="Arial MT"/>
                <a:cs typeface="Arial MT"/>
              </a:rPr>
              <a:t>G </a:t>
            </a:r>
            <a:r>
              <a:rPr lang="en-US" sz="1800" dirty="0">
                <a:effectLst/>
                <a:latin typeface="Calibri" panose="020F0502020204030204" pitchFamily="34" charset="0"/>
                <a:ea typeface="Calibri" panose="020F0502020204030204" pitchFamily="34" charset="0"/>
              </a:rPr>
              <a:t>max(0,</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max(0,</a:t>
            </a:r>
            <a:r>
              <a:rPr lang="en-US" sz="1800" spc="-45" dirty="0">
                <a:effectLst/>
                <a:latin typeface="Calibri" panose="020F0502020204030204" pitchFamily="34" charset="0"/>
                <a:ea typeface="Calibri" panose="020F0502020204030204" pitchFamily="34" charset="0"/>
              </a:rPr>
              <a:t> </a:t>
            </a:r>
            <a:r>
              <a:rPr lang="en-US" sz="1800" spc="-25" dirty="0">
                <a:effectLst/>
                <a:latin typeface="Calibri" panose="020F0502020204030204" pitchFamily="34" charset="0"/>
                <a:ea typeface="Calibri" panose="020F0502020204030204" pitchFamily="34" charset="0"/>
              </a:rPr>
              <a:t>7)</a:t>
            </a:r>
            <a:endParaRPr lang="en-IN" sz="1800" dirty="0">
              <a:effectLst/>
              <a:latin typeface="Calibri" panose="020F0502020204030204" pitchFamily="34" charset="0"/>
              <a:ea typeface="Calibri" panose="020F0502020204030204" pitchFamily="34" charset="0"/>
            </a:endParaRPr>
          </a:p>
          <a:p>
            <a:pPr marL="8255" marR="62865" algn="r">
              <a:lnSpc>
                <a:spcPts val="2785"/>
              </a:lnSpc>
              <a:spcBef>
                <a:spcPts val="230"/>
              </a:spcBef>
              <a:spcAft>
                <a:spcPts val="0"/>
              </a:spcAft>
            </a:pPr>
            <a:r>
              <a:rPr lang="en-US" sz="1800" dirty="0">
                <a:effectLst/>
                <a:latin typeface="Calibri" panose="020F0502020204030204" pitchFamily="34" charset="0"/>
                <a:ea typeface="Calibri" panose="020F0502020204030204" pitchFamily="34" charset="0"/>
              </a:rPr>
              <a:t>= </a:t>
            </a:r>
            <a:r>
              <a:rPr lang="en-US" sz="1800" spc="-50" dirty="0">
                <a:effectLst/>
                <a:latin typeface="Calibri" panose="020F0502020204030204" pitchFamily="34" charset="0"/>
                <a:ea typeface="Calibri" panose="020F0502020204030204" pitchFamily="34" charset="0"/>
              </a:rPr>
              <a:t>7</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6C9659B6-3CAE-445F-B2DC-F8D99480760F}" type="slidenum">
              <a:rPr lang="en-IN" smtClean="0"/>
              <a:t>10</a:t>
            </a:fld>
            <a:endParaRPr lang="en-IN"/>
          </a:p>
        </p:txBody>
      </p:sp>
    </p:spTree>
    <p:extLst>
      <p:ext uri="{BB962C8B-B14F-4D97-AF65-F5344CB8AC3E}">
        <p14:creationId xmlns:p14="http://schemas.microsoft.com/office/powerpoint/2010/main" val="1788495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For node B= min(4,6)	= 4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For</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node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min</a:t>
            </a:r>
            <a:r>
              <a:rPr lang="en-US" sz="1800" spc="-4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(-3,</a:t>
            </a:r>
            <a:r>
              <a:rPr lang="en-US" sz="1800" spc="-4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7)</a:t>
            </a:r>
            <a:r>
              <a:rPr lang="en-US" sz="1800" spc="4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-3</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6C9659B6-3CAE-445F-B2DC-F8D99480760F}" type="slidenum">
              <a:rPr lang="en-IN" smtClean="0"/>
              <a:t>11</a:t>
            </a:fld>
            <a:endParaRPr lang="en-IN"/>
          </a:p>
        </p:txBody>
      </p:sp>
    </p:spTree>
    <p:extLst>
      <p:ext uri="{BB962C8B-B14F-4D97-AF65-F5344CB8AC3E}">
        <p14:creationId xmlns:p14="http://schemas.microsoft.com/office/powerpoint/2010/main" val="855032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For</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node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max(4,</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-3)=</a:t>
            </a:r>
            <a:r>
              <a:rPr lang="en-US" sz="1800" spc="-20" dirty="0">
                <a:effectLst/>
                <a:latin typeface="Calibri" panose="020F0502020204030204" pitchFamily="34" charset="0"/>
                <a:ea typeface="Calibri" panose="020F0502020204030204" pitchFamily="34" charset="0"/>
              </a:rPr>
              <a:t> </a:t>
            </a:r>
            <a:r>
              <a:rPr lang="en-US" sz="1800" spc="-50" dirty="0">
                <a:effectLst/>
                <a:latin typeface="Calibri" panose="020F0502020204030204" pitchFamily="34" charset="0"/>
                <a:ea typeface="Calibri" panose="020F0502020204030204" pitchFamily="34" charset="0"/>
              </a:rPr>
              <a:t>4</a:t>
            </a:r>
            <a:endParaRPr lang="en-IN" sz="1800" dirty="0">
              <a:effectLst/>
              <a:latin typeface="Calibri" panose="020F0502020204030204" pitchFamily="34" charset="0"/>
              <a:ea typeface="Calibri" panose="020F0502020204030204" pitchFamily="34" charset="0"/>
            </a:endParaRPr>
          </a:p>
          <a:p>
            <a:endParaRPr lang="en-IN" dirty="0"/>
          </a:p>
        </p:txBody>
      </p:sp>
      <p:sp>
        <p:nvSpPr>
          <p:cNvPr id="4" name="Slide Number Placeholder 3"/>
          <p:cNvSpPr>
            <a:spLocks noGrp="1"/>
          </p:cNvSpPr>
          <p:nvPr>
            <p:ph type="sldNum" sz="quarter" idx="5"/>
          </p:nvPr>
        </p:nvSpPr>
        <p:spPr/>
        <p:txBody>
          <a:bodyPr/>
          <a:lstStyle/>
          <a:p>
            <a:fld id="{6C9659B6-3CAE-445F-B2DC-F8D99480760F}" type="slidenum">
              <a:rPr lang="en-IN" smtClean="0"/>
              <a:t>12</a:t>
            </a:fld>
            <a:endParaRPr lang="en-IN"/>
          </a:p>
        </p:txBody>
      </p:sp>
    </p:spTree>
    <p:extLst>
      <p:ext uri="{BB962C8B-B14F-4D97-AF65-F5344CB8AC3E}">
        <p14:creationId xmlns:p14="http://schemas.microsoft.com/office/powerpoint/2010/main" val="300045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 algorithm for calculating </a:t>
            </a:r>
            <a:r>
              <a:rPr lang="en-GB" dirty="0" err="1" smtClean="0"/>
              <a:t>minimax</a:t>
            </a:r>
            <a:r>
              <a:rPr lang="en-GB" dirty="0" smtClean="0"/>
              <a:t> decisions. It returns the action </a:t>
            </a:r>
            <a:r>
              <a:rPr lang="en-GB" dirty="0" err="1" smtClean="0"/>
              <a:t>corresponding</a:t>
            </a:r>
            <a:r>
              <a:rPr lang="en-GB" dirty="0" smtClean="0"/>
              <a:t> to the best possible move, that is, the move that leads to the outcome with the best utility, under the assumption that the opponent plays to minimize utility. The functions MAX-VALUE and MIN-VALUE go through the whole game tree, all the way to the leaves, to determine the backed-up value of a state. The notation </a:t>
            </a:r>
            <a:r>
              <a:rPr lang="en-GB" dirty="0" err="1" smtClean="0"/>
              <a:t>argmaxa</a:t>
            </a:r>
            <a:r>
              <a:rPr lang="en-GB" dirty="0" smtClean="0"/>
              <a:t> ∈ S f(a) computes the element a of set S that has the maximum value of f(a).</a:t>
            </a:r>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14</a:t>
            </a:fld>
            <a:endParaRPr lang="en-IN"/>
          </a:p>
        </p:txBody>
      </p:sp>
    </p:spTree>
    <p:extLst>
      <p:ext uri="{BB962C8B-B14F-4D97-AF65-F5344CB8AC3E}">
        <p14:creationId xmlns:p14="http://schemas.microsoft.com/office/powerpoint/2010/main" val="239800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smtClean="0">
                <a:solidFill>
                  <a:schemeClr val="tx1"/>
                </a:solidFill>
                <a:effectLst/>
                <a:latin typeface="+mn-lt"/>
                <a:ea typeface="+mn-ea"/>
                <a:cs typeface="+mn-cs"/>
              </a:rPr>
              <a:t>Time complexity-</a:t>
            </a:r>
            <a:r>
              <a:rPr lang="en-GB" sz="1200" b="0" i="0" kern="1200" dirty="0" smtClean="0">
                <a:solidFill>
                  <a:schemeClr val="tx1"/>
                </a:solidFill>
                <a:effectLst/>
                <a:latin typeface="+mn-lt"/>
                <a:ea typeface="+mn-ea"/>
                <a:cs typeface="+mn-cs"/>
              </a:rPr>
              <a:t> Because it executes DFS for the game-tree, the time complexity of the Min-Max algorithm is </a:t>
            </a:r>
            <a:r>
              <a:rPr lang="en-GB" sz="1200" b="1" i="0" kern="1200" dirty="0" smtClean="0">
                <a:solidFill>
                  <a:schemeClr val="tx1"/>
                </a:solidFill>
                <a:effectLst/>
                <a:latin typeface="+mn-lt"/>
                <a:ea typeface="+mn-ea"/>
                <a:cs typeface="+mn-cs"/>
              </a:rPr>
              <a:t>O(</a:t>
            </a:r>
            <a:r>
              <a:rPr lang="en-GB" sz="1200" b="1" i="0" kern="1200" dirty="0" err="1" smtClean="0">
                <a:solidFill>
                  <a:schemeClr val="tx1"/>
                </a:solidFill>
                <a:effectLst/>
                <a:latin typeface="+mn-lt"/>
                <a:ea typeface="+mn-ea"/>
                <a:cs typeface="+mn-cs"/>
              </a:rPr>
              <a:t>b</a:t>
            </a:r>
            <a:r>
              <a:rPr lang="en-GB" sz="1200" b="1" i="0" kern="1200" baseline="30000" dirty="0" err="1" smtClean="0">
                <a:solidFill>
                  <a:schemeClr val="tx1"/>
                </a:solidFill>
                <a:effectLst/>
                <a:latin typeface="+mn-lt"/>
                <a:ea typeface="+mn-ea"/>
                <a:cs typeface="+mn-cs"/>
              </a:rPr>
              <a:t>m</a:t>
            </a:r>
            <a:r>
              <a:rPr lang="en-GB" sz="1200" b="1" i="0" kern="1200" dirty="0" smtClean="0">
                <a:solidFill>
                  <a:schemeClr val="tx1"/>
                </a:solidFill>
                <a:effectLst/>
                <a:latin typeface="+mn-lt"/>
                <a:ea typeface="+mn-ea"/>
                <a:cs typeface="+mn-cs"/>
              </a:rPr>
              <a:t>)</a:t>
            </a:r>
            <a:r>
              <a:rPr lang="en-GB" sz="1200" b="0" i="0" kern="1200" dirty="0" smtClean="0">
                <a:solidFill>
                  <a:schemeClr val="tx1"/>
                </a:solidFill>
                <a:effectLst/>
                <a:latin typeface="+mn-lt"/>
                <a:ea typeface="+mn-ea"/>
                <a:cs typeface="+mn-cs"/>
              </a:rPr>
              <a:t>, where b is the game-branching tree's factor and m is the tree's maximum depth.</a:t>
            </a:r>
          </a:p>
          <a:p>
            <a:r>
              <a:rPr lang="en-GB" sz="1200" b="1" i="0" kern="1200" dirty="0" smtClean="0">
                <a:solidFill>
                  <a:schemeClr val="tx1"/>
                </a:solidFill>
                <a:effectLst/>
                <a:latin typeface="+mn-lt"/>
                <a:ea typeface="+mn-ea"/>
                <a:cs typeface="+mn-cs"/>
              </a:rPr>
              <a:t>Space Complexity- </a:t>
            </a:r>
            <a:r>
              <a:rPr lang="en-GB" sz="1200" b="0" i="0" kern="1200" dirty="0" smtClean="0">
                <a:solidFill>
                  <a:schemeClr val="tx1"/>
                </a:solidFill>
                <a:effectLst/>
                <a:latin typeface="+mn-lt"/>
                <a:ea typeface="+mn-ea"/>
                <a:cs typeface="+mn-cs"/>
              </a:rPr>
              <a:t>Mini-max method has a space complexity that is similar to DFS, which is </a:t>
            </a:r>
            <a:r>
              <a:rPr lang="en-GB" sz="1200" b="1" i="0" kern="1200" dirty="0" smtClean="0">
                <a:solidFill>
                  <a:schemeClr val="tx1"/>
                </a:solidFill>
                <a:effectLst/>
                <a:latin typeface="+mn-lt"/>
                <a:ea typeface="+mn-ea"/>
                <a:cs typeface="+mn-cs"/>
              </a:rPr>
              <a:t>O(</a:t>
            </a:r>
            <a:r>
              <a:rPr lang="en-GB" sz="1200" b="1" i="0" kern="1200" dirty="0" err="1" smtClean="0">
                <a:solidFill>
                  <a:schemeClr val="tx1"/>
                </a:solidFill>
                <a:effectLst/>
                <a:latin typeface="+mn-lt"/>
                <a:ea typeface="+mn-ea"/>
                <a:cs typeface="+mn-cs"/>
              </a:rPr>
              <a:t>bm</a:t>
            </a:r>
            <a:r>
              <a:rPr lang="en-GB" sz="1200" b="1" i="0" kern="1200" dirty="0" smtClean="0">
                <a:solidFill>
                  <a:schemeClr val="tx1"/>
                </a:solidFill>
                <a:effectLst/>
                <a:latin typeface="+mn-lt"/>
                <a:ea typeface="+mn-ea"/>
                <a:cs typeface="+mn-cs"/>
              </a:rPr>
              <a:t>)</a:t>
            </a:r>
            <a:r>
              <a:rPr lang="en-GB" sz="1200" b="0" i="0" kern="1200" dirty="0" smtClean="0">
                <a:solidFill>
                  <a:schemeClr val="tx1"/>
                </a:solidFill>
                <a:effectLst/>
                <a:latin typeface="+mn-lt"/>
                <a:ea typeface="+mn-ea"/>
                <a:cs typeface="+mn-cs"/>
              </a:rPr>
              <a:t>.</a:t>
            </a:r>
          </a:p>
          <a:p>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15</a:t>
            </a:fld>
            <a:endParaRPr lang="en-IN"/>
          </a:p>
        </p:txBody>
      </p:sp>
    </p:spTree>
    <p:extLst>
      <p:ext uri="{BB962C8B-B14F-4D97-AF65-F5344CB8AC3E}">
        <p14:creationId xmlns:p14="http://schemas.microsoft.com/office/powerpoint/2010/main" val="737194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32825" y="1049543"/>
            <a:ext cx="7726347" cy="540148"/>
          </a:xfrm>
          <a:prstGeom prst="rect">
            <a:avLst/>
          </a:prstGeom>
        </p:spPr>
        <p:txBody>
          <a:bodyPr wrap="square" lIns="0" tIns="0" rIns="0" bIns="0">
            <a:spAutoFit/>
          </a:bodyPr>
          <a:lstStyle>
            <a:lvl1pPr>
              <a:defRPr sz="3900" b="1" i="0">
                <a:solidFill>
                  <a:srgbClr val="FF0000"/>
                </a:solidFill>
                <a:latin typeface="Georgia"/>
                <a:cs typeface="Georgia"/>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787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3600" kern="1200" dirty="0">
                <a:solidFill>
                  <a:srgbClr val="C00000"/>
                </a:solidFill>
                <a:latin typeface="Marcellus" panose="020E0602050203020307"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6979"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406979"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42639"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76639"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3393"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33393"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3393"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65805"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765805"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2639" y="365126"/>
            <a:ext cx="10515600" cy="109050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42639" y="1616050"/>
            <a:ext cx="10515600" cy="43775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4/4/2025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pic>
        <p:nvPicPr>
          <p:cNvPr id="9" name="Content Placeholder 6" descr="A close up of a sign&#10;&#10;Description automatically generated">
            <a:extLst>
              <a:ext uri="{FF2B5EF4-FFF2-40B4-BE49-F238E27FC236}">
                <a16:creationId xmlns:a16="http://schemas.microsoft.com/office/drawing/2014/main" xmlns="" id="{7A4B2AD0-4086-4A88-937B-573DCB53B204}"/>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76464" y="6086095"/>
            <a:ext cx="968545" cy="721920"/>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xmlns="" id="{B3F4F26F-8249-41F0-8102-C32774B208E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6041338"/>
            <a:ext cx="3245736" cy="811434"/>
          </a:xfrm>
          <a:prstGeom prst="rect">
            <a:avLst/>
          </a:prstGeom>
        </p:spPr>
      </p:pic>
      <p:pic>
        <p:nvPicPr>
          <p:cNvPr id="11" name="Picture 10">
            <a:extLst>
              <a:ext uri="{FF2B5EF4-FFF2-40B4-BE49-F238E27FC236}">
                <a16:creationId xmlns:a16="http://schemas.microsoft.com/office/drawing/2014/main" xmlns="" id="{D6333640-932F-4C77-B782-ECA0B282988A}"/>
              </a:ext>
            </a:extLst>
          </p:cNvPr>
          <p:cNvPicPr>
            <a:picLocks noChangeAspect="1"/>
          </p:cNvPicPr>
          <p:nvPr userDrawn="1"/>
        </p:nvPicPr>
        <p:blipFill>
          <a:blip r:embed="rId16"/>
          <a:stretch>
            <a:fillRect/>
          </a:stretch>
        </p:blipFill>
        <p:spPr>
          <a:xfrm>
            <a:off x="11536218" y="0"/>
            <a:ext cx="655782" cy="6855781"/>
          </a:xfrm>
          <a:prstGeom prst="rect">
            <a:avLst/>
          </a:prstGeom>
        </p:spPr>
      </p:pic>
      <p:pic>
        <p:nvPicPr>
          <p:cNvPr id="12" name="Picture 11">
            <a:extLst>
              <a:ext uri="{FF2B5EF4-FFF2-40B4-BE49-F238E27FC236}">
                <a16:creationId xmlns:a16="http://schemas.microsoft.com/office/drawing/2014/main" xmlns="" id="{B120F924-AB6D-45B8-931B-EE03BFA4E94A}"/>
              </a:ext>
            </a:extLst>
          </p:cNvPr>
          <p:cNvPicPr>
            <a:picLocks noChangeAspect="1"/>
          </p:cNvPicPr>
          <p:nvPr userDrawn="1"/>
        </p:nvPicPr>
        <p:blipFill>
          <a:blip r:embed="rId17"/>
          <a:stretch>
            <a:fillRect/>
          </a:stretch>
        </p:blipFill>
        <p:spPr>
          <a:xfrm>
            <a:off x="11157527" y="0"/>
            <a:ext cx="378691" cy="5440680"/>
          </a:xfrm>
          <a:prstGeom prst="rect">
            <a:avLst/>
          </a:prstGeom>
        </p:spPr>
      </p:pic>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lang="en-US" sz="3600" kern="1200" dirty="0">
          <a:solidFill>
            <a:srgbClr val="C00000"/>
          </a:solidFill>
          <a:latin typeface="Marcellus" panose="020E0602050203020307"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pywix.blogspot.com/2020/05/alpha-beta-pruning-in-artificial.html" TargetMode="External"/><Relationship Id="rId7" Type="http://schemas.openxmlformats.org/officeDocument/2006/relationships/hyperlink" Target="https://pages.cs.wisc.edu/~dyer/cs540/hw-toc.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youtube.com/watch?v=DCNP5L9_t4E" TargetMode="External"/><Relationship Id="rId5" Type="http://schemas.openxmlformats.org/officeDocument/2006/relationships/hyperlink" Target="https://www.youtube.com/watch?v=egNkn_-uelA" TargetMode="External"/><Relationship Id="rId4" Type="http://schemas.openxmlformats.org/officeDocument/2006/relationships/hyperlink" Target="https://tutorialforbeginner.com/alpha-beta-pruning-in-a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C582F1C-E12E-0811-A289-DE85E01183CF}"/>
              </a:ext>
            </a:extLst>
          </p:cNvPr>
          <p:cNvSpPr>
            <a:spLocks noGrp="1"/>
          </p:cNvSpPr>
          <p:nvPr>
            <p:ph type="ctrTitle"/>
          </p:nvPr>
        </p:nvSpPr>
        <p:spPr/>
        <p:txBody>
          <a:bodyPr/>
          <a:lstStyle/>
          <a:p>
            <a:r>
              <a:rPr lang="en-US" dirty="0" smtClean="0"/>
              <a:t>Adversarial </a:t>
            </a:r>
            <a:r>
              <a:rPr lang="en-US" dirty="0" smtClean="0"/>
              <a:t>Searching </a:t>
            </a:r>
            <a:endParaRPr lang="en-IN" dirty="0"/>
          </a:p>
        </p:txBody>
      </p:sp>
      <p:sp>
        <p:nvSpPr>
          <p:cNvPr id="5" name="Subtitle 4">
            <a:extLst>
              <a:ext uri="{FF2B5EF4-FFF2-40B4-BE49-F238E27FC236}">
                <a16:creationId xmlns:a16="http://schemas.microsoft.com/office/drawing/2014/main" xmlns="" id="{495637A0-F8BA-16B8-1C62-4C6BCB406852}"/>
              </a:ext>
            </a:extLst>
          </p:cNvPr>
          <p:cNvSpPr>
            <a:spLocks noGrp="1"/>
          </p:cNvSpPr>
          <p:nvPr>
            <p:ph type="subTitle" idx="1"/>
          </p:nvPr>
        </p:nvSpPr>
        <p:spPr/>
        <p:txBody>
          <a:bodyPr/>
          <a:lstStyle/>
          <a:p>
            <a:pPr algn="r"/>
            <a:r>
              <a:rPr lang="en-US" dirty="0"/>
              <a:t>Nirmala Shinde Baloorkar</a:t>
            </a:r>
          </a:p>
          <a:p>
            <a:pPr algn="r"/>
            <a:r>
              <a:rPr lang="en-US" dirty="0"/>
              <a:t>Assistant Professor</a:t>
            </a:r>
          </a:p>
          <a:p>
            <a:pPr algn="r"/>
            <a:r>
              <a:rPr lang="en-US" dirty="0"/>
              <a:t>Department of Computer Engineering</a:t>
            </a:r>
            <a:endParaRPr lang="en-IN" dirty="0"/>
          </a:p>
          <a:p>
            <a:endParaRPr lang="en-IN" dirty="0"/>
          </a:p>
        </p:txBody>
      </p:sp>
    </p:spTree>
    <p:extLst>
      <p:ext uri="{BB962C8B-B14F-4D97-AF65-F5344CB8AC3E}">
        <p14:creationId xmlns:p14="http://schemas.microsoft.com/office/powerpoint/2010/main" val="2513712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D1AC69-54AA-93AC-E37D-5B1D0663789B}"/>
              </a:ext>
            </a:extLst>
          </p:cNvPr>
          <p:cNvSpPr>
            <a:spLocks noGrp="1"/>
          </p:cNvSpPr>
          <p:nvPr>
            <p:ph type="title"/>
          </p:nvPr>
        </p:nvSpPr>
        <p:spPr/>
        <p:txBody>
          <a:bodyPr/>
          <a:lstStyle/>
          <a:p>
            <a:r>
              <a:rPr lang="en-IN" dirty="0"/>
              <a:t>Example </a:t>
            </a:r>
            <a:r>
              <a:rPr lang="en-IN" dirty="0" smtClean="0"/>
              <a:t>1 – Step 2</a:t>
            </a:r>
            <a:endParaRPr lang="en-IN" dirty="0"/>
          </a:p>
        </p:txBody>
      </p:sp>
      <p:pic>
        <p:nvPicPr>
          <p:cNvPr id="4" name="Image 278" descr="Mini-Max Algorithm in AI">
            <a:extLst>
              <a:ext uri="{FF2B5EF4-FFF2-40B4-BE49-F238E27FC236}">
                <a16:creationId xmlns:a16="http://schemas.microsoft.com/office/drawing/2014/main" xmlns="" id="{F68B4F5B-A031-FBDB-0269-F6DA70949717}"/>
              </a:ext>
            </a:extLst>
          </p:cNvPr>
          <p:cNvPicPr>
            <a:picLocks/>
          </p:cNvPicPr>
          <p:nvPr/>
        </p:nvPicPr>
        <p:blipFill>
          <a:blip r:embed="rId3" cstate="print"/>
          <a:stretch>
            <a:fillRect/>
          </a:stretch>
        </p:blipFill>
        <p:spPr>
          <a:xfrm>
            <a:off x="5501319" y="1614314"/>
            <a:ext cx="5263663" cy="3929142"/>
          </a:xfrm>
          <a:prstGeom prst="rect">
            <a:avLst/>
          </a:prstGeom>
        </p:spPr>
      </p:pic>
      <p:sp>
        <p:nvSpPr>
          <p:cNvPr id="12" name="TextBox 11">
            <a:extLst>
              <a:ext uri="{FF2B5EF4-FFF2-40B4-BE49-F238E27FC236}">
                <a16:creationId xmlns:a16="http://schemas.microsoft.com/office/drawing/2014/main" xmlns="" id="{1D403901-0EF7-204F-FC2B-543182832080}"/>
              </a:ext>
            </a:extLst>
          </p:cNvPr>
          <p:cNvSpPr txBox="1"/>
          <p:nvPr/>
        </p:nvSpPr>
        <p:spPr>
          <a:xfrm>
            <a:off x="199293" y="1614314"/>
            <a:ext cx="5010015" cy="1754326"/>
          </a:xfrm>
          <a:prstGeom prst="rect">
            <a:avLst/>
          </a:prstGeom>
          <a:noFill/>
        </p:spPr>
        <p:txBody>
          <a:bodyPr wrap="square">
            <a:spAutoFit/>
          </a:bodyPr>
          <a:lstStyle/>
          <a:p>
            <a:pPr marL="93663"/>
            <a:r>
              <a:rPr lang="en-GB" dirty="0">
                <a:latin typeface="Times New Roman" pitchFamily="18" charset="0"/>
                <a:cs typeface="Times New Roman" pitchFamily="18" charset="0"/>
              </a:rPr>
              <a:t>The </a:t>
            </a:r>
            <a:r>
              <a:rPr lang="en-GB" dirty="0" err="1">
                <a:latin typeface="Times New Roman" pitchFamily="18" charset="0"/>
                <a:cs typeface="Times New Roman" pitchFamily="18" charset="0"/>
              </a:rPr>
              <a:t>Maximizer</a:t>
            </a:r>
            <a:r>
              <a:rPr lang="en-GB" dirty="0">
                <a:latin typeface="Times New Roman" pitchFamily="18" charset="0"/>
                <a:cs typeface="Times New Roman" pitchFamily="18" charset="0"/>
              </a:rPr>
              <a:t> assesses the utility value for each terminal state and compares these values against its initial utility. This allows it to determine the optimal values for the upper nodes, ultimately selecting the best possible option from all the available choices.</a:t>
            </a:r>
            <a:endParaRPr lang="en-IN" dirty="0">
              <a:effectLst/>
              <a:latin typeface="Times New Roman" pitchFamily="18" charset="0"/>
              <a:ea typeface="Calibri" panose="020F0502020204030204" pitchFamily="34" charset="0"/>
              <a:cs typeface="Times New Roman" pitchFamily="18" charset="0"/>
            </a:endParaRPr>
          </a:p>
        </p:txBody>
      </p:sp>
      <p:sp>
        <p:nvSpPr>
          <p:cNvPr id="3" name="Rectangle 2"/>
          <p:cNvSpPr/>
          <p:nvPr/>
        </p:nvSpPr>
        <p:spPr>
          <a:xfrm>
            <a:off x="360218" y="4040480"/>
            <a:ext cx="6096000" cy="1502976"/>
          </a:xfrm>
          <a:prstGeom prst="rect">
            <a:avLst/>
          </a:prstGeom>
        </p:spPr>
        <p:txBody>
          <a:bodyPr>
            <a:spAutoFit/>
          </a:bodyPr>
          <a:lstStyle/>
          <a:p>
            <a:pPr marL="342900" lvl="0" indent="-342900">
              <a:lnSpc>
                <a:spcPts val="2815"/>
              </a:lnSpc>
              <a:buSzPts val="2400"/>
              <a:buFont typeface="Arial MT"/>
              <a:buChar char="•"/>
              <a:tabLst>
                <a:tab pos="374015" algn="l"/>
              </a:tabLst>
            </a:pPr>
            <a:r>
              <a:rPr lang="en-US" sz="2000" dirty="0">
                <a:latin typeface="Times New Roman" pitchFamily="18" charset="0"/>
                <a:ea typeface="Arial MT"/>
                <a:cs typeface="Times New Roman" pitchFamily="18" charset="0"/>
              </a:rPr>
              <a:t>For</a:t>
            </a:r>
            <a:r>
              <a:rPr lang="en-US" sz="2000" spc="-30" dirty="0">
                <a:latin typeface="Times New Roman" pitchFamily="18" charset="0"/>
                <a:ea typeface="Arial MT"/>
                <a:cs typeface="Times New Roman" pitchFamily="18" charset="0"/>
              </a:rPr>
              <a:t> </a:t>
            </a:r>
            <a:r>
              <a:rPr lang="en-US" sz="2000" dirty="0">
                <a:latin typeface="Times New Roman" pitchFamily="18" charset="0"/>
                <a:ea typeface="Arial MT"/>
                <a:cs typeface="Times New Roman" pitchFamily="18" charset="0"/>
              </a:rPr>
              <a:t>node</a:t>
            </a:r>
            <a:r>
              <a:rPr lang="en-US" sz="2000" spc="-15" dirty="0">
                <a:latin typeface="Times New Roman" pitchFamily="18" charset="0"/>
                <a:ea typeface="Arial MT"/>
                <a:cs typeface="Times New Roman" pitchFamily="18" charset="0"/>
              </a:rPr>
              <a:t> </a:t>
            </a:r>
            <a:r>
              <a:rPr lang="en-US" sz="2000" spc="-50" dirty="0">
                <a:latin typeface="Times New Roman" pitchFamily="18" charset="0"/>
                <a:ea typeface="Arial MT"/>
                <a:cs typeface="Times New Roman" pitchFamily="18" charset="0"/>
              </a:rPr>
              <a:t>D   </a:t>
            </a:r>
            <a:r>
              <a:rPr lang="en-US" sz="2000" dirty="0">
                <a:latin typeface="Times New Roman" pitchFamily="18" charset="0"/>
                <a:ea typeface="Calibri" panose="020F0502020204030204" pitchFamily="34" charset="0"/>
                <a:cs typeface="Times New Roman" pitchFamily="18" charset="0"/>
              </a:rPr>
              <a:t>max(-1,-</a:t>
            </a:r>
            <a:r>
              <a:rPr lang="en-US" sz="2000" spc="-4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a:t>
            </a:r>
            <a:r>
              <a:rPr lang="en-US" sz="2000" spc="-15"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=&gt;</a:t>
            </a:r>
            <a:r>
              <a:rPr lang="en-US" sz="2000" spc="-25"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max(-</a:t>
            </a:r>
            <a:r>
              <a:rPr lang="en-US" sz="2000" spc="-20" dirty="0">
                <a:latin typeface="Times New Roman" pitchFamily="18" charset="0"/>
                <a:ea typeface="Calibri" panose="020F0502020204030204" pitchFamily="34" charset="0"/>
                <a:cs typeface="Times New Roman" pitchFamily="18" charset="0"/>
              </a:rPr>
              <a:t>1,4)</a:t>
            </a:r>
            <a:r>
              <a:rPr lang="en-IN" sz="2000" spc="-2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 </a:t>
            </a:r>
            <a:r>
              <a:rPr lang="en-US" sz="2000" spc="-50" dirty="0">
                <a:latin typeface="Times New Roman" pitchFamily="18" charset="0"/>
                <a:ea typeface="Calibri" panose="020F0502020204030204" pitchFamily="34" charset="0"/>
                <a:cs typeface="Times New Roman" pitchFamily="18" charset="0"/>
              </a:rPr>
              <a:t>4</a:t>
            </a:r>
            <a:endParaRPr lang="en-IN" sz="2000" dirty="0">
              <a:latin typeface="Times New Roman" pitchFamily="18" charset="0"/>
              <a:ea typeface="Calibri" panose="020F0502020204030204" pitchFamily="34" charset="0"/>
              <a:cs typeface="Times New Roman" pitchFamily="18" charset="0"/>
            </a:endParaRPr>
          </a:p>
          <a:p>
            <a:pPr marL="342900" lvl="0" indent="-342900">
              <a:spcBef>
                <a:spcPts val="230"/>
              </a:spcBef>
              <a:spcAft>
                <a:spcPts val="0"/>
              </a:spcAft>
              <a:buSzPts val="2400"/>
              <a:buFont typeface="Arial MT"/>
              <a:buChar char="•"/>
              <a:tabLst>
                <a:tab pos="374015" algn="l"/>
              </a:tabLst>
            </a:pPr>
            <a:r>
              <a:rPr lang="en-US" sz="2000" dirty="0">
                <a:latin typeface="Times New Roman" pitchFamily="18" charset="0"/>
                <a:ea typeface="Arial MT"/>
                <a:cs typeface="Times New Roman" pitchFamily="18" charset="0"/>
              </a:rPr>
              <a:t>For</a:t>
            </a:r>
            <a:r>
              <a:rPr lang="en-US" sz="2000" spc="-40" dirty="0">
                <a:latin typeface="Times New Roman" pitchFamily="18" charset="0"/>
                <a:ea typeface="Arial MT"/>
                <a:cs typeface="Times New Roman" pitchFamily="18" charset="0"/>
              </a:rPr>
              <a:t> </a:t>
            </a:r>
            <a:r>
              <a:rPr lang="en-US" sz="2000" dirty="0">
                <a:latin typeface="Times New Roman" pitchFamily="18" charset="0"/>
                <a:ea typeface="Arial MT"/>
                <a:cs typeface="Times New Roman" pitchFamily="18" charset="0"/>
              </a:rPr>
              <a:t>Node</a:t>
            </a:r>
            <a:r>
              <a:rPr lang="en-US" sz="2000" spc="-25" dirty="0">
                <a:latin typeface="Times New Roman" pitchFamily="18" charset="0"/>
                <a:ea typeface="Arial MT"/>
                <a:cs typeface="Times New Roman" pitchFamily="18" charset="0"/>
              </a:rPr>
              <a:t> </a:t>
            </a:r>
            <a:r>
              <a:rPr lang="en-US" sz="2000" spc="-50" dirty="0">
                <a:latin typeface="Times New Roman" pitchFamily="18" charset="0"/>
                <a:ea typeface="Arial MT"/>
                <a:cs typeface="Times New Roman" pitchFamily="18" charset="0"/>
              </a:rPr>
              <a:t>E   </a:t>
            </a:r>
            <a:r>
              <a:rPr lang="en-US" sz="2000" dirty="0">
                <a:latin typeface="Times New Roman" pitchFamily="18" charset="0"/>
                <a:ea typeface="Calibri" panose="020F0502020204030204" pitchFamily="34" charset="0"/>
                <a:cs typeface="Times New Roman" pitchFamily="18" charset="0"/>
              </a:rPr>
              <a:t>max(2,</a:t>
            </a:r>
            <a:r>
              <a:rPr lang="en-US" sz="2000" spc="-5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a:t>
            </a:r>
            <a:r>
              <a:rPr lang="en-US" sz="2000" spc="-25"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=&gt;</a:t>
            </a:r>
            <a:r>
              <a:rPr lang="en-US" sz="2000" spc="-3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max(2,</a:t>
            </a:r>
            <a:r>
              <a:rPr lang="en-US" sz="2000" spc="-40" dirty="0">
                <a:latin typeface="Times New Roman" pitchFamily="18" charset="0"/>
                <a:ea typeface="Calibri" panose="020F0502020204030204" pitchFamily="34" charset="0"/>
                <a:cs typeface="Times New Roman" pitchFamily="18" charset="0"/>
              </a:rPr>
              <a:t> </a:t>
            </a:r>
            <a:r>
              <a:rPr lang="en-US" sz="2000" spc="-25" dirty="0">
                <a:latin typeface="Times New Roman" pitchFamily="18" charset="0"/>
                <a:ea typeface="Calibri" panose="020F0502020204030204" pitchFamily="34" charset="0"/>
                <a:cs typeface="Times New Roman" pitchFamily="18" charset="0"/>
              </a:rPr>
              <a:t>6</a:t>
            </a:r>
            <a:r>
              <a:rPr lang="en-US" sz="2000" spc="-25" dirty="0" smtClean="0">
                <a:latin typeface="Times New Roman" pitchFamily="18" charset="0"/>
                <a:ea typeface="Calibri" panose="020F0502020204030204" pitchFamily="34" charset="0"/>
                <a:cs typeface="Times New Roman" pitchFamily="18" charset="0"/>
              </a:rPr>
              <a:t>)</a:t>
            </a:r>
            <a:r>
              <a:rPr lang="en-IN" sz="2000" dirty="0" smtClean="0">
                <a:latin typeface="Times New Roman" pitchFamily="18" charset="0"/>
                <a:ea typeface="Calibri" panose="020F0502020204030204" pitchFamily="34" charset="0"/>
                <a:cs typeface="Times New Roman" pitchFamily="18" charset="0"/>
              </a:rPr>
              <a:t> </a:t>
            </a:r>
            <a:r>
              <a:rPr lang="en-US" sz="2000" dirty="0" smtClean="0">
                <a:latin typeface="Times New Roman" pitchFamily="18" charset="0"/>
                <a:ea typeface="Calibri" panose="020F0502020204030204" pitchFamily="34" charset="0"/>
                <a:cs typeface="Times New Roman" pitchFamily="18" charset="0"/>
              </a:rPr>
              <a:t>= </a:t>
            </a:r>
            <a:r>
              <a:rPr lang="en-US" sz="2000" spc="-50" dirty="0">
                <a:latin typeface="Times New Roman" pitchFamily="18" charset="0"/>
                <a:ea typeface="Calibri" panose="020F0502020204030204" pitchFamily="34" charset="0"/>
                <a:cs typeface="Times New Roman" pitchFamily="18" charset="0"/>
              </a:rPr>
              <a:t>6</a:t>
            </a:r>
            <a:endParaRPr lang="en-IN" sz="2000" dirty="0">
              <a:latin typeface="Times New Roman" pitchFamily="18" charset="0"/>
              <a:ea typeface="Calibri" panose="020F0502020204030204" pitchFamily="34" charset="0"/>
              <a:cs typeface="Times New Roman" pitchFamily="18" charset="0"/>
            </a:endParaRPr>
          </a:p>
          <a:p>
            <a:pPr marL="342900" lvl="0" indent="-342900">
              <a:spcBef>
                <a:spcPts val="225"/>
              </a:spcBef>
              <a:spcAft>
                <a:spcPts val="0"/>
              </a:spcAft>
              <a:buSzPts val="2400"/>
              <a:buFont typeface="Arial MT"/>
              <a:buChar char="•"/>
              <a:tabLst>
                <a:tab pos="374015" algn="l"/>
              </a:tabLst>
            </a:pPr>
            <a:r>
              <a:rPr lang="en-US" sz="2000" dirty="0">
                <a:latin typeface="Times New Roman" pitchFamily="18" charset="0"/>
                <a:ea typeface="Arial MT"/>
                <a:cs typeface="Times New Roman" pitchFamily="18" charset="0"/>
              </a:rPr>
              <a:t>For</a:t>
            </a:r>
            <a:r>
              <a:rPr lang="en-US" sz="2000" spc="-25" dirty="0">
                <a:latin typeface="Times New Roman" pitchFamily="18" charset="0"/>
                <a:ea typeface="Arial MT"/>
                <a:cs typeface="Times New Roman" pitchFamily="18" charset="0"/>
              </a:rPr>
              <a:t> </a:t>
            </a:r>
            <a:r>
              <a:rPr lang="en-US" sz="2000" dirty="0">
                <a:latin typeface="Times New Roman" pitchFamily="18" charset="0"/>
                <a:ea typeface="Arial MT"/>
                <a:cs typeface="Times New Roman" pitchFamily="18" charset="0"/>
              </a:rPr>
              <a:t>Node</a:t>
            </a:r>
            <a:r>
              <a:rPr lang="en-US" sz="2000" spc="-20" dirty="0">
                <a:latin typeface="Times New Roman" pitchFamily="18" charset="0"/>
                <a:ea typeface="Arial MT"/>
                <a:cs typeface="Times New Roman" pitchFamily="18" charset="0"/>
              </a:rPr>
              <a:t> </a:t>
            </a:r>
            <a:r>
              <a:rPr lang="en-US" sz="2000" spc="-50" dirty="0">
                <a:latin typeface="Times New Roman" pitchFamily="18" charset="0"/>
                <a:ea typeface="Arial MT"/>
                <a:cs typeface="Times New Roman" pitchFamily="18" charset="0"/>
              </a:rPr>
              <a:t>F </a:t>
            </a:r>
            <a:r>
              <a:rPr lang="en-US" sz="2000" dirty="0">
                <a:latin typeface="Times New Roman" pitchFamily="18" charset="0"/>
                <a:ea typeface="Calibri" panose="020F0502020204030204" pitchFamily="34" charset="0"/>
                <a:cs typeface="Times New Roman" pitchFamily="18" charset="0"/>
              </a:rPr>
              <a:t>max(-3,</a:t>
            </a:r>
            <a:r>
              <a:rPr lang="en-US" sz="2000" spc="-7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a:t>
            </a:r>
            <a:r>
              <a:rPr lang="en-US" sz="2000" spc="-2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=&gt;</a:t>
            </a:r>
            <a:r>
              <a:rPr lang="en-US" sz="2000" spc="-2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max(-3,-</a:t>
            </a:r>
            <a:r>
              <a:rPr lang="en-US" sz="2000" spc="-35" dirty="0">
                <a:latin typeface="Times New Roman" pitchFamily="18" charset="0"/>
                <a:ea typeface="Calibri" panose="020F0502020204030204" pitchFamily="34" charset="0"/>
                <a:cs typeface="Times New Roman" pitchFamily="18" charset="0"/>
              </a:rPr>
              <a:t>5</a:t>
            </a:r>
            <a:r>
              <a:rPr lang="en-US" sz="2000" spc="-35" dirty="0" smtClean="0">
                <a:latin typeface="Times New Roman" pitchFamily="18" charset="0"/>
                <a:ea typeface="Calibri" panose="020F0502020204030204" pitchFamily="34" charset="0"/>
                <a:cs typeface="Times New Roman" pitchFamily="18" charset="0"/>
              </a:rPr>
              <a:t>)</a:t>
            </a:r>
            <a:r>
              <a:rPr lang="en-IN" sz="2000" dirty="0" smtClean="0">
                <a:latin typeface="Times New Roman" pitchFamily="18" charset="0"/>
                <a:ea typeface="Calibri" panose="020F0502020204030204" pitchFamily="34" charset="0"/>
                <a:cs typeface="Times New Roman" pitchFamily="18" charset="0"/>
              </a:rPr>
              <a:t> </a:t>
            </a:r>
            <a:r>
              <a:rPr lang="en-US" sz="2000" dirty="0" smtClean="0">
                <a:latin typeface="Times New Roman" pitchFamily="18" charset="0"/>
                <a:ea typeface="Calibri" panose="020F0502020204030204" pitchFamily="34" charset="0"/>
                <a:cs typeface="Times New Roman" pitchFamily="18" charset="0"/>
              </a:rPr>
              <a:t>=</a:t>
            </a:r>
            <a:r>
              <a:rPr lang="en-US" sz="2000" spc="-5" dirty="0" smtClean="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a:t>
            </a:r>
            <a:r>
              <a:rPr lang="en-US" sz="2000" spc="-50" dirty="0">
                <a:latin typeface="Times New Roman" pitchFamily="18" charset="0"/>
                <a:ea typeface="Calibri" panose="020F0502020204030204" pitchFamily="34" charset="0"/>
                <a:cs typeface="Times New Roman" pitchFamily="18" charset="0"/>
              </a:rPr>
              <a:t>3</a:t>
            </a:r>
            <a:endParaRPr lang="en-IN" sz="2000" dirty="0">
              <a:latin typeface="Times New Roman" pitchFamily="18" charset="0"/>
              <a:ea typeface="Calibri" panose="020F0502020204030204" pitchFamily="34" charset="0"/>
              <a:cs typeface="Times New Roman" pitchFamily="18" charset="0"/>
            </a:endParaRPr>
          </a:p>
          <a:p>
            <a:pPr marL="342900" lvl="0" indent="-342900">
              <a:lnSpc>
                <a:spcPts val="2785"/>
              </a:lnSpc>
              <a:spcBef>
                <a:spcPts val="230"/>
              </a:spcBef>
              <a:spcAft>
                <a:spcPts val="0"/>
              </a:spcAft>
              <a:buSzPts val="2400"/>
              <a:buFont typeface="Arial MT"/>
              <a:buChar char="•"/>
              <a:tabLst>
                <a:tab pos="374015" algn="l"/>
              </a:tabLst>
            </a:pPr>
            <a:r>
              <a:rPr lang="en-US" sz="2000" dirty="0">
                <a:latin typeface="Times New Roman" pitchFamily="18" charset="0"/>
                <a:ea typeface="Arial MT"/>
                <a:cs typeface="Times New Roman" pitchFamily="18" charset="0"/>
              </a:rPr>
              <a:t>For</a:t>
            </a:r>
            <a:r>
              <a:rPr lang="en-US" sz="2000" spc="-40" dirty="0">
                <a:latin typeface="Times New Roman" pitchFamily="18" charset="0"/>
                <a:ea typeface="Arial MT"/>
                <a:cs typeface="Times New Roman" pitchFamily="18" charset="0"/>
              </a:rPr>
              <a:t> </a:t>
            </a:r>
            <a:r>
              <a:rPr lang="en-US" sz="2000" dirty="0">
                <a:latin typeface="Times New Roman" pitchFamily="18" charset="0"/>
                <a:ea typeface="Arial MT"/>
                <a:cs typeface="Times New Roman" pitchFamily="18" charset="0"/>
              </a:rPr>
              <a:t>node</a:t>
            </a:r>
            <a:r>
              <a:rPr lang="en-US" sz="2000" spc="-25" dirty="0">
                <a:latin typeface="Times New Roman" pitchFamily="18" charset="0"/>
                <a:ea typeface="Arial MT"/>
                <a:cs typeface="Times New Roman" pitchFamily="18" charset="0"/>
              </a:rPr>
              <a:t> </a:t>
            </a:r>
            <a:r>
              <a:rPr lang="en-US" sz="2000" spc="-50" dirty="0">
                <a:latin typeface="Times New Roman" pitchFamily="18" charset="0"/>
                <a:ea typeface="Arial MT"/>
                <a:cs typeface="Times New Roman" pitchFamily="18" charset="0"/>
              </a:rPr>
              <a:t>G </a:t>
            </a:r>
            <a:r>
              <a:rPr lang="en-US" sz="2000" dirty="0">
                <a:latin typeface="Times New Roman" pitchFamily="18" charset="0"/>
                <a:ea typeface="Calibri" panose="020F0502020204030204" pitchFamily="34" charset="0"/>
                <a:cs typeface="Times New Roman" pitchFamily="18" charset="0"/>
              </a:rPr>
              <a:t>max(0,</a:t>
            </a:r>
            <a:r>
              <a:rPr lang="en-US" sz="2000" spc="-45"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a:t>
            </a:r>
            <a:r>
              <a:rPr lang="en-US" sz="2000" spc="-1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a:t>
            </a:r>
            <a:r>
              <a:rPr lang="en-US" sz="2000" spc="-15"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max(0,</a:t>
            </a:r>
            <a:r>
              <a:rPr lang="en-US" sz="2000" spc="-45" dirty="0">
                <a:latin typeface="Times New Roman" pitchFamily="18" charset="0"/>
                <a:ea typeface="Calibri" panose="020F0502020204030204" pitchFamily="34" charset="0"/>
                <a:cs typeface="Times New Roman" pitchFamily="18" charset="0"/>
              </a:rPr>
              <a:t> </a:t>
            </a:r>
            <a:r>
              <a:rPr lang="en-US" sz="2000" spc="-25" dirty="0">
                <a:latin typeface="Times New Roman" pitchFamily="18" charset="0"/>
                <a:ea typeface="Calibri" panose="020F0502020204030204" pitchFamily="34" charset="0"/>
                <a:cs typeface="Times New Roman" pitchFamily="18" charset="0"/>
              </a:rPr>
              <a:t>7</a:t>
            </a:r>
            <a:r>
              <a:rPr lang="en-US" sz="2000" spc="-25" dirty="0" smtClean="0">
                <a:latin typeface="Times New Roman" pitchFamily="18" charset="0"/>
                <a:ea typeface="Calibri" panose="020F0502020204030204" pitchFamily="34" charset="0"/>
                <a:cs typeface="Times New Roman" pitchFamily="18" charset="0"/>
              </a:rPr>
              <a:t>) = 7</a:t>
            </a:r>
            <a:endParaRPr lang="en-IN" sz="2000"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155796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469EE-573E-08FD-E137-C06AB3414C6A}"/>
              </a:ext>
            </a:extLst>
          </p:cNvPr>
          <p:cNvSpPr>
            <a:spLocks noGrp="1"/>
          </p:cNvSpPr>
          <p:nvPr>
            <p:ph type="title"/>
          </p:nvPr>
        </p:nvSpPr>
        <p:spPr/>
        <p:txBody>
          <a:bodyPr/>
          <a:lstStyle/>
          <a:p>
            <a:r>
              <a:rPr lang="en-IN" dirty="0"/>
              <a:t>Example </a:t>
            </a:r>
            <a:r>
              <a:rPr lang="en-IN" dirty="0" smtClean="0"/>
              <a:t>1 – Step 3</a:t>
            </a:r>
            <a:endParaRPr lang="en-IN" dirty="0"/>
          </a:p>
        </p:txBody>
      </p:sp>
      <p:pic>
        <p:nvPicPr>
          <p:cNvPr id="4" name="Image 279" descr="Mini-Max Algorithm in AI">
            <a:extLst>
              <a:ext uri="{FF2B5EF4-FFF2-40B4-BE49-F238E27FC236}">
                <a16:creationId xmlns:a16="http://schemas.microsoft.com/office/drawing/2014/main" xmlns="" id="{BE197235-5EC1-8A6D-F67A-F7E3B6683702}"/>
              </a:ext>
            </a:extLst>
          </p:cNvPr>
          <p:cNvPicPr>
            <a:picLocks/>
          </p:cNvPicPr>
          <p:nvPr/>
        </p:nvPicPr>
        <p:blipFill>
          <a:blip r:embed="rId3" cstate="print"/>
          <a:stretch>
            <a:fillRect/>
          </a:stretch>
        </p:blipFill>
        <p:spPr>
          <a:xfrm>
            <a:off x="6110121" y="2034919"/>
            <a:ext cx="4648200" cy="3476625"/>
          </a:xfrm>
          <a:prstGeom prst="rect">
            <a:avLst/>
          </a:prstGeom>
        </p:spPr>
      </p:pic>
      <p:sp>
        <p:nvSpPr>
          <p:cNvPr id="5" name="Rectangle 4"/>
          <p:cNvSpPr/>
          <p:nvPr/>
        </p:nvSpPr>
        <p:spPr>
          <a:xfrm>
            <a:off x="263236" y="1628507"/>
            <a:ext cx="6096000" cy="1200329"/>
          </a:xfrm>
          <a:prstGeom prst="rect">
            <a:avLst/>
          </a:prstGeom>
        </p:spPr>
        <p:txBody>
          <a:bodyPr>
            <a:spAutoFit/>
          </a:bodyPr>
          <a:lstStyle/>
          <a:p>
            <a:r>
              <a:rPr lang="en-GB" dirty="0">
                <a:latin typeface="Times New Roman" pitchFamily="18" charset="0"/>
                <a:cs typeface="Times New Roman" pitchFamily="18" charset="0"/>
              </a:rPr>
              <a:t>Now, the Minimizer assesses the </a:t>
            </a:r>
            <a:r>
              <a:rPr lang="en-GB" dirty="0" smtClean="0">
                <a:latin typeface="Times New Roman" pitchFamily="18" charset="0"/>
                <a:cs typeface="Times New Roman" pitchFamily="18" charset="0"/>
              </a:rPr>
              <a:t>utility values </a:t>
            </a:r>
            <a:r>
              <a:rPr lang="en-GB" dirty="0">
                <a:latin typeface="Times New Roman" pitchFamily="18" charset="0"/>
                <a:cs typeface="Times New Roman" pitchFamily="18" charset="0"/>
              </a:rPr>
              <a:t>of the current nodes and uses them to calculate the values for the nodes in the layer above. This process helps determine the best outcomes at the next higher level of the decision tree</a:t>
            </a:r>
            <a:endParaRPr lang="en-IN" dirty="0">
              <a:latin typeface="Times New Roman" pitchFamily="18" charset="0"/>
              <a:cs typeface="Times New Roman" pitchFamily="18" charset="0"/>
            </a:endParaRPr>
          </a:p>
        </p:txBody>
      </p:sp>
      <p:sp>
        <p:nvSpPr>
          <p:cNvPr id="6" name="Rectangle 5"/>
          <p:cNvSpPr/>
          <p:nvPr/>
        </p:nvSpPr>
        <p:spPr>
          <a:xfrm>
            <a:off x="484909" y="3773230"/>
            <a:ext cx="4100946" cy="707886"/>
          </a:xfrm>
          <a:prstGeom prst="rect">
            <a:avLst/>
          </a:prstGeom>
        </p:spPr>
        <p:txBody>
          <a:bodyPr wrap="square">
            <a:spAutoFit/>
          </a:bodyPr>
          <a:lstStyle/>
          <a:p>
            <a:pPr lvl="0" defTabSz="914400">
              <a:defRPr/>
            </a:pPr>
            <a:r>
              <a:rPr lang="en-US" sz="2000" dirty="0">
                <a:latin typeface="Times New Roman" pitchFamily="18" charset="0"/>
                <a:ea typeface="Calibri" panose="020F0502020204030204" pitchFamily="34" charset="0"/>
                <a:cs typeface="Times New Roman" pitchFamily="18" charset="0"/>
              </a:rPr>
              <a:t>For node B= min(4,6</a:t>
            </a:r>
            <a:r>
              <a:rPr lang="en-US" sz="2000" dirty="0" smtClean="0">
                <a:latin typeface="Times New Roman" pitchFamily="18" charset="0"/>
                <a:ea typeface="Calibri" panose="020F0502020204030204" pitchFamily="34" charset="0"/>
                <a:cs typeface="Times New Roman" pitchFamily="18" charset="0"/>
              </a:rPr>
              <a:t>) = </a:t>
            </a:r>
            <a:r>
              <a:rPr lang="en-US" sz="2000" dirty="0">
                <a:latin typeface="Times New Roman" pitchFamily="18" charset="0"/>
                <a:ea typeface="Calibri" panose="020F0502020204030204" pitchFamily="34" charset="0"/>
                <a:cs typeface="Times New Roman" pitchFamily="18" charset="0"/>
              </a:rPr>
              <a:t>4 </a:t>
            </a:r>
          </a:p>
          <a:p>
            <a:pPr lvl="0" defTabSz="914400">
              <a:defRPr/>
            </a:pPr>
            <a:r>
              <a:rPr lang="en-US" sz="2000" dirty="0">
                <a:latin typeface="Times New Roman" pitchFamily="18" charset="0"/>
                <a:ea typeface="Calibri" panose="020F0502020204030204" pitchFamily="34" charset="0"/>
                <a:cs typeface="Times New Roman" pitchFamily="18" charset="0"/>
              </a:rPr>
              <a:t>For</a:t>
            </a:r>
            <a:r>
              <a:rPr lang="en-US" sz="2000" spc="-3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node</a:t>
            </a:r>
            <a:r>
              <a:rPr lang="en-US" sz="2000" spc="-3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C=</a:t>
            </a:r>
            <a:r>
              <a:rPr lang="en-US" sz="2000" spc="-4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min</a:t>
            </a:r>
            <a:r>
              <a:rPr lang="en-US" sz="2000" spc="-45"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(-3,</a:t>
            </a:r>
            <a:r>
              <a:rPr lang="en-US" sz="2000" spc="-4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7)</a:t>
            </a:r>
            <a:r>
              <a:rPr lang="en-US" sz="2000" spc="40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a:t>
            </a:r>
            <a:r>
              <a:rPr lang="en-US" sz="2000" spc="-30" dirty="0">
                <a:latin typeface="Times New Roman" pitchFamily="18" charset="0"/>
                <a:ea typeface="Calibri" panose="020F0502020204030204" pitchFamily="34" charset="0"/>
                <a:cs typeface="Times New Roman" pitchFamily="18" charset="0"/>
              </a:rPr>
              <a:t> </a:t>
            </a:r>
            <a:r>
              <a:rPr lang="en-US" sz="2000" dirty="0">
                <a:latin typeface="Times New Roman" pitchFamily="18" charset="0"/>
                <a:ea typeface="Calibri" panose="020F0502020204030204" pitchFamily="34" charset="0"/>
                <a:cs typeface="Times New Roman" pitchFamily="18" charset="0"/>
              </a:rPr>
              <a:t>-3</a:t>
            </a:r>
            <a:endParaRPr lang="en-IN" sz="2000" dirty="0">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359058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EA264-AFED-094C-00F6-0A3E451E8D13}"/>
              </a:ext>
            </a:extLst>
          </p:cNvPr>
          <p:cNvSpPr>
            <a:spLocks noGrp="1"/>
          </p:cNvSpPr>
          <p:nvPr>
            <p:ph type="title"/>
          </p:nvPr>
        </p:nvSpPr>
        <p:spPr/>
        <p:txBody>
          <a:bodyPr/>
          <a:lstStyle/>
          <a:p>
            <a:r>
              <a:rPr lang="en-GB" dirty="0" smtClean="0"/>
              <a:t>Example 1 – Step 4</a:t>
            </a:r>
            <a:endParaRPr lang="en-IN" dirty="0"/>
          </a:p>
        </p:txBody>
      </p:sp>
      <p:pic>
        <p:nvPicPr>
          <p:cNvPr id="4" name="Image 280">
            <a:extLst>
              <a:ext uri="{FF2B5EF4-FFF2-40B4-BE49-F238E27FC236}">
                <a16:creationId xmlns:a16="http://schemas.microsoft.com/office/drawing/2014/main" xmlns="" id="{CDB0F3A2-ACE5-82FD-C332-7B2E775FEED9}"/>
              </a:ext>
            </a:extLst>
          </p:cNvPr>
          <p:cNvPicPr>
            <a:picLocks/>
          </p:cNvPicPr>
          <p:nvPr/>
        </p:nvPicPr>
        <p:blipFill>
          <a:blip r:embed="rId3" cstate="print"/>
          <a:stretch>
            <a:fillRect/>
          </a:stretch>
        </p:blipFill>
        <p:spPr>
          <a:xfrm>
            <a:off x="5483398" y="1823292"/>
            <a:ext cx="5298440" cy="3963035"/>
          </a:xfrm>
          <a:prstGeom prst="rect">
            <a:avLst/>
          </a:prstGeom>
        </p:spPr>
      </p:pic>
      <p:sp>
        <p:nvSpPr>
          <p:cNvPr id="5" name="Rectangle 4"/>
          <p:cNvSpPr/>
          <p:nvPr/>
        </p:nvSpPr>
        <p:spPr>
          <a:xfrm>
            <a:off x="263236" y="1628507"/>
            <a:ext cx="6096000" cy="923330"/>
          </a:xfrm>
          <a:prstGeom prst="rect">
            <a:avLst/>
          </a:prstGeom>
        </p:spPr>
        <p:txBody>
          <a:bodyPr>
            <a:spAutoFit/>
          </a:bodyPr>
          <a:lstStyle/>
          <a:p>
            <a:r>
              <a:rPr lang="en-GB" dirty="0">
                <a:latin typeface="Times New Roman" pitchFamily="18" charset="0"/>
                <a:cs typeface="Times New Roman" pitchFamily="18" charset="0"/>
              </a:rPr>
              <a:t>Now, it's the </a:t>
            </a:r>
            <a:r>
              <a:rPr lang="en-GB" dirty="0" err="1">
                <a:latin typeface="Times New Roman" pitchFamily="18" charset="0"/>
                <a:cs typeface="Times New Roman" pitchFamily="18" charset="0"/>
              </a:rPr>
              <a:t>Maximizer's</a:t>
            </a:r>
            <a:r>
              <a:rPr lang="en-GB" dirty="0">
                <a:latin typeface="Times New Roman" pitchFamily="18" charset="0"/>
                <a:cs typeface="Times New Roman" pitchFamily="18" charset="0"/>
              </a:rPr>
              <a:t> turn to act. It evaluates the maximum value among all the nodes to determine the maximum value for the root node</a:t>
            </a:r>
            <a:endParaRPr lang="en-IN" dirty="0">
              <a:latin typeface="Times New Roman" pitchFamily="18" charset="0"/>
              <a:cs typeface="Times New Roman" pitchFamily="18" charset="0"/>
            </a:endParaRPr>
          </a:p>
        </p:txBody>
      </p:sp>
      <p:sp>
        <p:nvSpPr>
          <p:cNvPr id="6" name="Rectangle 5"/>
          <p:cNvSpPr/>
          <p:nvPr/>
        </p:nvSpPr>
        <p:spPr>
          <a:xfrm>
            <a:off x="484909" y="3773230"/>
            <a:ext cx="4100946" cy="400110"/>
          </a:xfrm>
          <a:prstGeom prst="rect">
            <a:avLst/>
          </a:prstGeom>
        </p:spPr>
        <p:txBody>
          <a:bodyPr wrap="square">
            <a:spAutoFit/>
          </a:bodyPr>
          <a:lstStyle/>
          <a:p>
            <a:pPr lvl="0" defTabSz="914400">
              <a:defRPr/>
            </a:pPr>
            <a:r>
              <a:rPr lang="en-US" sz="2000" dirty="0">
                <a:latin typeface="Times New Roman" pitchFamily="18" charset="0"/>
                <a:ea typeface="Calibri" panose="020F0502020204030204" pitchFamily="34" charset="0"/>
                <a:cs typeface="Times New Roman" pitchFamily="18" charset="0"/>
              </a:rPr>
              <a:t>For node </a:t>
            </a:r>
            <a:r>
              <a:rPr lang="en-US" sz="2000" dirty="0" smtClean="0">
                <a:latin typeface="Times New Roman" pitchFamily="18" charset="0"/>
                <a:ea typeface="Calibri" panose="020F0502020204030204" pitchFamily="34" charset="0"/>
                <a:cs typeface="Times New Roman" pitchFamily="18" charset="0"/>
              </a:rPr>
              <a:t>A= max(4,-3) = </a:t>
            </a:r>
            <a:r>
              <a:rPr lang="en-US" sz="2000" dirty="0">
                <a:latin typeface="Times New Roman" pitchFamily="18" charset="0"/>
                <a:ea typeface="Calibri" panose="020F0502020204030204" pitchFamily="34" charset="0"/>
                <a:cs typeface="Times New Roman" pitchFamily="18" charset="0"/>
              </a:rPr>
              <a:t>4 </a:t>
            </a:r>
          </a:p>
        </p:txBody>
      </p:sp>
    </p:spTree>
    <p:extLst>
      <p:ext uri="{BB962C8B-B14F-4D97-AF65-F5344CB8AC3E}">
        <p14:creationId xmlns:p14="http://schemas.microsoft.com/office/powerpoint/2010/main" val="22230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0E77B-5DF4-2364-0CA2-D416DE7C9D08}"/>
              </a:ext>
            </a:extLst>
          </p:cNvPr>
          <p:cNvSpPr>
            <a:spLocks noGrp="1"/>
          </p:cNvSpPr>
          <p:nvPr>
            <p:ph type="title"/>
          </p:nvPr>
        </p:nvSpPr>
        <p:spPr/>
        <p:txBody>
          <a:bodyPr/>
          <a:lstStyle/>
          <a:p>
            <a:r>
              <a:rPr lang="en-GB" dirty="0" smtClean="0"/>
              <a:t>Example 1 - Solution</a:t>
            </a:r>
            <a:endParaRPr lang="en-IN" dirty="0"/>
          </a:p>
        </p:txBody>
      </p:sp>
      <p:sp>
        <p:nvSpPr>
          <p:cNvPr id="3" name="Content Placeholder 2">
            <a:extLst>
              <a:ext uri="{FF2B5EF4-FFF2-40B4-BE49-F238E27FC236}">
                <a16:creationId xmlns:a16="http://schemas.microsoft.com/office/drawing/2014/main" xmlns="" id="{D6AFC642-F75C-7373-541F-D5B81777A271}"/>
              </a:ext>
            </a:extLst>
          </p:cNvPr>
          <p:cNvSpPr>
            <a:spLocks noGrp="1"/>
          </p:cNvSpPr>
          <p:nvPr>
            <p:ph idx="1"/>
          </p:nvPr>
        </p:nvSpPr>
        <p:spPr/>
        <p:txBody>
          <a:bodyPr/>
          <a:lstStyle/>
          <a:p>
            <a:endParaRPr lang="en-IN"/>
          </a:p>
        </p:txBody>
      </p:sp>
      <p:pic>
        <p:nvPicPr>
          <p:cNvPr id="4" name="Image 281" descr="Mini-Max Algorithm in AI">
            <a:extLst>
              <a:ext uri="{FF2B5EF4-FFF2-40B4-BE49-F238E27FC236}">
                <a16:creationId xmlns:a16="http://schemas.microsoft.com/office/drawing/2014/main" xmlns="" id="{66AB6D1D-8324-046D-59E6-F3F8B7E6CFE1}"/>
              </a:ext>
            </a:extLst>
          </p:cNvPr>
          <p:cNvPicPr>
            <a:picLocks/>
          </p:cNvPicPr>
          <p:nvPr/>
        </p:nvPicPr>
        <p:blipFill>
          <a:blip r:embed="rId2" cstate="print"/>
          <a:stretch>
            <a:fillRect/>
          </a:stretch>
        </p:blipFill>
        <p:spPr>
          <a:xfrm>
            <a:off x="1997075" y="2077291"/>
            <a:ext cx="8197850" cy="4076700"/>
          </a:xfrm>
          <a:prstGeom prst="rect">
            <a:avLst/>
          </a:prstGeom>
        </p:spPr>
      </p:pic>
    </p:spTree>
    <p:extLst>
      <p:ext uri="{BB962C8B-B14F-4D97-AF65-F5344CB8AC3E}">
        <p14:creationId xmlns:p14="http://schemas.microsoft.com/office/powerpoint/2010/main" val="35018604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MiniMax</a:t>
            </a:r>
            <a:r>
              <a:rPr lang="en-GB" dirty="0" smtClean="0"/>
              <a:t> Algorithm</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8707" y="1697403"/>
            <a:ext cx="5967701" cy="4082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0396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marL="0">
              <a:tabLst>
                <a:tab pos="1538288" algn="l"/>
              </a:tabLst>
            </a:pPr>
            <a:r>
              <a:rPr lang="en-US"/>
              <a:t>Mini-Max Properties</a:t>
            </a:r>
          </a:p>
        </p:txBody>
      </p:sp>
      <p:sp>
        <p:nvSpPr>
          <p:cNvPr id="338947" name="Rectangle 3"/>
          <p:cNvSpPr>
            <a:spLocks noGrp="1" noChangeArrowheads="1"/>
          </p:cNvSpPr>
          <p:nvPr>
            <p:ph idx="1"/>
          </p:nvPr>
        </p:nvSpPr>
        <p:spPr/>
        <p:txBody>
          <a:bodyPr/>
          <a:lstStyle/>
          <a:p>
            <a:pPr>
              <a:lnSpc>
                <a:spcPct val="80000"/>
              </a:lnSpc>
            </a:pPr>
            <a:r>
              <a:rPr lang="en-US" dirty="0"/>
              <a:t>Complete?  </a:t>
            </a:r>
            <a:r>
              <a:rPr lang="en-US" dirty="0">
                <a:solidFill>
                  <a:srgbClr val="CC0000"/>
                </a:solidFill>
              </a:rPr>
              <a:t>Yes, if tree is finite</a:t>
            </a:r>
          </a:p>
          <a:p>
            <a:pPr>
              <a:lnSpc>
                <a:spcPct val="80000"/>
              </a:lnSpc>
            </a:pPr>
            <a:r>
              <a:rPr lang="en-US" dirty="0"/>
              <a:t>Optimal?  </a:t>
            </a:r>
          </a:p>
          <a:p>
            <a:pPr lvl="1">
              <a:lnSpc>
                <a:spcPct val="80000"/>
              </a:lnSpc>
            </a:pPr>
            <a:r>
              <a:rPr lang="en-US" dirty="0"/>
              <a:t>Against an optimal opponent? </a:t>
            </a:r>
            <a:r>
              <a:rPr lang="en-US" dirty="0">
                <a:solidFill>
                  <a:srgbClr val="CC0000"/>
                </a:solidFill>
              </a:rPr>
              <a:t>Yes</a:t>
            </a:r>
          </a:p>
          <a:p>
            <a:pPr>
              <a:lnSpc>
                <a:spcPct val="80000"/>
              </a:lnSpc>
            </a:pPr>
            <a:r>
              <a:rPr lang="en-US" dirty="0" smtClean="0"/>
              <a:t>Time </a:t>
            </a:r>
            <a:r>
              <a:rPr lang="en-US" dirty="0"/>
              <a:t>complexity?  </a:t>
            </a:r>
            <a:r>
              <a:rPr lang="en-US" dirty="0">
                <a:solidFill>
                  <a:srgbClr val="CC0000"/>
                </a:solidFill>
              </a:rPr>
              <a:t>O(</a:t>
            </a:r>
            <a:r>
              <a:rPr lang="en-US" dirty="0" err="1">
                <a:solidFill>
                  <a:srgbClr val="CC0000"/>
                </a:solidFill>
              </a:rPr>
              <a:t>b</a:t>
            </a:r>
            <a:r>
              <a:rPr lang="en-US" baseline="21000" dirty="0" err="1">
                <a:solidFill>
                  <a:srgbClr val="CC0000"/>
                </a:solidFill>
              </a:rPr>
              <a:t>m</a:t>
            </a:r>
            <a:r>
              <a:rPr lang="en-US" dirty="0">
                <a:solidFill>
                  <a:srgbClr val="CC0000"/>
                </a:solidFill>
              </a:rPr>
              <a:t>)</a:t>
            </a:r>
          </a:p>
          <a:p>
            <a:pPr>
              <a:lnSpc>
                <a:spcPct val="80000"/>
              </a:lnSpc>
            </a:pPr>
            <a:r>
              <a:rPr lang="en-US" dirty="0"/>
              <a:t>Space complexity? </a:t>
            </a:r>
            <a:r>
              <a:rPr lang="en-US" dirty="0">
                <a:solidFill>
                  <a:srgbClr val="CC0000"/>
                </a:solidFill>
              </a:rPr>
              <a:t>O(</a:t>
            </a:r>
            <a:r>
              <a:rPr lang="en-US" dirty="0" err="1">
                <a:solidFill>
                  <a:srgbClr val="CC0000"/>
                </a:solidFill>
              </a:rPr>
              <a:t>bm</a:t>
            </a:r>
            <a:r>
              <a:rPr lang="en-US" dirty="0">
                <a:solidFill>
                  <a:srgbClr val="CC0000"/>
                </a:solidFill>
              </a:rPr>
              <a:t>)</a:t>
            </a:r>
          </a:p>
          <a:p>
            <a:pPr>
              <a:lnSpc>
                <a:spcPct val="80000"/>
              </a:lnSpc>
              <a:buFontTx/>
              <a:buNone/>
            </a:pPr>
            <a:endParaRPr lang="en-US" sz="3600" dirty="0">
              <a:solidFill>
                <a:srgbClr val="CC0000"/>
              </a:solidFill>
            </a:endParaRPr>
          </a:p>
        </p:txBody>
      </p:sp>
    </p:spTree>
    <p:extLst>
      <p:ext uri="{BB962C8B-B14F-4D97-AF65-F5344CB8AC3E}">
        <p14:creationId xmlns:p14="http://schemas.microsoft.com/office/powerpoint/2010/main" val="236584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animEffect transition="in" filter="fade">
                                      <p:cBhvr>
                                        <p:cTn id="7" dur="500"/>
                                        <p:tgtEl>
                                          <p:spTgt spid="338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8947">
                                            <p:txEl>
                                              <p:pRg st="1" end="1"/>
                                            </p:txEl>
                                          </p:spTgt>
                                        </p:tgtEl>
                                        <p:attrNameLst>
                                          <p:attrName>style.visibility</p:attrName>
                                        </p:attrNameLst>
                                      </p:cBhvr>
                                      <p:to>
                                        <p:strVal val="visible"/>
                                      </p:to>
                                    </p:set>
                                    <p:animEffect transition="in" filter="fade">
                                      <p:cBhvr>
                                        <p:cTn id="12" dur="500"/>
                                        <p:tgtEl>
                                          <p:spTgt spid="338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8947">
                                            <p:txEl>
                                              <p:pRg st="2" end="2"/>
                                            </p:txEl>
                                          </p:spTgt>
                                        </p:tgtEl>
                                        <p:attrNameLst>
                                          <p:attrName>style.visibility</p:attrName>
                                        </p:attrNameLst>
                                      </p:cBhvr>
                                      <p:to>
                                        <p:strVal val="visible"/>
                                      </p:to>
                                    </p:set>
                                    <p:animEffect transition="in" filter="fade">
                                      <p:cBhvr>
                                        <p:cTn id="17" dur="500"/>
                                        <p:tgtEl>
                                          <p:spTgt spid="338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8947">
                                            <p:txEl>
                                              <p:pRg st="3" end="3"/>
                                            </p:txEl>
                                          </p:spTgt>
                                        </p:tgtEl>
                                        <p:attrNameLst>
                                          <p:attrName>style.visibility</p:attrName>
                                        </p:attrNameLst>
                                      </p:cBhvr>
                                      <p:to>
                                        <p:strVal val="visible"/>
                                      </p:to>
                                    </p:set>
                                    <p:animEffect transition="in" filter="fade">
                                      <p:cBhvr>
                                        <p:cTn id="22" dur="500"/>
                                        <p:tgtEl>
                                          <p:spTgt spid="338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8947">
                                            <p:txEl>
                                              <p:pRg st="4" end="4"/>
                                            </p:txEl>
                                          </p:spTgt>
                                        </p:tgtEl>
                                        <p:attrNameLst>
                                          <p:attrName>style.visibility</p:attrName>
                                        </p:attrNameLst>
                                      </p:cBhvr>
                                      <p:to>
                                        <p:strVal val="visible"/>
                                      </p:to>
                                    </p:set>
                                    <p:animEffect transition="in" filter="fade">
                                      <p:cBhvr>
                                        <p:cTn id="27" dur="500"/>
                                        <p:tgtEl>
                                          <p:spTgt spid="338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of </a:t>
            </a:r>
            <a:r>
              <a:rPr lang="en-GB" dirty="0" err="1" smtClean="0"/>
              <a:t>MiniMax</a:t>
            </a:r>
            <a:endParaRPr lang="en-IN" dirty="0"/>
          </a:p>
        </p:txBody>
      </p:sp>
      <p:sp>
        <p:nvSpPr>
          <p:cNvPr id="3" name="Content Placeholder 2"/>
          <p:cNvSpPr>
            <a:spLocks noGrp="1"/>
          </p:cNvSpPr>
          <p:nvPr>
            <p:ph idx="1"/>
          </p:nvPr>
        </p:nvSpPr>
        <p:spPr/>
        <p:txBody>
          <a:bodyPr/>
          <a:lstStyle/>
          <a:p>
            <a:r>
              <a:rPr lang="en-GB" b="1" dirty="0"/>
              <a:t>Game </a:t>
            </a:r>
            <a:r>
              <a:rPr lang="en-GB" b="1" dirty="0" smtClean="0"/>
              <a:t>Theory</a:t>
            </a:r>
          </a:p>
          <a:p>
            <a:r>
              <a:rPr lang="en-GB" b="1" dirty="0" smtClean="0"/>
              <a:t>AI </a:t>
            </a:r>
            <a:r>
              <a:rPr lang="en-GB" b="1" dirty="0"/>
              <a:t>in </a:t>
            </a:r>
            <a:r>
              <a:rPr lang="en-GB" b="1" dirty="0" smtClean="0"/>
              <a:t>Robotics</a:t>
            </a:r>
            <a:endParaRPr lang="en-GB" dirty="0"/>
          </a:p>
          <a:p>
            <a:r>
              <a:rPr lang="en-GB" b="1" dirty="0" smtClean="0"/>
              <a:t>Economics</a:t>
            </a:r>
          </a:p>
          <a:p>
            <a:r>
              <a:rPr lang="en-GB" b="1" dirty="0" smtClean="0"/>
              <a:t>Decision-making </a:t>
            </a:r>
            <a:r>
              <a:rPr lang="en-GB" b="1" dirty="0"/>
              <a:t>in </a:t>
            </a:r>
            <a:r>
              <a:rPr lang="en-GB" b="1" dirty="0" smtClean="0"/>
              <a:t>AI</a:t>
            </a:r>
            <a:endParaRPr lang="en-IN" dirty="0"/>
          </a:p>
        </p:txBody>
      </p:sp>
    </p:spTree>
    <p:extLst>
      <p:ext uri="{BB962C8B-B14F-4D97-AF65-F5344CB8AC3E}">
        <p14:creationId xmlns:p14="http://schemas.microsoft.com/office/powerpoint/2010/main" val="2823772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0"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2931" name="Text Box 3"/>
          <p:cNvSpPr txBox="1">
            <a:spLocks noChangeArrowheads="1"/>
          </p:cNvSpPr>
          <p:nvPr/>
        </p:nvSpPr>
        <p:spPr bwMode="auto">
          <a:xfrm>
            <a:off x="10691284" y="6661151"/>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52932" name="Group 4"/>
          <p:cNvGrpSpPr>
            <a:grpSpLocks/>
          </p:cNvGrpSpPr>
          <p:nvPr/>
        </p:nvGrpSpPr>
        <p:grpSpPr bwMode="auto">
          <a:xfrm>
            <a:off x="239185" y="330201"/>
            <a:ext cx="5281406" cy="4779220"/>
            <a:chOff x="140" y="259"/>
            <a:chExt cx="3549" cy="4282"/>
          </a:xfrm>
        </p:grpSpPr>
        <p:sp>
          <p:nvSpPr>
            <p:cNvPr id="252933" name="Text Box 5"/>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2934" name="Text Box 6"/>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2935" name="Text Box 7"/>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52936" name="Text Box 8"/>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pPr algn="l"/>
            <a:r>
              <a:rPr lang="en-IN" dirty="0"/>
              <a:t>Example 2</a:t>
            </a:r>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702814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3954"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3955" name="Text Box 3"/>
          <p:cNvSpPr txBox="1">
            <a:spLocks noChangeArrowheads="1"/>
          </p:cNvSpPr>
          <p:nvPr/>
        </p:nvSpPr>
        <p:spPr bwMode="auto">
          <a:xfrm>
            <a:off x="10691284" y="6661151"/>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53956" name="Group 4"/>
          <p:cNvGrpSpPr>
            <a:grpSpLocks/>
          </p:cNvGrpSpPr>
          <p:nvPr/>
        </p:nvGrpSpPr>
        <p:grpSpPr bwMode="auto">
          <a:xfrm>
            <a:off x="239185" y="330201"/>
            <a:ext cx="5281406" cy="4779220"/>
            <a:chOff x="140" y="259"/>
            <a:chExt cx="3549" cy="4282"/>
          </a:xfrm>
        </p:grpSpPr>
        <p:sp>
          <p:nvSpPr>
            <p:cNvPr id="253957" name="Text Box 5"/>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3958" name="Text Box 6"/>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3959" name="Text Box 7"/>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53960" name="Text Box 8"/>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58347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4978"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4979" name="Text Box 3"/>
          <p:cNvSpPr txBox="1">
            <a:spLocks noChangeArrowheads="1"/>
          </p:cNvSpPr>
          <p:nvPr/>
        </p:nvSpPr>
        <p:spPr bwMode="auto">
          <a:xfrm>
            <a:off x="10691284" y="6661151"/>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54980" name="Group 4"/>
          <p:cNvGrpSpPr>
            <a:grpSpLocks/>
          </p:cNvGrpSpPr>
          <p:nvPr/>
        </p:nvGrpSpPr>
        <p:grpSpPr bwMode="auto">
          <a:xfrm>
            <a:off x="239185" y="330201"/>
            <a:ext cx="5281406" cy="4779220"/>
            <a:chOff x="140" y="259"/>
            <a:chExt cx="3549" cy="4282"/>
          </a:xfrm>
        </p:grpSpPr>
        <p:sp>
          <p:nvSpPr>
            <p:cNvPr id="254981" name="Text Box 5"/>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4982" name="Text Box 6"/>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4983" name="Text Box 7"/>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54984" name="Text Box 8"/>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530045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endParaRPr lang="en-IN" dirty="0"/>
          </a:p>
        </p:txBody>
      </p:sp>
      <p:sp>
        <p:nvSpPr>
          <p:cNvPr id="3" name="Content Placeholder 2"/>
          <p:cNvSpPr>
            <a:spLocks noGrp="1"/>
          </p:cNvSpPr>
          <p:nvPr>
            <p:ph idx="1"/>
          </p:nvPr>
        </p:nvSpPr>
        <p:spPr/>
        <p:txBody>
          <a:bodyPr/>
          <a:lstStyle/>
          <a:p>
            <a:r>
              <a:rPr lang="en-GB" dirty="0" smtClean="0"/>
              <a:t>Game</a:t>
            </a:r>
          </a:p>
          <a:p>
            <a:r>
              <a:rPr lang="en-GB" dirty="0" err="1" smtClean="0"/>
              <a:t>MiniMax</a:t>
            </a:r>
            <a:endParaRPr lang="en-GB" dirty="0" smtClean="0"/>
          </a:p>
          <a:p>
            <a:r>
              <a:rPr lang="en-GB" dirty="0" smtClean="0"/>
              <a:t>Alpha Beta Pruning</a:t>
            </a:r>
            <a:endParaRPr lang="en-IN" dirty="0"/>
          </a:p>
        </p:txBody>
      </p:sp>
    </p:spTree>
    <p:extLst>
      <p:ext uri="{BB962C8B-B14F-4D97-AF65-F5344CB8AC3E}">
        <p14:creationId xmlns:p14="http://schemas.microsoft.com/office/powerpoint/2010/main" val="4205367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6002"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6003" name="Text Box 3"/>
          <p:cNvSpPr txBox="1">
            <a:spLocks noChangeArrowheads="1"/>
          </p:cNvSpPr>
          <p:nvPr/>
        </p:nvSpPr>
        <p:spPr bwMode="auto">
          <a:xfrm>
            <a:off x="10691284" y="6661151"/>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56004" name="Group 4"/>
          <p:cNvGrpSpPr>
            <a:grpSpLocks/>
          </p:cNvGrpSpPr>
          <p:nvPr/>
        </p:nvGrpSpPr>
        <p:grpSpPr bwMode="auto">
          <a:xfrm>
            <a:off x="239185" y="330201"/>
            <a:ext cx="5281406" cy="4779220"/>
            <a:chOff x="140" y="259"/>
            <a:chExt cx="3549" cy="4282"/>
          </a:xfrm>
        </p:grpSpPr>
        <p:sp>
          <p:nvSpPr>
            <p:cNvPr id="256005" name="Text Box 5"/>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6006" name="Text Box 6"/>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6007" name="Text Box 7"/>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56008" name="Text Box 8"/>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323406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7026"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7027" name="Text Box 3"/>
          <p:cNvSpPr txBox="1">
            <a:spLocks noChangeArrowheads="1"/>
          </p:cNvSpPr>
          <p:nvPr/>
        </p:nvSpPr>
        <p:spPr bwMode="auto">
          <a:xfrm>
            <a:off x="10691284" y="6661151"/>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57028" name="Group 4"/>
          <p:cNvGrpSpPr>
            <a:grpSpLocks/>
          </p:cNvGrpSpPr>
          <p:nvPr/>
        </p:nvGrpSpPr>
        <p:grpSpPr bwMode="auto">
          <a:xfrm>
            <a:off x="239185" y="330201"/>
            <a:ext cx="5281406" cy="4779220"/>
            <a:chOff x="140" y="259"/>
            <a:chExt cx="3549" cy="4282"/>
          </a:xfrm>
        </p:grpSpPr>
        <p:sp>
          <p:nvSpPr>
            <p:cNvPr id="257029" name="Text Box 5"/>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7030" name="Text Box 6"/>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7031" name="Text Box 7"/>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57032" name="Text Box 8"/>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2394496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8050"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8051" name="Text Box 3"/>
          <p:cNvSpPr txBox="1">
            <a:spLocks noChangeArrowheads="1"/>
          </p:cNvSpPr>
          <p:nvPr/>
        </p:nvSpPr>
        <p:spPr bwMode="auto">
          <a:xfrm>
            <a:off x="10691284" y="6664325"/>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58052" name="Group 4"/>
          <p:cNvGrpSpPr>
            <a:grpSpLocks/>
          </p:cNvGrpSpPr>
          <p:nvPr/>
        </p:nvGrpSpPr>
        <p:grpSpPr bwMode="auto">
          <a:xfrm>
            <a:off x="239185" y="333375"/>
            <a:ext cx="5279873" cy="4779020"/>
            <a:chOff x="140" y="262"/>
            <a:chExt cx="3548" cy="4282"/>
          </a:xfrm>
        </p:grpSpPr>
        <p:sp>
          <p:nvSpPr>
            <p:cNvPr id="258053" name="Text Box 5"/>
            <p:cNvSpPr txBox="1">
              <a:spLocks noChangeArrowheads="1"/>
            </p:cNvSpPr>
            <p:nvPr/>
          </p:nvSpPr>
          <p:spPr bwMode="auto">
            <a:xfrm>
              <a:off x="3411" y="262"/>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8054" name="Text Box 6"/>
            <p:cNvSpPr txBox="1">
              <a:spLocks noChangeArrowheads="1"/>
            </p:cNvSpPr>
            <p:nvPr/>
          </p:nvSpPr>
          <p:spPr bwMode="auto">
            <a:xfrm>
              <a:off x="789" y="2981"/>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8055" name="Text Box 7"/>
            <p:cNvSpPr txBox="1">
              <a:spLocks noChangeArrowheads="1"/>
            </p:cNvSpPr>
            <p:nvPr/>
          </p:nvSpPr>
          <p:spPr bwMode="auto">
            <a:xfrm>
              <a:off x="2012" y="1630"/>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58056" name="Text Box 8"/>
            <p:cNvSpPr txBox="1">
              <a:spLocks noChangeArrowheads="1"/>
            </p:cNvSpPr>
            <p:nvPr/>
          </p:nvSpPr>
          <p:spPr bwMode="auto">
            <a:xfrm>
              <a:off x="140" y="4310"/>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683544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9074"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59075" name="Text Box 3"/>
          <p:cNvSpPr txBox="1">
            <a:spLocks noChangeArrowheads="1"/>
          </p:cNvSpPr>
          <p:nvPr/>
        </p:nvSpPr>
        <p:spPr bwMode="auto">
          <a:xfrm>
            <a:off x="10691284" y="6664325"/>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59076" name="Group 4"/>
          <p:cNvGrpSpPr>
            <a:grpSpLocks/>
          </p:cNvGrpSpPr>
          <p:nvPr/>
        </p:nvGrpSpPr>
        <p:grpSpPr bwMode="auto">
          <a:xfrm>
            <a:off x="239185" y="333375"/>
            <a:ext cx="5279873" cy="4779020"/>
            <a:chOff x="140" y="262"/>
            <a:chExt cx="3548" cy="4282"/>
          </a:xfrm>
        </p:grpSpPr>
        <p:sp>
          <p:nvSpPr>
            <p:cNvPr id="259077" name="Text Box 5"/>
            <p:cNvSpPr txBox="1">
              <a:spLocks noChangeArrowheads="1"/>
            </p:cNvSpPr>
            <p:nvPr/>
          </p:nvSpPr>
          <p:spPr bwMode="auto">
            <a:xfrm>
              <a:off x="3411" y="262"/>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9078" name="Text Box 6"/>
            <p:cNvSpPr txBox="1">
              <a:spLocks noChangeArrowheads="1"/>
            </p:cNvSpPr>
            <p:nvPr/>
          </p:nvSpPr>
          <p:spPr bwMode="auto">
            <a:xfrm>
              <a:off x="789" y="2981"/>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59079" name="Text Box 7"/>
            <p:cNvSpPr txBox="1">
              <a:spLocks noChangeArrowheads="1"/>
            </p:cNvSpPr>
            <p:nvPr/>
          </p:nvSpPr>
          <p:spPr bwMode="auto">
            <a:xfrm>
              <a:off x="2012" y="1630"/>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59080" name="Text Box 8"/>
            <p:cNvSpPr txBox="1">
              <a:spLocks noChangeArrowheads="1"/>
            </p:cNvSpPr>
            <p:nvPr/>
          </p:nvSpPr>
          <p:spPr bwMode="auto">
            <a:xfrm>
              <a:off x="140" y="4310"/>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60304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0098"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0099" name="Text Box 3"/>
          <p:cNvSpPr txBox="1">
            <a:spLocks noChangeArrowheads="1"/>
          </p:cNvSpPr>
          <p:nvPr/>
        </p:nvSpPr>
        <p:spPr bwMode="auto">
          <a:xfrm>
            <a:off x="10691284" y="6664325"/>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60100" name="Group 4"/>
          <p:cNvGrpSpPr>
            <a:grpSpLocks/>
          </p:cNvGrpSpPr>
          <p:nvPr/>
        </p:nvGrpSpPr>
        <p:grpSpPr bwMode="auto">
          <a:xfrm>
            <a:off x="239185" y="333375"/>
            <a:ext cx="5279873" cy="4779020"/>
            <a:chOff x="140" y="262"/>
            <a:chExt cx="3548" cy="4282"/>
          </a:xfrm>
        </p:grpSpPr>
        <p:sp>
          <p:nvSpPr>
            <p:cNvPr id="260101" name="Text Box 5"/>
            <p:cNvSpPr txBox="1">
              <a:spLocks noChangeArrowheads="1"/>
            </p:cNvSpPr>
            <p:nvPr/>
          </p:nvSpPr>
          <p:spPr bwMode="auto">
            <a:xfrm>
              <a:off x="3411" y="262"/>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0102" name="Text Box 6"/>
            <p:cNvSpPr txBox="1">
              <a:spLocks noChangeArrowheads="1"/>
            </p:cNvSpPr>
            <p:nvPr/>
          </p:nvSpPr>
          <p:spPr bwMode="auto">
            <a:xfrm>
              <a:off x="789" y="2981"/>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0103" name="Text Box 7"/>
            <p:cNvSpPr txBox="1">
              <a:spLocks noChangeArrowheads="1"/>
            </p:cNvSpPr>
            <p:nvPr/>
          </p:nvSpPr>
          <p:spPr bwMode="auto">
            <a:xfrm>
              <a:off x="2012" y="1630"/>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60104" name="Text Box 8"/>
            <p:cNvSpPr txBox="1">
              <a:spLocks noChangeArrowheads="1"/>
            </p:cNvSpPr>
            <p:nvPr/>
          </p:nvSpPr>
          <p:spPr bwMode="auto">
            <a:xfrm>
              <a:off x="140" y="4310"/>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899388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1122"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1123" name="Text Box 3"/>
          <p:cNvSpPr txBox="1">
            <a:spLocks noChangeArrowheads="1"/>
          </p:cNvSpPr>
          <p:nvPr/>
        </p:nvSpPr>
        <p:spPr bwMode="auto">
          <a:xfrm>
            <a:off x="10691284" y="6661151"/>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61124" name="Group 4"/>
          <p:cNvGrpSpPr>
            <a:grpSpLocks/>
          </p:cNvGrpSpPr>
          <p:nvPr/>
        </p:nvGrpSpPr>
        <p:grpSpPr bwMode="auto">
          <a:xfrm>
            <a:off x="239185" y="330201"/>
            <a:ext cx="5281406" cy="4779220"/>
            <a:chOff x="140" y="259"/>
            <a:chExt cx="3549" cy="4282"/>
          </a:xfrm>
        </p:grpSpPr>
        <p:sp>
          <p:nvSpPr>
            <p:cNvPr id="261125" name="Text Box 5"/>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1126" name="Text Box 6"/>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1127" name="Text Box 7"/>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61128" name="Text Box 8"/>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80198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2146"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62147" name="Text Box 3"/>
          <p:cNvSpPr txBox="1">
            <a:spLocks noChangeArrowheads="1"/>
          </p:cNvSpPr>
          <p:nvPr/>
        </p:nvSpPr>
        <p:spPr bwMode="auto">
          <a:xfrm>
            <a:off x="10691284" y="6661151"/>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62148" name="Group 4"/>
          <p:cNvGrpSpPr>
            <a:grpSpLocks/>
          </p:cNvGrpSpPr>
          <p:nvPr/>
        </p:nvGrpSpPr>
        <p:grpSpPr bwMode="auto">
          <a:xfrm>
            <a:off x="239185" y="330201"/>
            <a:ext cx="5281406" cy="4779220"/>
            <a:chOff x="140" y="259"/>
            <a:chExt cx="3549" cy="4282"/>
          </a:xfrm>
        </p:grpSpPr>
        <p:sp>
          <p:nvSpPr>
            <p:cNvPr id="262149" name="Text Box 5"/>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2150" name="Text Box 6"/>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2151" name="Text Box 7"/>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62152" name="Text Box 8"/>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810416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0"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3171" name="Group 3"/>
          <p:cNvGrpSpPr>
            <a:grpSpLocks/>
          </p:cNvGrpSpPr>
          <p:nvPr/>
        </p:nvGrpSpPr>
        <p:grpSpPr bwMode="auto">
          <a:xfrm>
            <a:off x="239185" y="330201"/>
            <a:ext cx="5281406" cy="4779220"/>
            <a:chOff x="140" y="259"/>
            <a:chExt cx="3549" cy="4282"/>
          </a:xfrm>
        </p:grpSpPr>
        <p:sp>
          <p:nvSpPr>
            <p:cNvPr id="263172"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3173"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3174"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63175"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63176" name="Text Box 8"/>
          <p:cNvSpPr txBox="1">
            <a:spLocks noChangeArrowheads="1"/>
          </p:cNvSpPr>
          <p:nvPr/>
        </p:nvSpPr>
        <p:spPr bwMode="auto">
          <a:xfrm>
            <a:off x="10691284" y="6661151"/>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sp>
        <p:nvSpPr>
          <p:cNvPr id="2" name="Title 1"/>
          <p:cNvSpPr>
            <a:spLocks noGrp="1"/>
          </p:cNvSpPr>
          <p:nvPr>
            <p:ph type="title"/>
          </p:nvPr>
        </p:nvSpPr>
        <p:spPr/>
        <p:txBody>
          <a:bodyPr/>
          <a:lstStyle/>
          <a:p>
            <a:pPr algn="l"/>
            <a:r>
              <a:rPr lang="en-GB" dirty="0" smtClean="0"/>
              <a:t>Example 2 - Solution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21335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3 </a:t>
            </a:r>
            <a:endParaRPr lang="en-IN" dirty="0"/>
          </a:p>
        </p:txBody>
      </p:sp>
      <p:sp>
        <p:nvSpPr>
          <p:cNvPr id="3" name="Content Placeholder 2"/>
          <p:cNvSpPr>
            <a:spLocks noGrp="1"/>
          </p:cNvSpPr>
          <p:nvPr>
            <p:ph idx="1"/>
          </p:nvPr>
        </p:nvSpPr>
        <p:spPr/>
        <p:txBody>
          <a:bodyPr/>
          <a:lstStyle/>
          <a:p>
            <a:r>
              <a:rPr lang="en-GB" dirty="0"/>
              <a:t>Use the </a:t>
            </a:r>
            <a:r>
              <a:rPr lang="en-GB" dirty="0" err="1"/>
              <a:t>Minimax</a:t>
            </a:r>
            <a:r>
              <a:rPr lang="en-GB" dirty="0"/>
              <a:t> algorithm to compute the </a:t>
            </a:r>
            <a:r>
              <a:rPr lang="en-GB" dirty="0" err="1"/>
              <a:t>minimax</a:t>
            </a:r>
            <a:r>
              <a:rPr lang="en-GB" dirty="0"/>
              <a:t> value at each node for the game tree below</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5" y="2688071"/>
            <a:ext cx="5683250"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822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3 - Solution</a:t>
            </a:r>
            <a:endParaRPr lang="en-IN"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3224" y="2267665"/>
            <a:ext cx="5855001" cy="307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9767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marL="0">
              <a:spcAft>
                <a:spcPts val="13"/>
              </a:spcAft>
              <a:tabLst>
                <a:tab pos="1538288" algn="l"/>
              </a:tabLst>
            </a:pPr>
            <a:r>
              <a:rPr lang="en-US" dirty="0"/>
              <a:t>Games in AI</a:t>
            </a:r>
          </a:p>
        </p:txBody>
      </p:sp>
      <p:sp>
        <p:nvSpPr>
          <p:cNvPr id="246788" name="Rectangle 4"/>
          <p:cNvSpPr>
            <a:spLocks noGrp="1" noChangeArrowheads="1"/>
          </p:cNvSpPr>
          <p:nvPr>
            <p:ph idx="1"/>
          </p:nvPr>
        </p:nvSpPr>
        <p:spPr/>
        <p:txBody>
          <a:bodyPr/>
          <a:lstStyle/>
          <a:p>
            <a:pPr>
              <a:lnSpc>
                <a:spcPct val="80000"/>
              </a:lnSpc>
            </a:pPr>
            <a:r>
              <a:rPr lang="en-US" sz="3200" dirty="0"/>
              <a:t>In AI, “games” usually refers</a:t>
            </a:r>
          </a:p>
          <a:p>
            <a:pPr lvl="1">
              <a:lnSpc>
                <a:spcPct val="80000"/>
              </a:lnSpc>
            </a:pPr>
            <a:r>
              <a:rPr lang="en-US" sz="2800" dirty="0">
                <a:solidFill>
                  <a:schemeClr val="accent2"/>
                </a:solidFill>
              </a:rPr>
              <a:t>Deterministic</a:t>
            </a:r>
            <a:r>
              <a:rPr lang="en-US" sz="2800" dirty="0"/>
              <a:t>:  </a:t>
            </a:r>
          </a:p>
          <a:p>
            <a:pPr lvl="2">
              <a:lnSpc>
                <a:spcPct val="80000"/>
              </a:lnSpc>
            </a:pPr>
            <a:r>
              <a:rPr lang="en-US" sz="2400" dirty="0"/>
              <a:t>If the next state of environment is </a:t>
            </a:r>
            <a:r>
              <a:rPr lang="en-US" sz="2400" b="1" dirty="0"/>
              <a:t>completely determined </a:t>
            </a:r>
            <a:r>
              <a:rPr lang="en-US" sz="2400" dirty="0"/>
              <a:t>by current state and action executed  by the agent (not probabilistic)</a:t>
            </a:r>
          </a:p>
          <a:p>
            <a:pPr lvl="1">
              <a:lnSpc>
                <a:spcPct val="80000"/>
              </a:lnSpc>
            </a:pPr>
            <a:r>
              <a:rPr lang="en-US" sz="2800" dirty="0">
                <a:solidFill>
                  <a:schemeClr val="accent2"/>
                </a:solidFill>
              </a:rPr>
              <a:t>Turn-taking</a:t>
            </a:r>
            <a:r>
              <a:rPr lang="en-US" sz="2800" dirty="0"/>
              <a:t>:  </a:t>
            </a:r>
          </a:p>
          <a:p>
            <a:pPr lvl="2">
              <a:lnSpc>
                <a:spcPct val="80000"/>
              </a:lnSpc>
            </a:pPr>
            <a:r>
              <a:rPr lang="en-US" sz="2400" dirty="0"/>
              <a:t>2 agents whose actions must alternate</a:t>
            </a:r>
          </a:p>
          <a:p>
            <a:pPr lvl="1">
              <a:lnSpc>
                <a:spcPct val="80000"/>
              </a:lnSpc>
            </a:pPr>
            <a:r>
              <a:rPr lang="en-US" sz="2800" dirty="0">
                <a:solidFill>
                  <a:schemeClr val="accent2"/>
                </a:solidFill>
              </a:rPr>
              <a:t>Zero-sum games</a:t>
            </a:r>
            <a:r>
              <a:rPr lang="en-US" sz="2800" dirty="0"/>
              <a:t>:  </a:t>
            </a:r>
          </a:p>
          <a:p>
            <a:pPr lvl="2">
              <a:lnSpc>
                <a:spcPct val="80000"/>
              </a:lnSpc>
            </a:pPr>
            <a:r>
              <a:rPr lang="en-US" sz="2400" dirty="0"/>
              <a:t>if one agent wins, the other loses</a:t>
            </a:r>
          </a:p>
          <a:p>
            <a:pPr lvl="1">
              <a:lnSpc>
                <a:spcPct val="80000"/>
              </a:lnSpc>
            </a:pPr>
            <a:r>
              <a:rPr lang="en-US" sz="2800" dirty="0">
                <a:solidFill>
                  <a:schemeClr val="accent2"/>
                </a:solidFill>
              </a:rPr>
              <a:t>Perfect information</a:t>
            </a:r>
            <a:r>
              <a:rPr lang="en-US" sz="2800" dirty="0"/>
              <a:t>:  </a:t>
            </a:r>
          </a:p>
          <a:p>
            <a:pPr lvl="2">
              <a:lnSpc>
                <a:spcPct val="80000"/>
              </a:lnSpc>
            </a:pPr>
            <a:r>
              <a:rPr lang="en-US" sz="2400" dirty="0"/>
              <a:t>fully observable </a:t>
            </a:r>
          </a:p>
        </p:txBody>
      </p:sp>
    </p:spTree>
    <p:extLst>
      <p:ext uri="{BB962C8B-B14F-4D97-AF65-F5344CB8AC3E}">
        <p14:creationId xmlns:p14="http://schemas.microsoft.com/office/powerpoint/2010/main" val="21087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788">
                                            <p:txEl>
                                              <p:pRg st="1" end="1"/>
                                            </p:txEl>
                                          </p:spTgt>
                                        </p:tgtEl>
                                        <p:attrNameLst>
                                          <p:attrName>style.visibility</p:attrName>
                                        </p:attrNameLst>
                                      </p:cBhvr>
                                      <p:to>
                                        <p:strVal val="visible"/>
                                      </p:to>
                                    </p:set>
                                    <p:animEffect transition="in" filter="fade">
                                      <p:cBhvr>
                                        <p:cTn id="7" dur="500"/>
                                        <p:tgtEl>
                                          <p:spTgt spid="2467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788">
                                            <p:txEl>
                                              <p:pRg st="2" end="2"/>
                                            </p:txEl>
                                          </p:spTgt>
                                        </p:tgtEl>
                                        <p:attrNameLst>
                                          <p:attrName>style.visibility</p:attrName>
                                        </p:attrNameLst>
                                      </p:cBhvr>
                                      <p:to>
                                        <p:strVal val="visible"/>
                                      </p:to>
                                    </p:set>
                                    <p:animEffect transition="in" filter="fade">
                                      <p:cBhvr>
                                        <p:cTn id="12" dur="500"/>
                                        <p:tgtEl>
                                          <p:spTgt spid="24678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6788">
                                            <p:txEl>
                                              <p:pRg st="3" end="3"/>
                                            </p:txEl>
                                          </p:spTgt>
                                        </p:tgtEl>
                                        <p:attrNameLst>
                                          <p:attrName>style.visibility</p:attrName>
                                        </p:attrNameLst>
                                      </p:cBhvr>
                                      <p:to>
                                        <p:strVal val="visible"/>
                                      </p:to>
                                    </p:set>
                                    <p:animEffect transition="in" filter="fade">
                                      <p:cBhvr>
                                        <p:cTn id="17" dur="500"/>
                                        <p:tgtEl>
                                          <p:spTgt spid="24678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6788">
                                            <p:txEl>
                                              <p:pRg st="4" end="4"/>
                                            </p:txEl>
                                          </p:spTgt>
                                        </p:tgtEl>
                                        <p:attrNameLst>
                                          <p:attrName>style.visibility</p:attrName>
                                        </p:attrNameLst>
                                      </p:cBhvr>
                                      <p:to>
                                        <p:strVal val="visible"/>
                                      </p:to>
                                    </p:set>
                                    <p:animEffect transition="in" filter="fade">
                                      <p:cBhvr>
                                        <p:cTn id="22" dur="500"/>
                                        <p:tgtEl>
                                          <p:spTgt spid="24678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6788">
                                            <p:txEl>
                                              <p:pRg st="5" end="5"/>
                                            </p:txEl>
                                          </p:spTgt>
                                        </p:tgtEl>
                                        <p:attrNameLst>
                                          <p:attrName>style.visibility</p:attrName>
                                        </p:attrNameLst>
                                      </p:cBhvr>
                                      <p:to>
                                        <p:strVal val="visible"/>
                                      </p:to>
                                    </p:set>
                                    <p:animEffect transition="in" filter="fade">
                                      <p:cBhvr>
                                        <p:cTn id="27" dur="500"/>
                                        <p:tgtEl>
                                          <p:spTgt spid="24678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6788">
                                            <p:txEl>
                                              <p:pRg st="6" end="6"/>
                                            </p:txEl>
                                          </p:spTgt>
                                        </p:tgtEl>
                                        <p:attrNameLst>
                                          <p:attrName>style.visibility</p:attrName>
                                        </p:attrNameLst>
                                      </p:cBhvr>
                                      <p:to>
                                        <p:strVal val="visible"/>
                                      </p:to>
                                    </p:set>
                                    <p:animEffect transition="in" filter="fade">
                                      <p:cBhvr>
                                        <p:cTn id="32" dur="500"/>
                                        <p:tgtEl>
                                          <p:spTgt spid="24678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6788">
                                            <p:txEl>
                                              <p:pRg st="7" end="7"/>
                                            </p:txEl>
                                          </p:spTgt>
                                        </p:tgtEl>
                                        <p:attrNameLst>
                                          <p:attrName>style.visibility</p:attrName>
                                        </p:attrNameLst>
                                      </p:cBhvr>
                                      <p:to>
                                        <p:strVal val="visible"/>
                                      </p:to>
                                    </p:set>
                                    <p:animEffect transition="in" filter="fade">
                                      <p:cBhvr>
                                        <p:cTn id="37" dur="500"/>
                                        <p:tgtEl>
                                          <p:spTgt spid="24678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6788">
                                            <p:txEl>
                                              <p:pRg st="8" end="8"/>
                                            </p:txEl>
                                          </p:spTgt>
                                        </p:tgtEl>
                                        <p:attrNameLst>
                                          <p:attrName>style.visibility</p:attrName>
                                        </p:attrNameLst>
                                      </p:cBhvr>
                                      <p:to>
                                        <p:strVal val="visible"/>
                                      </p:to>
                                    </p:set>
                                    <p:animEffect transition="in" filter="fade">
                                      <p:cBhvr>
                                        <p:cTn id="42" dur="500"/>
                                        <p:tgtEl>
                                          <p:spTgt spid="2467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marL="0">
              <a:tabLst>
                <a:tab pos="1538288" algn="l"/>
              </a:tabLst>
            </a:pPr>
            <a:r>
              <a:rPr lang="en-US" dirty="0"/>
              <a:t>Alpha-Beta Pruning</a:t>
            </a:r>
          </a:p>
        </p:txBody>
      </p:sp>
      <p:sp>
        <p:nvSpPr>
          <p:cNvPr id="2" name="Content Placeholder 1"/>
          <p:cNvSpPr>
            <a:spLocks noGrp="1"/>
          </p:cNvSpPr>
          <p:nvPr>
            <p:ph idx="1"/>
          </p:nvPr>
        </p:nvSpPr>
        <p:spPr/>
        <p:txBody>
          <a:bodyPr>
            <a:normAutofit/>
          </a:bodyPr>
          <a:lstStyle/>
          <a:p>
            <a:pPr marL="123190">
              <a:spcBef>
                <a:spcPts val="3300"/>
              </a:spcBef>
              <a:spcAft>
                <a:spcPts val="0"/>
              </a:spcAft>
            </a:pPr>
            <a:r>
              <a:rPr lang="en-US" b="1" dirty="0">
                <a:effectLst/>
                <a:ea typeface="Calibri" panose="020F0502020204030204" pitchFamily="34" charset="0"/>
              </a:rPr>
              <a:t>A</a:t>
            </a:r>
            <a:r>
              <a:rPr lang="en-US" b="1" spc="-40" dirty="0">
                <a:effectLst/>
                <a:ea typeface="Calibri" panose="020F0502020204030204" pitchFamily="34" charset="0"/>
              </a:rPr>
              <a:t> </a:t>
            </a:r>
            <a:r>
              <a:rPr lang="en-US" b="1" dirty="0">
                <a:effectLst/>
                <a:ea typeface="Calibri" panose="020F0502020204030204" pitchFamily="34" charset="0"/>
              </a:rPr>
              <a:t>method</a:t>
            </a:r>
            <a:r>
              <a:rPr lang="en-US" b="1" spc="-50" dirty="0">
                <a:effectLst/>
                <a:ea typeface="Calibri" panose="020F0502020204030204" pitchFamily="34" charset="0"/>
              </a:rPr>
              <a:t> </a:t>
            </a:r>
            <a:r>
              <a:rPr lang="en-US" b="1" dirty="0">
                <a:effectLst/>
                <a:ea typeface="Calibri" panose="020F0502020204030204" pitchFamily="34" charset="0"/>
              </a:rPr>
              <a:t>that</a:t>
            </a:r>
            <a:r>
              <a:rPr lang="en-US" b="1" spc="-45" dirty="0">
                <a:effectLst/>
                <a:ea typeface="Calibri" panose="020F0502020204030204" pitchFamily="34" charset="0"/>
              </a:rPr>
              <a:t> </a:t>
            </a:r>
            <a:r>
              <a:rPr lang="en-US" b="1" dirty="0">
                <a:effectLst/>
                <a:ea typeface="Calibri" panose="020F0502020204030204" pitchFamily="34" charset="0"/>
              </a:rPr>
              <a:t>optimizes</a:t>
            </a:r>
            <a:r>
              <a:rPr lang="en-US" b="1" spc="-35" dirty="0">
                <a:effectLst/>
                <a:ea typeface="Calibri" panose="020F0502020204030204" pitchFamily="34" charset="0"/>
              </a:rPr>
              <a:t> </a:t>
            </a:r>
            <a:r>
              <a:rPr lang="en-US" b="1" dirty="0">
                <a:effectLst/>
                <a:ea typeface="Calibri" panose="020F0502020204030204" pitchFamily="34" charset="0"/>
              </a:rPr>
              <a:t>the</a:t>
            </a:r>
            <a:r>
              <a:rPr lang="en-US" b="1" spc="-30" dirty="0">
                <a:effectLst/>
                <a:ea typeface="Calibri" panose="020F0502020204030204" pitchFamily="34" charset="0"/>
              </a:rPr>
              <a:t> </a:t>
            </a:r>
            <a:r>
              <a:rPr lang="en-US" b="1" dirty="0">
                <a:effectLst/>
                <a:ea typeface="Calibri" panose="020F0502020204030204" pitchFamily="34" charset="0"/>
              </a:rPr>
              <a:t>Minimax</a:t>
            </a:r>
            <a:r>
              <a:rPr lang="en-US" b="1" spc="-45" dirty="0">
                <a:effectLst/>
                <a:ea typeface="Calibri" panose="020F0502020204030204" pitchFamily="34" charset="0"/>
              </a:rPr>
              <a:t> </a:t>
            </a:r>
            <a:r>
              <a:rPr lang="en-US" b="1" spc="-10" dirty="0">
                <a:effectLst/>
                <a:ea typeface="Calibri" panose="020F0502020204030204" pitchFamily="34" charset="0"/>
              </a:rPr>
              <a:t>algorithm</a:t>
            </a:r>
            <a:endParaRPr lang="en-IN" dirty="0">
              <a:effectLst/>
              <a:ea typeface="Calibri" panose="020F0502020204030204" pitchFamily="34" charset="0"/>
            </a:endParaRPr>
          </a:p>
          <a:p>
            <a:pPr marL="123190">
              <a:spcAft>
                <a:spcPts val="0"/>
              </a:spcAft>
            </a:pPr>
            <a:r>
              <a:rPr lang="en-US" dirty="0">
                <a:effectLst/>
                <a:ea typeface="Calibri" panose="020F0502020204030204" pitchFamily="34" charset="0"/>
              </a:rPr>
              <a:t>This</a:t>
            </a:r>
            <a:r>
              <a:rPr lang="en-US" spc="330" dirty="0">
                <a:effectLst/>
                <a:ea typeface="Calibri" panose="020F0502020204030204" pitchFamily="34" charset="0"/>
              </a:rPr>
              <a:t> </a:t>
            </a:r>
            <a:r>
              <a:rPr lang="en-US" dirty="0">
                <a:effectLst/>
                <a:ea typeface="Calibri" panose="020F0502020204030204" pitchFamily="34" charset="0"/>
              </a:rPr>
              <a:t>involves</a:t>
            </a:r>
            <a:r>
              <a:rPr lang="en-US" spc="325" dirty="0">
                <a:effectLst/>
                <a:ea typeface="Calibri" panose="020F0502020204030204" pitchFamily="34" charset="0"/>
              </a:rPr>
              <a:t> </a:t>
            </a:r>
            <a:r>
              <a:rPr lang="en-US" dirty="0">
                <a:effectLst/>
                <a:ea typeface="Calibri" panose="020F0502020204030204" pitchFamily="34" charset="0"/>
              </a:rPr>
              <a:t>two</a:t>
            </a:r>
            <a:r>
              <a:rPr lang="en-US" spc="335" dirty="0">
                <a:effectLst/>
                <a:ea typeface="Calibri" panose="020F0502020204030204" pitchFamily="34" charset="0"/>
              </a:rPr>
              <a:t> </a:t>
            </a:r>
            <a:r>
              <a:rPr lang="en-US" dirty="0">
                <a:effectLst/>
                <a:ea typeface="Calibri" panose="020F0502020204030204" pitchFamily="34" charset="0"/>
              </a:rPr>
              <a:t>threshold</a:t>
            </a:r>
            <a:r>
              <a:rPr lang="en-US" spc="345" dirty="0">
                <a:effectLst/>
                <a:ea typeface="Calibri" panose="020F0502020204030204" pitchFamily="34" charset="0"/>
              </a:rPr>
              <a:t> </a:t>
            </a:r>
            <a:r>
              <a:rPr lang="en-US" dirty="0">
                <a:effectLst/>
                <a:ea typeface="Calibri" panose="020F0502020204030204" pitchFamily="34" charset="0"/>
              </a:rPr>
              <a:t>parameter</a:t>
            </a:r>
            <a:r>
              <a:rPr lang="en-US" spc="335" dirty="0">
                <a:effectLst/>
                <a:ea typeface="Calibri" panose="020F0502020204030204" pitchFamily="34" charset="0"/>
              </a:rPr>
              <a:t> </a:t>
            </a:r>
            <a:r>
              <a:rPr lang="en-US" dirty="0">
                <a:effectLst/>
                <a:ea typeface="Calibri" panose="020F0502020204030204" pitchFamily="34" charset="0"/>
              </a:rPr>
              <a:t>Alpha</a:t>
            </a:r>
            <a:r>
              <a:rPr lang="en-US" spc="340" dirty="0">
                <a:effectLst/>
                <a:ea typeface="Calibri" panose="020F0502020204030204" pitchFamily="34" charset="0"/>
              </a:rPr>
              <a:t> </a:t>
            </a:r>
            <a:r>
              <a:rPr lang="en-US" dirty="0">
                <a:effectLst/>
                <a:ea typeface="Calibri" panose="020F0502020204030204" pitchFamily="34" charset="0"/>
              </a:rPr>
              <a:t>and</a:t>
            </a:r>
            <a:r>
              <a:rPr lang="en-US" spc="330" dirty="0">
                <a:effectLst/>
                <a:ea typeface="Calibri" panose="020F0502020204030204" pitchFamily="34" charset="0"/>
              </a:rPr>
              <a:t> </a:t>
            </a:r>
            <a:r>
              <a:rPr lang="en-US" dirty="0">
                <a:effectLst/>
                <a:ea typeface="Calibri" panose="020F0502020204030204" pitchFamily="34" charset="0"/>
              </a:rPr>
              <a:t>beta</a:t>
            </a:r>
            <a:r>
              <a:rPr lang="en-US" spc="345" dirty="0">
                <a:effectLst/>
                <a:ea typeface="Calibri" panose="020F0502020204030204" pitchFamily="34" charset="0"/>
              </a:rPr>
              <a:t> </a:t>
            </a:r>
            <a:r>
              <a:rPr lang="en-US" dirty="0">
                <a:effectLst/>
                <a:ea typeface="Calibri" panose="020F0502020204030204" pitchFamily="34" charset="0"/>
              </a:rPr>
              <a:t>for</a:t>
            </a:r>
            <a:r>
              <a:rPr lang="en-US" spc="335" dirty="0">
                <a:effectLst/>
                <a:ea typeface="Calibri" panose="020F0502020204030204" pitchFamily="34" charset="0"/>
              </a:rPr>
              <a:t> </a:t>
            </a:r>
            <a:r>
              <a:rPr lang="en-US" dirty="0">
                <a:effectLst/>
                <a:ea typeface="Calibri" panose="020F0502020204030204" pitchFamily="34" charset="0"/>
              </a:rPr>
              <a:t>future</a:t>
            </a:r>
            <a:r>
              <a:rPr lang="en-US" spc="350" dirty="0">
                <a:effectLst/>
                <a:ea typeface="Calibri" panose="020F0502020204030204" pitchFamily="34" charset="0"/>
              </a:rPr>
              <a:t> </a:t>
            </a:r>
            <a:r>
              <a:rPr lang="en-US" dirty="0">
                <a:effectLst/>
                <a:ea typeface="Calibri" panose="020F0502020204030204" pitchFamily="34" charset="0"/>
              </a:rPr>
              <a:t>expansion,</a:t>
            </a:r>
            <a:r>
              <a:rPr lang="en-US" spc="345" dirty="0">
                <a:effectLst/>
                <a:ea typeface="Calibri" panose="020F0502020204030204" pitchFamily="34" charset="0"/>
              </a:rPr>
              <a:t> </a:t>
            </a:r>
            <a:r>
              <a:rPr lang="en-US" dirty="0">
                <a:effectLst/>
                <a:ea typeface="Calibri" panose="020F0502020204030204" pitchFamily="34" charset="0"/>
              </a:rPr>
              <a:t>so</a:t>
            </a:r>
            <a:r>
              <a:rPr lang="en-US" spc="335" dirty="0">
                <a:effectLst/>
                <a:ea typeface="Calibri" panose="020F0502020204030204" pitchFamily="34" charset="0"/>
              </a:rPr>
              <a:t> </a:t>
            </a:r>
            <a:r>
              <a:rPr lang="en-US" dirty="0">
                <a:effectLst/>
                <a:ea typeface="Calibri" panose="020F0502020204030204" pitchFamily="34" charset="0"/>
              </a:rPr>
              <a:t>it</a:t>
            </a:r>
            <a:r>
              <a:rPr lang="en-US" spc="350" dirty="0">
                <a:effectLst/>
                <a:ea typeface="Calibri" panose="020F0502020204030204" pitchFamily="34" charset="0"/>
              </a:rPr>
              <a:t> </a:t>
            </a:r>
            <a:r>
              <a:rPr lang="en-US" dirty="0">
                <a:effectLst/>
                <a:ea typeface="Calibri" panose="020F0502020204030204" pitchFamily="34" charset="0"/>
              </a:rPr>
              <a:t>is</a:t>
            </a:r>
            <a:r>
              <a:rPr lang="en-US" spc="325" dirty="0">
                <a:effectLst/>
                <a:ea typeface="Calibri" panose="020F0502020204030204" pitchFamily="34" charset="0"/>
              </a:rPr>
              <a:t> </a:t>
            </a:r>
            <a:r>
              <a:rPr lang="en-US" dirty="0">
                <a:effectLst/>
                <a:ea typeface="Calibri" panose="020F0502020204030204" pitchFamily="34" charset="0"/>
              </a:rPr>
              <a:t>called</a:t>
            </a:r>
            <a:r>
              <a:rPr lang="en-US" spc="345" dirty="0">
                <a:effectLst/>
                <a:ea typeface="Calibri" panose="020F0502020204030204" pitchFamily="34" charset="0"/>
              </a:rPr>
              <a:t> </a:t>
            </a:r>
            <a:r>
              <a:rPr lang="en-US" b="1" dirty="0">
                <a:effectLst/>
                <a:ea typeface="Calibri" panose="020F0502020204030204" pitchFamily="34" charset="0"/>
              </a:rPr>
              <a:t>alpha-</a:t>
            </a:r>
            <a:r>
              <a:rPr lang="en-US" b="1" spc="-20" dirty="0">
                <a:effectLst/>
                <a:ea typeface="Calibri" panose="020F0502020204030204" pitchFamily="34" charset="0"/>
              </a:rPr>
              <a:t>beta </a:t>
            </a:r>
            <a:r>
              <a:rPr lang="en-US" b="1" spc="-10" dirty="0">
                <a:effectLst/>
                <a:ea typeface="Calibri" panose="020F0502020204030204" pitchFamily="34" charset="0"/>
              </a:rPr>
              <a:t>pruning</a:t>
            </a:r>
            <a:endParaRPr lang="en-IN" dirty="0">
              <a:effectLst/>
              <a:ea typeface="Calibri" panose="020F0502020204030204" pitchFamily="34" charset="0"/>
            </a:endParaRPr>
          </a:p>
          <a:p>
            <a:pPr marL="342900" lvl="0" indent="-342900">
              <a:buSzPts val="2000"/>
              <a:buFont typeface="Arial MT"/>
              <a:buChar char="•"/>
              <a:tabLst>
                <a:tab pos="466090" algn="l"/>
              </a:tabLst>
            </a:pPr>
            <a:r>
              <a:rPr lang="en-US" spc="0" dirty="0">
                <a:effectLst/>
                <a:ea typeface="Arial MT"/>
              </a:rPr>
              <a:t>The</a:t>
            </a:r>
            <a:r>
              <a:rPr lang="en-US" spc="-40" dirty="0">
                <a:effectLst/>
                <a:ea typeface="Arial MT"/>
              </a:rPr>
              <a:t> </a:t>
            </a:r>
            <a:r>
              <a:rPr lang="en-US" spc="0" dirty="0">
                <a:effectLst/>
                <a:ea typeface="Arial MT"/>
              </a:rPr>
              <a:t>two-parameter</a:t>
            </a:r>
            <a:r>
              <a:rPr lang="en-US" spc="-25" dirty="0">
                <a:effectLst/>
                <a:ea typeface="Arial MT"/>
              </a:rPr>
              <a:t> </a:t>
            </a:r>
            <a:r>
              <a:rPr lang="en-US" spc="0" dirty="0">
                <a:effectLst/>
                <a:ea typeface="Arial MT"/>
              </a:rPr>
              <a:t>can</a:t>
            </a:r>
            <a:r>
              <a:rPr lang="en-US" spc="-40" dirty="0">
                <a:effectLst/>
                <a:ea typeface="Arial MT"/>
              </a:rPr>
              <a:t> </a:t>
            </a:r>
            <a:r>
              <a:rPr lang="en-US" spc="0" dirty="0">
                <a:effectLst/>
                <a:ea typeface="Arial MT"/>
              </a:rPr>
              <a:t>be</a:t>
            </a:r>
            <a:r>
              <a:rPr lang="en-US" spc="-50" dirty="0">
                <a:effectLst/>
                <a:ea typeface="Arial MT"/>
              </a:rPr>
              <a:t> </a:t>
            </a:r>
            <a:r>
              <a:rPr lang="en-US" spc="0" dirty="0">
                <a:effectLst/>
                <a:ea typeface="Arial MT"/>
              </a:rPr>
              <a:t>defined</a:t>
            </a:r>
            <a:r>
              <a:rPr lang="en-US" spc="-35" dirty="0">
                <a:effectLst/>
                <a:ea typeface="Arial MT"/>
              </a:rPr>
              <a:t> </a:t>
            </a:r>
            <a:r>
              <a:rPr lang="en-US" spc="-25" dirty="0">
                <a:effectLst/>
                <a:ea typeface="Arial MT"/>
              </a:rPr>
              <a:t>as:</a:t>
            </a:r>
            <a:endParaRPr lang="en-IN" spc="0" dirty="0">
              <a:effectLst/>
              <a:ea typeface="Arial MT"/>
            </a:endParaRPr>
          </a:p>
          <a:p>
            <a:pPr marL="742950" lvl="1" indent="-285750">
              <a:spcAft>
                <a:spcPts val="0"/>
              </a:spcAft>
              <a:buSzPts val="1800"/>
              <a:buFont typeface="Arial MT"/>
              <a:buChar char="–"/>
              <a:tabLst>
                <a:tab pos="866775" algn="l"/>
              </a:tabLst>
            </a:pPr>
            <a:r>
              <a:rPr lang="en-US" sz="2800" b="1" spc="0" dirty="0">
                <a:effectLst/>
                <a:ea typeface="Arial MT"/>
              </a:rPr>
              <a:t>Alpha:</a:t>
            </a:r>
            <a:r>
              <a:rPr lang="en-US" sz="2800" b="1" spc="55" dirty="0">
                <a:effectLst/>
                <a:ea typeface="Arial MT"/>
              </a:rPr>
              <a:t> </a:t>
            </a:r>
            <a:r>
              <a:rPr lang="en-US" sz="2800" spc="0" dirty="0">
                <a:effectLst/>
                <a:ea typeface="Arial MT"/>
              </a:rPr>
              <a:t>The</a:t>
            </a:r>
            <a:r>
              <a:rPr lang="en-US" sz="2800" spc="80" dirty="0">
                <a:effectLst/>
                <a:ea typeface="Arial MT"/>
              </a:rPr>
              <a:t> </a:t>
            </a:r>
            <a:r>
              <a:rPr lang="en-US" sz="2800" spc="0" dirty="0">
                <a:effectLst/>
                <a:ea typeface="Arial MT"/>
              </a:rPr>
              <a:t>best</a:t>
            </a:r>
            <a:r>
              <a:rPr lang="en-US" sz="2800" spc="85" dirty="0">
                <a:effectLst/>
                <a:ea typeface="Arial MT"/>
              </a:rPr>
              <a:t> </a:t>
            </a:r>
            <a:r>
              <a:rPr lang="en-US" sz="2800" spc="0" dirty="0">
                <a:effectLst/>
                <a:ea typeface="Arial MT"/>
              </a:rPr>
              <a:t>(highest-value)</a:t>
            </a:r>
            <a:r>
              <a:rPr lang="en-US" sz="2800" spc="80" dirty="0">
                <a:effectLst/>
                <a:ea typeface="Arial MT"/>
              </a:rPr>
              <a:t> </a:t>
            </a:r>
            <a:r>
              <a:rPr lang="en-US" sz="2800" spc="0" dirty="0">
                <a:effectLst/>
                <a:ea typeface="Arial MT"/>
              </a:rPr>
              <a:t>choice</a:t>
            </a:r>
            <a:r>
              <a:rPr lang="en-US" sz="2800" spc="95" dirty="0">
                <a:effectLst/>
                <a:ea typeface="Arial MT"/>
              </a:rPr>
              <a:t> </a:t>
            </a:r>
            <a:r>
              <a:rPr lang="en-US" sz="2800" spc="0" dirty="0">
                <a:effectLst/>
                <a:ea typeface="Arial MT"/>
              </a:rPr>
              <a:t>we</a:t>
            </a:r>
            <a:r>
              <a:rPr lang="en-US" sz="2800" spc="80" dirty="0">
                <a:effectLst/>
                <a:ea typeface="Arial MT"/>
              </a:rPr>
              <a:t> </a:t>
            </a:r>
            <a:r>
              <a:rPr lang="en-US" sz="2800" spc="0" dirty="0">
                <a:effectLst/>
                <a:ea typeface="Arial MT"/>
              </a:rPr>
              <a:t>have</a:t>
            </a:r>
            <a:r>
              <a:rPr lang="en-US" sz="2800" spc="75" dirty="0">
                <a:effectLst/>
                <a:ea typeface="Arial MT"/>
              </a:rPr>
              <a:t> </a:t>
            </a:r>
            <a:r>
              <a:rPr lang="en-US" sz="2800" spc="0" dirty="0">
                <a:effectLst/>
                <a:ea typeface="Arial MT"/>
              </a:rPr>
              <a:t>found</a:t>
            </a:r>
            <a:r>
              <a:rPr lang="en-US" sz="2800" spc="80" dirty="0">
                <a:effectLst/>
                <a:ea typeface="Arial MT"/>
              </a:rPr>
              <a:t> </a:t>
            </a:r>
            <a:r>
              <a:rPr lang="en-US" sz="2800" spc="0" dirty="0">
                <a:effectLst/>
                <a:ea typeface="Arial MT"/>
              </a:rPr>
              <a:t>so</a:t>
            </a:r>
            <a:r>
              <a:rPr lang="en-US" sz="2800" spc="75" dirty="0">
                <a:effectLst/>
                <a:ea typeface="Arial MT"/>
              </a:rPr>
              <a:t> </a:t>
            </a:r>
            <a:r>
              <a:rPr lang="en-US" sz="2800" spc="0" dirty="0">
                <a:effectLst/>
                <a:ea typeface="Arial MT"/>
              </a:rPr>
              <a:t>far</a:t>
            </a:r>
            <a:r>
              <a:rPr lang="en-US" sz="2800" spc="85" dirty="0">
                <a:effectLst/>
                <a:ea typeface="Arial MT"/>
              </a:rPr>
              <a:t> </a:t>
            </a:r>
            <a:r>
              <a:rPr lang="en-US" sz="2800" spc="0" dirty="0">
                <a:effectLst/>
                <a:ea typeface="Arial MT"/>
              </a:rPr>
              <a:t>at</a:t>
            </a:r>
            <a:r>
              <a:rPr lang="en-US" sz="2800" spc="70" dirty="0">
                <a:effectLst/>
                <a:ea typeface="Arial MT"/>
              </a:rPr>
              <a:t> </a:t>
            </a:r>
            <a:r>
              <a:rPr lang="en-US" sz="2800" spc="0" dirty="0">
                <a:effectLst/>
                <a:ea typeface="Arial MT"/>
              </a:rPr>
              <a:t>any</a:t>
            </a:r>
            <a:r>
              <a:rPr lang="en-US" sz="2800" spc="75" dirty="0">
                <a:effectLst/>
                <a:ea typeface="Arial MT"/>
              </a:rPr>
              <a:t> </a:t>
            </a:r>
            <a:r>
              <a:rPr lang="en-US" sz="2800" spc="0" dirty="0">
                <a:effectLst/>
                <a:ea typeface="Arial MT"/>
              </a:rPr>
              <a:t>point</a:t>
            </a:r>
            <a:r>
              <a:rPr lang="en-US" sz="2800" spc="85" dirty="0">
                <a:effectLst/>
                <a:ea typeface="Arial MT"/>
              </a:rPr>
              <a:t> </a:t>
            </a:r>
            <a:r>
              <a:rPr lang="en-US" sz="2800" spc="0" dirty="0">
                <a:effectLst/>
                <a:ea typeface="Arial MT"/>
              </a:rPr>
              <a:t>along</a:t>
            </a:r>
            <a:r>
              <a:rPr lang="en-US" sz="2800" spc="80" dirty="0">
                <a:effectLst/>
                <a:ea typeface="Arial MT"/>
              </a:rPr>
              <a:t> </a:t>
            </a:r>
            <a:r>
              <a:rPr lang="en-US" sz="2800" spc="0" dirty="0">
                <a:effectLst/>
                <a:ea typeface="Arial MT"/>
              </a:rPr>
              <a:t>the</a:t>
            </a:r>
            <a:r>
              <a:rPr lang="en-US" sz="2800" spc="80" dirty="0">
                <a:effectLst/>
                <a:ea typeface="Arial MT"/>
              </a:rPr>
              <a:t> </a:t>
            </a:r>
            <a:r>
              <a:rPr lang="en-US" sz="2800" spc="-20" dirty="0">
                <a:effectLst/>
                <a:ea typeface="Arial MT"/>
              </a:rPr>
              <a:t>path </a:t>
            </a:r>
            <a:r>
              <a:rPr lang="en-US" dirty="0">
                <a:effectLst/>
                <a:ea typeface="Calibri" panose="020F0502020204030204" pitchFamily="34" charset="0"/>
              </a:rPr>
              <a:t>of</a:t>
            </a:r>
            <a:r>
              <a:rPr lang="en-US" spc="-40" dirty="0">
                <a:effectLst/>
                <a:ea typeface="Calibri" panose="020F0502020204030204" pitchFamily="34" charset="0"/>
              </a:rPr>
              <a:t> </a:t>
            </a:r>
            <a:r>
              <a:rPr lang="en-US" dirty="0">
                <a:effectLst/>
                <a:ea typeface="Calibri" panose="020F0502020204030204" pitchFamily="34" charset="0"/>
              </a:rPr>
              <a:t>Maximizer.</a:t>
            </a:r>
            <a:r>
              <a:rPr lang="en-US" spc="-40" dirty="0">
                <a:effectLst/>
                <a:ea typeface="Calibri" panose="020F0502020204030204" pitchFamily="34" charset="0"/>
              </a:rPr>
              <a:t> </a:t>
            </a:r>
            <a:r>
              <a:rPr lang="en-US" dirty="0">
                <a:effectLst/>
                <a:ea typeface="Calibri" panose="020F0502020204030204" pitchFamily="34" charset="0"/>
              </a:rPr>
              <a:t>The</a:t>
            </a:r>
            <a:r>
              <a:rPr lang="en-US" spc="-35" dirty="0">
                <a:effectLst/>
                <a:ea typeface="Calibri" panose="020F0502020204030204" pitchFamily="34" charset="0"/>
              </a:rPr>
              <a:t> </a:t>
            </a:r>
            <a:r>
              <a:rPr lang="en-US" dirty="0">
                <a:effectLst/>
                <a:ea typeface="Calibri" panose="020F0502020204030204" pitchFamily="34" charset="0"/>
              </a:rPr>
              <a:t>initial</a:t>
            </a:r>
            <a:r>
              <a:rPr lang="en-US" spc="-25" dirty="0">
                <a:effectLst/>
                <a:ea typeface="Calibri" panose="020F0502020204030204" pitchFamily="34" charset="0"/>
              </a:rPr>
              <a:t> </a:t>
            </a:r>
            <a:r>
              <a:rPr lang="en-US" dirty="0">
                <a:effectLst/>
                <a:ea typeface="Calibri" panose="020F0502020204030204" pitchFamily="34" charset="0"/>
              </a:rPr>
              <a:t>value</a:t>
            </a:r>
            <a:r>
              <a:rPr lang="en-US" spc="-30" dirty="0">
                <a:effectLst/>
                <a:ea typeface="Calibri" panose="020F0502020204030204" pitchFamily="34" charset="0"/>
              </a:rPr>
              <a:t> </a:t>
            </a:r>
            <a:r>
              <a:rPr lang="en-US" dirty="0">
                <a:effectLst/>
                <a:ea typeface="Calibri" panose="020F0502020204030204" pitchFamily="34" charset="0"/>
              </a:rPr>
              <a:t>of</a:t>
            </a:r>
            <a:r>
              <a:rPr lang="en-US" spc="-40" dirty="0">
                <a:effectLst/>
                <a:ea typeface="Calibri" panose="020F0502020204030204" pitchFamily="34" charset="0"/>
              </a:rPr>
              <a:t> </a:t>
            </a:r>
            <a:r>
              <a:rPr lang="en-US" dirty="0">
                <a:effectLst/>
                <a:ea typeface="Calibri" panose="020F0502020204030204" pitchFamily="34" charset="0"/>
              </a:rPr>
              <a:t>alpha</a:t>
            </a:r>
            <a:r>
              <a:rPr lang="en-US" spc="-25" dirty="0">
                <a:effectLst/>
                <a:ea typeface="Calibri" panose="020F0502020204030204" pitchFamily="34" charset="0"/>
              </a:rPr>
              <a:t> </a:t>
            </a:r>
            <a:r>
              <a:rPr lang="en-US" dirty="0">
                <a:effectLst/>
                <a:ea typeface="Calibri" panose="020F0502020204030204" pitchFamily="34" charset="0"/>
              </a:rPr>
              <a:t>is</a:t>
            </a:r>
            <a:r>
              <a:rPr lang="en-US" spc="-30" dirty="0">
                <a:effectLst/>
                <a:ea typeface="Calibri" panose="020F0502020204030204" pitchFamily="34" charset="0"/>
              </a:rPr>
              <a:t> </a:t>
            </a:r>
            <a:r>
              <a:rPr lang="en-US" b="1" dirty="0">
                <a:effectLst/>
                <a:ea typeface="Calibri" panose="020F0502020204030204" pitchFamily="34" charset="0"/>
              </a:rPr>
              <a:t>-</a:t>
            </a:r>
            <a:r>
              <a:rPr lang="en-US" b="1" spc="-25" dirty="0">
                <a:effectLst/>
                <a:ea typeface="Calibri" panose="020F0502020204030204" pitchFamily="34" charset="0"/>
              </a:rPr>
              <a:t>∞</a:t>
            </a:r>
            <a:r>
              <a:rPr lang="en-US" spc="-25" dirty="0">
                <a:effectLst/>
                <a:ea typeface="Calibri" panose="020F0502020204030204" pitchFamily="34" charset="0"/>
              </a:rPr>
              <a:t>.</a:t>
            </a:r>
            <a:endParaRPr lang="en-IN" dirty="0">
              <a:effectLst/>
              <a:ea typeface="Calibri" panose="020F0502020204030204" pitchFamily="34" charset="0"/>
            </a:endParaRPr>
          </a:p>
          <a:p>
            <a:pPr marL="742950" lvl="1" indent="-285750">
              <a:spcBef>
                <a:spcPts val="5"/>
              </a:spcBef>
              <a:spcAft>
                <a:spcPts val="0"/>
              </a:spcAft>
              <a:buSzPts val="1800"/>
              <a:buFont typeface="Arial MT"/>
              <a:buChar char="–"/>
              <a:tabLst>
                <a:tab pos="866775" algn="l"/>
              </a:tabLst>
            </a:pPr>
            <a:r>
              <a:rPr lang="en-US" sz="2800" b="1" spc="0" dirty="0">
                <a:effectLst/>
                <a:ea typeface="Arial MT"/>
              </a:rPr>
              <a:t>Beta:</a:t>
            </a:r>
            <a:r>
              <a:rPr lang="en-US" sz="2800" b="1" spc="30" dirty="0">
                <a:effectLst/>
                <a:ea typeface="Arial MT"/>
              </a:rPr>
              <a:t> </a:t>
            </a:r>
            <a:r>
              <a:rPr lang="en-US" sz="2800" spc="0" dirty="0">
                <a:effectLst/>
                <a:ea typeface="Arial MT"/>
              </a:rPr>
              <a:t>The</a:t>
            </a:r>
            <a:r>
              <a:rPr lang="en-US" sz="2800" spc="40" dirty="0">
                <a:effectLst/>
                <a:ea typeface="Arial MT"/>
              </a:rPr>
              <a:t> </a:t>
            </a:r>
            <a:r>
              <a:rPr lang="en-US" sz="2800" spc="0" dirty="0">
                <a:effectLst/>
                <a:ea typeface="Arial MT"/>
              </a:rPr>
              <a:t>best</a:t>
            </a:r>
            <a:r>
              <a:rPr lang="en-US" sz="2800" spc="50" dirty="0">
                <a:effectLst/>
                <a:ea typeface="Arial MT"/>
              </a:rPr>
              <a:t> </a:t>
            </a:r>
            <a:r>
              <a:rPr lang="en-US" sz="2800" spc="0" dirty="0">
                <a:effectLst/>
                <a:ea typeface="Arial MT"/>
              </a:rPr>
              <a:t>(lowest-value)</a:t>
            </a:r>
            <a:r>
              <a:rPr lang="en-US" sz="2800" spc="45" dirty="0">
                <a:effectLst/>
                <a:ea typeface="Arial MT"/>
              </a:rPr>
              <a:t> </a:t>
            </a:r>
            <a:r>
              <a:rPr lang="en-US" sz="2800" spc="0" dirty="0">
                <a:effectLst/>
                <a:ea typeface="Arial MT"/>
              </a:rPr>
              <a:t>choice</a:t>
            </a:r>
            <a:r>
              <a:rPr lang="en-US" sz="2800" spc="55" dirty="0">
                <a:effectLst/>
                <a:ea typeface="Arial MT"/>
              </a:rPr>
              <a:t> </a:t>
            </a:r>
            <a:r>
              <a:rPr lang="en-US" sz="2800" spc="0" dirty="0">
                <a:effectLst/>
                <a:ea typeface="Arial MT"/>
              </a:rPr>
              <a:t>we</a:t>
            </a:r>
            <a:r>
              <a:rPr lang="en-US" sz="2800" spc="50" dirty="0">
                <a:effectLst/>
                <a:ea typeface="Arial MT"/>
              </a:rPr>
              <a:t> </a:t>
            </a:r>
            <a:r>
              <a:rPr lang="en-US" sz="2800" spc="0" dirty="0">
                <a:effectLst/>
                <a:ea typeface="Arial MT"/>
              </a:rPr>
              <a:t>have</a:t>
            </a:r>
            <a:r>
              <a:rPr lang="en-US" sz="2800" spc="40" dirty="0">
                <a:effectLst/>
                <a:ea typeface="Arial MT"/>
              </a:rPr>
              <a:t> </a:t>
            </a:r>
            <a:r>
              <a:rPr lang="en-US" sz="2800" spc="0" dirty="0">
                <a:effectLst/>
                <a:ea typeface="Arial MT"/>
              </a:rPr>
              <a:t>found</a:t>
            </a:r>
            <a:r>
              <a:rPr lang="en-US" sz="2800" spc="40" dirty="0">
                <a:effectLst/>
                <a:ea typeface="Arial MT"/>
              </a:rPr>
              <a:t> </a:t>
            </a:r>
            <a:r>
              <a:rPr lang="en-US" sz="2800" spc="0" dirty="0">
                <a:effectLst/>
                <a:ea typeface="Arial MT"/>
              </a:rPr>
              <a:t>so</a:t>
            </a:r>
            <a:r>
              <a:rPr lang="en-US" sz="2800" spc="35" dirty="0">
                <a:effectLst/>
                <a:ea typeface="Arial MT"/>
              </a:rPr>
              <a:t> </a:t>
            </a:r>
            <a:r>
              <a:rPr lang="en-US" sz="2800" spc="0" dirty="0">
                <a:effectLst/>
                <a:ea typeface="Arial MT"/>
              </a:rPr>
              <a:t>far</a:t>
            </a:r>
            <a:r>
              <a:rPr lang="en-US" sz="2800" spc="50" dirty="0">
                <a:effectLst/>
                <a:ea typeface="Arial MT"/>
              </a:rPr>
              <a:t> </a:t>
            </a:r>
            <a:r>
              <a:rPr lang="en-US" sz="2800" spc="0" dirty="0">
                <a:effectLst/>
                <a:ea typeface="Arial MT"/>
              </a:rPr>
              <a:t>at</a:t>
            </a:r>
            <a:r>
              <a:rPr lang="en-US" sz="2800" spc="30" dirty="0">
                <a:effectLst/>
                <a:ea typeface="Arial MT"/>
              </a:rPr>
              <a:t> </a:t>
            </a:r>
            <a:r>
              <a:rPr lang="en-US" sz="2800" spc="0" dirty="0">
                <a:effectLst/>
                <a:ea typeface="Arial MT"/>
              </a:rPr>
              <a:t>any</a:t>
            </a:r>
            <a:r>
              <a:rPr lang="en-US" sz="2800" spc="35" dirty="0">
                <a:effectLst/>
                <a:ea typeface="Arial MT"/>
              </a:rPr>
              <a:t> </a:t>
            </a:r>
            <a:r>
              <a:rPr lang="en-US" sz="2800" spc="0" dirty="0">
                <a:effectLst/>
                <a:ea typeface="Arial MT"/>
              </a:rPr>
              <a:t>point</a:t>
            </a:r>
            <a:r>
              <a:rPr lang="en-US" sz="2800" spc="50" dirty="0">
                <a:effectLst/>
                <a:ea typeface="Arial MT"/>
              </a:rPr>
              <a:t> </a:t>
            </a:r>
            <a:r>
              <a:rPr lang="en-US" sz="2800" spc="0" dirty="0">
                <a:effectLst/>
                <a:ea typeface="Arial MT"/>
              </a:rPr>
              <a:t>along</a:t>
            </a:r>
            <a:r>
              <a:rPr lang="en-US" sz="2800" spc="45" dirty="0">
                <a:effectLst/>
                <a:ea typeface="Arial MT"/>
              </a:rPr>
              <a:t> </a:t>
            </a:r>
            <a:r>
              <a:rPr lang="en-US" sz="2800" spc="0" dirty="0">
                <a:effectLst/>
                <a:ea typeface="Arial MT"/>
              </a:rPr>
              <a:t>the</a:t>
            </a:r>
            <a:r>
              <a:rPr lang="en-US" sz="2800" spc="45" dirty="0">
                <a:effectLst/>
                <a:ea typeface="Arial MT"/>
              </a:rPr>
              <a:t> </a:t>
            </a:r>
            <a:r>
              <a:rPr lang="en-US" sz="2800" spc="0" dirty="0">
                <a:effectLst/>
                <a:ea typeface="Arial MT"/>
              </a:rPr>
              <a:t>path</a:t>
            </a:r>
            <a:r>
              <a:rPr lang="en-US" sz="2800" spc="40" dirty="0">
                <a:effectLst/>
                <a:ea typeface="Arial MT"/>
              </a:rPr>
              <a:t> </a:t>
            </a:r>
            <a:r>
              <a:rPr lang="en-US" sz="2800" spc="-25" dirty="0">
                <a:effectLst/>
                <a:ea typeface="Arial MT"/>
              </a:rPr>
              <a:t>of </a:t>
            </a:r>
            <a:r>
              <a:rPr lang="en-US" dirty="0">
                <a:effectLst/>
                <a:ea typeface="Calibri" panose="020F0502020204030204" pitchFamily="34" charset="0"/>
              </a:rPr>
              <a:t>Minimizer.</a:t>
            </a:r>
            <a:r>
              <a:rPr lang="en-US" spc="-50" dirty="0">
                <a:effectLst/>
                <a:ea typeface="Calibri" panose="020F0502020204030204" pitchFamily="34" charset="0"/>
              </a:rPr>
              <a:t> </a:t>
            </a:r>
            <a:r>
              <a:rPr lang="en-US" dirty="0">
                <a:effectLst/>
                <a:ea typeface="Calibri" panose="020F0502020204030204" pitchFamily="34" charset="0"/>
              </a:rPr>
              <a:t>The</a:t>
            </a:r>
            <a:r>
              <a:rPr lang="en-US" spc="-35" dirty="0">
                <a:effectLst/>
                <a:ea typeface="Calibri" panose="020F0502020204030204" pitchFamily="34" charset="0"/>
              </a:rPr>
              <a:t> </a:t>
            </a:r>
            <a:r>
              <a:rPr lang="en-US" dirty="0">
                <a:effectLst/>
                <a:ea typeface="Calibri" panose="020F0502020204030204" pitchFamily="34" charset="0"/>
              </a:rPr>
              <a:t>initial</a:t>
            </a:r>
            <a:r>
              <a:rPr lang="en-US" spc="-45" dirty="0">
                <a:effectLst/>
                <a:ea typeface="Calibri" panose="020F0502020204030204" pitchFamily="34" charset="0"/>
              </a:rPr>
              <a:t> </a:t>
            </a:r>
            <a:r>
              <a:rPr lang="en-US" dirty="0">
                <a:effectLst/>
                <a:ea typeface="Calibri" panose="020F0502020204030204" pitchFamily="34" charset="0"/>
              </a:rPr>
              <a:t>value</a:t>
            </a:r>
            <a:r>
              <a:rPr lang="en-US" spc="-35" dirty="0">
                <a:effectLst/>
                <a:ea typeface="Calibri" panose="020F0502020204030204" pitchFamily="34" charset="0"/>
              </a:rPr>
              <a:t> </a:t>
            </a:r>
            <a:r>
              <a:rPr lang="en-US" dirty="0">
                <a:effectLst/>
                <a:ea typeface="Calibri" panose="020F0502020204030204" pitchFamily="34" charset="0"/>
              </a:rPr>
              <a:t>of</a:t>
            </a:r>
            <a:r>
              <a:rPr lang="en-US" spc="-50" dirty="0">
                <a:effectLst/>
                <a:ea typeface="Calibri" panose="020F0502020204030204" pitchFamily="34" charset="0"/>
              </a:rPr>
              <a:t> </a:t>
            </a:r>
            <a:r>
              <a:rPr lang="en-US" dirty="0">
                <a:effectLst/>
                <a:ea typeface="Calibri" panose="020F0502020204030204" pitchFamily="34" charset="0"/>
              </a:rPr>
              <a:t>beta</a:t>
            </a:r>
            <a:r>
              <a:rPr lang="en-US" spc="-35" dirty="0">
                <a:effectLst/>
                <a:ea typeface="Calibri" panose="020F0502020204030204" pitchFamily="34" charset="0"/>
              </a:rPr>
              <a:t> </a:t>
            </a:r>
            <a:r>
              <a:rPr lang="en-US" dirty="0">
                <a:effectLst/>
                <a:ea typeface="Calibri" panose="020F0502020204030204" pitchFamily="34" charset="0"/>
              </a:rPr>
              <a:t>is</a:t>
            </a:r>
            <a:r>
              <a:rPr lang="en-US" spc="-40" dirty="0">
                <a:effectLst/>
                <a:ea typeface="Calibri" panose="020F0502020204030204" pitchFamily="34" charset="0"/>
              </a:rPr>
              <a:t> </a:t>
            </a:r>
            <a:r>
              <a:rPr lang="en-US" b="1" spc="-25" dirty="0">
                <a:effectLst/>
                <a:ea typeface="Calibri" panose="020F0502020204030204" pitchFamily="34" charset="0"/>
              </a:rPr>
              <a:t>+∞</a:t>
            </a:r>
            <a:r>
              <a:rPr lang="en-US" spc="-25" dirty="0">
                <a:effectLst/>
                <a:ea typeface="Calibri" panose="020F0502020204030204" pitchFamily="34" charset="0"/>
              </a:rPr>
              <a:t>.</a:t>
            </a:r>
            <a:endParaRPr lang="en-IN"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1639410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01FEC3-4CC6-1E05-FDCF-B50180D6209B}"/>
              </a:ext>
            </a:extLst>
          </p:cNvPr>
          <p:cNvSpPr>
            <a:spLocks noGrp="1"/>
          </p:cNvSpPr>
          <p:nvPr>
            <p:ph type="title"/>
          </p:nvPr>
        </p:nvSpPr>
        <p:spPr/>
        <p:txBody>
          <a:bodyPr vert="horz" lIns="91440" tIns="45720" rIns="91440" bIns="45720" rtlCol="0" anchor="ctr">
            <a:normAutofit/>
          </a:bodyPr>
          <a:lstStyle/>
          <a:p>
            <a:pPr>
              <a:tabLst>
                <a:tab pos="1538288" algn="l"/>
              </a:tabLst>
            </a:pPr>
            <a:r>
              <a:rPr lang="en-US" dirty="0"/>
              <a:t>Condition for Alpha-beta pruning: α&gt;=β</a:t>
            </a:r>
            <a:endParaRPr lang="en-IN" dirty="0"/>
          </a:p>
        </p:txBody>
      </p:sp>
      <p:sp>
        <p:nvSpPr>
          <p:cNvPr id="3" name="Content Placeholder 2">
            <a:extLst>
              <a:ext uri="{FF2B5EF4-FFF2-40B4-BE49-F238E27FC236}">
                <a16:creationId xmlns:a16="http://schemas.microsoft.com/office/drawing/2014/main" xmlns="" id="{552461DD-F929-68EA-C1E8-1BFA2374B601}"/>
              </a:ext>
            </a:extLst>
          </p:cNvPr>
          <p:cNvSpPr>
            <a:spLocks noGrp="1"/>
          </p:cNvSpPr>
          <p:nvPr>
            <p:ph idx="1"/>
          </p:nvPr>
        </p:nvSpPr>
        <p:spPr/>
        <p:txBody>
          <a:bodyPr/>
          <a:lstStyle/>
          <a:p>
            <a:pPr marL="79375" lvl="2" indent="0">
              <a:spcBef>
                <a:spcPts val="2540"/>
              </a:spcBef>
              <a:buClr>
                <a:srgbClr val="FF0000"/>
              </a:buClr>
              <a:buSzPts val="2200"/>
              <a:buNone/>
              <a:tabLst>
                <a:tab pos="986790" algn="l"/>
              </a:tabLst>
            </a:pPr>
            <a:r>
              <a:rPr lang="en-US" sz="2800" spc="0" dirty="0">
                <a:solidFill>
                  <a:srgbClr val="FF0000"/>
                </a:solidFill>
                <a:effectLst/>
                <a:ea typeface="Arial MT"/>
              </a:rPr>
              <a:t>The</a:t>
            </a:r>
            <a:r>
              <a:rPr lang="en-US" sz="2800" spc="-55" dirty="0">
                <a:solidFill>
                  <a:srgbClr val="FF0000"/>
                </a:solidFill>
                <a:effectLst/>
                <a:ea typeface="Arial MT"/>
              </a:rPr>
              <a:t> </a:t>
            </a:r>
            <a:r>
              <a:rPr lang="en-US" sz="2800" b="1" spc="0" dirty="0">
                <a:solidFill>
                  <a:srgbClr val="FF0000"/>
                </a:solidFill>
                <a:effectLst/>
                <a:ea typeface="Arial MT"/>
              </a:rPr>
              <a:t>Max</a:t>
            </a:r>
            <a:r>
              <a:rPr lang="en-US" sz="2800" b="1" spc="-50" dirty="0">
                <a:solidFill>
                  <a:srgbClr val="FF0000"/>
                </a:solidFill>
                <a:effectLst/>
                <a:ea typeface="Arial MT"/>
              </a:rPr>
              <a:t> </a:t>
            </a:r>
            <a:r>
              <a:rPr lang="en-US" sz="2800" b="1" spc="0" dirty="0">
                <a:solidFill>
                  <a:srgbClr val="FF0000"/>
                </a:solidFill>
                <a:effectLst/>
                <a:ea typeface="Arial MT"/>
              </a:rPr>
              <a:t>player</a:t>
            </a:r>
            <a:r>
              <a:rPr lang="en-US" sz="2800" b="1" spc="-45" dirty="0">
                <a:solidFill>
                  <a:srgbClr val="FF0000"/>
                </a:solidFill>
                <a:effectLst/>
                <a:ea typeface="Arial MT"/>
              </a:rPr>
              <a:t> </a:t>
            </a:r>
            <a:r>
              <a:rPr lang="en-US" sz="2800" spc="0" dirty="0">
                <a:solidFill>
                  <a:srgbClr val="FF0000"/>
                </a:solidFill>
                <a:effectLst/>
                <a:ea typeface="Arial MT"/>
              </a:rPr>
              <a:t>will</a:t>
            </a:r>
            <a:r>
              <a:rPr lang="en-US" sz="2800" spc="-65" dirty="0">
                <a:solidFill>
                  <a:srgbClr val="FF0000"/>
                </a:solidFill>
                <a:effectLst/>
                <a:ea typeface="Arial MT"/>
              </a:rPr>
              <a:t> </a:t>
            </a:r>
            <a:r>
              <a:rPr lang="en-US" sz="2800" spc="0" dirty="0">
                <a:solidFill>
                  <a:srgbClr val="FF0000"/>
                </a:solidFill>
                <a:effectLst/>
                <a:ea typeface="Arial MT"/>
              </a:rPr>
              <a:t>only</a:t>
            </a:r>
            <a:r>
              <a:rPr lang="en-US" sz="2800" spc="-70" dirty="0">
                <a:solidFill>
                  <a:srgbClr val="FF0000"/>
                </a:solidFill>
                <a:effectLst/>
                <a:ea typeface="Arial MT"/>
              </a:rPr>
              <a:t> </a:t>
            </a:r>
            <a:r>
              <a:rPr lang="en-US" sz="2800" spc="0" dirty="0">
                <a:solidFill>
                  <a:srgbClr val="FF0000"/>
                </a:solidFill>
                <a:effectLst/>
                <a:ea typeface="Arial MT"/>
              </a:rPr>
              <a:t>update</a:t>
            </a:r>
            <a:r>
              <a:rPr lang="en-US" sz="2800" spc="-70" dirty="0">
                <a:solidFill>
                  <a:srgbClr val="FF0000"/>
                </a:solidFill>
                <a:effectLst/>
                <a:ea typeface="Arial MT"/>
              </a:rPr>
              <a:t> </a:t>
            </a:r>
            <a:r>
              <a:rPr lang="en-US" sz="2800" spc="0" dirty="0">
                <a:solidFill>
                  <a:srgbClr val="FF0000"/>
                </a:solidFill>
                <a:effectLst/>
                <a:ea typeface="Arial MT"/>
              </a:rPr>
              <a:t>the</a:t>
            </a:r>
            <a:r>
              <a:rPr lang="en-US" sz="2800" spc="-50" dirty="0">
                <a:solidFill>
                  <a:srgbClr val="FF0000"/>
                </a:solidFill>
                <a:effectLst/>
                <a:ea typeface="Arial MT"/>
              </a:rPr>
              <a:t> </a:t>
            </a:r>
            <a:r>
              <a:rPr lang="en-US" sz="2800" spc="0" dirty="0">
                <a:solidFill>
                  <a:srgbClr val="FF0000"/>
                </a:solidFill>
                <a:effectLst/>
                <a:ea typeface="Arial MT"/>
              </a:rPr>
              <a:t>value</a:t>
            </a:r>
            <a:r>
              <a:rPr lang="en-US" sz="2800" spc="-70" dirty="0">
                <a:solidFill>
                  <a:srgbClr val="FF0000"/>
                </a:solidFill>
                <a:effectLst/>
                <a:ea typeface="Arial MT"/>
              </a:rPr>
              <a:t> </a:t>
            </a:r>
            <a:r>
              <a:rPr lang="en-US" sz="2800" spc="0" dirty="0">
                <a:solidFill>
                  <a:srgbClr val="FF0000"/>
                </a:solidFill>
                <a:effectLst/>
                <a:ea typeface="Arial MT"/>
              </a:rPr>
              <a:t>of</a:t>
            </a:r>
            <a:r>
              <a:rPr lang="en-US" sz="2800" spc="-65" dirty="0">
                <a:solidFill>
                  <a:srgbClr val="FF0000"/>
                </a:solidFill>
                <a:effectLst/>
                <a:ea typeface="Arial MT"/>
              </a:rPr>
              <a:t> </a:t>
            </a:r>
            <a:r>
              <a:rPr lang="en-US" sz="2800" b="1" spc="-10" dirty="0">
                <a:solidFill>
                  <a:srgbClr val="FF0000"/>
                </a:solidFill>
                <a:effectLst/>
                <a:ea typeface="Arial MT"/>
              </a:rPr>
              <a:t>alpha</a:t>
            </a:r>
            <a:r>
              <a:rPr lang="en-US" sz="2800" spc="-10" dirty="0">
                <a:solidFill>
                  <a:srgbClr val="FF0000"/>
                </a:solidFill>
                <a:effectLst/>
                <a:ea typeface="Arial MT"/>
              </a:rPr>
              <a:t>.</a:t>
            </a:r>
            <a:endParaRPr lang="en-IN" sz="2800" dirty="0">
              <a:ea typeface="Arial MT"/>
            </a:endParaRPr>
          </a:p>
          <a:p>
            <a:pPr marL="79375" lvl="2" indent="0">
              <a:spcBef>
                <a:spcPts val="2540"/>
              </a:spcBef>
              <a:buClr>
                <a:srgbClr val="FF0000"/>
              </a:buClr>
              <a:buSzPts val="2200"/>
              <a:buNone/>
              <a:tabLst>
                <a:tab pos="986790" algn="l"/>
              </a:tabLst>
            </a:pPr>
            <a:r>
              <a:rPr lang="en-US" sz="2800" spc="0" dirty="0">
                <a:solidFill>
                  <a:srgbClr val="FF0000"/>
                </a:solidFill>
                <a:effectLst/>
                <a:ea typeface="Arial MT"/>
              </a:rPr>
              <a:t>The</a:t>
            </a:r>
            <a:r>
              <a:rPr lang="en-US" sz="2800" spc="-50" dirty="0">
                <a:solidFill>
                  <a:srgbClr val="FF0000"/>
                </a:solidFill>
                <a:effectLst/>
                <a:ea typeface="Arial MT"/>
              </a:rPr>
              <a:t> </a:t>
            </a:r>
            <a:r>
              <a:rPr lang="en-US" sz="2800" b="1" spc="0" dirty="0">
                <a:solidFill>
                  <a:srgbClr val="FF0000"/>
                </a:solidFill>
                <a:effectLst/>
                <a:ea typeface="Arial MT"/>
              </a:rPr>
              <a:t>Min</a:t>
            </a:r>
            <a:r>
              <a:rPr lang="en-US" sz="2800" b="1" spc="-65" dirty="0">
                <a:solidFill>
                  <a:srgbClr val="FF0000"/>
                </a:solidFill>
                <a:effectLst/>
                <a:ea typeface="Arial MT"/>
              </a:rPr>
              <a:t> </a:t>
            </a:r>
            <a:r>
              <a:rPr lang="en-US" sz="2800" b="1" spc="0" dirty="0">
                <a:solidFill>
                  <a:srgbClr val="FF0000"/>
                </a:solidFill>
                <a:effectLst/>
                <a:ea typeface="Arial MT"/>
              </a:rPr>
              <a:t>player</a:t>
            </a:r>
            <a:r>
              <a:rPr lang="en-US" sz="2800" b="1" spc="-55" dirty="0">
                <a:solidFill>
                  <a:srgbClr val="FF0000"/>
                </a:solidFill>
                <a:effectLst/>
                <a:ea typeface="Arial MT"/>
              </a:rPr>
              <a:t> </a:t>
            </a:r>
            <a:r>
              <a:rPr lang="en-US" sz="2800" spc="0" dirty="0">
                <a:solidFill>
                  <a:srgbClr val="FF0000"/>
                </a:solidFill>
                <a:effectLst/>
                <a:ea typeface="Arial MT"/>
              </a:rPr>
              <a:t>will</a:t>
            </a:r>
            <a:r>
              <a:rPr lang="en-US" sz="2800" spc="-60" dirty="0">
                <a:solidFill>
                  <a:srgbClr val="FF0000"/>
                </a:solidFill>
                <a:effectLst/>
                <a:ea typeface="Arial MT"/>
              </a:rPr>
              <a:t> </a:t>
            </a:r>
            <a:r>
              <a:rPr lang="en-US" sz="2800" spc="0" dirty="0">
                <a:solidFill>
                  <a:srgbClr val="FF0000"/>
                </a:solidFill>
                <a:effectLst/>
                <a:ea typeface="Arial MT"/>
              </a:rPr>
              <a:t>only</a:t>
            </a:r>
            <a:r>
              <a:rPr lang="en-US" sz="2800" spc="-65" dirty="0">
                <a:solidFill>
                  <a:srgbClr val="FF0000"/>
                </a:solidFill>
                <a:effectLst/>
                <a:ea typeface="Arial MT"/>
              </a:rPr>
              <a:t> </a:t>
            </a:r>
            <a:r>
              <a:rPr lang="en-US" sz="2800" spc="0" dirty="0">
                <a:solidFill>
                  <a:srgbClr val="FF0000"/>
                </a:solidFill>
                <a:effectLst/>
                <a:ea typeface="Arial MT"/>
              </a:rPr>
              <a:t>update</a:t>
            </a:r>
            <a:r>
              <a:rPr lang="en-US" sz="2800" spc="-65" dirty="0">
                <a:solidFill>
                  <a:srgbClr val="FF0000"/>
                </a:solidFill>
                <a:effectLst/>
                <a:ea typeface="Arial MT"/>
              </a:rPr>
              <a:t> </a:t>
            </a:r>
            <a:r>
              <a:rPr lang="en-US" sz="2800" spc="0" dirty="0">
                <a:solidFill>
                  <a:srgbClr val="FF0000"/>
                </a:solidFill>
                <a:effectLst/>
                <a:ea typeface="Arial MT"/>
              </a:rPr>
              <a:t>the</a:t>
            </a:r>
            <a:r>
              <a:rPr lang="en-US" sz="2800" spc="-45" dirty="0">
                <a:solidFill>
                  <a:srgbClr val="FF0000"/>
                </a:solidFill>
                <a:effectLst/>
                <a:ea typeface="Arial MT"/>
              </a:rPr>
              <a:t> </a:t>
            </a:r>
            <a:r>
              <a:rPr lang="en-US" sz="2800" spc="0" dirty="0">
                <a:solidFill>
                  <a:srgbClr val="FF0000"/>
                </a:solidFill>
                <a:effectLst/>
                <a:ea typeface="Arial MT"/>
              </a:rPr>
              <a:t>value</a:t>
            </a:r>
            <a:r>
              <a:rPr lang="en-US" sz="2800" spc="-65" dirty="0">
                <a:solidFill>
                  <a:srgbClr val="FF0000"/>
                </a:solidFill>
                <a:effectLst/>
                <a:ea typeface="Arial MT"/>
              </a:rPr>
              <a:t> </a:t>
            </a:r>
            <a:r>
              <a:rPr lang="en-US" sz="2800" spc="0" dirty="0">
                <a:solidFill>
                  <a:srgbClr val="FF0000"/>
                </a:solidFill>
                <a:effectLst/>
                <a:ea typeface="Arial MT"/>
              </a:rPr>
              <a:t>of</a:t>
            </a:r>
            <a:r>
              <a:rPr lang="en-US" sz="2800" spc="-55" dirty="0">
                <a:solidFill>
                  <a:srgbClr val="FF0000"/>
                </a:solidFill>
                <a:effectLst/>
                <a:ea typeface="Arial MT"/>
              </a:rPr>
              <a:t> </a:t>
            </a:r>
            <a:r>
              <a:rPr lang="en-US" sz="2800" b="1" spc="-10" dirty="0">
                <a:solidFill>
                  <a:srgbClr val="FF0000"/>
                </a:solidFill>
                <a:effectLst/>
                <a:ea typeface="Arial MT"/>
              </a:rPr>
              <a:t>beta.</a:t>
            </a:r>
            <a:endParaRPr lang="en-IN" sz="2800" spc="0" dirty="0">
              <a:effectLst/>
              <a:ea typeface="Arial MT"/>
            </a:endParaRPr>
          </a:p>
          <a:p>
            <a:pPr marL="342900" lvl="0" indent="-342900">
              <a:spcBef>
                <a:spcPts val="2060"/>
              </a:spcBef>
              <a:spcAft>
                <a:spcPts val="0"/>
              </a:spcAft>
              <a:buSzPts val="2600"/>
              <a:buFont typeface="Arial MT"/>
              <a:buChar char="•"/>
              <a:tabLst>
                <a:tab pos="586105" algn="l"/>
              </a:tabLst>
            </a:pPr>
            <a:r>
              <a:rPr lang="en-US" spc="0" dirty="0">
                <a:effectLst/>
                <a:ea typeface="Arial MT"/>
              </a:rPr>
              <a:t>We</a:t>
            </a:r>
            <a:r>
              <a:rPr lang="en-US" spc="-55" dirty="0">
                <a:effectLst/>
                <a:ea typeface="Arial MT"/>
              </a:rPr>
              <a:t> </a:t>
            </a:r>
            <a:r>
              <a:rPr lang="en-US" spc="0" dirty="0">
                <a:effectLst/>
                <a:ea typeface="Arial MT"/>
              </a:rPr>
              <a:t>will</a:t>
            </a:r>
            <a:r>
              <a:rPr lang="en-US" spc="-25" dirty="0">
                <a:effectLst/>
                <a:ea typeface="Arial MT"/>
              </a:rPr>
              <a:t> </a:t>
            </a:r>
            <a:r>
              <a:rPr lang="en-US" spc="0" dirty="0">
                <a:effectLst/>
                <a:ea typeface="Arial MT"/>
              </a:rPr>
              <a:t>only</a:t>
            </a:r>
            <a:r>
              <a:rPr lang="en-US" spc="-25" dirty="0">
                <a:effectLst/>
                <a:ea typeface="Arial MT"/>
              </a:rPr>
              <a:t> </a:t>
            </a:r>
            <a:r>
              <a:rPr lang="en-US" spc="0" dirty="0">
                <a:effectLst/>
                <a:ea typeface="Arial MT"/>
              </a:rPr>
              <a:t>pass</a:t>
            </a:r>
            <a:r>
              <a:rPr lang="en-US" spc="-45" dirty="0">
                <a:effectLst/>
                <a:ea typeface="Arial MT"/>
              </a:rPr>
              <a:t> </a:t>
            </a:r>
            <a:r>
              <a:rPr lang="en-US" spc="0" dirty="0">
                <a:effectLst/>
                <a:ea typeface="Arial MT"/>
              </a:rPr>
              <a:t>the</a:t>
            </a:r>
            <a:r>
              <a:rPr lang="en-US" spc="-50" dirty="0">
                <a:effectLst/>
                <a:ea typeface="Arial MT"/>
              </a:rPr>
              <a:t> </a:t>
            </a:r>
            <a:r>
              <a:rPr lang="en-US" spc="0" dirty="0">
                <a:effectLst/>
                <a:ea typeface="Arial MT"/>
              </a:rPr>
              <a:t>alpha,</a:t>
            </a:r>
            <a:r>
              <a:rPr lang="en-US" spc="-30" dirty="0">
                <a:effectLst/>
                <a:ea typeface="Arial MT"/>
              </a:rPr>
              <a:t> </a:t>
            </a:r>
            <a:r>
              <a:rPr lang="en-US" spc="0" dirty="0">
                <a:effectLst/>
                <a:ea typeface="Arial MT"/>
              </a:rPr>
              <a:t>beta</a:t>
            </a:r>
            <a:r>
              <a:rPr lang="en-US" spc="-40" dirty="0">
                <a:effectLst/>
                <a:ea typeface="Arial MT"/>
              </a:rPr>
              <a:t> </a:t>
            </a:r>
            <a:r>
              <a:rPr lang="en-US" spc="0" dirty="0">
                <a:effectLst/>
                <a:ea typeface="Arial MT"/>
              </a:rPr>
              <a:t>values</a:t>
            </a:r>
            <a:r>
              <a:rPr lang="en-US" spc="-55" dirty="0">
                <a:effectLst/>
                <a:ea typeface="Arial MT"/>
              </a:rPr>
              <a:t> </a:t>
            </a:r>
            <a:r>
              <a:rPr lang="en-US" spc="0" dirty="0">
                <a:effectLst/>
                <a:ea typeface="Arial MT"/>
              </a:rPr>
              <a:t>to</a:t>
            </a:r>
            <a:r>
              <a:rPr lang="en-US" spc="-25" dirty="0">
                <a:effectLst/>
                <a:ea typeface="Arial MT"/>
              </a:rPr>
              <a:t> </a:t>
            </a:r>
            <a:r>
              <a:rPr lang="en-US" spc="0" dirty="0">
                <a:effectLst/>
                <a:ea typeface="Arial MT"/>
              </a:rPr>
              <a:t>the</a:t>
            </a:r>
            <a:r>
              <a:rPr lang="en-US" spc="-45" dirty="0">
                <a:effectLst/>
                <a:ea typeface="Arial MT"/>
              </a:rPr>
              <a:t> </a:t>
            </a:r>
            <a:r>
              <a:rPr lang="en-US" spc="0" dirty="0">
                <a:effectLst/>
                <a:ea typeface="Arial MT"/>
              </a:rPr>
              <a:t>child</a:t>
            </a:r>
            <a:r>
              <a:rPr lang="en-US" spc="-40" dirty="0">
                <a:effectLst/>
                <a:ea typeface="Arial MT"/>
              </a:rPr>
              <a:t> </a:t>
            </a:r>
            <a:r>
              <a:rPr lang="en-US" spc="-10" dirty="0">
                <a:effectLst/>
                <a:ea typeface="Arial MT"/>
              </a:rPr>
              <a:t>nodes.</a:t>
            </a:r>
            <a:endParaRPr lang="en-IN" dirty="0">
              <a:ea typeface="Arial MT"/>
            </a:endParaRPr>
          </a:p>
          <a:p>
            <a:pPr marL="342900" lvl="0" indent="-342900">
              <a:spcBef>
                <a:spcPts val="2060"/>
              </a:spcBef>
              <a:spcAft>
                <a:spcPts val="0"/>
              </a:spcAft>
              <a:buSzPts val="2600"/>
              <a:buFont typeface="Arial MT"/>
              <a:buChar char="•"/>
              <a:tabLst>
                <a:tab pos="586105" algn="l"/>
              </a:tabLst>
            </a:pPr>
            <a:r>
              <a:rPr lang="en-US" dirty="0">
                <a:effectLst/>
                <a:ea typeface="Calibri" panose="020F0502020204030204" pitchFamily="34" charset="0"/>
              </a:rPr>
              <a:t>No</a:t>
            </a:r>
            <a:r>
              <a:rPr lang="en-US" spc="-35" dirty="0">
                <a:effectLst/>
                <a:ea typeface="Calibri" panose="020F0502020204030204" pitchFamily="34" charset="0"/>
              </a:rPr>
              <a:t> </a:t>
            </a:r>
            <a:r>
              <a:rPr lang="en-US" dirty="0">
                <a:effectLst/>
                <a:ea typeface="Calibri" panose="020F0502020204030204" pitchFamily="34" charset="0"/>
              </a:rPr>
              <a:t>values</a:t>
            </a:r>
            <a:r>
              <a:rPr lang="en-US" spc="-45" dirty="0">
                <a:effectLst/>
                <a:ea typeface="Calibri" panose="020F0502020204030204" pitchFamily="34" charset="0"/>
              </a:rPr>
              <a:t> </a:t>
            </a:r>
            <a:r>
              <a:rPr lang="en-US" dirty="0">
                <a:effectLst/>
                <a:ea typeface="Calibri" panose="020F0502020204030204" pitchFamily="34" charset="0"/>
              </a:rPr>
              <a:t>will</a:t>
            </a:r>
            <a:r>
              <a:rPr lang="en-US" spc="-40" dirty="0">
                <a:effectLst/>
                <a:ea typeface="Calibri" panose="020F0502020204030204" pitchFamily="34" charset="0"/>
              </a:rPr>
              <a:t> </a:t>
            </a:r>
            <a:r>
              <a:rPr lang="en-US" dirty="0">
                <a:effectLst/>
                <a:ea typeface="Calibri" panose="020F0502020204030204" pitchFamily="34" charset="0"/>
              </a:rPr>
              <a:t>be</a:t>
            </a:r>
            <a:r>
              <a:rPr lang="en-US" spc="-45" dirty="0">
                <a:effectLst/>
                <a:ea typeface="Calibri" panose="020F0502020204030204" pitchFamily="34" charset="0"/>
              </a:rPr>
              <a:t> </a:t>
            </a:r>
            <a:r>
              <a:rPr lang="en-US" dirty="0">
                <a:effectLst/>
                <a:ea typeface="Calibri" panose="020F0502020204030204" pitchFamily="34" charset="0"/>
              </a:rPr>
              <a:t>sent</a:t>
            </a:r>
            <a:r>
              <a:rPr lang="en-US" spc="-30" dirty="0">
                <a:effectLst/>
                <a:ea typeface="Calibri" panose="020F0502020204030204" pitchFamily="34" charset="0"/>
              </a:rPr>
              <a:t> </a:t>
            </a:r>
            <a:r>
              <a:rPr lang="en-US" dirty="0">
                <a:effectLst/>
                <a:ea typeface="Calibri" panose="020F0502020204030204" pitchFamily="34" charset="0"/>
              </a:rPr>
              <a:t>upwards</a:t>
            </a:r>
            <a:r>
              <a:rPr lang="en-US" spc="-55" dirty="0">
                <a:effectLst/>
                <a:ea typeface="Calibri" panose="020F0502020204030204" pitchFamily="34" charset="0"/>
              </a:rPr>
              <a:t> </a:t>
            </a:r>
            <a:r>
              <a:rPr lang="en-US" dirty="0">
                <a:effectLst/>
                <a:ea typeface="Calibri" panose="020F0502020204030204" pitchFamily="34" charset="0"/>
              </a:rPr>
              <a:t>the</a:t>
            </a:r>
            <a:r>
              <a:rPr lang="en-US" spc="-30" dirty="0">
                <a:effectLst/>
                <a:ea typeface="Calibri" panose="020F0502020204030204" pitchFamily="34" charset="0"/>
              </a:rPr>
              <a:t> </a:t>
            </a:r>
            <a:r>
              <a:rPr lang="en-US" dirty="0">
                <a:effectLst/>
                <a:ea typeface="Calibri" panose="020F0502020204030204" pitchFamily="34" charset="0"/>
              </a:rPr>
              <a:t>tree Depth First Approach with Backtracking.</a:t>
            </a:r>
            <a:endParaRPr lang="en-IN"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739270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A1758-540A-8FB6-134A-44C8F1DD9B69}"/>
              </a:ext>
            </a:extLst>
          </p:cNvPr>
          <p:cNvSpPr>
            <a:spLocks noGrp="1"/>
          </p:cNvSpPr>
          <p:nvPr>
            <p:ph type="title"/>
          </p:nvPr>
        </p:nvSpPr>
        <p:spPr/>
        <p:txBody>
          <a:bodyPr/>
          <a:lstStyle/>
          <a:p>
            <a:r>
              <a:rPr lang="en-IN" dirty="0"/>
              <a:t>Example </a:t>
            </a:r>
            <a:r>
              <a:rPr lang="en-IN" dirty="0" smtClean="0"/>
              <a:t>4</a:t>
            </a:r>
            <a:endParaRPr lang="en-IN" dirty="0"/>
          </a:p>
        </p:txBody>
      </p:sp>
      <p:pic>
        <p:nvPicPr>
          <p:cNvPr id="4" name="Image 282">
            <a:extLst>
              <a:ext uri="{FF2B5EF4-FFF2-40B4-BE49-F238E27FC236}">
                <a16:creationId xmlns:a16="http://schemas.microsoft.com/office/drawing/2014/main" xmlns="" id="{5AC2FC5B-D3A5-9945-09A6-275DB5CF4392}"/>
              </a:ext>
            </a:extLst>
          </p:cNvPr>
          <p:cNvPicPr>
            <a:picLocks/>
          </p:cNvPicPr>
          <p:nvPr/>
        </p:nvPicPr>
        <p:blipFill>
          <a:blip r:embed="rId3" cstate="print"/>
          <a:stretch>
            <a:fillRect/>
          </a:stretch>
        </p:blipFill>
        <p:spPr>
          <a:xfrm>
            <a:off x="5935131" y="1907244"/>
            <a:ext cx="4358033" cy="3673916"/>
          </a:xfrm>
          <a:prstGeom prst="rect">
            <a:avLst/>
          </a:prstGeom>
        </p:spPr>
      </p:pic>
      <p:sp>
        <p:nvSpPr>
          <p:cNvPr id="5" name="Rectangle 4"/>
          <p:cNvSpPr/>
          <p:nvPr/>
        </p:nvSpPr>
        <p:spPr>
          <a:xfrm>
            <a:off x="346364" y="1762036"/>
            <a:ext cx="6096000" cy="1200329"/>
          </a:xfrm>
          <a:prstGeom prst="rect">
            <a:avLst/>
          </a:prstGeom>
        </p:spPr>
        <p:txBody>
          <a:bodyPr>
            <a:spAutoFit/>
          </a:bodyPr>
          <a:lstStyle/>
          <a:p>
            <a:r>
              <a:rPr lang="en-GB" dirty="0">
                <a:latin typeface="Times New Roman" pitchFamily="18" charset="0"/>
                <a:cs typeface="Times New Roman" pitchFamily="18" charset="0"/>
              </a:rPr>
              <a:t>The Max player starts at node A, with α = -∞ and β = +∞. These values are passed to node B, where α = -∞ and β = +∞ remain unchanged. Node B then forwards the same values of α and β to its child node D.</a:t>
            </a:r>
            <a:endParaRPr lang="en-IN" dirty="0">
              <a:latin typeface="Times New Roman" pitchFamily="18" charset="0"/>
              <a:cs typeface="Times New Roman" pitchFamily="18" charset="0"/>
            </a:endParaRPr>
          </a:p>
        </p:txBody>
      </p:sp>
      <p:sp>
        <p:nvSpPr>
          <p:cNvPr id="6" name="Rectangle 5"/>
          <p:cNvSpPr/>
          <p:nvPr/>
        </p:nvSpPr>
        <p:spPr>
          <a:xfrm>
            <a:off x="568036" y="3907949"/>
            <a:ext cx="3048000" cy="923330"/>
          </a:xfrm>
          <a:prstGeom prst="rect">
            <a:avLst/>
          </a:prstGeom>
        </p:spPr>
        <p:txBody>
          <a:bodyPr wrap="square">
            <a:spAutoFit/>
          </a:bodyPr>
          <a:lstStyle/>
          <a:p>
            <a:r>
              <a:rPr lang="en-GB" dirty="0">
                <a:latin typeface="Times New Roman" pitchFamily="18" charset="0"/>
                <a:cs typeface="Times New Roman" pitchFamily="18" charset="0"/>
              </a:rPr>
              <a:t>The value at Node D will be determined during Max's turn. At Node D,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6606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5F53D8-2D9D-63FF-CC49-E23BDE0E727D}"/>
              </a:ext>
            </a:extLst>
          </p:cNvPr>
          <p:cNvSpPr>
            <a:spLocks noGrp="1"/>
          </p:cNvSpPr>
          <p:nvPr>
            <p:ph type="title"/>
          </p:nvPr>
        </p:nvSpPr>
        <p:spPr/>
        <p:txBody>
          <a:bodyPr/>
          <a:lstStyle/>
          <a:p>
            <a:r>
              <a:rPr lang="en-GB" dirty="0" smtClean="0"/>
              <a:t>Example 4 – Step 1</a:t>
            </a:r>
            <a:endParaRPr lang="en-IN" dirty="0"/>
          </a:p>
        </p:txBody>
      </p:sp>
      <p:grpSp>
        <p:nvGrpSpPr>
          <p:cNvPr id="4" name="Group 3">
            <a:extLst>
              <a:ext uri="{FF2B5EF4-FFF2-40B4-BE49-F238E27FC236}">
                <a16:creationId xmlns:a16="http://schemas.microsoft.com/office/drawing/2014/main" xmlns="" id="{D7D5FBF2-3E7B-4853-EE73-B8FA0A43E8DB}"/>
              </a:ext>
            </a:extLst>
          </p:cNvPr>
          <p:cNvGrpSpPr>
            <a:grpSpLocks/>
          </p:cNvGrpSpPr>
          <p:nvPr/>
        </p:nvGrpSpPr>
        <p:grpSpPr>
          <a:xfrm>
            <a:off x="2526168" y="1351714"/>
            <a:ext cx="7611745" cy="5141160"/>
            <a:chOff x="0" y="0"/>
            <a:chExt cx="9127130" cy="6335805"/>
          </a:xfrm>
        </p:grpSpPr>
        <p:pic>
          <p:nvPicPr>
            <p:cNvPr id="5" name="Image 284">
              <a:extLst>
                <a:ext uri="{FF2B5EF4-FFF2-40B4-BE49-F238E27FC236}">
                  <a16:creationId xmlns:a16="http://schemas.microsoft.com/office/drawing/2014/main" xmlns="" id="{28DB609A-D046-0A0A-72A5-9DD1C86FE027}"/>
                </a:ext>
              </a:extLst>
            </p:cNvPr>
            <p:cNvPicPr/>
            <p:nvPr/>
          </p:nvPicPr>
          <p:blipFill>
            <a:blip r:embed="rId3" cstate="print"/>
            <a:stretch>
              <a:fillRect/>
            </a:stretch>
          </p:blipFill>
          <p:spPr>
            <a:xfrm>
              <a:off x="722350" y="402291"/>
              <a:ext cx="8404780" cy="5933514"/>
            </a:xfrm>
            <a:prstGeom prst="rect">
              <a:avLst/>
            </a:prstGeom>
          </p:spPr>
        </p:pic>
        <p:pic>
          <p:nvPicPr>
            <p:cNvPr id="6" name="Image 285">
              <a:extLst>
                <a:ext uri="{FF2B5EF4-FFF2-40B4-BE49-F238E27FC236}">
                  <a16:creationId xmlns:a16="http://schemas.microsoft.com/office/drawing/2014/main" xmlns="" id="{51A53CD6-A10C-CAB4-EA11-A898AFAA566E}"/>
                </a:ext>
              </a:extLst>
            </p:cNvPr>
            <p:cNvPicPr/>
            <p:nvPr/>
          </p:nvPicPr>
          <p:blipFill>
            <a:blip r:embed="rId4" cstate="print"/>
            <a:stretch>
              <a:fillRect/>
            </a:stretch>
          </p:blipFill>
          <p:spPr>
            <a:xfrm>
              <a:off x="0" y="3957523"/>
              <a:ext cx="1066800" cy="614476"/>
            </a:xfrm>
            <a:prstGeom prst="rect">
              <a:avLst/>
            </a:prstGeom>
          </p:spPr>
        </p:pic>
        <p:pic>
          <p:nvPicPr>
            <p:cNvPr id="7" name="Image 286">
              <a:extLst>
                <a:ext uri="{FF2B5EF4-FFF2-40B4-BE49-F238E27FC236}">
                  <a16:creationId xmlns:a16="http://schemas.microsoft.com/office/drawing/2014/main" xmlns="" id="{7B2D3172-A762-8DF6-EA54-D54C55D3BA42}"/>
                </a:ext>
              </a:extLst>
            </p:cNvPr>
            <p:cNvPicPr/>
            <p:nvPr/>
          </p:nvPicPr>
          <p:blipFill>
            <a:blip r:embed="rId5" cstate="print"/>
            <a:stretch>
              <a:fillRect/>
            </a:stretch>
          </p:blipFill>
          <p:spPr>
            <a:xfrm>
              <a:off x="0" y="3933825"/>
              <a:ext cx="1066801" cy="638175"/>
            </a:xfrm>
            <a:prstGeom prst="rect">
              <a:avLst/>
            </a:prstGeom>
          </p:spPr>
        </p:pic>
        <p:pic>
          <p:nvPicPr>
            <p:cNvPr id="8" name="Image 287">
              <a:extLst>
                <a:ext uri="{FF2B5EF4-FFF2-40B4-BE49-F238E27FC236}">
                  <a16:creationId xmlns:a16="http://schemas.microsoft.com/office/drawing/2014/main" xmlns="" id="{E0900235-1C25-C419-80DF-7E137FB52F53}"/>
                </a:ext>
              </a:extLst>
            </p:cNvPr>
            <p:cNvPicPr/>
            <p:nvPr/>
          </p:nvPicPr>
          <p:blipFill>
            <a:blip r:embed="rId6" cstate="print"/>
            <a:stretch>
              <a:fillRect/>
            </a:stretch>
          </p:blipFill>
          <p:spPr>
            <a:xfrm>
              <a:off x="6400800" y="0"/>
              <a:ext cx="1162050" cy="647700"/>
            </a:xfrm>
            <a:prstGeom prst="rect">
              <a:avLst/>
            </a:prstGeom>
          </p:spPr>
        </p:pic>
      </p:grpSp>
      <p:sp>
        <p:nvSpPr>
          <p:cNvPr id="9" name="Rectangle 8"/>
          <p:cNvSpPr/>
          <p:nvPr/>
        </p:nvSpPr>
        <p:spPr>
          <a:xfrm>
            <a:off x="0" y="2270326"/>
            <a:ext cx="3602182" cy="923330"/>
          </a:xfrm>
          <a:prstGeom prst="rect">
            <a:avLst/>
          </a:prstGeom>
        </p:spPr>
        <p:txBody>
          <a:bodyPr wrap="square">
            <a:spAutoFit/>
          </a:bodyPr>
          <a:lstStyle/>
          <a:p>
            <a:r>
              <a:rPr lang="en-GB" dirty="0">
                <a:latin typeface="Times New Roman" pitchFamily="18" charset="0"/>
                <a:cs typeface="Times New Roman" pitchFamily="18" charset="0"/>
              </a:rPr>
              <a:t>The algorithm now returns to node B, where the value will be updated since it is Min's turn.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3881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3C788-B31B-C679-8417-0A294630F86E}"/>
              </a:ext>
            </a:extLst>
          </p:cNvPr>
          <p:cNvSpPr>
            <a:spLocks noGrp="1"/>
          </p:cNvSpPr>
          <p:nvPr>
            <p:ph type="title"/>
          </p:nvPr>
        </p:nvSpPr>
        <p:spPr/>
        <p:txBody>
          <a:bodyPr/>
          <a:lstStyle/>
          <a:p>
            <a:r>
              <a:rPr lang="en-GB" dirty="0"/>
              <a:t>Example 4 – Step </a:t>
            </a:r>
            <a:r>
              <a:rPr lang="en-GB" dirty="0" smtClean="0"/>
              <a:t>2</a:t>
            </a:r>
            <a:endParaRPr lang="en-IN"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107" y="1852179"/>
            <a:ext cx="5924550"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68037" y="1827024"/>
            <a:ext cx="6096000" cy="369332"/>
          </a:xfrm>
          <a:prstGeom prst="rect">
            <a:avLst/>
          </a:prstGeom>
        </p:spPr>
        <p:txBody>
          <a:bodyPr>
            <a:spAutoFit/>
          </a:bodyPr>
          <a:lstStyle/>
          <a:p>
            <a:r>
              <a:rPr lang="en-GB" dirty="0">
                <a:latin typeface="Times New Roman" pitchFamily="18" charset="0"/>
                <a:cs typeface="Times New Roman" pitchFamily="18" charset="0"/>
              </a:rPr>
              <a:t>Max takes its turn at node E, updating the value of α.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1720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11E5E-9860-DFD2-F5B0-4BBCD5731167}"/>
              </a:ext>
            </a:extLst>
          </p:cNvPr>
          <p:cNvSpPr>
            <a:spLocks noGrp="1"/>
          </p:cNvSpPr>
          <p:nvPr>
            <p:ph type="title"/>
          </p:nvPr>
        </p:nvSpPr>
        <p:spPr/>
        <p:txBody>
          <a:bodyPr/>
          <a:lstStyle/>
          <a:p>
            <a:r>
              <a:rPr lang="en-GB" dirty="0"/>
              <a:t>Example 4 – Step </a:t>
            </a:r>
            <a:r>
              <a:rPr lang="en-GB" dirty="0" smtClean="0"/>
              <a:t>3</a:t>
            </a:r>
            <a:endParaRPr lang="en-IN" dirty="0"/>
          </a:p>
        </p:txBody>
      </p:sp>
      <p:sp>
        <p:nvSpPr>
          <p:cNvPr id="3" name="Content Placeholder 2">
            <a:extLst>
              <a:ext uri="{FF2B5EF4-FFF2-40B4-BE49-F238E27FC236}">
                <a16:creationId xmlns:a16="http://schemas.microsoft.com/office/drawing/2014/main" xmlns="" id="{9EDCB794-E1C8-61EE-F543-4E83FD35C96B}"/>
              </a:ext>
            </a:extLst>
          </p:cNvPr>
          <p:cNvSpPr>
            <a:spLocks noGrp="1"/>
          </p:cNvSpPr>
          <p:nvPr>
            <p:ph idx="1"/>
          </p:nvPr>
        </p:nvSpPr>
        <p:spPr/>
        <p:txBody>
          <a:bodyPr/>
          <a:lstStyle/>
          <a:p>
            <a:endParaRPr lang="en-IN"/>
          </a:p>
        </p:txBody>
      </p:sp>
      <p:pic>
        <p:nvPicPr>
          <p:cNvPr id="4" name="Image 297" descr="Alpha-Beta Pruning">
            <a:extLst>
              <a:ext uri="{FF2B5EF4-FFF2-40B4-BE49-F238E27FC236}">
                <a16:creationId xmlns:a16="http://schemas.microsoft.com/office/drawing/2014/main" xmlns="" id="{49EB2A72-C125-5AD2-8D3C-68932888484C}"/>
              </a:ext>
            </a:extLst>
          </p:cNvPr>
          <p:cNvPicPr>
            <a:picLocks/>
          </p:cNvPicPr>
          <p:nvPr/>
        </p:nvPicPr>
        <p:blipFill>
          <a:blip r:embed="rId2" cstate="print"/>
          <a:stretch>
            <a:fillRect/>
          </a:stretch>
        </p:blipFill>
        <p:spPr>
          <a:xfrm>
            <a:off x="2662058" y="1064287"/>
            <a:ext cx="7933055" cy="5378891"/>
          </a:xfrm>
          <a:prstGeom prst="rect">
            <a:avLst/>
          </a:prstGeom>
        </p:spPr>
      </p:pic>
    </p:spTree>
    <p:extLst>
      <p:ext uri="{BB962C8B-B14F-4D97-AF65-F5344CB8AC3E}">
        <p14:creationId xmlns:p14="http://schemas.microsoft.com/office/powerpoint/2010/main" val="39279505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4 – Step </a:t>
            </a:r>
            <a:r>
              <a:rPr lang="en-GB" dirty="0" smtClean="0"/>
              <a:t>4</a:t>
            </a:r>
            <a:endParaRPr lang="en-IN" dirty="0"/>
          </a:p>
        </p:txBody>
      </p:sp>
      <p:sp>
        <p:nvSpPr>
          <p:cNvPr id="3" name="Content Placeholder 2"/>
          <p:cNvSpPr>
            <a:spLocks noGrp="1"/>
          </p:cNvSpPr>
          <p:nvPr>
            <p:ph idx="1"/>
          </p:nvPr>
        </p:nvSpPr>
        <p:spPr/>
        <p:txBody>
          <a:bodyPr/>
          <a:lstStyle/>
          <a:p>
            <a:r>
              <a:rPr lang="en-GB" dirty="0"/>
              <a:t>The method now backtracks in the tree, moving from node B to node A. </a:t>
            </a:r>
            <a:endParaRPr lang="en-GB" dirty="0" smtClean="0"/>
          </a:p>
          <a:p>
            <a:r>
              <a:rPr lang="en-GB" dirty="0" smtClean="0"/>
              <a:t>At </a:t>
            </a:r>
            <a:r>
              <a:rPr lang="en-GB" dirty="0"/>
              <a:t>node A, the value of α is updated to the highest available value, resulting in </a:t>
            </a:r>
            <a:r>
              <a:rPr lang="en-GB" b="1" dirty="0"/>
              <a:t>α = max(-∞, 3) = 3</a:t>
            </a:r>
            <a:r>
              <a:rPr lang="en-GB" dirty="0"/>
              <a:t>, </a:t>
            </a:r>
            <a:r>
              <a:rPr lang="en-GB" dirty="0" smtClean="0"/>
              <a:t>while </a:t>
            </a:r>
            <a:r>
              <a:rPr lang="en-GB" dirty="0"/>
              <a:t>β remains unchanged at +∞. These updated values, α = 3 and β = +∞, are then passed to A's right successor, node C.</a:t>
            </a:r>
          </a:p>
          <a:p>
            <a:r>
              <a:rPr lang="en-GB" dirty="0"/>
              <a:t>At node C, α = 3 and β = +∞ are forwarded to its child node, F, without any changes.</a:t>
            </a:r>
          </a:p>
          <a:p>
            <a:endParaRPr lang="en-IN" dirty="0"/>
          </a:p>
        </p:txBody>
      </p:sp>
    </p:spTree>
    <p:extLst>
      <p:ext uri="{BB962C8B-B14F-4D97-AF65-F5344CB8AC3E}">
        <p14:creationId xmlns:p14="http://schemas.microsoft.com/office/powerpoint/2010/main" val="65878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4 – Step 5</a:t>
            </a:r>
            <a:endParaRPr lang="en-IN"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413" y="1925782"/>
            <a:ext cx="5000299" cy="379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3963" y="2205427"/>
            <a:ext cx="6096000" cy="646331"/>
          </a:xfrm>
          <a:prstGeom prst="rect">
            <a:avLst/>
          </a:prstGeom>
        </p:spPr>
        <p:txBody>
          <a:bodyPr>
            <a:spAutoFit/>
          </a:bodyPr>
          <a:lstStyle/>
          <a:p>
            <a:r>
              <a:rPr lang="en-GB" dirty="0">
                <a:latin typeface="Times New Roman" pitchFamily="18" charset="0"/>
                <a:cs typeface="Times New Roman" pitchFamily="18" charset="0"/>
              </a:rPr>
              <a:t>At node F, the value of α is compared with its left child, which has a value of 0.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613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1AD28-FD4A-2AE5-A657-D28CC8C2451C}"/>
              </a:ext>
            </a:extLst>
          </p:cNvPr>
          <p:cNvSpPr>
            <a:spLocks noGrp="1"/>
          </p:cNvSpPr>
          <p:nvPr>
            <p:ph type="title"/>
          </p:nvPr>
        </p:nvSpPr>
        <p:spPr/>
        <p:txBody>
          <a:bodyPr/>
          <a:lstStyle/>
          <a:p>
            <a:pPr algn="l"/>
            <a:r>
              <a:rPr lang="en-GB" dirty="0"/>
              <a:t>Example 4 – Step </a:t>
            </a:r>
            <a:r>
              <a:rPr lang="en-GB" dirty="0" smtClean="0"/>
              <a:t>6</a:t>
            </a:r>
            <a:endParaRPr lang="en-IN" dirty="0"/>
          </a:p>
        </p:txBody>
      </p:sp>
      <p:pic>
        <p:nvPicPr>
          <p:cNvPr id="4" name="Image 298">
            <a:extLst>
              <a:ext uri="{FF2B5EF4-FFF2-40B4-BE49-F238E27FC236}">
                <a16:creationId xmlns:a16="http://schemas.microsoft.com/office/drawing/2014/main" xmlns="" id="{1D44DD25-6867-1F57-BE4C-48083A91FFC6}"/>
              </a:ext>
            </a:extLst>
          </p:cNvPr>
          <p:cNvPicPr>
            <a:picLocks/>
          </p:cNvPicPr>
          <p:nvPr/>
        </p:nvPicPr>
        <p:blipFill>
          <a:blip r:embed="rId3" cstate="print"/>
          <a:stretch>
            <a:fillRect/>
          </a:stretch>
        </p:blipFill>
        <p:spPr>
          <a:xfrm>
            <a:off x="3854305" y="1136073"/>
            <a:ext cx="7007659" cy="5126008"/>
          </a:xfrm>
          <a:prstGeom prst="rect">
            <a:avLst/>
          </a:prstGeom>
        </p:spPr>
      </p:pic>
      <p:sp>
        <p:nvSpPr>
          <p:cNvPr id="5" name="Rectangle 4"/>
          <p:cNvSpPr/>
          <p:nvPr/>
        </p:nvSpPr>
        <p:spPr>
          <a:xfrm>
            <a:off x="0" y="1845256"/>
            <a:ext cx="6096000" cy="369332"/>
          </a:xfrm>
          <a:prstGeom prst="rect">
            <a:avLst/>
          </a:prstGeom>
        </p:spPr>
        <p:txBody>
          <a:bodyPr>
            <a:spAutoFit/>
          </a:bodyPr>
          <a:lstStyle/>
          <a:p>
            <a:r>
              <a:rPr lang="en-GB" dirty="0" smtClean="0">
                <a:latin typeface="Times New Roman" pitchFamily="18" charset="0"/>
                <a:cs typeface="Times New Roman" pitchFamily="18" charset="0"/>
              </a:rPr>
              <a:t>Node </a:t>
            </a:r>
            <a:r>
              <a:rPr lang="en-GB" dirty="0">
                <a:latin typeface="Times New Roman" pitchFamily="18" charset="0"/>
                <a:cs typeface="Times New Roman" pitchFamily="18" charset="0"/>
              </a:rPr>
              <a:t>F returns the node value of 1 to node </a:t>
            </a:r>
            <a:r>
              <a:rPr lang="en-GB" dirty="0" smtClean="0">
                <a:latin typeface="Times New Roman" pitchFamily="18" charset="0"/>
                <a:cs typeface="Times New Roman" pitchFamily="18" charset="0"/>
              </a:rPr>
              <a:t>C</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458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4769D9-A8AE-269D-40D6-177E5D84239A}"/>
              </a:ext>
            </a:extLst>
          </p:cNvPr>
          <p:cNvSpPr>
            <a:spLocks noGrp="1"/>
          </p:cNvSpPr>
          <p:nvPr>
            <p:ph type="title"/>
          </p:nvPr>
        </p:nvSpPr>
        <p:spPr/>
        <p:txBody>
          <a:bodyPr/>
          <a:lstStyle/>
          <a:p>
            <a:pPr algn="l"/>
            <a:r>
              <a:rPr lang="en-GB" dirty="0"/>
              <a:t>Example 4 – Step </a:t>
            </a:r>
            <a:r>
              <a:rPr lang="en-GB" dirty="0" smtClean="0"/>
              <a:t>7</a:t>
            </a:r>
            <a:endParaRPr lang="en-IN" dirty="0"/>
          </a:p>
        </p:txBody>
      </p:sp>
      <p:pic>
        <p:nvPicPr>
          <p:cNvPr id="4" name="Image 299">
            <a:extLst>
              <a:ext uri="{FF2B5EF4-FFF2-40B4-BE49-F238E27FC236}">
                <a16:creationId xmlns:a16="http://schemas.microsoft.com/office/drawing/2014/main" xmlns="" id="{F36DC69A-610D-23F7-B266-470EDF19BC59}"/>
              </a:ext>
            </a:extLst>
          </p:cNvPr>
          <p:cNvPicPr>
            <a:picLocks/>
          </p:cNvPicPr>
          <p:nvPr/>
        </p:nvPicPr>
        <p:blipFill>
          <a:blip r:embed="rId3" cstate="print"/>
          <a:stretch>
            <a:fillRect/>
          </a:stretch>
        </p:blipFill>
        <p:spPr>
          <a:xfrm>
            <a:off x="2837208" y="1066799"/>
            <a:ext cx="7415155" cy="5354637"/>
          </a:xfrm>
          <a:prstGeom prst="rect">
            <a:avLst/>
          </a:prstGeom>
        </p:spPr>
      </p:pic>
      <p:sp>
        <p:nvSpPr>
          <p:cNvPr id="5" name="Rectangle 4"/>
          <p:cNvSpPr/>
          <p:nvPr/>
        </p:nvSpPr>
        <p:spPr>
          <a:xfrm>
            <a:off x="138545" y="2108261"/>
            <a:ext cx="3909788" cy="369332"/>
          </a:xfrm>
          <a:prstGeom prst="rect">
            <a:avLst/>
          </a:prstGeom>
        </p:spPr>
        <p:txBody>
          <a:bodyPr wrap="none">
            <a:spAutoFit/>
          </a:bodyPr>
          <a:lstStyle/>
          <a:p>
            <a:r>
              <a:rPr lang="en-GB" dirty="0">
                <a:latin typeface="Times New Roman" pitchFamily="18" charset="0"/>
                <a:cs typeface="Times New Roman" pitchFamily="18" charset="0"/>
              </a:rPr>
              <a:t>Node C returns the value of 1 to node A</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7244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marL="0">
              <a:tabLst>
                <a:tab pos="1538288" algn="l"/>
              </a:tabLst>
            </a:pPr>
            <a:r>
              <a:rPr lang="en-US"/>
              <a:t>Other Games</a:t>
            </a:r>
          </a:p>
        </p:txBody>
      </p:sp>
      <p:sp>
        <p:nvSpPr>
          <p:cNvPr id="2" name="Content Placeholder 1"/>
          <p:cNvSpPr>
            <a:spLocks noGrp="1"/>
          </p:cNvSpPr>
          <p:nvPr>
            <p:ph idx="1"/>
          </p:nvPr>
        </p:nvSpPr>
        <p:spPr/>
        <p:txBody>
          <a:bodyPr/>
          <a:lstStyle/>
          <a:p>
            <a:endParaRPr lang="en-IN"/>
          </a:p>
        </p:txBody>
      </p:sp>
      <p:graphicFrame>
        <p:nvGraphicFramePr>
          <p:cNvPr id="247835" name="Group 27"/>
          <p:cNvGraphicFramePr>
            <a:graphicFrameLocks noGrp="1"/>
          </p:cNvGraphicFramePr>
          <p:nvPr/>
        </p:nvGraphicFramePr>
        <p:xfrm>
          <a:off x="1255184" y="920751"/>
          <a:ext cx="9787467" cy="5715001"/>
        </p:xfrm>
        <a:graphic>
          <a:graphicData uri="http://schemas.openxmlformats.org/drawingml/2006/table">
            <a:tbl>
              <a:tblPr/>
              <a:tblGrid>
                <a:gridCol w="3266016">
                  <a:extLst>
                    <a:ext uri="{9D8B030D-6E8A-4147-A177-3AD203B41FA5}">
                      <a16:colId xmlns:a16="http://schemas.microsoft.com/office/drawing/2014/main" xmlns="" val="20000"/>
                    </a:ext>
                  </a:extLst>
                </a:gridCol>
                <a:gridCol w="3246967">
                  <a:extLst>
                    <a:ext uri="{9D8B030D-6E8A-4147-A177-3AD203B41FA5}">
                      <a16:colId xmlns:a16="http://schemas.microsoft.com/office/drawing/2014/main" xmlns="" val="20001"/>
                    </a:ext>
                  </a:extLst>
                </a:gridCol>
                <a:gridCol w="3274484">
                  <a:extLst>
                    <a:ext uri="{9D8B030D-6E8A-4147-A177-3AD203B41FA5}">
                      <a16:colId xmlns:a16="http://schemas.microsoft.com/office/drawing/2014/main" xmlns="" val="20002"/>
                    </a:ext>
                  </a:extLst>
                </a:gridCol>
              </a:tblGrid>
              <a:tr h="1905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a:ln>
                          <a:noFill/>
                        </a:ln>
                        <a:solidFill>
                          <a:srgbClr val="000000"/>
                        </a:solidFill>
                        <a:effectLst/>
                        <a:latin typeface="Arial Unicode MS" pitchFamily="34" charset="-128"/>
                      </a:endParaRPr>
                    </a:p>
                  </a:txBody>
                  <a:tcPr marL="85703" marR="85703" marT="32139" marB="32139"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31000"/>
                        <a:buFontTx/>
                        <a:buNone/>
                        <a:tabLst>
                          <a:tab pos="1065213" algn="l"/>
                        </a:tabLst>
                      </a:pPr>
                      <a:r>
                        <a:rPr kumimoji="0" lang="en-US" sz="2600" b="0" i="0" u="none" strike="noStrike" cap="none" normalizeH="0" baseline="0">
                          <a:ln>
                            <a:noFill/>
                          </a:ln>
                          <a:solidFill>
                            <a:srgbClr val="000000"/>
                          </a:solidFill>
                          <a:effectLst/>
                          <a:latin typeface="Arial Unicode MS" pitchFamily="34" charset="-128"/>
                        </a:rPr>
                        <a:t>deterministic</a:t>
                      </a:r>
                    </a:p>
                  </a:txBody>
                  <a:tcPr marL="85703" marR="85703" marT="32139" marB="32139" anchor="ctr" horzOverflow="overflow">
                    <a:lnL cap="flat">
                      <a:noFill/>
                    </a:lnL>
                    <a:lnR cap="flat">
                      <a:noFill/>
                    </a:lnR>
                    <a:lnT cap="flat">
                      <a:noFill/>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31000"/>
                        <a:buFontTx/>
                        <a:buNone/>
                        <a:tabLst>
                          <a:tab pos="1065213" algn="l"/>
                        </a:tabLst>
                      </a:pPr>
                      <a:r>
                        <a:rPr kumimoji="0" lang="en-US" sz="2600" b="0" i="0" u="none" strike="noStrike" cap="none" normalizeH="0" baseline="0">
                          <a:ln>
                            <a:noFill/>
                          </a:ln>
                          <a:solidFill>
                            <a:srgbClr val="000000"/>
                          </a:solidFill>
                          <a:effectLst/>
                          <a:latin typeface="Arial Unicode MS" pitchFamily="34" charset="-128"/>
                        </a:rPr>
                        <a:t>chance</a:t>
                      </a:r>
                    </a:p>
                  </a:txBody>
                  <a:tcPr marL="85703" marR="85703" marT="32139" marB="32139" anchor="ctr" horzOverflow="overflow">
                    <a:lnL cap="flat">
                      <a:noFill/>
                    </a:lnL>
                    <a:lnR cap="flat">
                      <a:noFill/>
                    </a:lnR>
                    <a:lnT cap="flat">
                      <a:noFill/>
                    </a:lnT>
                    <a:lnB w="254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906588">
                <a:tc>
                  <a:txBody>
                    <a:bodyPr/>
                    <a:lstStyle/>
                    <a:p>
                      <a:pPr marL="0" marR="0" lvl="0" indent="0" algn="ctr" defTabSz="914400" rtl="0" eaLnBrk="1" fontAlgn="base" latinLnBrk="0" hangingPunct="1">
                        <a:lnSpc>
                          <a:spcPct val="100000"/>
                        </a:lnSpc>
                        <a:spcBef>
                          <a:spcPct val="0"/>
                        </a:spcBef>
                        <a:spcAft>
                          <a:spcPct val="0"/>
                        </a:spcAft>
                        <a:buClrTx/>
                        <a:buSzPct val="131000"/>
                        <a:buFontTx/>
                        <a:buNone/>
                        <a:tabLst>
                          <a:tab pos="1065213" algn="l"/>
                        </a:tabLst>
                      </a:pPr>
                      <a:r>
                        <a:rPr kumimoji="0" lang="en-US" sz="2600" b="0" i="0" u="none" strike="noStrike" cap="none" normalizeH="0" baseline="0">
                          <a:ln>
                            <a:noFill/>
                          </a:ln>
                          <a:solidFill>
                            <a:srgbClr val="000000"/>
                          </a:solidFill>
                          <a:effectLst/>
                          <a:latin typeface="Arial Unicode MS" pitchFamily="34" charset="-128"/>
                        </a:rPr>
                        <a:t>perfect</a:t>
                      </a:r>
                    </a:p>
                    <a:p>
                      <a:pPr marL="0" marR="0" lvl="0" indent="0" algn="ctr" defTabSz="914400" rtl="0" eaLnBrk="1" fontAlgn="base" latinLnBrk="0" hangingPunct="1">
                        <a:lnSpc>
                          <a:spcPct val="100000"/>
                        </a:lnSpc>
                        <a:spcBef>
                          <a:spcPct val="0"/>
                        </a:spcBef>
                        <a:spcAft>
                          <a:spcPct val="0"/>
                        </a:spcAft>
                        <a:buClrTx/>
                        <a:buSzPct val="131000"/>
                        <a:buFontTx/>
                        <a:buNone/>
                        <a:tabLst>
                          <a:tab pos="1065213" algn="l"/>
                        </a:tabLst>
                      </a:pPr>
                      <a:r>
                        <a:rPr kumimoji="0" lang="en-US" sz="2600" b="0" i="0" u="none" strike="noStrike" cap="none" normalizeH="0" baseline="0">
                          <a:ln>
                            <a:noFill/>
                          </a:ln>
                          <a:solidFill>
                            <a:srgbClr val="000000"/>
                          </a:solidFill>
                          <a:effectLst/>
                          <a:latin typeface="Arial Unicode MS" pitchFamily="34" charset="-128"/>
                        </a:rPr>
                        <a:t>information</a:t>
                      </a:r>
                    </a:p>
                  </a:txBody>
                  <a:tcPr marL="85703" marR="85703" marT="32139" marB="32139" anchor="ctr" horzOverflow="overflow">
                    <a:lnL cap="flat">
                      <a:noFill/>
                    </a:lnL>
                    <a:lnR w="25400" cap="flat" cmpd="sng" algn="ctr">
                      <a:solidFill>
                        <a:schemeClr val="accent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31000"/>
                        <a:buFontTx/>
                        <a:buNone/>
                        <a:tabLst>
                          <a:tab pos="1065213" algn="l"/>
                        </a:tabLst>
                      </a:pPr>
                      <a:r>
                        <a:rPr kumimoji="0" lang="en-US" sz="2600" b="0" i="0" u="none" strike="noStrike" cap="none" normalizeH="0" baseline="0">
                          <a:ln>
                            <a:noFill/>
                          </a:ln>
                          <a:solidFill>
                            <a:srgbClr val="000000"/>
                          </a:solidFill>
                          <a:effectLst/>
                          <a:latin typeface="Arial Unicode MS" pitchFamily="34" charset="-128"/>
                        </a:rPr>
                        <a:t>chess, checkers, go, othello</a:t>
                      </a:r>
                    </a:p>
                  </a:txBody>
                  <a:tcPr marL="85703" marR="85703" marT="32139" marB="3213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31000"/>
                        <a:buFontTx/>
                        <a:buNone/>
                        <a:tabLst>
                          <a:tab pos="1065213" algn="l"/>
                        </a:tabLst>
                      </a:pPr>
                      <a:r>
                        <a:rPr kumimoji="0" lang="en-US" sz="2600" b="0" i="0" u="none" strike="noStrike" cap="none" normalizeH="0" baseline="0">
                          <a:ln>
                            <a:noFill/>
                          </a:ln>
                          <a:solidFill>
                            <a:srgbClr val="000000"/>
                          </a:solidFill>
                          <a:effectLst/>
                          <a:latin typeface="Arial Unicode MS" pitchFamily="34" charset="-128"/>
                        </a:rPr>
                        <a:t>backgammon, monopoly</a:t>
                      </a:r>
                    </a:p>
                  </a:txBody>
                  <a:tcPr marL="85703" marR="85703" marT="32139" marB="3213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903413">
                <a:tc>
                  <a:txBody>
                    <a:bodyPr/>
                    <a:lstStyle/>
                    <a:p>
                      <a:pPr marL="0" marR="0" lvl="0" indent="0" algn="ctr" defTabSz="914400" rtl="0" eaLnBrk="1" fontAlgn="base" latinLnBrk="0" hangingPunct="1">
                        <a:lnSpc>
                          <a:spcPct val="100000"/>
                        </a:lnSpc>
                        <a:spcBef>
                          <a:spcPct val="0"/>
                        </a:spcBef>
                        <a:spcAft>
                          <a:spcPct val="0"/>
                        </a:spcAft>
                        <a:buClrTx/>
                        <a:buSzPct val="131000"/>
                        <a:buFontTx/>
                        <a:buNone/>
                        <a:tabLst>
                          <a:tab pos="1065213" algn="l"/>
                        </a:tabLst>
                      </a:pPr>
                      <a:r>
                        <a:rPr kumimoji="0" lang="en-US" sz="2600" b="0" i="0" u="none" strike="noStrike" cap="none" normalizeH="0" baseline="0">
                          <a:ln>
                            <a:noFill/>
                          </a:ln>
                          <a:solidFill>
                            <a:srgbClr val="000000"/>
                          </a:solidFill>
                          <a:effectLst/>
                          <a:latin typeface="Arial Unicode MS" pitchFamily="34" charset="-128"/>
                        </a:rPr>
                        <a:t>imperfect information</a:t>
                      </a:r>
                    </a:p>
                  </a:txBody>
                  <a:tcPr marL="85703" marR="85703" marT="32139" marB="32139" anchor="ctr" horzOverflow="overflow">
                    <a:lnL cap="flat">
                      <a:noFill/>
                    </a:lnL>
                    <a:lnR w="25400" cap="flat" cmpd="sng" algn="ctr">
                      <a:solidFill>
                        <a:schemeClr val="accent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Arial Unicode MS" pitchFamily="34" charset="-128"/>
                        </a:rPr>
                        <a:t>stratego</a:t>
                      </a:r>
                    </a:p>
                  </a:txBody>
                  <a:tcPr marL="85703" marR="85703" marT="32139" marB="3213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31000"/>
                        <a:buFontTx/>
                        <a:buNone/>
                        <a:tabLst>
                          <a:tab pos="1065213" algn="l"/>
                        </a:tabLst>
                      </a:pPr>
                      <a:r>
                        <a:rPr kumimoji="0" lang="en-US" sz="2600" b="0" i="0" u="none" strike="noStrike" cap="none" normalizeH="0" baseline="0">
                          <a:ln>
                            <a:noFill/>
                          </a:ln>
                          <a:solidFill>
                            <a:srgbClr val="000000"/>
                          </a:solidFill>
                          <a:effectLst/>
                          <a:latin typeface="Arial Unicode MS" pitchFamily="34" charset="-128"/>
                        </a:rPr>
                        <a:t>bridge, poker, scrabble, nuclear war</a:t>
                      </a:r>
                    </a:p>
                  </a:txBody>
                  <a:tcPr marL="85703" marR="85703" marT="32139" marB="32139" anchor="ctr" horzOverflow="overflow">
                    <a:lnL w="25400" cap="flat" cmpd="sng" algn="ctr">
                      <a:solidFill>
                        <a:schemeClr val="accent1"/>
                      </a:solidFill>
                      <a:prstDash val="solid"/>
                      <a:round/>
                      <a:headEnd type="none" w="med" len="med"/>
                      <a:tailEnd type="none" w="med" len="med"/>
                    </a:lnL>
                    <a:lnR w="25400" cap="flat" cmpd="sng" algn="ctr">
                      <a:solidFill>
                        <a:schemeClr val="accent1"/>
                      </a:solidFill>
                      <a:prstDash val="solid"/>
                      <a:round/>
                      <a:headEnd type="none" w="med" len="med"/>
                      <a:tailEnd type="none" w="med" len="med"/>
                    </a:lnR>
                    <a:lnT w="25400" cap="flat" cmpd="sng" algn="ctr">
                      <a:solidFill>
                        <a:schemeClr val="accent1"/>
                      </a:solidFill>
                      <a:prstDash val="solid"/>
                      <a:round/>
                      <a:headEnd type="none" w="med" len="med"/>
                      <a:tailEnd type="none" w="med" len="med"/>
                    </a:lnT>
                    <a:lnB w="25400" cap="flat" cmpd="sng" algn="ctr">
                      <a:solidFill>
                        <a:schemeClr val="accent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228384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71A544-0068-6549-0800-FCDCBC96C619}"/>
              </a:ext>
            </a:extLst>
          </p:cNvPr>
          <p:cNvSpPr>
            <a:spLocks noGrp="1"/>
          </p:cNvSpPr>
          <p:nvPr>
            <p:ph type="title"/>
          </p:nvPr>
        </p:nvSpPr>
        <p:spPr/>
        <p:txBody>
          <a:bodyPr/>
          <a:lstStyle/>
          <a:p>
            <a:pPr algn="l"/>
            <a:r>
              <a:rPr lang="en-GB" dirty="0" smtClean="0"/>
              <a:t>Example 4 - Solution</a:t>
            </a:r>
            <a:endParaRPr lang="en-IN" dirty="0"/>
          </a:p>
        </p:txBody>
      </p:sp>
      <p:sp>
        <p:nvSpPr>
          <p:cNvPr id="3" name="Content Placeholder 2">
            <a:extLst>
              <a:ext uri="{FF2B5EF4-FFF2-40B4-BE49-F238E27FC236}">
                <a16:creationId xmlns:a16="http://schemas.microsoft.com/office/drawing/2014/main" xmlns="" id="{66E22A06-0621-5ABF-EA36-A4E2D071E3E5}"/>
              </a:ext>
            </a:extLst>
          </p:cNvPr>
          <p:cNvSpPr>
            <a:spLocks noGrp="1"/>
          </p:cNvSpPr>
          <p:nvPr>
            <p:ph idx="1"/>
          </p:nvPr>
        </p:nvSpPr>
        <p:spPr/>
        <p:txBody>
          <a:bodyPr/>
          <a:lstStyle/>
          <a:p>
            <a:endParaRPr lang="en-IN"/>
          </a:p>
        </p:txBody>
      </p:sp>
      <p:pic>
        <p:nvPicPr>
          <p:cNvPr id="4" name="Image 300">
            <a:extLst>
              <a:ext uri="{FF2B5EF4-FFF2-40B4-BE49-F238E27FC236}">
                <a16:creationId xmlns:a16="http://schemas.microsoft.com/office/drawing/2014/main" xmlns="" id="{8607E56A-2280-A347-829E-597F120D73C4}"/>
              </a:ext>
            </a:extLst>
          </p:cNvPr>
          <p:cNvPicPr>
            <a:picLocks/>
          </p:cNvPicPr>
          <p:nvPr/>
        </p:nvPicPr>
        <p:blipFill>
          <a:blip r:embed="rId3" cstate="print"/>
          <a:stretch>
            <a:fillRect/>
          </a:stretch>
        </p:blipFill>
        <p:spPr>
          <a:xfrm>
            <a:off x="2545311" y="1607127"/>
            <a:ext cx="6834216" cy="4551420"/>
          </a:xfrm>
          <a:prstGeom prst="rect">
            <a:avLst/>
          </a:prstGeom>
        </p:spPr>
      </p:pic>
    </p:spTree>
    <p:extLst>
      <p:ext uri="{BB962C8B-B14F-4D97-AF65-F5344CB8AC3E}">
        <p14:creationId xmlns:p14="http://schemas.microsoft.com/office/powerpoint/2010/main" val="37409512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66"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7267" name="Group 3"/>
          <p:cNvGrpSpPr>
            <a:grpSpLocks/>
          </p:cNvGrpSpPr>
          <p:nvPr/>
        </p:nvGrpSpPr>
        <p:grpSpPr bwMode="auto">
          <a:xfrm>
            <a:off x="239185" y="330201"/>
            <a:ext cx="5281406" cy="4779220"/>
            <a:chOff x="140" y="259"/>
            <a:chExt cx="3549" cy="4282"/>
          </a:xfrm>
        </p:grpSpPr>
        <p:sp>
          <p:nvSpPr>
            <p:cNvPr id="267268"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7269"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7270"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67271"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pPr algn="l"/>
            <a:r>
              <a:rPr lang="en-GB" dirty="0" smtClean="0"/>
              <a:t>Example 5</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319286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8290"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8291" name="Group 3"/>
          <p:cNvGrpSpPr>
            <a:grpSpLocks/>
          </p:cNvGrpSpPr>
          <p:nvPr/>
        </p:nvGrpSpPr>
        <p:grpSpPr bwMode="auto">
          <a:xfrm>
            <a:off x="239185" y="330201"/>
            <a:ext cx="5281406" cy="4779220"/>
            <a:chOff x="140" y="259"/>
            <a:chExt cx="3549" cy="4282"/>
          </a:xfrm>
        </p:grpSpPr>
        <p:sp>
          <p:nvSpPr>
            <p:cNvPr id="268292"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8293"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8294"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68295"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pPr algn="l"/>
            <a:r>
              <a:rPr lang="en-GB" dirty="0" smtClean="0"/>
              <a:t>Example 5 - Solution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964809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9314"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69315" name="Group 3"/>
          <p:cNvGrpSpPr>
            <a:grpSpLocks/>
          </p:cNvGrpSpPr>
          <p:nvPr/>
        </p:nvGrpSpPr>
        <p:grpSpPr bwMode="auto">
          <a:xfrm>
            <a:off x="239185" y="330201"/>
            <a:ext cx="5281406" cy="4779220"/>
            <a:chOff x="140" y="259"/>
            <a:chExt cx="3549" cy="4282"/>
          </a:xfrm>
        </p:grpSpPr>
        <p:sp>
          <p:nvSpPr>
            <p:cNvPr id="269316"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9317"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69318"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69319"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37942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0338"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70339" name="Text Box 3"/>
          <p:cNvSpPr txBox="1">
            <a:spLocks noChangeArrowheads="1"/>
          </p:cNvSpPr>
          <p:nvPr/>
        </p:nvSpPr>
        <p:spPr bwMode="auto">
          <a:xfrm>
            <a:off x="10691284" y="6661151"/>
            <a:ext cx="1017907"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000">
                <a:solidFill>
                  <a:srgbClr val="000000"/>
                </a:solidFill>
                <a:latin typeface="Arial Unicode MS" pitchFamily="34" charset="-128"/>
              </a:rPr>
              <a:t>© Patrick Winston</a:t>
            </a:r>
          </a:p>
        </p:txBody>
      </p:sp>
      <p:grpSp>
        <p:nvGrpSpPr>
          <p:cNvPr id="270340" name="Group 4"/>
          <p:cNvGrpSpPr>
            <a:grpSpLocks/>
          </p:cNvGrpSpPr>
          <p:nvPr/>
        </p:nvGrpSpPr>
        <p:grpSpPr bwMode="auto">
          <a:xfrm>
            <a:off x="239185" y="330201"/>
            <a:ext cx="5281406" cy="4779220"/>
            <a:chOff x="140" y="259"/>
            <a:chExt cx="3549" cy="4282"/>
          </a:xfrm>
        </p:grpSpPr>
        <p:sp>
          <p:nvSpPr>
            <p:cNvPr id="270341" name="Text Box 5"/>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0342" name="Text Box 6"/>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0343" name="Text Box 7"/>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70344" name="Text Box 8"/>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4200134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1362"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1363" name="Group 3"/>
          <p:cNvGrpSpPr>
            <a:grpSpLocks/>
          </p:cNvGrpSpPr>
          <p:nvPr/>
        </p:nvGrpSpPr>
        <p:grpSpPr bwMode="auto">
          <a:xfrm>
            <a:off x="239185" y="330201"/>
            <a:ext cx="5281406" cy="4779220"/>
            <a:chOff x="140" y="259"/>
            <a:chExt cx="3549" cy="4282"/>
          </a:xfrm>
        </p:grpSpPr>
        <p:sp>
          <p:nvSpPr>
            <p:cNvPr id="271364"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1365"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1366"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71367"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grpSp>
        <p:nvGrpSpPr>
          <p:cNvPr id="271368" name="Group 8"/>
          <p:cNvGrpSpPr>
            <a:grpSpLocks/>
          </p:cNvGrpSpPr>
          <p:nvPr/>
        </p:nvGrpSpPr>
        <p:grpSpPr bwMode="auto">
          <a:xfrm>
            <a:off x="3048001" y="3732214"/>
            <a:ext cx="4584700" cy="992187"/>
            <a:chOff x="1792" y="2926"/>
            <a:chExt cx="3080" cy="888"/>
          </a:xfrm>
        </p:grpSpPr>
        <p:sp>
          <p:nvSpPr>
            <p:cNvPr id="271369" name="Freeform 9"/>
            <p:cNvSpPr>
              <a:spLocks/>
            </p:cNvSpPr>
            <p:nvPr/>
          </p:nvSpPr>
          <p:spPr bwMode="auto">
            <a:xfrm>
              <a:off x="1792" y="2926"/>
              <a:ext cx="3072" cy="888"/>
            </a:xfrm>
            <a:custGeom>
              <a:avLst/>
              <a:gdLst>
                <a:gd name="T0" fmla="+- 0 10000 10000"/>
                <a:gd name="T1" fmla="*/ T0 w 10000"/>
                <a:gd name="T2" fmla="+- 0 10000 10000"/>
                <a:gd name="T3" fmla="*/ 10000 h 10000"/>
                <a:gd name="T4" fmla="+- 0 20000 10000"/>
                <a:gd name="T5" fmla="*/ T4 w 10000"/>
                <a:gd name="T6" fmla="+- 0 10000 10000"/>
                <a:gd name="T7" fmla="*/ 10000 h 10000"/>
                <a:gd name="T8" fmla="+- 0 20000 10000"/>
                <a:gd name="T9" fmla="*/ T8 w 10000"/>
                <a:gd name="T10" fmla="+- 0 20000 10000"/>
                <a:gd name="T11" fmla="*/ 20000 h 10000"/>
                <a:gd name="T12" fmla="+- 0 10000 10000"/>
                <a:gd name="T13" fmla="*/ T12 w 10000"/>
                <a:gd name="T14" fmla="+- 0 20000 10000"/>
                <a:gd name="T15" fmla="*/ 20000 h 10000"/>
                <a:gd name="T16" fmla="+- 0 10000 10000"/>
                <a:gd name="T17" fmla="*/ T16 w 10000"/>
                <a:gd name="T18" fmla="+- 0 10000 10000"/>
                <a:gd name="T19" fmla="*/ 10000 h 10000"/>
              </a:gdLst>
              <a:ahLst/>
              <a:cxnLst>
                <a:cxn ang="0">
                  <a:pos x="T1" y="T3"/>
                </a:cxn>
                <a:cxn ang="0">
                  <a:pos x="T5" y="T7"/>
                </a:cxn>
                <a:cxn ang="0">
                  <a:pos x="T9" y="T11"/>
                </a:cxn>
                <a:cxn ang="0">
                  <a:pos x="T13" y="T15"/>
                </a:cxn>
                <a:cxn ang="0">
                  <a:pos x="T17" y="T19"/>
                </a:cxn>
              </a:cxnLst>
              <a:rect l="0" t="0" r="r" b="b"/>
              <a:pathLst>
                <a:path w="10000" h="10000">
                  <a:moveTo>
                    <a:pt x="0" y="0"/>
                  </a:moveTo>
                  <a:lnTo>
                    <a:pt x="10000" y="0"/>
                  </a:lnTo>
                  <a:lnTo>
                    <a:pt x="10000" y="10000"/>
                  </a:lnTo>
                  <a:lnTo>
                    <a:pt x="0" y="10000"/>
                  </a:lnTo>
                  <a:close/>
                  <a:moveTo>
                    <a:pt x="0" y="0"/>
                  </a:moveTo>
                </a:path>
              </a:pathLst>
            </a:custGeom>
            <a:solidFill>
              <a:srgbClr val="999999">
                <a:alpha val="54849"/>
              </a:srgbClr>
            </a:solidFill>
            <a:ln>
              <a:noFill/>
            </a:ln>
            <a:effectLst/>
            <a:extLst>
              <a:ext uri="{91240B29-F687-4F45-9708-019B960494DF}">
                <a14:hiddenLine xmlns:a14="http://schemas.microsoft.com/office/drawing/2010/main" w="25400">
                  <a:solidFill>
                    <a:srgbClr val="000000">
                      <a:alpha val="54849"/>
                    </a:srgbClr>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1370" name="Text Box 10"/>
            <p:cNvSpPr txBox="1">
              <a:spLocks noChangeArrowheads="1"/>
            </p:cNvSpPr>
            <p:nvPr/>
          </p:nvSpPr>
          <p:spPr bwMode="auto">
            <a:xfrm>
              <a:off x="1896" y="2974"/>
              <a:ext cx="2976" cy="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2500">
                  <a:solidFill>
                    <a:srgbClr val="000000"/>
                  </a:solidFill>
                  <a:latin typeface="Arial Unicode MS" pitchFamily="34" charset="-128"/>
                </a:rPr>
                <a:t>Do we need to check </a:t>
              </a:r>
            </a:p>
            <a:p>
              <a:r>
                <a:rPr lang="en-US" sz="2500">
                  <a:solidFill>
                    <a:srgbClr val="000000"/>
                  </a:solidFill>
                  <a:latin typeface="Arial Unicode MS" pitchFamily="34" charset="-128"/>
                </a:rPr>
                <a:t>this node?</a:t>
              </a:r>
            </a:p>
          </p:txBody>
        </p:sp>
      </p:grpSp>
      <p:sp>
        <p:nvSpPr>
          <p:cNvPr id="271371" name="Freeform 11"/>
          <p:cNvSpPr>
            <a:spLocks/>
          </p:cNvSpPr>
          <p:nvPr/>
        </p:nvSpPr>
        <p:spPr bwMode="auto">
          <a:xfrm rot="6720005">
            <a:off x="2246049" y="5317861"/>
            <a:ext cx="1849438" cy="452967"/>
          </a:xfrm>
          <a:custGeom>
            <a:avLst/>
            <a:gdLst>
              <a:gd name="T0" fmla="+- 0 10000 10000"/>
              <a:gd name="T1" fmla="*/ T0 w 10000"/>
              <a:gd name="T2" fmla="+- 0 13330 10000"/>
              <a:gd name="T3" fmla="*/ 13330 h 10000"/>
              <a:gd name="T4" fmla="+- 0 10000 10000"/>
              <a:gd name="T5" fmla="*/ T4 w 10000"/>
              <a:gd name="T6" fmla="+- 0 16670 10000"/>
              <a:gd name="T7" fmla="*/ 16670 h 10000"/>
              <a:gd name="T8" fmla="+- 0 16000 10000"/>
              <a:gd name="T9" fmla="*/ T8 w 10000"/>
              <a:gd name="T10" fmla="+- 0 16670 10000"/>
              <a:gd name="T11" fmla="*/ 16670 h 10000"/>
              <a:gd name="T12" fmla="+- 0 16000 10000"/>
              <a:gd name="T13" fmla="*/ T12 w 10000"/>
              <a:gd name="T14" fmla="+- 0 20000 10000"/>
              <a:gd name="T15" fmla="*/ 20000 h 10000"/>
              <a:gd name="T16" fmla="+- 0 20000 10000"/>
              <a:gd name="T17" fmla="*/ T16 w 10000"/>
              <a:gd name="T18" fmla="+- 0 15000 10000"/>
              <a:gd name="T19" fmla="*/ 15000 h 10000"/>
              <a:gd name="T20" fmla="+- 0 16000 10000"/>
              <a:gd name="T21" fmla="*/ T20 w 10000"/>
              <a:gd name="T22" fmla="+- 0 10000 10000"/>
              <a:gd name="T23" fmla="*/ 10000 h 10000"/>
              <a:gd name="T24" fmla="+- 0 16000 10000"/>
              <a:gd name="T25" fmla="*/ T24 w 10000"/>
              <a:gd name="T26" fmla="+- 0 13330 10000"/>
              <a:gd name="T27" fmla="*/ 13330 h 10000"/>
              <a:gd name="T28" fmla="+- 0 10000 10000"/>
              <a:gd name="T29" fmla="*/ T28 w 10000"/>
              <a:gd name="T30" fmla="+- 0 13330 10000"/>
              <a:gd name="T31" fmla="*/ 13330 h 100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000" h="10000">
                <a:moveTo>
                  <a:pt x="0" y="3330"/>
                </a:moveTo>
                <a:lnTo>
                  <a:pt x="0" y="6670"/>
                </a:lnTo>
                <a:lnTo>
                  <a:pt x="6000" y="6670"/>
                </a:lnTo>
                <a:lnTo>
                  <a:pt x="6000" y="10000"/>
                </a:lnTo>
                <a:lnTo>
                  <a:pt x="10000" y="5000"/>
                </a:lnTo>
                <a:lnTo>
                  <a:pt x="6000" y="0"/>
                </a:lnTo>
                <a:lnTo>
                  <a:pt x="6000" y="3330"/>
                </a:lnTo>
                <a:close/>
                <a:moveTo>
                  <a:pt x="0" y="3330"/>
                </a:moveTo>
              </a:path>
            </a:pathLst>
          </a:custGeom>
          <a:solidFill>
            <a:srgbClr val="FF0000"/>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1372" name="Freeform 12"/>
          <p:cNvSpPr>
            <a:spLocks/>
          </p:cNvSpPr>
          <p:nvPr/>
        </p:nvSpPr>
        <p:spPr bwMode="auto">
          <a:xfrm>
            <a:off x="2512485" y="6394451"/>
            <a:ext cx="427567" cy="231775"/>
          </a:xfrm>
          <a:custGeom>
            <a:avLst/>
            <a:gdLst>
              <a:gd name="T0" fmla="+- 0 10000 10000"/>
              <a:gd name="T1" fmla="*/ T0 w 10000"/>
              <a:gd name="T2" fmla="+- 0 10000 10000"/>
              <a:gd name="T3" fmla="*/ 10000 h 10000"/>
              <a:gd name="T4" fmla="+- 0 20000 10000"/>
              <a:gd name="T5" fmla="*/ T4 w 10000"/>
              <a:gd name="T6" fmla="+- 0 10000 10000"/>
              <a:gd name="T7" fmla="*/ 10000 h 10000"/>
              <a:gd name="T8" fmla="+- 0 20000 10000"/>
              <a:gd name="T9" fmla="*/ T8 w 10000"/>
              <a:gd name="T10" fmla="+- 0 20000 10000"/>
              <a:gd name="T11" fmla="*/ 20000 h 10000"/>
              <a:gd name="T12" fmla="+- 0 10000 10000"/>
              <a:gd name="T13" fmla="*/ T12 w 10000"/>
              <a:gd name="T14" fmla="+- 0 20000 10000"/>
              <a:gd name="T15" fmla="*/ 20000 h 10000"/>
              <a:gd name="T16" fmla="+- 0 10000 10000"/>
              <a:gd name="T17" fmla="*/ T16 w 10000"/>
              <a:gd name="T18" fmla="+- 0 10000 10000"/>
              <a:gd name="T19" fmla="*/ 10000 h 10000"/>
            </a:gdLst>
            <a:ahLst/>
            <a:cxnLst>
              <a:cxn ang="0">
                <a:pos x="T1" y="T3"/>
              </a:cxn>
              <a:cxn ang="0">
                <a:pos x="T5" y="T7"/>
              </a:cxn>
              <a:cxn ang="0">
                <a:pos x="T9" y="T11"/>
              </a:cxn>
              <a:cxn ang="0">
                <a:pos x="T13" y="T15"/>
              </a:cxn>
              <a:cxn ang="0">
                <a:pos x="T17" y="T19"/>
              </a:cxn>
            </a:cxnLst>
            <a:rect l="0" t="0" r="r" b="b"/>
            <a:pathLst>
              <a:path w="10000" h="10000">
                <a:moveTo>
                  <a:pt x="0" y="0"/>
                </a:moveTo>
                <a:lnTo>
                  <a:pt x="10000" y="0"/>
                </a:lnTo>
                <a:lnTo>
                  <a:pt x="10000" y="10000"/>
                </a:lnTo>
                <a:lnTo>
                  <a:pt x="0" y="10000"/>
                </a:lnTo>
                <a:close/>
                <a:moveTo>
                  <a:pt x="0" y="0"/>
                </a:moveTo>
              </a:path>
            </a:pathLst>
          </a:custGeom>
          <a:solidFill>
            <a:srgbClr val="FFFFFF"/>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1373" name="Text Box 13"/>
          <p:cNvSpPr txBox="1">
            <a:spLocks noChangeArrowheads="1"/>
          </p:cNvSpPr>
          <p:nvPr/>
        </p:nvSpPr>
        <p:spPr bwMode="auto">
          <a:xfrm>
            <a:off x="2525184" y="6367463"/>
            <a:ext cx="24365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2864926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2387" name="Group 3"/>
          <p:cNvGrpSpPr>
            <a:grpSpLocks/>
          </p:cNvGrpSpPr>
          <p:nvPr/>
        </p:nvGrpSpPr>
        <p:grpSpPr bwMode="auto">
          <a:xfrm>
            <a:off x="239185" y="330201"/>
            <a:ext cx="5281406" cy="4779220"/>
            <a:chOff x="140" y="259"/>
            <a:chExt cx="3549" cy="4282"/>
          </a:xfrm>
        </p:grpSpPr>
        <p:sp>
          <p:nvSpPr>
            <p:cNvPr id="272388"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2389"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2390"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72391"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72392" name="Text Box 8"/>
          <p:cNvSpPr txBox="1">
            <a:spLocks noChangeArrowheads="1"/>
          </p:cNvSpPr>
          <p:nvPr/>
        </p:nvSpPr>
        <p:spPr bwMode="auto">
          <a:xfrm>
            <a:off x="2463801"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72393" name="Freeform 9"/>
          <p:cNvSpPr>
            <a:spLocks/>
          </p:cNvSpPr>
          <p:nvPr/>
        </p:nvSpPr>
        <p:spPr bwMode="auto">
          <a:xfrm>
            <a:off x="3048000" y="3732214"/>
            <a:ext cx="7501467" cy="992187"/>
          </a:xfrm>
          <a:custGeom>
            <a:avLst/>
            <a:gdLst>
              <a:gd name="T0" fmla="+- 0 10000 10000"/>
              <a:gd name="T1" fmla="*/ T0 w 10000"/>
              <a:gd name="T2" fmla="+- 0 10000 10000"/>
              <a:gd name="T3" fmla="*/ 10000 h 10000"/>
              <a:gd name="T4" fmla="+- 0 20000 10000"/>
              <a:gd name="T5" fmla="*/ T4 w 10000"/>
              <a:gd name="T6" fmla="+- 0 10000 10000"/>
              <a:gd name="T7" fmla="*/ 10000 h 10000"/>
              <a:gd name="T8" fmla="+- 0 20000 10000"/>
              <a:gd name="T9" fmla="*/ T8 w 10000"/>
              <a:gd name="T10" fmla="+- 0 20000 10000"/>
              <a:gd name="T11" fmla="*/ 20000 h 10000"/>
              <a:gd name="T12" fmla="+- 0 10000 10000"/>
              <a:gd name="T13" fmla="*/ T12 w 10000"/>
              <a:gd name="T14" fmla="+- 0 20000 10000"/>
              <a:gd name="T15" fmla="*/ 20000 h 10000"/>
              <a:gd name="T16" fmla="+- 0 10000 10000"/>
              <a:gd name="T17" fmla="*/ T16 w 10000"/>
              <a:gd name="T18" fmla="+- 0 10000 10000"/>
              <a:gd name="T19" fmla="*/ 10000 h 10000"/>
            </a:gdLst>
            <a:ahLst/>
            <a:cxnLst>
              <a:cxn ang="0">
                <a:pos x="T1" y="T3"/>
              </a:cxn>
              <a:cxn ang="0">
                <a:pos x="T5" y="T7"/>
              </a:cxn>
              <a:cxn ang="0">
                <a:pos x="T9" y="T11"/>
              </a:cxn>
              <a:cxn ang="0">
                <a:pos x="T13" y="T15"/>
              </a:cxn>
              <a:cxn ang="0">
                <a:pos x="T17" y="T19"/>
              </a:cxn>
            </a:cxnLst>
            <a:rect l="0" t="0" r="r" b="b"/>
            <a:pathLst>
              <a:path w="10000" h="10000">
                <a:moveTo>
                  <a:pt x="0" y="0"/>
                </a:moveTo>
                <a:lnTo>
                  <a:pt x="10000" y="0"/>
                </a:lnTo>
                <a:lnTo>
                  <a:pt x="10000" y="10000"/>
                </a:lnTo>
                <a:lnTo>
                  <a:pt x="0" y="10000"/>
                </a:lnTo>
                <a:close/>
                <a:moveTo>
                  <a:pt x="0" y="0"/>
                </a:moveTo>
              </a:path>
            </a:pathLst>
          </a:custGeom>
          <a:solidFill>
            <a:srgbClr val="999999">
              <a:alpha val="54849"/>
            </a:srgbClr>
          </a:solidFill>
          <a:ln>
            <a:noFill/>
          </a:ln>
          <a:effectLst/>
          <a:extLst>
            <a:ext uri="{91240B29-F687-4F45-9708-019B960494DF}">
              <a14:hiddenLine xmlns:a14="http://schemas.microsoft.com/office/drawing/2010/main" w="25400">
                <a:solidFill>
                  <a:srgbClr val="000000">
                    <a:alpha val="54849"/>
                  </a:srgbClr>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2394" name="Text Box 10"/>
          <p:cNvSpPr txBox="1">
            <a:spLocks noChangeArrowheads="1"/>
          </p:cNvSpPr>
          <p:nvPr/>
        </p:nvSpPr>
        <p:spPr bwMode="auto">
          <a:xfrm>
            <a:off x="3202518" y="3786189"/>
            <a:ext cx="733424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2500">
                <a:solidFill>
                  <a:srgbClr val="000000"/>
                </a:solidFill>
                <a:latin typeface="Arial Unicode MS" pitchFamily="34" charset="-128"/>
              </a:rPr>
              <a:t>No - this branch is guaranteed to be worse than what max already has</a:t>
            </a:r>
          </a:p>
        </p:txBody>
      </p:sp>
      <p:sp>
        <p:nvSpPr>
          <p:cNvPr id="272395" name="Freeform 11"/>
          <p:cNvSpPr>
            <a:spLocks/>
          </p:cNvSpPr>
          <p:nvPr/>
        </p:nvSpPr>
        <p:spPr bwMode="auto">
          <a:xfrm rot="14100003">
            <a:off x="2464595" y="3698611"/>
            <a:ext cx="709612" cy="452967"/>
          </a:xfrm>
          <a:custGeom>
            <a:avLst/>
            <a:gdLst>
              <a:gd name="T0" fmla="+- 0 10000 10000"/>
              <a:gd name="T1" fmla="*/ T0 w 10000"/>
              <a:gd name="T2" fmla="+- 0 13330 10000"/>
              <a:gd name="T3" fmla="*/ 13330 h 10000"/>
              <a:gd name="T4" fmla="+- 0 10000 10000"/>
              <a:gd name="T5" fmla="*/ T4 w 10000"/>
              <a:gd name="T6" fmla="+- 0 16670 10000"/>
              <a:gd name="T7" fmla="*/ 16670 h 10000"/>
              <a:gd name="T8" fmla="+- 0 16000 10000"/>
              <a:gd name="T9" fmla="*/ T8 w 10000"/>
              <a:gd name="T10" fmla="+- 0 16670 10000"/>
              <a:gd name="T11" fmla="*/ 16670 h 10000"/>
              <a:gd name="T12" fmla="+- 0 16000 10000"/>
              <a:gd name="T13" fmla="*/ T12 w 10000"/>
              <a:gd name="T14" fmla="+- 0 20000 10000"/>
              <a:gd name="T15" fmla="*/ 20000 h 10000"/>
              <a:gd name="T16" fmla="+- 0 20000 10000"/>
              <a:gd name="T17" fmla="*/ T16 w 10000"/>
              <a:gd name="T18" fmla="+- 0 15000 10000"/>
              <a:gd name="T19" fmla="*/ 15000 h 10000"/>
              <a:gd name="T20" fmla="+- 0 16000 10000"/>
              <a:gd name="T21" fmla="*/ T20 w 10000"/>
              <a:gd name="T22" fmla="+- 0 10000 10000"/>
              <a:gd name="T23" fmla="*/ 10000 h 10000"/>
              <a:gd name="T24" fmla="+- 0 16000 10000"/>
              <a:gd name="T25" fmla="*/ T24 w 10000"/>
              <a:gd name="T26" fmla="+- 0 13330 10000"/>
              <a:gd name="T27" fmla="*/ 13330 h 10000"/>
              <a:gd name="T28" fmla="+- 0 10000 10000"/>
              <a:gd name="T29" fmla="*/ T28 w 10000"/>
              <a:gd name="T30" fmla="+- 0 13330 10000"/>
              <a:gd name="T31" fmla="*/ 13330 h 100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000" h="10000">
                <a:moveTo>
                  <a:pt x="0" y="3330"/>
                </a:moveTo>
                <a:lnTo>
                  <a:pt x="0" y="6670"/>
                </a:lnTo>
                <a:lnTo>
                  <a:pt x="6000" y="6670"/>
                </a:lnTo>
                <a:lnTo>
                  <a:pt x="6000" y="10000"/>
                </a:lnTo>
                <a:lnTo>
                  <a:pt x="10000" y="5000"/>
                </a:lnTo>
                <a:lnTo>
                  <a:pt x="6000" y="0"/>
                </a:lnTo>
                <a:lnTo>
                  <a:pt x="6000" y="3330"/>
                </a:lnTo>
                <a:close/>
                <a:moveTo>
                  <a:pt x="0" y="3330"/>
                </a:moveTo>
              </a:path>
            </a:pathLst>
          </a:custGeom>
          <a:solidFill>
            <a:srgbClr val="FF0000"/>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207812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marL="0">
              <a:tabLst>
                <a:tab pos="1538288" algn="l"/>
              </a:tabLst>
            </a:pPr>
            <a:r>
              <a:rPr lang="en-US"/>
              <a:t>Alpha-Beta</a:t>
            </a:r>
          </a:p>
        </p:txBody>
      </p:sp>
      <p:sp>
        <p:nvSpPr>
          <p:cNvPr id="273411" name="Rectangle 3"/>
          <p:cNvSpPr>
            <a:spLocks noGrp="1" noChangeArrowheads="1"/>
          </p:cNvSpPr>
          <p:nvPr>
            <p:ph idx="1"/>
          </p:nvPr>
        </p:nvSpPr>
        <p:spPr/>
        <p:txBody>
          <a:bodyPr/>
          <a:lstStyle/>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MinVal(state, alpha, beta){</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if (terminal(state)) </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return utility(state);</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for (s in children(state)){</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child = MaxVal(s,alpha,beta);</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beta = min(beta,child);</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if (alpha&gt;=beta) return child;</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return beta; } </a:t>
            </a:r>
          </a:p>
        </p:txBody>
      </p:sp>
      <p:sp>
        <p:nvSpPr>
          <p:cNvPr id="273412" name="Text Box 4"/>
          <p:cNvSpPr txBox="1">
            <a:spLocks noChangeArrowheads="1"/>
          </p:cNvSpPr>
          <p:nvPr/>
        </p:nvSpPr>
        <p:spPr bwMode="auto">
          <a:xfrm>
            <a:off x="5135033" y="5875339"/>
            <a:ext cx="64516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1pPr>
            <a:lvl2pPr marL="320675"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2pPr>
            <a:lvl3pPr marL="642938"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3pPr>
            <a:lvl4pPr marL="963613"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4pPr>
            <a:lvl5pPr marL="1285875"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5pPr>
            <a:lvl6pPr marL="1743075" defTabSz="642938" fontAlgn="base">
              <a:spcBef>
                <a:spcPct val="0"/>
              </a:spcBef>
              <a:spcAft>
                <a:spcPct val="0"/>
              </a:spcAft>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6pPr>
            <a:lvl7pPr marL="2200275" defTabSz="642938" fontAlgn="base">
              <a:spcBef>
                <a:spcPct val="0"/>
              </a:spcBef>
              <a:spcAft>
                <a:spcPct val="0"/>
              </a:spcAft>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7pPr>
            <a:lvl8pPr marL="2657475" defTabSz="642938" fontAlgn="base">
              <a:spcBef>
                <a:spcPct val="0"/>
              </a:spcBef>
              <a:spcAft>
                <a:spcPct val="0"/>
              </a:spcAft>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8pPr>
            <a:lvl9pPr marL="3114675" defTabSz="642938" fontAlgn="base">
              <a:spcBef>
                <a:spcPct val="0"/>
              </a:spcBef>
              <a:spcAft>
                <a:spcPct val="0"/>
              </a:spcAft>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9pPr>
          </a:lstStyle>
          <a:p>
            <a:pPr>
              <a:lnSpc>
                <a:spcPts val="2038"/>
              </a:lnSpc>
              <a:spcAft>
                <a:spcPts val="838"/>
              </a:spcAft>
            </a:pPr>
            <a:r>
              <a:rPr lang="en-US" sz="1700" b="1">
                <a:solidFill>
                  <a:srgbClr val="3333FF"/>
                </a:solidFill>
                <a:latin typeface="Times New Roman" pitchFamily="18" charset="0"/>
              </a:rPr>
              <a:t>alpha</a:t>
            </a:r>
            <a:r>
              <a:rPr lang="en-US" sz="1700">
                <a:solidFill>
                  <a:srgbClr val="3333FF"/>
                </a:solidFill>
                <a:latin typeface="Times New Roman" pitchFamily="18" charset="0"/>
              </a:rPr>
              <a:t> = the </a:t>
            </a:r>
            <a:r>
              <a:rPr lang="en-US" sz="1700" b="1">
                <a:solidFill>
                  <a:srgbClr val="3333FF"/>
                </a:solidFill>
                <a:latin typeface="Times New Roman" pitchFamily="18" charset="0"/>
              </a:rPr>
              <a:t>highest</a:t>
            </a:r>
            <a:r>
              <a:rPr lang="en-US" sz="1700">
                <a:solidFill>
                  <a:srgbClr val="3333FF"/>
                </a:solidFill>
                <a:latin typeface="Times New Roman" pitchFamily="18" charset="0"/>
              </a:rPr>
              <a:t> value for </a:t>
            </a:r>
            <a:r>
              <a:rPr lang="en-US" sz="1700" b="1">
                <a:solidFill>
                  <a:srgbClr val="3333FF"/>
                </a:solidFill>
                <a:latin typeface="Times New Roman" pitchFamily="18" charset="0"/>
              </a:rPr>
              <a:t>MAX</a:t>
            </a:r>
            <a:r>
              <a:rPr lang="en-US" sz="1700">
                <a:solidFill>
                  <a:srgbClr val="3333FF"/>
                </a:solidFill>
                <a:latin typeface="Times New Roman" pitchFamily="18" charset="0"/>
              </a:rPr>
              <a:t> along the path</a:t>
            </a:r>
          </a:p>
          <a:p>
            <a:pPr>
              <a:lnSpc>
                <a:spcPts val="2038"/>
              </a:lnSpc>
              <a:spcAft>
                <a:spcPts val="838"/>
              </a:spcAft>
            </a:pPr>
            <a:r>
              <a:rPr lang="en-US" sz="1700" b="1">
                <a:solidFill>
                  <a:srgbClr val="3333FF"/>
                </a:solidFill>
                <a:latin typeface="Times New Roman" pitchFamily="18" charset="0"/>
              </a:rPr>
              <a:t>beta</a:t>
            </a:r>
            <a:r>
              <a:rPr lang="en-US" sz="1700">
                <a:solidFill>
                  <a:srgbClr val="3333FF"/>
                </a:solidFill>
                <a:latin typeface="Times New Roman" pitchFamily="18" charset="0"/>
              </a:rPr>
              <a:t> = the </a:t>
            </a:r>
            <a:r>
              <a:rPr lang="en-US" sz="1700" b="1">
                <a:solidFill>
                  <a:srgbClr val="3333FF"/>
                </a:solidFill>
                <a:latin typeface="Times New Roman" pitchFamily="18" charset="0"/>
              </a:rPr>
              <a:t>lowest</a:t>
            </a:r>
            <a:r>
              <a:rPr lang="en-US" sz="1700">
                <a:solidFill>
                  <a:srgbClr val="3333FF"/>
                </a:solidFill>
                <a:latin typeface="Times New Roman" pitchFamily="18" charset="0"/>
              </a:rPr>
              <a:t> value for </a:t>
            </a:r>
            <a:r>
              <a:rPr lang="en-US" sz="1700" b="1">
                <a:solidFill>
                  <a:srgbClr val="3333FF"/>
                </a:solidFill>
                <a:latin typeface="Times New Roman" pitchFamily="18" charset="0"/>
              </a:rPr>
              <a:t>MIN</a:t>
            </a:r>
            <a:r>
              <a:rPr lang="en-US" sz="1700">
                <a:solidFill>
                  <a:srgbClr val="3333FF"/>
                </a:solidFill>
                <a:latin typeface="Times New Roman" pitchFamily="18" charset="0"/>
              </a:rPr>
              <a:t> along the path</a:t>
            </a:r>
          </a:p>
        </p:txBody>
      </p:sp>
    </p:spTree>
    <p:extLst>
      <p:ext uri="{BB962C8B-B14F-4D97-AF65-F5344CB8AC3E}">
        <p14:creationId xmlns:p14="http://schemas.microsoft.com/office/powerpoint/2010/main" val="34274319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pPr marL="0">
              <a:tabLst>
                <a:tab pos="1538288" algn="l"/>
              </a:tabLst>
            </a:pPr>
            <a:r>
              <a:rPr lang="en-US"/>
              <a:t>Alpha-Beta</a:t>
            </a:r>
          </a:p>
        </p:txBody>
      </p:sp>
      <p:sp>
        <p:nvSpPr>
          <p:cNvPr id="340995" name="Rectangle 3"/>
          <p:cNvSpPr>
            <a:spLocks noGrp="1" noChangeArrowheads="1"/>
          </p:cNvSpPr>
          <p:nvPr>
            <p:ph idx="1"/>
          </p:nvPr>
        </p:nvSpPr>
        <p:spPr/>
        <p:txBody>
          <a:bodyPr/>
          <a:lstStyle/>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solidFill>
                  <a:srgbClr val="CC0000"/>
                </a:solidFill>
                <a:latin typeface="Courier New" pitchFamily="49" charset="0"/>
              </a:rPr>
              <a:t>MaxVal</a:t>
            </a:r>
            <a:r>
              <a:rPr lang="en-US" sz="2200" b="1">
                <a:latin typeface="Courier New" pitchFamily="49" charset="0"/>
              </a:rPr>
              <a:t>(state, alpha, beta){</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if (terminal(state)) </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return utility(state);</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for (s in children(state)){</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a:t>
            </a:r>
            <a:r>
              <a:rPr lang="en-US" sz="2200" b="1">
                <a:solidFill>
                  <a:srgbClr val="CC0000"/>
                </a:solidFill>
                <a:latin typeface="Courier New" pitchFamily="49" charset="0"/>
              </a:rPr>
              <a:t>child = MinVal(s,alpha,beta);</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solidFill>
                  <a:srgbClr val="CC0000"/>
                </a:solidFill>
                <a:latin typeface="Courier New" pitchFamily="49" charset="0"/>
              </a:rPr>
              <a:t>		alpha = max(beta,child);</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if (alpha&gt;=beta) return child;</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a:t>
            </a:r>
          </a:p>
          <a:p>
            <a:pPr>
              <a:lnSpc>
                <a:spcPct val="80000"/>
              </a:lnSpc>
              <a:buFontTx/>
              <a:buNone/>
              <a:tabLst>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 pos="1828800" algn="l"/>
                <a:tab pos="2743200" algn="l"/>
                <a:tab pos="3657600" algn="l"/>
                <a:tab pos="4572000" algn="l"/>
                <a:tab pos="5486400" algn="l"/>
                <a:tab pos="6400800" algn="l"/>
                <a:tab pos="7315200" algn="l"/>
                <a:tab pos="8229600" algn="l"/>
                <a:tab pos="342900" algn="l"/>
                <a:tab pos="914400" algn="l"/>
              </a:tabLst>
            </a:pPr>
            <a:r>
              <a:rPr lang="en-US" sz="2200" b="1">
                <a:latin typeface="Courier New" pitchFamily="49" charset="0"/>
              </a:rPr>
              <a:t>	return beta; } </a:t>
            </a:r>
          </a:p>
        </p:txBody>
      </p:sp>
      <p:sp>
        <p:nvSpPr>
          <p:cNvPr id="340996" name="Text Box 4"/>
          <p:cNvSpPr txBox="1">
            <a:spLocks noChangeArrowheads="1"/>
          </p:cNvSpPr>
          <p:nvPr/>
        </p:nvSpPr>
        <p:spPr bwMode="auto">
          <a:xfrm>
            <a:off x="5135033" y="5875339"/>
            <a:ext cx="64516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1pPr>
            <a:lvl2pPr marL="320675"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2pPr>
            <a:lvl3pPr marL="642938"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3pPr>
            <a:lvl4pPr marL="963613"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4pPr>
            <a:lvl5pPr marL="1285875" algn="l" defTabSz="642938">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5pPr>
            <a:lvl6pPr marL="1743075" defTabSz="642938" fontAlgn="base">
              <a:spcBef>
                <a:spcPct val="0"/>
              </a:spcBef>
              <a:spcAft>
                <a:spcPct val="0"/>
              </a:spcAft>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6pPr>
            <a:lvl7pPr marL="2200275" defTabSz="642938" fontAlgn="base">
              <a:spcBef>
                <a:spcPct val="0"/>
              </a:spcBef>
              <a:spcAft>
                <a:spcPct val="0"/>
              </a:spcAft>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7pPr>
            <a:lvl8pPr marL="2657475" defTabSz="642938" fontAlgn="base">
              <a:spcBef>
                <a:spcPct val="0"/>
              </a:spcBef>
              <a:spcAft>
                <a:spcPct val="0"/>
              </a:spcAft>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8pPr>
            <a:lvl9pPr marL="3114675" defTabSz="642938" fontAlgn="base">
              <a:spcBef>
                <a:spcPct val="0"/>
              </a:spcBef>
              <a:spcAft>
                <a:spcPct val="0"/>
              </a:spcAft>
              <a:tabLst>
                <a:tab pos="0" algn="l"/>
                <a:tab pos="642938" algn="l"/>
                <a:tab pos="1285875" algn="l"/>
                <a:tab pos="1928813" algn="l"/>
                <a:tab pos="2571750" algn="l"/>
                <a:tab pos="3214688" algn="l"/>
                <a:tab pos="3857625" algn="l"/>
                <a:tab pos="4500563" algn="l"/>
              </a:tabLst>
              <a:defRPr>
                <a:solidFill>
                  <a:schemeClr val="tx1"/>
                </a:solidFill>
                <a:latin typeface="Arial" pitchFamily="34" charset="0"/>
              </a:defRPr>
            </a:lvl9pPr>
          </a:lstStyle>
          <a:p>
            <a:pPr>
              <a:lnSpc>
                <a:spcPts val="2038"/>
              </a:lnSpc>
              <a:spcAft>
                <a:spcPts val="838"/>
              </a:spcAft>
            </a:pPr>
            <a:r>
              <a:rPr lang="en-US" sz="1700" b="1">
                <a:solidFill>
                  <a:srgbClr val="3333FF"/>
                </a:solidFill>
                <a:latin typeface="Times New Roman" pitchFamily="18" charset="0"/>
              </a:rPr>
              <a:t>alpha</a:t>
            </a:r>
            <a:r>
              <a:rPr lang="en-US" sz="1700">
                <a:solidFill>
                  <a:srgbClr val="3333FF"/>
                </a:solidFill>
                <a:latin typeface="Times New Roman" pitchFamily="18" charset="0"/>
              </a:rPr>
              <a:t> = the </a:t>
            </a:r>
            <a:r>
              <a:rPr lang="en-US" sz="1700" b="1">
                <a:solidFill>
                  <a:srgbClr val="3333FF"/>
                </a:solidFill>
                <a:latin typeface="Times New Roman" pitchFamily="18" charset="0"/>
              </a:rPr>
              <a:t>highest</a:t>
            </a:r>
            <a:r>
              <a:rPr lang="en-US" sz="1700">
                <a:solidFill>
                  <a:srgbClr val="3333FF"/>
                </a:solidFill>
                <a:latin typeface="Times New Roman" pitchFamily="18" charset="0"/>
              </a:rPr>
              <a:t> value for </a:t>
            </a:r>
            <a:r>
              <a:rPr lang="en-US" sz="1700" b="1">
                <a:solidFill>
                  <a:srgbClr val="3333FF"/>
                </a:solidFill>
                <a:latin typeface="Times New Roman" pitchFamily="18" charset="0"/>
              </a:rPr>
              <a:t>MAX</a:t>
            </a:r>
            <a:r>
              <a:rPr lang="en-US" sz="1700">
                <a:solidFill>
                  <a:srgbClr val="3333FF"/>
                </a:solidFill>
                <a:latin typeface="Times New Roman" pitchFamily="18" charset="0"/>
              </a:rPr>
              <a:t> along the path</a:t>
            </a:r>
          </a:p>
          <a:p>
            <a:pPr>
              <a:lnSpc>
                <a:spcPts val="2038"/>
              </a:lnSpc>
              <a:spcAft>
                <a:spcPts val="838"/>
              </a:spcAft>
            </a:pPr>
            <a:r>
              <a:rPr lang="en-US" sz="1700" b="1">
                <a:solidFill>
                  <a:srgbClr val="3333FF"/>
                </a:solidFill>
                <a:latin typeface="Times New Roman" pitchFamily="18" charset="0"/>
              </a:rPr>
              <a:t>beta</a:t>
            </a:r>
            <a:r>
              <a:rPr lang="en-US" sz="1700">
                <a:solidFill>
                  <a:srgbClr val="3333FF"/>
                </a:solidFill>
                <a:latin typeface="Times New Roman" pitchFamily="18" charset="0"/>
              </a:rPr>
              <a:t> = the </a:t>
            </a:r>
            <a:r>
              <a:rPr lang="en-US" sz="1700" b="1">
                <a:solidFill>
                  <a:srgbClr val="3333FF"/>
                </a:solidFill>
                <a:latin typeface="Times New Roman" pitchFamily="18" charset="0"/>
              </a:rPr>
              <a:t>lowest</a:t>
            </a:r>
            <a:r>
              <a:rPr lang="en-US" sz="1700">
                <a:solidFill>
                  <a:srgbClr val="3333FF"/>
                </a:solidFill>
                <a:latin typeface="Times New Roman" pitchFamily="18" charset="0"/>
              </a:rPr>
              <a:t> value for </a:t>
            </a:r>
            <a:r>
              <a:rPr lang="en-US" sz="1700" b="1">
                <a:solidFill>
                  <a:srgbClr val="3333FF"/>
                </a:solidFill>
                <a:latin typeface="Times New Roman" pitchFamily="18" charset="0"/>
              </a:rPr>
              <a:t>MIN</a:t>
            </a:r>
            <a:r>
              <a:rPr lang="en-US" sz="1700">
                <a:solidFill>
                  <a:srgbClr val="3333FF"/>
                </a:solidFill>
                <a:latin typeface="Times New Roman" pitchFamily="18" charset="0"/>
              </a:rPr>
              <a:t> along the path</a:t>
            </a:r>
          </a:p>
        </p:txBody>
      </p:sp>
    </p:spTree>
    <p:extLst>
      <p:ext uri="{BB962C8B-B14F-4D97-AF65-F5344CB8AC3E}">
        <p14:creationId xmlns:p14="http://schemas.microsoft.com/office/powerpoint/2010/main" val="3793131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458"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5459" name="Group 3"/>
          <p:cNvGrpSpPr>
            <a:grpSpLocks/>
          </p:cNvGrpSpPr>
          <p:nvPr/>
        </p:nvGrpSpPr>
        <p:grpSpPr bwMode="auto">
          <a:xfrm>
            <a:off x="239185" y="330201"/>
            <a:ext cx="5281406" cy="4779220"/>
            <a:chOff x="140" y="259"/>
            <a:chExt cx="3549" cy="4282"/>
          </a:xfrm>
        </p:grpSpPr>
        <p:sp>
          <p:nvSpPr>
            <p:cNvPr id="275460"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5461"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5462"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75463"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75464" name="Text Box 8"/>
          <p:cNvSpPr txBox="1">
            <a:spLocks noChangeArrowheads="1"/>
          </p:cNvSpPr>
          <p:nvPr/>
        </p:nvSpPr>
        <p:spPr bwMode="auto">
          <a:xfrm>
            <a:off x="1405467" y="4786313"/>
            <a:ext cx="40395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r>
              <a:rPr lang="en-US" sz="1400">
                <a:solidFill>
                  <a:srgbClr val="FF0000"/>
                </a:solidFill>
                <a:latin typeface="Arial Unicode MS" pitchFamily="34" charset="-128"/>
              </a:rPr>
              <a:t>84</a:t>
            </a:r>
          </a:p>
        </p:txBody>
      </p:sp>
      <p:sp>
        <p:nvSpPr>
          <p:cNvPr id="275465" name="Text Box 9"/>
          <p:cNvSpPr txBox="1">
            <a:spLocks noChangeArrowheads="1"/>
          </p:cNvSpPr>
          <p:nvPr/>
        </p:nvSpPr>
        <p:spPr bwMode="auto">
          <a:xfrm>
            <a:off x="2584451" y="3295650"/>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5466" name="Text Box 10"/>
          <p:cNvSpPr txBox="1">
            <a:spLocks noChangeArrowheads="1"/>
          </p:cNvSpPr>
          <p:nvPr/>
        </p:nvSpPr>
        <p:spPr bwMode="auto">
          <a:xfrm>
            <a:off x="4309533" y="1795464"/>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5467" name="Text Box 11"/>
          <p:cNvSpPr txBox="1">
            <a:spLocks noChangeArrowheads="1"/>
          </p:cNvSpPr>
          <p:nvPr/>
        </p:nvSpPr>
        <p:spPr bwMode="auto">
          <a:xfrm>
            <a:off x="6453718" y="268288"/>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5468" name="Text Box 12"/>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4750667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marL="0">
              <a:tabLst>
                <a:tab pos="1538288" algn="l"/>
              </a:tabLst>
            </a:pPr>
            <a:r>
              <a:rPr lang="en-US" dirty="0"/>
              <a:t>Games as Search</a:t>
            </a:r>
          </a:p>
        </p:txBody>
      </p:sp>
      <p:sp>
        <p:nvSpPr>
          <p:cNvPr id="248836" name="Rectangle 4"/>
          <p:cNvSpPr>
            <a:spLocks noGrp="1" noChangeArrowheads="1"/>
          </p:cNvSpPr>
          <p:nvPr>
            <p:ph idx="1"/>
          </p:nvPr>
        </p:nvSpPr>
        <p:spPr/>
        <p:txBody>
          <a:bodyPr>
            <a:normAutofit lnSpcReduction="10000"/>
          </a:bodyPr>
          <a:lstStyle/>
          <a:p>
            <a:pPr>
              <a:spcAft>
                <a:spcPct val="0"/>
              </a:spcAft>
            </a:pPr>
            <a:r>
              <a:rPr lang="en-US" sz="2600" dirty="0"/>
              <a:t>States:  </a:t>
            </a:r>
          </a:p>
          <a:p>
            <a:pPr lvl="1">
              <a:spcAft>
                <a:spcPct val="0"/>
              </a:spcAft>
            </a:pPr>
            <a:r>
              <a:rPr lang="en-US" sz="2200" dirty="0"/>
              <a:t>board configurations</a:t>
            </a:r>
          </a:p>
          <a:p>
            <a:pPr>
              <a:spcAft>
                <a:spcPct val="0"/>
              </a:spcAft>
            </a:pPr>
            <a:r>
              <a:rPr lang="en-US" sz="2600" dirty="0"/>
              <a:t>Initial state:  </a:t>
            </a:r>
          </a:p>
          <a:p>
            <a:pPr lvl="1">
              <a:spcAft>
                <a:spcPct val="0"/>
              </a:spcAft>
            </a:pPr>
            <a:r>
              <a:rPr lang="en-US" sz="2200" dirty="0"/>
              <a:t>the board position and which player will move</a:t>
            </a:r>
          </a:p>
          <a:p>
            <a:pPr>
              <a:spcAft>
                <a:spcPct val="0"/>
              </a:spcAft>
            </a:pPr>
            <a:r>
              <a:rPr lang="en-US" sz="2600" dirty="0"/>
              <a:t>Successor function:  </a:t>
            </a:r>
          </a:p>
          <a:p>
            <a:pPr lvl="1">
              <a:spcAft>
                <a:spcPct val="0"/>
              </a:spcAft>
            </a:pPr>
            <a:r>
              <a:rPr lang="en-US" sz="2200" dirty="0"/>
              <a:t>returns list of (move, state) pairs, each indicating a legal move and the resulting state</a:t>
            </a:r>
          </a:p>
          <a:p>
            <a:pPr>
              <a:spcAft>
                <a:spcPct val="0"/>
              </a:spcAft>
            </a:pPr>
            <a:r>
              <a:rPr lang="en-US" sz="2600" dirty="0"/>
              <a:t>Terminal test:  </a:t>
            </a:r>
          </a:p>
          <a:p>
            <a:pPr lvl="1">
              <a:spcAft>
                <a:spcPct val="0"/>
              </a:spcAft>
            </a:pPr>
            <a:r>
              <a:rPr lang="en-US" sz="2200" dirty="0"/>
              <a:t>determines when the game is over</a:t>
            </a:r>
          </a:p>
          <a:p>
            <a:pPr>
              <a:spcAft>
                <a:spcPct val="0"/>
              </a:spcAft>
            </a:pPr>
            <a:r>
              <a:rPr lang="en-US" sz="2600" dirty="0"/>
              <a:t>Utility function: </a:t>
            </a:r>
          </a:p>
          <a:p>
            <a:pPr lvl="1">
              <a:spcAft>
                <a:spcPct val="0"/>
              </a:spcAft>
            </a:pPr>
            <a:r>
              <a:rPr lang="en-US" sz="2200" dirty="0"/>
              <a:t>gives a numeric value in terminal states  </a:t>
            </a:r>
          </a:p>
          <a:p>
            <a:pPr lvl="1">
              <a:spcAft>
                <a:spcPct val="0"/>
              </a:spcAft>
              <a:buFontTx/>
              <a:buNone/>
            </a:pPr>
            <a:r>
              <a:rPr lang="en-US" sz="2200" dirty="0"/>
              <a:t>(e.g., -1, 0, +1 for loss, tie, win)</a:t>
            </a:r>
          </a:p>
          <a:p>
            <a:pPr>
              <a:spcAft>
                <a:spcPct val="0"/>
              </a:spcAft>
            </a:pPr>
            <a:endParaRPr lang="en-US" sz="2600" dirty="0"/>
          </a:p>
        </p:txBody>
      </p:sp>
    </p:spTree>
    <p:extLst>
      <p:ext uri="{BB962C8B-B14F-4D97-AF65-F5344CB8AC3E}">
        <p14:creationId xmlns:p14="http://schemas.microsoft.com/office/powerpoint/2010/main" val="36478269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82"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6483" name="Group 3"/>
          <p:cNvGrpSpPr>
            <a:grpSpLocks/>
          </p:cNvGrpSpPr>
          <p:nvPr/>
        </p:nvGrpSpPr>
        <p:grpSpPr bwMode="auto">
          <a:xfrm>
            <a:off x="239185" y="330201"/>
            <a:ext cx="5281406" cy="4779220"/>
            <a:chOff x="140" y="259"/>
            <a:chExt cx="3549" cy="4282"/>
          </a:xfrm>
        </p:grpSpPr>
        <p:sp>
          <p:nvSpPr>
            <p:cNvPr id="276484"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6485"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6486"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76487"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76488" name="Text Box 8"/>
          <p:cNvSpPr txBox="1">
            <a:spLocks noChangeArrowheads="1"/>
          </p:cNvSpPr>
          <p:nvPr/>
        </p:nvSpPr>
        <p:spPr bwMode="auto">
          <a:xfrm>
            <a:off x="1405468"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r>
              <a:rPr lang="en-US" sz="1400">
                <a:solidFill>
                  <a:srgbClr val="FF0000"/>
                </a:solidFill>
                <a:latin typeface="Arial Unicode MS" pitchFamily="34" charset="-128"/>
              </a:rPr>
              <a:t>-29</a:t>
            </a:r>
          </a:p>
        </p:txBody>
      </p:sp>
      <p:sp>
        <p:nvSpPr>
          <p:cNvPr id="276489" name="Text Box 9"/>
          <p:cNvSpPr txBox="1">
            <a:spLocks noChangeArrowheads="1"/>
          </p:cNvSpPr>
          <p:nvPr/>
        </p:nvSpPr>
        <p:spPr bwMode="auto">
          <a:xfrm>
            <a:off x="2584451"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r>
              <a:rPr lang="en-US" sz="1400">
                <a:solidFill>
                  <a:srgbClr val="FF0000"/>
                </a:solidFill>
                <a:latin typeface="Arial Unicode MS" pitchFamily="34" charset="-128"/>
              </a:rPr>
              <a:t>-29</a:t>
            </a:r>
            <a:endParaRPr lang="en-US" sz="1400">
              <a:solidFill>
                <a:srgbClr val="000000"/>
              </a:solidFill>
              <a:latin typeface="Arial Unicode MS" pitchFamily="34" charset="-128"/>
            </a:endParaRPr>
          </a:p>
          <a:p>
            <a:r>
              <a:rPr lang="en-US" sz="1400">
                <a:solidFill>
                  <a:srgbClr val="000000"/>
                </a:solidFill>
                <a:latin typeface="Arial Unicode MS" pitchFamily="34" charset="-128"/>
              </a:rPr>
              <a:t>β=∞</a:t>
            </a:r>
          </a:p>
        </p:txBody>
      </p:sp>
      <p:sp>
        <p:nvSpPr>
          <p:cNvPr id="276490" name="Text Box 10"/>
          <p:cNvSpPr txBox="1">
            <a:spLocks noChangeArrowheads="1"/>
          </p:cNvSpPr>
          <p:nvPr/>
        </p:nvSpPr>
        <p:spPr bwMode="auto">
          <a:xfrm>
            <a:off x="4309533" y="1795464"/>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6491" name="Text Box 11"/>
          <p:cNvSpPr txBox="1">
            <a:spLocks noChangeArrowheads="1"/>
          </p:cNvSpPr>
          <p:nvPr/>
        </p:nvSpPr>
        <p:spPr bwMode="auto">
          <a:xfrm>
            <a:off x="6453718" y="268288"/>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6492" name="Text Box 12"/>
          <p:cNvSpPr txBox="1">
            <a:spLocks noChangeArrowheads="1"/>
          </p:cNvSpPr>
          <p:nvPr/>
        </p:nvSpPr>
        <p:spPr bwMode="auto">
          <a:xfrm>
            <a:off x="2749552"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r>
              <a:rPr lang="en-US" sz="1400">
                <a:solidFill>
                  <a:srgbClr val="FF0000"/>
                </a:solidFill>
                <a:latin typeface="Arial Unicode MS" pitchFamily="34" charset="-128"/>
              </a:rPr>
              <a:t>-29</a:t>
            </a:r>
            <a:endParaRPr lang="en-US" sz="1400">
              <a:solidFill>
                <a:srgbClr val="000000"/>
              </a:solidFill>
              <a:latin typeface="Arial Unicode MS" pitchFamily="34" charset="-128"/>
            </a:endParaRPr>
          </a:p>
          <a:p>
            <a:r>
              <a:rPr lang="en-US" sz="1400">
                <a:solidFill>
                  <a:srgbClr val="000000"/>
                </a:solidFill>
                <a:latin typeface="Arial Unicode MS" pitchFamily="34" charset="-128"/>
              </a:rPr>
              <a:t>β=∞</a:t>
            </a:r>
          </a:p>
        </p:txBody>
      </p:sp>
      <p:sp>
        <p:nvSpPr>
          <p:cNvPr id="276493" name="Text Box 13"/>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07283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06"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7507" name="Group 3"/>
          <p:cNvGrpSpPr>
            <a:grpSpLocks/>
          </p:cNvGrpSpPr>
          <p:nvPr/>
        </p:nvGrpSpPr>
        <p:grpSpPr bwMode="auto">
          <a:xfrm>
            <a:off x="239185" y="330201"/>
            <a:ext cx="5281406" cy="4779220"/>
            <a:chOff x="140" y="259"/>
            <a:chExt cx="3549" cy="4282"/>
          </a:xfrm>
        </p:grpSpPr>
        <p:sp>
          <p:nvSpPr>
            <p:cNvPr id="277508"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7509"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7510"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77511"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77512" name="Text Box 8"/>
          <p:cNvSpPr txBox="1">
            <a:spLocks noChangeArrowheads="1"/>
          </p:cNvSpPr>
          <p:nvPr/>
        </p:nvSpPr>
        <p:spPr bwMode="auto">
          <a:xfrm>
            <a:off x="1405468"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a:t>
            </a:r>
          </a:p>
          <a:p>
            <a:r>
              <a:rPr lang="en-US" sz="1400">
                <a:solidFill>
                  <a:srgbClr val="B3B3B3"/>
                </a:solidFill>
                <a:latin typeface="Arial Unicode MS" pitchFamily="34" charset="-128"/>
              </a:rPr>
              <a:t>β=-29</a:t>
            </a:r>
          </a:p>
        </p:txBody>
      </p:sp>
      <p:sp>
        <p:nvSpPr>
          <p:cNvPr id="277513" name="Text Box 9"/>
          <p:cNvSpPr txBox="1">
            <a:spLocks noChangeArrowheads="1"/>
          </p:cNvSpPr>
          <p:nvPr/>
        </p:nvSpPr>
        <p:spPr bwMode="auto">
          <a:xfrm>
            <a:off x="2584451"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α=-29</a:t>
            </a:r>
          </a:p>
          <a:p>
            <a:r>
              <a:rPr lang="en-US" sz="1400">
                <a:solidFill>
                  <a:srgbClr val="000000"/>
                </a:solidFill>
                <a:latin typeface="Arial Unicode MS" pitchFamily="34" charset="-128"/>
              </a:rPr>
              <a:t>β=∞</a:t>
            </a:r>
          </a:p>
        </p:txBody>
      </p:sp>
      <p:sp>
        <p:nvSpPr>
          <p:cNvPr id="277514" name="Text Box 10"/>
          <p:cNvSpPr txBox="1">
            <a:spLocks noChangeArrowheads="1"/>
          </p:cNvSpPr>
          <p:nvPr/>
        </p:nvSpPr>
        <p:spPr bwMode="auto">
          <a:xfrm>
            <a:off x="4309533" y="1795464"/>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7515" name="Text Box 11"/>
          <p:cNvSpPr txBox="1">
            <a:spLocks noChangeArrowheads="1"/>
          </p:cNvSpPr>
          <p:nvPr/>
        </p:nvSpPr>
        <p:spPr bwMode="auto">
          <a:xfrm>
            <a:off x="6453718" y="268288"/>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7516" name="Text Box 12"/>
          <p:cNvSpPr txBox="1">
            <a:spLocks noChangeArrowheads="1"/>
          </p:cNvSpPr>
          <p:nvPr/>
        </p:nvSpPr>
        <p:spPr bwMode="auto">
          <a:xfrm>
            <a:off x="28109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α=-29</a:t>
            </a:r>
          </a:p>
          <a:p>
            <a:r>
              <a:rPr lang="en-US" sz="1400">
                <a:solidFill>
                  <a:srgbClr val="000000"/>
                </a:solidFill>
                <a:latin typeface="Arial Unicode MS" pitchFamily="34" charset="-128"/>
              </a:rPr>
              <a:t>β=</a:t>
            </a:r>
            <a:r>
              <a:rPr lang="en-US" sz="1400">
                <a:solidFill>
                  <a:srgbClr val="FF0000"/>
                </a:solidFill>
                <a:latin typeface="Arial Unicode MS" pitchFamily="34" charset="-128"/>
              </a:rPr>
              <a:t>-37</a:t>
            </a:r>
          </a:p>
        </p:txBody>
      </p:sp>
      <p:sp>
        <p:nvSpPr>
          <p:cNvPr id="277517" name="Text Box 13"/>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380905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530"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8531" name="Group 3"/>
          <p:cNvGrpSpPr>
            <a:grpSpLocks/>
          </p:cNvGrpSpPr>
          <p:nvPr/>
        </p:nvGrpSpPr>
        <p:grpSpPr bwMode="auto">
          <a:xfrm>
            <a:off x="239185" y="330201"/>
            <a:ext cx="5281406" cy="4779220"/>
            <a:chOff x="140" y="259"/>
            <a:chExt cx="3549" cy="4282"/>
          </a:xfrm>
        </p:grpSpPr>
        <p:sp>
          <p:nvSpPr>
            <p:cNvPr id="278532"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8533"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8534"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78535"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78536" name="Text Box 8"/>
          <p:cNvSpPr txBox="1">
            <a:spLocks noChangeArrowheads="1"/>
          </p:cNvSpPr>
          <p:nvPr/>
        </p:nvSpPr>
        <p:spPr bwMode="auto">
          <a:xfrm>
            <a:off x="1405468"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a:t>
            </a:r>
          </a:p>
          <a:p>
            <a:r>
              <a:rPr lang="en-US" sz="1400">
                <a:solidFill>
                  <a:srgbClr val="B3B3B3"/>
                </a:solidFill>
                <a:latin typeface="Arial Unicode MS" pitchFamily="34" charset="-128"/>
              </a:rPr>
              <a:t>β=-29</a:t>
            </a:r>
          </a:p>
        </p:txBody>
      </p:sp>
      <p:sp>
        <p:nvSpPr>
          <p:cNvPr id="278537" name="Text Box 9"/>
          <p:cNvSpPr txBox="1">
            <a:spLocks noChangeArrowheads="1"/>
          </p:cNvSpPr>
          <p:nvPr/>
        </p:nvSpPr>
        <p:spPr bwMode="auto">
          <a:xfrm>
            <a:off x="2584451"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α=-29</a:t>
            </a:r>
          </a:p>
          <a:p>
            <a:r>
              <a:rPr lang="en-US" sz="1400">
                <a:solidFill>
                  <a:srgbClr val="000000"/>
                </a:solidFill>
                <a:latin typeface="Arial Unicode MS" pitchFamily="34" charset="-128"/>
              </a:rPr>
              <a:t>β=∞</a:t>
            </a:r>
          </a:p>
        </p:txBody>
      </p:sp>
      <p:sp>
        <p:nvSpPr>
          <p:cNvPr id="278538" name="Text Box 10"/>
          <p:cNvSpPr txBox="1">
            <a:spLocks noChangeArrowheads="1"/>
          </p:cNvSpPr>
          <p:nvPr/>
        </p:nvSpPr>
        <p:spPr bwMode="auto">
          <a:xfrm>
            <a:off x="4309533" y="1795464"/>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8539" name="Text Box 11"/>
          <p:cNvSpPr txBox="1">
            <a:spLocks noChangeArrowheads="1"/>
          </p:cNvSpPr>
          <p:nvPr/>
        </p:nvSpPr>
        <p:spPr bwMode="auto">
          <a:xfrm>
            <a:off x="6453718" y="268288"/>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8540" name="Text Box 12"/>
          <p:cNvSpPr txBox="1">
            <a:spLocks noChangeArrowheads="1"/>
          </p:cNvSpPr>
          <p:nvPr/>
        </p:nvSpPr>
        <p:spPr bwMode="auto">
          <a:xfrm>
            <a:off x="28109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α=-29</a:t>
            </a:r>
          </a:p>
          <a:p>
            <a:r>
              <a:rPr lang="en-US" sz="1400">
                <a:solidFill>
                  <a:srgbClr val="000000"/>
                </a:solidFill>
                <a:latin typeface="Arial Unicode MS" pitchFamily="34" charset="-128"/>
              </a:rPr>
              <a:t>β=-37</a:t>
            </a:r>
          </a:p>
        </p:txBody>
      </p:sp>
      <p:sp>
        <p:nvSpPr>
          <p:cNvPr id="278541" name="Freeform 13"/>
          <p:cNvSpPr>
            <a:spLocks/>
          </p:cNvSpPr>
          <p:nvPr/>
        </p:nvSpPr>
        <p:spPr bwMode="auto">
          <a:xfrm>
            <a:off x="4322234" y="3822700"/>
            <a:ext cx="1917700" cy="990600"/>
          </a:xfrm>
          <a:custGeom>
            <a:avLst/>
            <a:gdLst>
              <a:gd name="T0" fmla="+- 0 10000 10000"/>
              <a:gd name="T1" fmla="*/ T0 w 10000"/>
              <a:gd name="T2" fmla="+- 0 10000 10000"/>
              <a:gd name="T3" fmla="*/ 10000 h 10000"/>
              <a:gd name="T4" fmla="+- 0 20000 10000"/>
              <a:gd name="T5" fmla="*/ T4 w 10000"/>
              <a:gd name="T6" fmla="+- 0 10000 10000"/>
              <a:gd name="T7" fmla="*/ 10000 h 10000"/>
              <a:gd name="T8" fmla="+- 0 20000 10000"/>
              <a:gd name="T9" fmla="*/ T8 w 10000"/>
              <a:gd name="T10" fmla="+- 0 20000 10000"/>
              <a:gd name="T11" fmla="*/ 20000 h 10000"/>
              <a:gd name="T12" fmla="+- 0 10000 10000"/>
              <a:gd name="T13" fmla="*/ T12 w 10000"/>
              <a:gd name="T14" fmla="+- 0 20000 10000"/>
              <a:gd name="T15" fmla="*/ 20000 h 10000"/>
              <a:gd name="T16" fmla="+- 0 10000 10000"/>
              <a:gd name="T17" fmla="*/ T16 w 10000"/>
              <a:gd name="T18" fmla="+- 0 10000 10000"/>
              <a:gd name="T19" fmla="*/ 10000 h 10000"/>
            </a:gdLst>
            <a:ahLst/>
            <a:cxnLst>
              <a:cxn ang="0">
                <a:pos x="T1" y="T3"/>
              </a:cxn>
              <a:cxn ang="0">
                <a:pos x="T5" y="T7"/>
              </a:cxn>
              <a:cxn ang="0">
                <a:pos x="T9" y="T11"/>
              </a:cxn>
              <a:cxn ang="0">
                <a:pos x="T13" y="T15"/>
              </a:cxn>
              <a:cxn ang="0">
                <a:pos x="T17" y="T19"/>
              </a:cxn>
            </a:cxnLst>
            <a:rect l="0" t="0" r="r" b="b"/>
            <a:pathLst>
              <a:path w="10000" h="10000">
                <a:moveTo>
                  <a:pt x="0" y="0"/>
                </a:moveTo>
                <a:lnTo>
                  <a:pt x="10000" y="0"/>
                </a:lnTo>
                <a:lnTo>
                  <a:pt x="10000" y="10000"/>
                </a:lnTo>
                <a:lnTo>
                  <a:pt x="0" y="10000"/>
                </a:lnTo>
                <a:close/>
                <a:moveTo>
                  <a:pt x="0" y="0"/>
                </a:moveTo>
              </a:path>
            </a:pathLst>
          </a:custGeom>
          <a:solidFill>
            <a:srgbClr val="999999">
              <a:alpha val="54849"/>
            </a:srgbClr>
          </a:solidFill>
          <a:ln>
            <a:noFill/>
          </a:ln>
          <a:effectLst/>
          <a:extLst>
            <a:ext uri="{91240B29-F687-4F45-9708-019B960494DF}">
              <a14:hiddenLine xmlns:a14="http://schemas.microsoft.com/office/drawing/2010/main" w="25400">
                <a:solidFill>
                  <a:srgbClr val="000000">
                    <a:alpha val="54849"/>
                  </a:srgbClr>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8542" name="Freeform 14"/>
          <p:cNvSpPr>
            <a:spLocks/>
          </p:cNvSpPr>
          <p:nvPr/>
        </p:nvSpPr>
        <p:spPr bwMode="auto">
          <a:xfrm rot="7439999">
            <a:off x="2633134" y="5328180"/>
            <a:ext cx="2044700" cy="452967"/>
          </a:xfrm>
          <a:custGeom>
            <a:avLst/>
            <a:gdLst>
              <a:gd name="T0" fmla="+- 0 10000 10000"/>
              <a:gd name="T1" fmla="*/ T0 w 10000"/>
              <a:gd name="T2" fmla="+- 0 13330 10000"/>
              <a:gd name="T3" fmla="*/ 13330 h 10000"/>
              <a:gd name="T4" fmla="+- 0 10000 10000"/>
              <a:gd name="T5" fmla="*/ T4 w 10000"/>
              <a:gd name="T6" fmla="+- 0 16670 10000"/>
              <a:gd name="T7" fmla="*/ 16670 h 10000"/>
              <a:gd name="T8" fmla="+- 0 16000 10000"/>
              <a:gd name="T9" fmla="*/ T8 w 10000"/>
              <a:gd name="T10" fmla="+- 0 16670 10000"/>
              <a:gd name="T11" fmla="*/ 16670 h 10000"/>
              <a:gd name="T12" fmla="+- 0 16000 10000"/>
              <a:gd name="T13" fmla="*/ T12 w 10000"/>
              <a:gd name="T14" fmla="+- 0 20000 10000"/>
              <a:gd name="T15" fmla="*/ 20000 h 10000"/>
              <a:gd name="T16" fmla="+- 0 20000 10000"/>
              <a:gd name="T17" fmla="*/ T16 w 10000"/>
              <a:gd name="T18" fmla="+- 0 15000 10000"/>
              <a:gd name="T19" fmla="*/ 15000 h 10000"/>
              <a:gd name="T20" fmla="+- 0 16000 10000"/>
              <a:gd name="T21" fmla="*/ T20 w 10000"/>
              <a:gd name="T22" fmla="+- 0 10000 10000"/>
              <a:gd name="T23" fmla="*/ 10000 h 10000"/>
              <a:gd name="T24" fmla="+- 0 16000 10000"/>
              <a:gd name="T25" fmla="*/ T24 w 10000"/>
              <a:gd name="T26" fmla="+- 0 13330 10000"/>
              <a:gd name="T27" fmla="*/ 13330 h 10000"/>
              <a:gd name="T28" fmla="+- 0 10000 10000"/>
              <a:gd name="T29" fmla="*/ T28 w 10000"/>
              <a:gd name="T30" fmla="+- 0 13330 10000"/>
              <a:gd name="T31" fmla="*/ 13330 h 100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000" h="10000">
                <a:moveTo>
                  <a:pt x="0" y="3330"/>
                </a:moveTo>
                <a:lnTo>
                  <a:pt x="0" y="6670"/>
                </a:lnTo>
                <a:lnTo>
                  <a:pt x="6000" y="6670"/>
                </a:lnTo>
                <a:lnTo>
                  <a:pt x="6000" y="10000"/>
                </a:lnTo>
                <a:lnTo>
                  <a:pt x="10000" y="5000"/>
                </a:lnTo>
                <a:lnTo>
                  <a:pt x="6000" y="0"/>
                </a:lnTo>
                <a:lnTo>
                  <a:pt x="6000" y="3330"/>
                </a:lnTo>
                <a:close/>
                <a:moveTo>
                  <a:pt x="0" y="3330"/>
                </a:moveTo>
              </a:path>
            </a:pathLst>
          </a:custGeom>
          <a:solidFill>
            <a:srgbClr val="FF0000"/>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78543" name="Text Box 15"/>
          <p:cNvSpPr txBox="1">
            <a:spLocks noChangeArrowheads="1"/>
          </p:cNvSpPr>
          <p:nvPr/>
        </p:nvSpPr>
        <p:spPr bwMode="auto">
          <a:xfrm>
            <a:off x="4559300" y="3919538"/>
            <a:ext cx="981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2700">
                <a:solidFill>
                  <a:srgbClr val="000000"/>
                </a:solidFill>
                <a:latin typeface="Arial Unicode MS" pitchFamily="34" charset="-128"/>
              </a:rPr>
              <a:t>β &lt; α</a:t>
            </a:r>
          </a:p>
          <a:p>
            <a:r>
              <a:rPr lang="en-US" sz="2700">
                <a:solidFill>
                  <a:srgbClr val="000000"/>
                </a:solidFill>
                <a:latin typeface="Arial Unicode MS" pitchFamily="34" charset="-128"/>
              </a:rPr>
              <a:t>prune!</a:t>
            </a:r>
          </a:p>
        </p:txBody>
      </p:sp>
      <p:sp>
        <p:nvSpPr>
          <p:cNvPr id="278544" name="Text Box 16"/>
          <p:cNvSpPr txBox="1">
            <a:spLocks noChangeArrowheads="1"/>
          </p:cNvSpPr>
          <p:nvPr/>
        </p:nvSpPr>
        <p:spPr bwMode="auto">
          <a:xfrm>
            <a:off x="2463801"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78545" name="Text Box 17"/>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752038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4"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79555" name="Group 3"/>
          <p:cNvGrpSpPr>
            <a:grpSpLocks/>
          </p:cNvGrpSpPr>
          <p:nvPr/>
        </p:nvGrpSpPr>
        <p:grpSpPr bwMode="auto">
          <a:xfrm>
            <a:off x="239185" y="330201"/>
            <a:ext cx="5281406" cy="4779220"/>
            <a:chOff x="140" y="259"/>
            <a:chExt cx="3549" cy="4282"/>
          </a:xfrm>
        </p:grpSpPr>
        <p:sp>
          <p:nvSpPr>
            <p:cNvPr id="279556"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9557"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79558"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79559"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79560" name="Text Box 8"/>
          <p:cNvSpPr txBox="1">
            <a:spLocks noChangeArrowheads="1"/>
          </p:cNvSpPr>
          <p:nvPr/>
        </p:nvSpPr>
        <p:spPr bwMode="auto">
          <a:xfrm>
            <a:off x="1405468"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a:t>
            </a:r>
          </a:p>
          <a:p>
            <a:r>
              <a:rPr lang="en-US" sz="1400">
                <a:solidFill>
                  <a:srgbClr val="B3B3B3"/>
                </a:solidFill>
                <a:latin typeface="Arial Unicode MS" pitchFamily="34" charset="-128"/>
              </a:rPr>
              <a:t>β=-29</a:t>
            </a:r>
          </a:p>
        </p:txBody>
      </p:sp>
      <p:sp>
        <p:nvSpPr>
          <p:cNvPr id="279561" name="Text Box 9"/>
          <p:cNvSpPr txBox="1">
            <a:spLocks noChangeArrowheads="1"/>
          </p:cNvSpPr>
          <p:nvPr/>
        </p:nvSpPr>
        <p:spPr bwMode="auto">
          <a:xfrm>
            <a:off x="2584451"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α=-29</a:t>
            </a:r>
          </a:p>
          <a:p>
            <a:r>
              <a:rPr lang="en-US" sz="1400">
                <a:solidFill>
                  <a:srgbClr val="000000"/>
                </a:solidFill>
                <a:latin typeface="Arial Unicode MS" pitchFamily="34" charset="-128"/>
              </a:rPr>
              <a:t>β=∞</a:t>
            </a:r>
          </a:p>
        </p:txBody>
      </p:sp>
      <p:sp>
        <p:nvSpPr>
          <p:cNvPr id="279562" name="Text Box 10"/>
          <p:cNvSpPr txBox="1">
            <a:spLocks noChangeArrowheads="1"/>
          </p:cNvSpPr>
          <p:nvPr/>
        </p:nvSpPr>
        <p:spPr bwMode="auto">
          <a:xfrm>
            <a:off x="4309534" y="1795464"/>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r>
              <a:rPr lang="en-US" sz="1400">
                <a:solidFill>
                  <a:srgbClr val="FF0000"/>
                </a:solidFill>
                <a:latin typeface="Arial Unicode MS" pitchFamily="34" charset="-128"/>
              </a:rPr>
              <a:t>-29</a:t>
            </a:r>
          </a:p>
        </p:txBody>
      </p:sp>
      <p:sp>
        <p:nvSpPr>
          <p:cNvPr id="279563" name="Text Box 11"/>
          <p:cNvSpPr txBox="1">
            <a:spLocks noChangeArrowheads="1"/>
          </p:cNvSpPr>
          <p:nvPr/>
        </p:nvSpPr>
        <p:spPr bwMode="auto">
          <a:xfrm>
            <a:off x="6453718" y="268288"/>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79564" name="Text Box 12"/>
          <p:cNvSpPr txBox="1">
            <a:spLocks noChangeArrowheads="1"/>
          </p:cNvSpPr>
          <p:nvPr/>
        </p:nvSpPr>
        <p:spPr bwMode="auto">
          <a:xfrm>
            <a:off x="28109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α=-29</a:t>
            </a:r>
          </a:p>
          <a:p>
            <a:r>
              <a:rPr lang="en-US" sz="1400">
                <a:solidFill>
                  <a:srgbClr val="000000"/>
                </a:solidFill>
                <a:latin typeface="Arial Unicode MS" pitchFamily="34" charset="-128"/>
              </a:rPr>
              <a:t>β=-37</a:t>
            </a:r>
          </a:p>
        </p:txBody>
      </p:sp>
      <p:sp>
        <p:nvSpPr>
          <p:cNvPr id="279565" name="Text Box 13"/>
          <p:cNvSpPr txBox="1">
            <a:spLocks noChangeArrowheads="1"/>
          </p:cNvSpPr>
          <p:nvPr/>
        </p:nvSpPr>
        <p:spPr bwMode="auto">
          <a:xfrm>
            <a:off x="2463801"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79566" name="Text Box 14"/>
          <p:cNvSpPr txBox="1">
            <a:spLocks noChangeArrowheads="1"/>
          </p:cNvSpPr>
          <p:nvPr/>
        </p:nvSpPr>
        <p:spPr bwMode="auto">
          <a:xfrm>
            <a:off x="5096934" y="3295650"/>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r>
              <a:rPr lang="en-US" sz="1400">
                <a:solidFill>
                  <a:srgbClr val="FF0000"/>
                </a:solidFill>
                <a:latin typeface="Arial Unicode MS" pitchFamily="34" charset="-128"/>
              </a:rPr>
              <a:t>-29</a:t>
            </a:r>
          </a:p>
        </p:txBody>
      </p:sp>
      <p:sp>
        <p:nvSpPr>
          <p:cNvPr id="279567" name="Text Box 15"/>
          <p:cNvSpPr txBox="1">
            <a:spLocks noChangeArrowheads="1"/>
          </p:cNvSpPr>
          <p:nvPr/>
        </p:nvSpPr>
        <p:spPr bwMode="auto">
          <a:xfrm>
            <a:off x="4214285"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r>
              <a:rPr lang="en-US" sz="1400">
                <a:solidFill>
                  <a:srgbClr val="FF0000"/>
                </a:solidFill>
                <a:latin typeface="Arial Unicode MS" pitchFamily="34" charset="-128"/>
              </a:rPr>
              <a:t>-29</a:t>
            </a:r>
          </a:p>
        </p:txBody>
      </p:sp>
      <p:sp>
        <p:nvSpPr>
          <p:cNvPr id="279568" name="Text Box 16"/>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23838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78"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0579" name="Group 3"/>
          <p:cNvGrpSpPr>
            <a:grpSpLocks/>
          </p:cNvGrpSpPr>
          <p:nvPr/>
        </p:nvGrpSpPr>
        <p:grpSpPr bwMode="auto">
          <a:xfrm>
            <a:off x="239185" y="330201"/>
            <a:ext cx="5281406" cy="4779220"/>
            <a:chOff x="140" y="259"/>
            <a:chExt cx="3549" cy="4282"/>
          </a:xfrm>
        </p:grpSpPr>
        <p:sp>
          <p:nvSpPr>
            <p:cNvPr id="280580"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0581"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0582"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80583"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80584" name="Text Box 8"/>
          <p:cNvSpPr txBox="1">
            <a:spLocks noChangeArrowheads="1"/>
          </p:cNvSpPr>
          <p:nvPr/>
        </p:nvSpPr>
        <p:spPr bwMode="auto">
          <a:xfrm>
            <a:off x="2463801"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0585" name="Text Box 9"/>
          <p:cNvSpPr txBox="1">
            <a:spLocks noChangeArrowheads="1"/>
          </p:cNvSpPr>
          <p:nvPr/>
        </p:nvSpPr>
        <p:spPr bwMode="auto">
          <a:xfrm>
            <a:off x="1405468"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a:t>
            </a:r>
          </a:p>
          <a:p>
            <a:r>
              <a:rPr lang="en-US" sz="1400">
                <a:solidFill>
                  <a:srgbClr val="B3B3B3"/>
                </a:solidFill>
                <a:latin typeface="Arial Unicode MS" pitchFamily="34" charset="-128"/>
              </a:rPr>
              <a:t>β=-29</a:t>
            </a:r>
          </a:p>
        </p:txBody>
      </p:sp>
      <p:sp>
        <p:nvSpPr>
          <p:cNvPr id="280586" name="Text Box 10"/>
          <p:cNvSpPr txBox="1">
            <a:spLocks noChangeArrowheads="1"/>
          </p:cNvSpPr>
          <p:nvPr/>
        </p:nvSpPr>
        <p:spPr bwMode="auto">
          <a:xfrm>
            <a:off x="2584451"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α=-29</a:t>
            </a:r>
          </a:p>
          <a:p>
            <a:r>
              <a:rPr lang="en-US" sz="1400">
                <a:solidFill>
                  <a:srgbClr val="B3B3B3"/>
                </a:solidFill>
                <a:latin typeface="Arial Unicode MS" pitchFamily="34" charset="-128"/>
              </a:rPr>
              <a:t>β=∞</a:t>
            </a:r>
          </a:p>
        </p:txBody>
      </p:sp>
      <p:sp>
        <p:nvSpPr>
          <p:cNvPr id="280587" name="Text Box 11"/>
          <p:cNvSpPr txBox="1">
            <a:spLocks noChangeArrowheads="1"/>
          </p:cNvSpPr>
          <p:nvPr/>
        </p:nvSpPr>
        <p:spPr bwMode="auto">
          <a:xfrm>
            <a:off x="4309534" y="1795464"/>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β=-29</a:t>
            </a:r>
          </a:p>
        </p:txBody>
      </p:sp>
      <p:sp>
        <p:nvSpPr>
          <p:cNvPr id="280588" name="Text Box 12"/>
          <p:cNvSpPr txBox="1">
            <a:spLocks noChangeArrowheads="1"/>
          </p:cNvSpPr>
          <p:nvPr/>
        </p:nvSpPr>
        <p:spPr bwMode="auto">
          <a:xfrm>
            <a:off x="6453718" y="268288"/>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80589" name="Text Box 13"/>
          <p:cNvSpPr txBox="1">
            <a:spLocks noChangeArrowheads="1"/>
          </p:cNvSpPr>
          <p:nvPr/>
        </p:nvSpPr>
        <p:spPr bwMode="auto">
          <a:xfrm>
            <a:off x="28109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α=-29</a:t>
            </a:r>
          </a:p>
          <a:p>
            <a:r>
              <a:rPr lang="en-US" sz="1400">
                <a:solidFill>
                  <a:srgbClr val="B3B3B3"/>
                </a:solidFill>
                <a:latin typeface="Arial Unicode MS" pitchFamily="34" charset="-128"/>
              </a:rPr>
              <a:t>β=-37</a:t>
            </a:r>
          </a:p>
        </p:txBody>
      </p:sp>
      <p:sp>
        <p:nvSpPr>
          <p:cNvPr id="280590" name="Text Box 14"/>
          <p:cNvSpPr txBox="1">
            <a:spLocks noChangeArrowheads="1"/>
          </p:cNvSpPr>
          <p:nvPr/>
        </p:nvSpPr>
        <p:spPr bwMode="auto">
          <a:xfrm>
            <a:off x="5096934" y="3295650"/>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β=-29</a:t>
            </a:r>
          </a:p>
        </p:txBody>
      </p:sp>
      <p:sp>
        <p:nvSpPr>
          <p:cNvPr id="280591" name="Text Box 15"/>
          <p:cNvSpPr txBox="1">
            <a:spLocks noChangeArrowheads="1"/>
          </p:cNvSpPr>
          <p:nvPr/>
        </p:nvSpPr>
        <p:spPr bwMode="auto">
          <a:xfrm>
            <a:off x="4214285"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β=-29</a:t>
            </a:r>
          </a:p>
        </p:txBody>
      </p:sp>
      <p:sp>
        <p:nvSpPr>
          <p:cNvPr id="280592" name="Text Box 16"/>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72505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2"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1603" name="Group 3"/>
          <p:cNvGrpSpPr>
            <a:grpSpLocks/>
          </p:cNvGrpSpPr>
          <p:nvPr/>
        </p:nvGrpSpPr>
        <p:grpSpPr bwMode="auto">
          <a:xfrm>
            <a:off x="239185" y="330201"/>
            <a:ext cx="5281406" cy="4779220"/>
            <a:chOff x="140" y="259"/>
            <a:chExt cx="3549" cy="4282"/>
          </a:xfrm>
        </p:grpSpPr>
        <p:sp>
          <p:nvSpPr>
            <p:cNvPr id="281604"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1605"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1606"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81607"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81608" name="Text Box 8"/>
          <p:cNvSpPr txBox="1">
            <a:spLocks noChangeArrowheads="1"/>
          </p:cNvSpPr>
          <p:nvPr/>
        </p:nvSpPr>
        <p:spPr bwMode="auto">
          <a:xfrm>
            <a:off x="2463801"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1609" name="Text Box 9"/>
          <p:cNvSpPr txBox="1">
            <a:spLocks noChangeArrowheads="1"/>
          </p:cNvSpPr>
          <p:nvPr/>
        </p:nvSpPr>
        <p:spPr bwMode="auto">
          <a:xfrm>
            <a:off x="1405468"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a:t>
            </a:r>
          </a:p>
          <a:p>
            <a:r>
              <a:rPr lang="en-US" sz="1400">
                <a:solidFill>
                  <a:srgbClr val="B3B3B3"/>
                </a:solidFill>
                <a:latin typeface="Arial Unicode MS" pitchFamily="34" charset="-128"/>
              </a:rPr>
              <a:t>β=-29</a:t>
            </a:r>
          </a:p>
        </p:txBody>
      </p:sp>
      <p:sp>
        <p:nvSpPr>
          <p:cNvPr id="281610" name="Text Box 10"/>
          <p:cNvSpPr txBox="1">
            <a:spLocks noChangeArrowheads="1"/>
          </p:cNvSpPr>
          <p:nvPr/>
        </p:nvSpPr>
        <p:spPr bwMode="auto">
          <a:xfrm>
            <a:off x="2584451"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α=-29</a:t>
            </a:r>
          </a:p>
          <a:p>
            <a:r>
              <a:rPr lang="en-US" sz="1400">
                <a:solidFill>
                  <a:srgbClr val="B3B3B3"/>
                </a:solidFill>
                <a:latin typeface="Arial Unicode MS" pitchFamily="34" charset="-128"/>
              </a:rPr>
              <a:t>β=∞</a:t>
            </a:r>
          </a:p>
        </p:txBody>
      </p:sp>
      <p:sp>
        <p:nvSpPr>
          <p:cNvPr id="281611" name="Text Box 11"/>
          <p:cNvSpPr txBox="1">
            <a:spLocks noChangeArrowheads="1"/>
          </p:cNvSpPr>
          <p:nvPr/>
        </p:nvSpPr>
        <p:spPr bwMode="auto">
          <a:xfrm>
            <a:off x="4309534" y="1795464"/>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β=-29</a:t>
            </a:r>
          </a:p>
        </p:txBody>
      </p:sp>
      <p:sp>
        <p:nvSpPr>
          <p:cNvPr id="281612" name="Text Box 12"/>
          <p:cNvSpPr txBox="1">
            <a:spLocks noChangeArrowheads="1"/>
          </p:cNvSpPr>
          <p:nvPr/>
        </p:nvSpPr>
        <p:spPr bwMode="auto">
          <a:xfrm>
            <a:off x="6453718" y="268288"/>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81613" name="Text Box 13"/>
          <p:cNvSpPr txBox="1">
            <a:spLocks noChangeArrowheads="1"/>
          </p:cNvSpPr>
          <p:nvPr/>
        </p:nvSpPr>
        <p:spPr bwMode="auto">
          <a:xfrm>
            <a:off x="28109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α=-29</a:t>
            </a:r>
          </a:p>
          <a:p>
            <a:r>
              <a:rPr lang="en-US" sz="1400">
                <a:solidFill>
                  <a:srgbClr val="B3B3B3"/>
                </a:solidFill>
                <a:latin typeface="Arial Unicode MS" pitchFamily="34" charset="-128"/>
              </a:rPr>
              <a:t>β=-37</a:t>
            </a:r>
          </a:p>
        </p:txBody>
      </p:sp>
      <p:sp>
        <p:nvSpPr>
          <p:cNvPr id="281614" name="Text Box 14"/>
          <p:cNvSpPr txBox="1">
            <a:spLocks noChangeArrowheads="1"/>
          </p:cNvSpPr>
          <p:nvPr/>
        </p:nvSpPr>
        <p:spPr bwMode="auto">
          <a:xfrm>
            <a:off x="5096934"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r>
              <a:rPr lang="en-US" sz="1400">
                <a:solidFill>
                  <a:srgbClr val="FF0000"/>
                </a:solidFill>
                <a:latin typeface="Arial Unicode MS" pitchFamily="34" charset="-128"/>
              </a:rPr>
              <a:t>-43</a:t>
            </a:r>
            <a:endParaRPr lang="en-US" sz="1400">
              <a:solidFill>
                <a:srgbClr val="000000"/>
              </a:solidFill>
              <a:latin typeface="Arial Unicode MS" pitchFamily="34" charset="-128"/>
            </a:endParaRPr>
          </a:p>
          <a:p>
            <a:r>
              <a:rPr lang="en-US" sz="1400">
                <a:solidFill>
                  <a:srgbClr val="000000"/>
                </a:solidFill>
                <a:latin typeface="Arial Unicode MS" pitchFamily="34" charset="-128"/>
              </a:rPr>
              <a:t>β=-29</a:t>
            </a:r>
          </a:p>
        </p:txBody>
      </p:sp>
      <p:sp>
        <p:nvSpPr>
          <p:cNvPr id="281615" name="Text Box 15"/>
          <p:cNvSpPr txBox="1">
            <a:spLocks noChangeArrowheads="1"/>
          </p:cNvSpPr>
          <p:nvPr/>
        </p:nvSpPr>
        <p:spPr bwMode="auto">
          <a:xfrm>
            <a:off x="4214285"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r>
              <a:rPr lang="en-US" sz="1400">
                <a:solidFill>
                  <a:srgbClr val="FF0000"/>
                </a:solidFill>
                <a:latin typeface="Arial Unicode MS" pitchFamily="34" charset="-128"/>
              </a:rPr>
              <a:t>-43</a:t>
            </a:r>
          </a:p>
        </p:txBody>
      </p:sp>
      <p:sp>
        <p:nvSpPr>
          <p:cNvPr id="281616" name="Text Box 16"/>
          <p:cNvSpPr txBox="1">
            <a:spLocks noChangeArrowheads="1"/>
          </p:cNvSpPr>
          <p:nvPr/>
        </p:nvSpPr>
        <p:spPr bwMode="auto">
          <a:xfrm>
            <a:off x="56430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r>
              <a:rPr lang="en-US" sz="1400">
                <a:solidFill>
                  <a:srgbClr val="FF0000"/>
                </a:solidFill>
                <a:latin typeface="Arial Unicode MS" pitchFamily="34" charset="-128"/>
              </a:rPr>
              <a:t>-43</a:t>
            </a:r>
            <a:endParaRPr lang="en-US" sz="1400">
              <a:solidFill>
                <a:srgbClr val="000000"/>
              </a:solidFill>
              <a:latin typeface="Arial Unicode MS" pitchFamily="34" charset="-128"/>
            </a:endParaRPr>
          </a:p>
          <a:p>
            <a:r>
              <a:rPr lang="en-US" sz="1400">
                <a:solidFill>
                  <a:srgbClr val="000000"/>
                </a:solidFill>
                <a:latin typeface="Arial Unicode MS" pitchFamily="34" charset="-128"/>
              </a:rPr>
              <a:t>β=-29</a:t>
            </a:r>
          </a:p>
        </p:txBody>
      </p:sp>
      <p:sp>
        <p:nvSpPr>
          <p:cNvPr id="281617" name="Text Box 17"/>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015365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26"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2627" name="Group 3"/>
          <p:cNvGrpSpPr>
            <a:grpSpLocks/>
          </p:cNvGrpSpPr>
          <p:nvPr/>
        </p:nvGrpSpPr>
        <p:grpSpPr bwMode="auto">
          <a:xfrm>
            <a:off x="239185" y="330201"/>
            <a:ext cx="5281406" cy="4779220"/>
            <a:chOff x="140" y="259"/>
            <a:chExt cx="3549" cy="4282"/>
          </a:xfrm>
        </p:grpSpPr>
        <p:sp>
          <p:nvSpPr>
            <p:cNvPr id="282628"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2629"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2630"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82631"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82632" name="Text Box 8"/>
          <p:cNvSpPr txBox="1">
            <a:spLocks noChangeArrowheads="1"/>
          </p:cNvSpPr>
          <p:nvPr/>
        </p:nvSpPr>
        <p:spPr bwMode="auto">
          <a:xfrm>
            <a:off x="2463801"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2633" name="Text Box 9"/>
          <p:cNvSpPr txBox="1">
            <a:spLocks noChangeArrowheads="1"/>
          </p:cNvSpPr>
          <p:nvPr/>
        </p:nvSpPr>
        <p:spPr bwMode="auto">
          <a:xfrm>
            <a:off x="1405468"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a:t>
            </a:r>
          </a:p>
          <a:p>
            <a:r>
              <a:rPr lang="en-US" sz="1400">
                <a:solidFill>
                  <a:srgbClr val="B3B3B3"/>
                </a:solidFill>
                <a:latin typeface="Arial Unicode MS" pitchFamily="34" charset="-128"/>
              </a:rPr>
              <a:t>β=-29</a:t>
            </a:r>
          </a:p>
        </p:txBody>
      </p:sp>
      <p:sp>
        <p:nvSpPr>
          <p:cNvPr id="282634" name="Text Box 10"/>
          <p:cNvSpPr txBox="1">
            <a:spLocks noChangeArrowheads="1"/>
          </p:cNvSpPr>
          <p:nvPr/>
        </p:nvSpPr>
        <p:spPr bwMode="auto">
          <a:xfrm>
            <a:off x="2584451"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α=-29</a:t>
            </a:r>
          </a:p>
          <a:p>
            <a:r>
              <a:rPr lang="en-US" sz="1400">
                <a:solidFill>
                  <a:srgbClr val="B3B3B3"/>
                </a:solidFill>
                <a:latin typeface="Arial Unicode MS" pitchFamily="34" charset="-128"/>
              </a:rPr>
              <a:t>β=∞</a:t>
            </a:r>
          </a:p>
        </p:txBody>
      </p:sp>
      <p:sp>
        <p:nvSpPr>
          <p:cNvPr id="282635" name="Text Box 11"/>
          <p:cNvSpPr txBox="1">
            <a:spLocks noChangeArrowheads="1"/>
          </p:cNvSpPr>
          <p:nvPr/>
        </p:nvSpPr>
        <p:spPr bwMode="auto">
          <a:xfrm>
            <a:off x="4309534" y="1795464"/>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β=-29</a:t>
            </a:r>
          </a:p>
        </p:txBody>
      </p:sp>
      <p:sp>
        <p:nvSpPr>
          <p:cNvPr id="282636" name="Text Box 12"/>
          <p:cNvSpPr txBox="1">
            <a:spLocks noChangeArrowheads="1"/>
          </p:cNvSpPr>
          <p:nvPr/>
        </p:nvSpPr>
        <p:spPr bwMode="auto">
          <a:xfrm>
            <a:off x="6453718" y="268288"/>
            <a:ext cx="36548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p>
        </p:txBody>
      </p:sp>
      <p:sp>
        <p:nvSpPr>
          <p:cNvPr id="282637" name="Text Box 13"/>
          <p:cNvSpPr txBox="1">
            <a:spLocks noChangeArrowheads="1"/>
          </p:cNvSpPr>
          <p:nvPr/>
        </p:nvSpPr>
        <p:spPr bwMode="auto">
          <a:xfrm>
            <a:off x="28109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α=-29</a:t>
            </a:r>
          </a:p>
          <a:p>
            <a:r>
              <a:rPr lang="en-US" sz="1400">
                <a:solidFill>
                  <a:srgbClr val="B3B3B3"/>
                </a:solidFill>
                <a:latin typeface="Arial Unicode MS" pitchFamily="34" charset="-128"/>
              </a:rPr>
              <a:t>β=-37</a:t>
            </a:r>
          </a:p>
        </p:txBody>
      </p:sp>
      <p:sp>
        <p:nvSpPr>
          <p:cNvPr id="282638" name="Text Box 14"/>
          <p:cNvSpPr txBox="1">
            <a:spLocks noChangeArrowheads="1"/>
          </p:cNvSpPr>
          <p:nvPr/>
        </p:nvSpPr>
        <p:spPr bwMode="auto">
          <a:xfrm>
            <a:off x="5096934"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β=-29</a:t>
            </a:r>
          </a:p>
        </p:txBody>
      </p:sp>
      <p:sp>
        <p:nvSpPr>
          <p:cNvPr id="282639" name="Text Box 15"/>
          <p:cNvSpPr txBox="1">
            <a:spLocks noChangeArrowheads="1"/>
          </p:cNvSpPr>
          <p:nvPr/>
        </p:nvSpPr>
        <p:spPr bwMode="auto">
          <a:xfrm>
            <a:off x="4214285"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a:t>
            </a:r>
          </a:p>
          <a:p>
            <a:r>
              <a:rPr lang="en-US" sz="1400">
                <a:solidFill>
                  <a:srgbClr val="B3B3B3"/>
                </a:solidFill>
                <a:latin typeface="Arial Unicode MS" pitchFamily="34" charset="-128"/>
              </a:rPr>
              <a:t>β=-43</a:t>
            </a:r>
          </a:p>
        </p:txBody>
      </p:sp>
      <p:sp>
        <p:nvSpPr>
          <p:cNvPr id="282640" name="Text Box 16"/>
          <p:cNvSpPr txBox="1">
            <a:spLocks noChangeArrowheads="1"/>
          </p:cNvSpPr>
          <p:nvPr/>
        </p:nvSpPr>
        <p:spPr bwMode="auto">
          <a:xfrm>
            <a:off x="56430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a:t>
            </a:r>
            <a:r>
              <a:rPr lang="en-US" sz="1400">
                <a:solidFill>
                  <a:srgbClr val="FF0000"/>
                </a:solidFill>
                <a:latin typeface="Arial Unicode MS" pitchFamily="34" charset="-128"/>
              </a:rPr>
              <a:t>-75</a:t>
            </a:r>
          </a:p>
        </p:txBody>
      </p:sp>
      <p:sp>
        <p:nvSpPr>
          <p:cNvPr id="282641" name="Freeform 17"/>
          <p:cNvSpPr>
            <a:spLocks/>
          </p:cNvSpPr>
          <p:nvPr/>
        </p:nvSpPr>
        <p:spPr bwMode="auto">
          <a:xfrm>
            <a:off x="7357534" y="3822700"/>
            <a:ext cx="1917700" cy="990600"/>
          </a:xfrm>
          <a:custGeom>
            <a:avLst/>
            <a:gdLst>
              <a:gd name="T0" fmla="+- 0 10000 10000"/>
              <a:gd name="T1" fmla="*/ T0 w 10000"/>
              <a:gd name="T2" fmla="+- 0 10000 10000"/>
              <a:gd name="T3" fmla="*/ 10000 h 10000"/>
              <a:gd name="T4" fmla="+- 0 20000 10000"/>
              <a:gd name="T5" fmla="*/ T4 w 10000"/>
              <a:gd name="T6" fmla="+- 0 10000 10000"/>
              <a:gd name="T7" fmla="*/ 10000 h 10000"/>
              <a:gd name="T8" fmla="+- 0 20000 10000"/>
              <a:gd name="T9" fmla="*/ T8 w 10000"/>
              <a:gd name="T10" fmla="+- 0 20000 10000"/>
              <a:gd name="T11" fmla="*/ 20000 h 10000"/>
              <a:gd name="T12" fmla="+- 0 10000 10000"/>
              <a:gd name="T13" fmla="*/ T12 w 10000"/>
              <a:gd name="T14" fmla="+- 0 20000 10000"/>
              <a:gd name="T15" fmla="*/ 20000 h 10000"/>
              <a:gd name="T16" fmla="+- 0 10000 10000"/>
              <a:gd name="T17" fmla="*/ T16 w 10000"/>
              <a:gd name="T18" fmla="+- 0 10000 10000"/>
              <a:gd name="T19" fmla="*/ 10000 h 10000"/>
            </a:gdLst>
            <a:ahLst/>
            <a:cxnLst>
              <a:cxn ang="0">
                <a:pos x="T1" y="T3"/>
              </a:cxn>
              <a:cxn ang="0">
                <a:pos x="T5" y="T7"/>
              </a:cxn>
              <a:cxn ang="0">
                <a:pos x="T9" y="T11"/>
              </a:cxn>
              <a:cxn ang="0">
                <a:pos x="T13" y="T15"/>
              </a:cxn>
              <a:cxn ang="0">
                <a:pos x="T17" y="T19"/>
              </a:cxn>
            </a:cxnLst>
            <a:rect l="0" t="0" r="r" b="b"/>
            <a:pathLst>
              <a:path w="10000" h="10000">
                <a:moveTo>
                  <a:pt x="0" y="0"/>
                </a:moveTo>
                <a:lnTo>
                  <a:pt x="10000" y="0"/>
                </a:lnTo>
                <a:lnTo>
                  <a:pt x="10000" y="10000"/>
                </a:lnTo>
                <a:lnTo>
                  <a:pt x="0" y="10000"/>
                </a:lnTo>
                <a:close/>
                <a:moveTo>
                  <a:pt x="0" y="0"/>
                </a:moveTo>
              </a:path>
            </a:pathLst>
          </a:custGeom>
          <a:solidFill>
            <a:srgbClr val="999999">
              <a:alpha val="54849"/>
            </a:srgbClr>
          </a:solidFill>
          <a:ln>
            <a:noFill/>
          </a:ln>
          <a:effectLst/>
          <a:extLst>
            <a:ext uri="{91240B29-F687-4F45-9708-019B960494DF}">
              <a14:hiddenLine xmlns:a14="http://schemas.microsoft.com/office/drawing/2010/main" w="25400">
                <a:solidFill>
                  <a:srgbClr val="000000">
                    <a:alpha val="54849"/>
                  </a:srgbClr>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82642" name="Freeform 18"/>
          <p:cNvSpPr>
            <a:spLocks/>
          </p:cNvSpPr>
          <p:nvPr/>
        </p:nvSpPr>
        <p:spPr bwMode="auto">
          <a:xfrm rot="7439999">
            <a:off x="5668434" y="5328180"/>
            <a:ext cx="2044700" cy="452967"/>
          </a:xfrm>
          <a:custGeom>
            <a:avLst/>
            <a:gdLst>
              <a:gd name="T0" fmla="+- 0 10000 10000"/>
              <a:gd name="T1" fmla="*/ T0 w 10000"/>
              <a:gd name="T2" fmla="+- 0 13330 10000"/>
              <a:gd name="T3" fmla="*/ 13330 h 10000"/>
              <a:gd name="T4" fmla="+- 0 10000 10000"/>
              <a:gd name="T5" fmla="*/ T4 w 10000"/>
              <a:gd name="T6" fmla="+- 0 16670 10000"/>
              <a:gd name="T7" fmla="*/ 16670 h 10000"/>
              <a:gd name="T8" fmla="+- 0 16000 10000"/>
              <a:gd name="T9" fmla="*/ T8 w 10000"/>
              <a:gd name="T10" fmla="+- 0 16670 10000"/>
              <a:gd name="T11" fmla="*/ 16670 h 10000"/>
              <a:gd name="T12" fmla="+- 0 16000 10000"/>
              <a:gd name="T13" fmla="*/ T12 w 10000"/>
              <a:gd name="T14" fmla="+- 0 20000 10000"/>
              <a:gd name="T15" fmla="*/ 20000 h 10000"/>
              <a:gd name="T16" fmla="+- 0 20000 10000"/>
              <a:gd name="T17" fmla="*/ T16 w 10000"/>
              <a:gd name="T18" fmla="+- 0 15000 10000"/>
              <a:gd name="T19" fmla="*/ 15000 h 10000"/>
              <a:gd name="T20" fmla="+- 0 16000 10000"/>
              <a:gd name="T21" fmla="*/ T20 w 10000"/>
              <a:gd name="T22" fmla="+- 0 10000 10000"/>
              <a:gd name="T23" fmla="*/ 10000 h 10000"/>
              <a:gd name="T24" fmla="+- 0 16000 10000"/>
              <a:gd name="T25" fmla="*/ T24 w 10000"/>
              <a:gd name="T26" fmla="+- 0 13330 10000"/>
              <a:gd name="T27" fmla="*/ 13330 h 10000"/>
              <a:gd name="T28" fmla="+- 0 10000 10000"/>
              <a:gd name="T29" fmla="*/ T28 w 10000"/>
              <a:gd name="T30" fmla="+- 0 13330 10000"/>
              <a:gd name="T31" fmla="*/ 13330 h 100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000" h="10000">
                <a:moveTo>
                  <a:pt x="0" y="3330"/>
                </a:moveTo>
                <a:lnTo>
                  <a:pt x="0" y="6670"/>
                </a:lnTo>
                <a:lnTo>
                  <a:pt x="6000" y="6670"/>
                </a:lnTo>
                <a:lnTo>
                  <a:pt x="6000" y="10000"/>
                </a:lnTo>
                <a:lnTo>
                  <a:pt x="10000" y="5000"/>
                </a:lnTo>
                <a:lnTo>
                  <a:pt x="6000" y="0"/>
                </a:lnTo>
                <a:lnTo>
                  <a:pt x="6000" y="3330"/>
                </a:lnTo>
                <a:close/>
                <a:moveTo>
                  <a:pt x="0" y="3330"/>
                </a:moveTo>
              </a:path>
            </a:pathLst>
          </a:custGeom>
          <a:solidFill>
            <a:srgbClr val="FF0000"/>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82643" name="Text Box 19"/>
          <p:cNvSpPr txBox="1">
            <a:spLocks noChangeArrowheads="1"/>
          </p:cNvSpPr>
          <p:nvPr/>
        </p:nvSpPr>
        <p:spPr bwMode="auto">
          <a:xfrm>
            <a:off x="7596717" y="3919538"/>
            <a:ext cx="981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2700">
                <a:solidFill>
                  <a:srgbClr val="000000"/>
                </a:solidFill>
                <a:latin typeface="Arial Unicode MS" pitchFamily="34" charset="-128"/>
              </a:rPr>
              <a:t>β &lt; α</a:t>
            </a:r>
          </a:p>
          <a:p>
            <a:r>
              <a:rPr lang="en-US" sz="2700">
                <a:solidFill>
                  <a:srgbClr val="000000"/>
                </a:solidFill>
                <a:latin typeface="Arial Unicode MS" pitchFamily="34" charset="-128"/>
              </a:rPr>
              <a:t>prune!</a:t>
            </a:r>
          </a:p>
        </p:txBody>
      </p:sp>
      <p:sp>
        <p:nvSpPr>
          <p:cNvPr id="282644" name="Text Box 20"/>
          <p:cNvSpPr txBox="1">
            <a:spLocks noChangeArrowheads="1"/>
          </p:cNvSpPr>
          <p:nvPr/>
        </p:nvSpPr>
        <p:spPr bwMode="auto">
          <a:xfrm>
            <a:off x="5501218"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2645" name="Text Box 21"/>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44595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50"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83651" name="Group 3"/>
          <p:cNvGrpSpPr>
            <a:grpSpLocks/>
          </p:cNvGrpSpPr>
          <p:nvPr/>
        </p:nvGrpSpPr>
        <p:grpSpPr bwMode="auto">
          <a:xfrm>
            <a:off x="239185" y="330201"/>
            <a:ext cx="5281406" cy="4779220"/>
            <a:chOff x="140" y="259"/>
            <a:chExt cx="3549" cy="4282"/>
          </a:xfrm>
        </p:grpSpPr>
        <p:sp>
          <p:nvSpPr>
            <p:cNvPr id="283652" name="Text Box 4"/>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3653" name="Text Box 5"/>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3654" name="Text Box 6"/>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83655" name="Text Box 7"/>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83656" name="Text Box 8"/>
          <p:cNvSpPr txBox="1">
            <a:spLocks noChangeArrowheads="1"/>
          </p:cNvSpPr>
          <p:nvPr/>
        </p:nvSpPr>
        <p:spPr bwMode="auto">
          <a:xfrm>
            <a:off x="2463801"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3657" name="Text Box 9"/>
          <p:cNvSpPr txBox="1">
            <a:spLocks noChangeArrowheads="1"/>
          </p:cNvSpPr>
          <p:nvPr/>
        </p:nvSpPr>
        <p:spPr bwMode="auto">
          <a:xfrm>
            <a:off x="1405468"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a:t>
            </a:r>
          </a:p>
          <a:p>
            <a:r>
              <a:rPr lang="en-US" sz="1400">
                <a:solidFill>
                  <a:srgbClr val="B3B3B3"/>
                </a:solidFill>
                <a:latin typeface="Arial Unicode MS" pitchFamily="34" charset="-128"/>
              </a:rPr>
              <a:t>β=-29</a:t>
            </a:r>
          </a:p>
        </p:txBody>
      </p:sp>
      <p:sp>
        <p:nvSpPr>
          <p:cNvPr id="283658" name="Text Box 10"/>
          <p:cNvSpPr txBox="1">
            <a:spLocks noChangeArrowheads="1"/>
          </p:cNvSpPr>
          <p:nvPr/>
        </p:nvSpPr>
        <p:spPr bwMode="auto">
          <a:xfrm>
            <a:off x="2584451"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α=-29</a:t>
            </a:r>
          </a:p>
          <a:p>
            <a:r>
              <a:rPr lang="en-US" sz="1400">
                <a:solidFill>
                  <a:srgbClr val="B3B3B3"/>
                </a:solidFill>
                <a:latin typeface="Arial Unicode MS" pitchFamily="34" charset="-128"/>
              </a:rPr>
              <a:t>β=∞</a:t>
            </a:r>
          </a:p>
        </p:txBody>
      </p:sp>
      <p:sp>
        <p:nvSpPr>
          <p:cNvPr id="283659" name="Text Box 11"/>
          <p:cNvSpPr txBox="1">
            <a:spLocks noChangeArrowheads="1"/>
          </p:cNvSpPr>
          <p:nvPr/>
        </p:nvSpPr>
        <p:spPr bwMode="auto">
          <a:xfrm>
            <a:off x="4309534" y="1795464"/>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p>
          <a:p>
            <a:r>
              <a:rPr lang="en-US" sz="1400">
                <a:solidFill>
                  <a:srgbClr val="000000"/>
                </a:solidFill>
                <a:latin typeface="Arial Unicode MS" pitchFamily="34" charset="-128"/>
              </a:rPr>
              <a:t>β=</a:t>
            </a:r>
            <a:r>
              <a:rPr lang="en-US" sz="1400">
                <a:solidFill>
                  <a:srgbClr val="FF0000"/>
                </a:solidFill>
                <a:latin typeface="Arial Unicode MS" pitchFamily="34" charset="-128"/>
              </a:rPr>
              <a:t>-43</a:t>
            </a:r>
          </a:p>
        </p:txBody>
      </p:sp>
      <p:sp>
        <p:nvSpPr>
          <p:cNvPr id="283660" name="Text Box 12"/>
          <p:cNvSpPr txBox="1">
            <a:spLocks noChangeArrowheads="1"/>
          </p:cNvSpPr>
          <p:nvPr/>
        </p:nvSpPr>
        <p:spPr bwMode="auto">
          <a:xfrm>
            <a:off x="6453718" y="268288"/>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a:t>
            </a:r>
            <a:r>
              <a:rPr lang="en-US" sz="1400">
                <a:solidFill>
                  <a:srgbClr val="FF0000"/>
                </a:solidFill>
                <a:latin typeface="Arial Unicode MS" pitchFamily="34" charset="-128"/>
              </a:rPr>
              <a:t>-43</a:t>
            </a:r>
            <a:endParaRPr lang="en-US" sz="1400">
              <a:solidFill>
                <a:srgbClr val="000000"/>
              </a:solidFill>
              <a:latin typeface="Arial Unicode MS" pitchFamily="34" charset="-128"/>
            </a:endParaRPr>
          </a:p>
          <a:p>
            <a:r>
              <a:rPr lang="en-US" sz="1400">
                <a:solidFill>
                  <a:srgbClr val="000000"/>
                </a:solidFill>
                <a:latin typeface="Arial Unicode MS" pitchFamily="34" charset="-128"/>
              </a:rPr>
              <a:t>β=∞</a:t>
            </a:r>
          </a:p>
        </p:txBody>
      </p:sp>
      <p:sp>
        <p:nvSpPr>
          <p:cNvPr id="283661" name="Text Box 13"/>
          <p:cNvSpPr txBox="1">
            <a:spLocks noChangeArrowheads="1"/>
          </p:cNvSpPr>
          <p:nvPr/>
        </p:nvSpPr>
        <p:spPr bwMode="auto">
          <a:xfrm>
            <a:off x="28109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α=-29</a:t>
            </a:r>
          </a:p>
          <a:p>
            <a:r>
              <a:rPr lang="en-US" sz="1400">
                <a:solidFill>
                  <a:srgbClr val="B3B3B3"/>
                </a:solidFill>
                <a:latin typeface="Arial Unicode MS" pitchFamily="34" charset="-128"/>
              </a:rPr>
              <a:t>β=-37</a:t>
            </a:r>
          </a:p>
        </p:txBody>
      </p:sp>
      <p:sp>
        <p:nvSpPr>
          <p:cNvPr id="283662" name="Text Box 14"/>
          <p:cNvSpPr txBox="1">
            <a:spLocks noChangeArrowheads="1"/>
          </p:cNvSpPr>
          <p:nvPr/>
        </p:nvSpPr>
        <p:spPr bwMode="auto">
          <a:xfrm>
            <a:off x="5096934" y="3295650"/>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β=-29</a:t>
            </a:r>
          </a:p>
        </p:txBody>
      </p:sp>
      <p:sp>
        <p:nvSpPr>
          <p:cNvPr id="283663" name="Text Box 15"/>
          <p:cNvSpPr txBox="1">
            <a:spLocks noChangeArrowheads="1"/>
          </p:cNvSpPr>
          <p:nvPr/>
        </p:nvSpPr>
        <p:spPr bwMode="auto">
          <a:xfrm>
            <a:off x="4214285" y="4786313"/>
            <a:ext cx="46326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a:t>
            </a:r>
          </a:p>
          <a:p>
            <a:r>
              <a:rPr lang="en-US" sz="1400">
                <a:solidFill>
                  <a:srgbClr val="B3B3B3"/>
                </a:solidFill>
                <a:latin typeface="Arial Unicode MS" pitchFamily="34" charset="-128"/>
              </a:rPr>
              <a:t>β=-43</a:t>
            </a:r>
          </a:p>
        </p:txBody>
      </p:sp>
      <p:sp>
        <p:nvSpPr>
          <p:cNvPr id="283664" name="Text Box 16"/>
          <p:cNvSpPr txBox="1">
            <a:spLocks noChangeArrowheads="1"/>
          </p:cNvSpPr>
          <p:nvPr/>
        </p:nvSpPr>
        <p:spPr bwMode="auto">
          <a:xfrm>
            <a:off x="5643034"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β=-75</a:t>
            </a:r>
          </a:p>
        </p:txBody>
      </p:sp>
      <p:sp>
        <p:nvSpPr>
          <p:cNvPr id="283665" name="Text Box 17"/>
          <p:cNvSpPr txBox="1">
            <a:spLocks noChangeArrowheads="1"/>
          </p:cNvSpPr>
          <p:nvPr/>
        </p:nvSpPr>
        <p:spPr bwMode="auto">
          <a:xfrm>
            <a:off x="5501218"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3666" name="Text Box 18"/>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305910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674"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4675" name="Text Box 3"/>
          <p:cNvSpPr txBox="1">
            <a:spLocks noChangeArrowheads="1"/>
          </p:cNvSpPr>
          <p:nvPr/>
        </p:nvSpPr>
        <p:spPr bwMode="auto">
          <a:xfrm>
            <a:off x="2463801"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4676" name="Text Box 4"/>
          <p:cNvSpPr txBox="1">
            <a:spLocks noChangeArrowheads="1"/>
          </p:cNvSpPr>
          <p:nvPr/>
        </p:nvSpPr>
        <p:spPr bwMode="auto">
          <a:xfrm>
            <a:off x="5501218"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4677" name="Text Box 5"/>
          <p:cNvSpPr txBox="1">
            <a:spLocks noChangeArrowheads="1"/>
          </p:cNvSpPr>
          <p:nvPr/>
        </p:nvSpPr>
        <p:spPr bwMode="auto">
          <a:xfrm>
            <a:off x="6453718" y="268288"/>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a:t>
            </a:r>
          </a:p>
        </p:txBody>
      </p:sp>
      <p:sp>
        <p:nvSpPr>
          <p:cNvPr id="284678" name="Text Box 6"/>
          <p:cNvSpPr txBox="1">
            <a:spLocks noChangeArrowheads="1"/>
          </p:cNvSpPr>
          <p:nvPr/>
        </p:nvSpPr>
        <p:spPr bwMode="auto">
          <a:xfrm>
            <a:off x="8549218" y="1803401"/>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a:t>
            </a:r>
          </a:p>
        </p:txBody>
      </p:sp>
      <p:sp>
        <p:nvSpPr>
          <p:cNvPr id="284679" name="Text Box 7"/>
          <p:cNvSpPr txBox="1">
            <a:spLocks noChangeArrowheads="1"/>
          </p:cNvSpPr>
          <p:nvPr/>
        </p:nvSpPr>
        <p:spPr bwMode="auto">
          <a:xfrm>
            <a:off x="7727951" y="3303588"/>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a:t>
            </a:r>
          </a:p>
        </p:txBody>
      </p:sp>
      <p:sp>
        <p:nvSpPr>
          <p:cNvPr id="284680" name="Text Box 8"/>
          <p:cNvSpPr txBox="1">
            <a:spLocks noChangeArrowheads="1"/>
          </p:cNvSpPr>
          <p:nvPr/>
        </p:nvSpPr>
        <p:spPr bwMode="auto">
          <a:xfrm>
            <a:off x="7131052"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β=-21</a:t>
            </a:r>
          </a:p>
        </p:txBody>
      </p:sp>
      <p:sp>
        <p:nvSpPr>
          <p:cNvPr id="284681" name="Text Box 9"/>
          <p:cNvSpPr txBox="1">
            <a:spLocks noChangeArrowheads="1"/>
          </p:cNvSpPr>
          <p:nvPr/>
        </p:nvSpPr>
        <p:spPr bwMode="auto">
          <a:xfrm>
            <a:off x="8441267"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β=58</a:t>
            </a:r>
          </a:p>
        </p:txBody>
      </p:sp>
      <p:grpSp>
        <p:nvGrpSpPr>
          <p:cNvPr id="284682" name="Group 10"/>
          <p:cNvGrpSpPr>
            <a:grpSpLocks/>
          </p:cNvGrpSpPr>
          <p:nvPr/>
        </p:nvGrpSpPr>
        <p:grpSpPr bwMode="auto">
          <a:xfrm>
            <a:off x="239185" y="330201"/>
            <a:ext cx="5281406" cy="4779220"/>
            <a:chOff x="140" y="259"/>
            <a:chExt cx="3549" cy="4282"/>
          </a:xfrm>
        </p:grpSpPr>
        <p:sp>
          <p:nvSpPr>
            <p:cNvPr id="284683" name="Text Box 11"/>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4684" name="Text Box 12"/>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4685" name="Text Box 13"/>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84686" name="Text Box 14"/>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84687" name="Text Box 15"/>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6763519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8" name="Picture 2"/>
          <p:cNvPicPr>
            <a:picLocks noChangeAspect="1" noChangeArrowheads="1"/>
          </p:cNvPicPr>
          <p:nvPr/>
        </p:nvPicPr>
        <p:blipFill>
          <a:blip r:embed="rId2">
            <a:extLst>
              <a:ext uri="{28A0092B-C50C-407E-A947-70E740481C1C}">
                <a14:useLocalDpi xmlns:a14="http://schemas.microsoft.com/office/drawing/2010/main" val="0"/>
              </a:ext>
            </a:extLst>
          </a:blip>
          <a:srcRect l="8040" t="14229" r="8040" b="13281"/>
          <a:stretch>
            <a:fillRect/>
          </a:stretch>
        </p:blipFill>
        <p:spPr bwMode="auto">
          <a:xfrm>
            <a:off x="131234" y="196851"/>
            <a:ext cx="11929533" cy="6550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5699" name="Text Box 3"/>
          <p:cNvSpPr txBox="1">
            <a:spLocks noChangeArrowheads="1"/>
          </p:cNvSpPr>
          <p:nvPr/>
        </p:nvSpPr>
        <p:spPr bwMode="auto">
          <a:xfrm>
            <a:off x="2463801"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5700" name="Text Box 4"/>
          <p:cNvSpPr txBox="1">
            <a:spLocks noChangeArrowheads="1"/>
          </p:cNvSpPr>
          <p:nvPr/>
        </p:nvSpPr>
        <p:spPr bwMode="auto">
          <a:xfrm>
            <a:off x="5501218"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grpSp>
        <p:nvGrpSpPr>
          <p:cNvPr id="285701" name="Group 5"/>
          <p:cNvGrpSpPr>
            <a:grpSpLocks/>
          </p:cNvGrpSpPr>
          <p:nvPr/>
        </p:nvGrpSpPr>
        <p:grpSpPr bwMode="auto">
          <a:xfrm>
            <a:off x="239185" y="330201"/>
            <a:ext cx="5281406" cy="4779220"/>
            <a:chOff x="140" y="259"/>
            <a:chExt cx="3549" cy="4282"/>
          </a:xfrm>
        </p:grpSpPr>
        <p:sp>
          <p:nvSpPr>
            <p:cNvPr id="285702" name="Text Box 6"/>
            <p:cNvSpPr txBox="1">
              <a:spLocks noChangeArrowheads="1"/>
            </p:cNvSpPr>
            <p:nvPr/>
          </p:nvSpPr>
          <p:spPr bwMode="auto">
            <a:xfrm>
              <a:off x="3412" y="25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5703" name="Text Box 7"/>
            <p:cNvSpPr txBox="1">
              <a:spLocks noChangeArrowheads="1"/>
            </p:cNvSpPr>
            <p:nvPr/>
          </p:nvSpPr>
          <p:spPr bwMode="auto">
            <a:xfrm>
              <a:off x="788" y="2979"/>
              <a:ext cx="277"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max</a:t>
              </a:r>
            </a:p>
          </p:txBody>
        </p:sp>
        <p:sp>
          <p:nvSpPr>
            <p:cNvPr id="285704" name="Text Box 8"/>
            <p:cNvSpPr txBox="1">
              <a:spLocks noChangeArrowheads="1"/>
            </p:cNvSpPr>
            <p:nvPr/>
          </p:nvSpPr>
          <p:spPr bwMode="auto">
            <a:xfrm>
              <a:off x="2012" y="162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sp>
          <p:nvSpPr>
            <p:cNvPr id="285705" name="Text Box 9"/>
            <p:cNvSpPr txBox="1">
              <a:spLocks noChangeArrowheads="1"/>
            </p:cNvSpPr>
            <p:nvPr/>
          </p:nvSpPr>
          <p:spPr bwMode="auto">
            <a:xfrm>
              <a:off x="140" y="4307"/>
              <a:ext cx="236"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a:solidFill>
                    <a:srgbClr val="000000"/>
                  </a:solidFill>
                  <a:latin typeface="Arial Unicode MS" pitchFamily="34" charset="-128"/>
                </a:rPr>
                <a:t>min</a:t>
              </a:r>
            </a:p>
          </p:txBody>
        </p:sp>
      </p:grpSp>
      <p:sp>
        <p:nvSpPr>
          <p:cNvPr id="285706" name="Text Box 10"/>
          <p:cNvSpPr txBox="1">
            <a:spLocks noChangeArrowheads="1"/>
          </p:cNvSpPr>
          <p:nvPr/>
        </p:nvSpPr>
        <p:spPr bwMode="auto">
          <a:xfrm>
            <a:off x="6453718" y="268288"/>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a:t>
            </a:r>
          </a:p>
        </p:txBody>
      </p:sp>
      <p:sp>
        <p:nvSpPr>
          <p:cNvPr id="285707" name="Text Box 11"/>
          <p:cNvSpPr txBox="1">
            <a:spLocks noChangeArrowheads="1"/>
          </p:cNvSpPr>
          <p:nvPr/>
        </p:nvSpPr>
        <p:spPr bwMode="auto">
          <a:xfrm>
            <a:off x="8549218" y="1803401"/>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a:t>
            </a:r>
            <a:r>
              <a:rPr lang="en-US" sz="1400">
                <a:solidFill>
                  <a:srgbClr val="FF0000"/>
                </a:solidFill>
                <a:latin typeface="Arial Unicode MS" pitchFamily="34" charset="-128"/>
              </a:rPr>
              <a:t>-46</a:t>
            </a:r>
          </a:p>
        </p:txBody>
      </p:sp>
      <p:sp>
        <p:nvSpPr>
          <p:cNvPr id="285708" name="Text Box 12"/>
          <p:cNvSpPr txBox="1">
            <a:spLocks noChangeArrowheads="1"/>
          </p:cNvSpPr>
          <p:nvPr/>
        </p:nvSpPr>
        <p:spPr bwMode="auto">
          <a:xfrm>
            <a:off x="7727951" y="3303588"/>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a:t>
            </a:r>
          </a:p>
        </p:txBody>
      </p:sp>
      <p:sp>
        <p:nvSpPr>
          <p:cNvPr id="285709" name="Text Box 13"/>
          <p:cNvSpPr txBox="1">
            <a:spLocks noChangeArrowheads="1"/>
          </p:cNvSpPr>
          <p:nvPr/>
        </p:nvSpPr>
        <p:spPr bwMode="auto">
          <a:xfrm>
            <a:off x="7131052"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B3B3B3"/>
                </a:solidFill>
                <a:latin typeface="Arial Unicode MS" pitchFamily="34" charset="-128"/>
              </a:rPr>
              <a:t>α=-43</a:t>
            </a:r>
          </a:p>
          <a:p>
            <a:r>
              <a:rPr lang="en-US" sz="1400">
                <a:solidFill>
                  <a:srgbClr val="B3B3B3"/>
                </a:solidFill>
                <a:latin typeface="Arial Unicode MS" pitchFamily="34" charset="-128"/>
              </a:rPr>
              <a:t>β=-21</a:t>
            </a:r>
          </a:p>
        </p:txBody>
      </p:sp>
      <p:sp>
        <p:nvSpPr>
          <p:cNvPr id="285710" name="Text Box 14"/>
          <p:cNvSpPr txBox="1">
            <a:spLocks noChangeArrowheads="1"/>
          </p:cNvSpPr>
          <p:nvPr/>
        </p:nvSpPr>
        <p:spPr bwMode="auto">
          <a:xfrm>
            <a:off x="8441267" y="4786313"/>
            <a:ext cx="46647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400">
                <a:solidFill>
                  <a:srgbClr val="000000"/>
                </a:solidFill>
                <a:latin typeface="Arial Unicode MS" pitchFamily="34" charset="-128"/>
              </a:rPr>
              <a:t>α=-43</a:t>
            </a:r>
          </a:p>
          <a:p>
            <a:r>
              <a:rPr lang="en-US" sz="1400">
                <a:solidFill>
                  <a:srgbClr val="000000"/>
                </a:solidFill>
                <a:latin typeface="Arial Unicode MS" pitchFamily="34" charset="-128"/>
              </a:rPr>
              <a:t>β=</a:t>
            </a:r>
            <a:r>
              <a:rPr lang="en-US" sz="1400">
                <a:solidFill>
                  <a:srgbClr val="FF0000"/>
                </a:solidFill>
                <a:latin typeface="Arial Unicode MS" pitchFamily="34" charset="-128"/>
              </a:rPr>
              <a:t>-46</a:t>
            </a:r>
          </a:p>
        </p:txBody>
      </p:sp>
      <p:sp>
        <p:nvSpPr>
          <p:cNvPr id="285711" name="Freeform 15"/>
          <p:cNvSpPr>
            <a:spLocks/>
          </p:cNvSpPr>
          <p:nvPr/>
        </p:nvSpPr>
        <p:spPr bwMode="auto">
          <a:xfrm>
            <a:off x="10109200" y="1509713"/>
            <a:ext cx="1915584" cy="990600"/>
          </a:xfrm>
          <a:custGeom>
            <a:avLst/>
            <a:gdLst>
              <a:gd name="T0" fmla="+- 0 10000 10000"/>
              <a:gd name="T1" fmla="*/ T0 w 10000"/>
              <a:gd name="T2" fmla="+- 0 10000 10000"/>
              <a:gd name="T3" fmla="*/ 10000 h 10000"/>
              <a:gd name="T4" fmla="+- 0 20000 10000"/>
              <a:gd name="T5" fmla="*/ T4 w 10000"/>
              <a:gd name="T6" fmla="+- 0 10000 10000"/>
              <a:gd name="T7" fmla="*/ 10000 h 10000"/>
              <a:gd name="T8" fmla="+- 0 20000 10000"/>
              <a:gd name="T9" fmla="*/ T8 w 10000"/>
              <a:gd name="T10" fmla="+- 0 20000 10000"/>
              <a:gd name="T11" fmla="*/ 20000 h 10000"/>
              <a:gd name="T12" fmla="+- 0 10000 10000"/>
              <a:gd name="T13" fmla="*/ T12 w 10000"/>
              <a:gd name="T14" fmla="+- 0 20000 10000"/>
              <a:gd name="T15" fmla="*/ 20000 h 10000"/>
              <a:gd name="T16" fmla="+- 0 10000 10000"/>
              <a:gd name="T17" fmla="*/ T16 w 10000"/>
              <a:gd name="T18" fmla="+- 0 10000 10000"/>
              <a:gd name="T19" fmla="*/ 10000 h 10000"/>
            </a:gdLst>
            <a:ahLst/>
            <a:cxnLst>
              <a:cxn ang="0">
                <a:pos x="T1" y="T3"/>
              </a:cxn>
              <a:cxn ang="0">
                <a:pos x="T5" y="T7"/>
              </a:cxn>
              <a:cxn ang="0">
                <a:pos x="T9" y="T11"/>
              </a:cxn>
              <a:cxn ang="0">
                <a:pos x="T13" y="T15"/>
              </a:cxn>
              <a:cxn ang="0">
                <a:pos x="T17" y="T19"/>
              </a:cxn>
            </a:cxnLst>
            <a:rect l="0" t="0" r="r" b="b"/>
            <a:pathLst>
              <a:path w="10000" h="10000">
                <a:moveTo>
                  <a:pt x="0" y="0"/>
                </a:moveTo>
                <a:lnTo>
                  <a:pt x="10000" y="0"/>
                </a:lnTo>
                <a:lnTo>
                  <a:pt x="10000" y="10000"/>
                </a:lnTo>
                <a:lnTo>
                  <a:pt x="0" y="10000"/>
                </a:lnTo>
                <a:close/>
                <a:moveTo>
                  <a:pt x="0" y="0"/>
                </a:moveTo>
              </a:path>
            </a:pathLst>
          </a:custGeom>
          <a:solidFill>
            <a:srgbClr val="999999">
              <a:alpha val="54849"/>
            </a:srgbClr>
          </a:solidFill>
          <a:ln>
            <a:noFill/>
          </a:ln>
          <a:effectLst/>
          <a:extLst>
            <a:ext uri="{91240B29-F687-4F45-9708-019B960494DF}">
              <a14:hiddenLine xmlns:a14="http://schemas.microsoft.com/office/drawing/2010/main" w="25400">
                <a:solidFill>
                  <a:srgbClr val="000000">
                    <a:alpha val="54849"/>
                  </a:srgbClr>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85712" name="Text Box 16"/>
          <p:cNvSpPr txBox="1">
            <a:spLocks noChangeArrowheads="1"/>
          </p:cNvSpPr>
          <p:nvPr/>
        </p:nvSpPr>
        <p:spPr bwMode="auto">
          <a:xfrm>
            <a:off x="10346267" y="1608139"/>
            <a:ext cx="981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2700">
                <a:solidFill>
                  <a:srgbClr val="000000"/>
                </a:solidFill>
                <a:latin typeface="Arial Unicode MS" pitchFamily="34" charset="-128"/>
              </a:rPr>
              <a:t>β &lt; α</a:t>
            </a:r>
          </a:p>
          <a:p>
            <a:r>
              <a:rPr lang="en-US" sz="2700">
                <a:solidFill>
                  <a:srgbClr val="000000"/>
                </a:solidFill>
                <a:latin typeface="Arial Unicode MS" pitchFamily="34" charset="-128"/>
              </a:rPr>
              <a:t>prune!</a:t>
            </a:r>
          </a:p>
        </p:txBody>
      </p:sp>
      <p:sp>
        <p:nvSpPr>
          <p:cNvPr id="285713" name="Freeform 17"/>
          <p:cNvSpPr>
            <a:spLocks/>
          </p:cNvSpPr>
          <p:nvPr/>
        </p:nvSpPr>
        <p:spPr bwMode="auto">
          <a:xfrm rot="7439999">
            <a:off x="10017390" y="2713832"/>
            <a:ext cx="1074737" cy="450851"/>
          </a:xfrm>
          <a:custGeom>
            <a:avLst/>
            <a:gdLst>
              <a:gd name="T0" fmla="+- 0 10000 10000"/>
              <a:gd name="T1" fmla="*/ T0 w 10000"/>
              <a:gd name="T2" fmla="+- 0 13330 10000"/>
              <a:gd name="T3" fmla="*/ 13330 h 10000"/>
              <a:gd name="T4" fmla="+- 0 10000 10000"/>
              <a:gd name="T5" fmla="*/ T4 w 10000"/>
              <a:gd name="T6" fmla="+- 0 16670 10000"/>
              <a:gd name="T7" fmla="*/ 16670 h 10000"/>
              <a:gd name="T8" fmla="+- 0 16000 10000"/>
              <a:gd name="T9" fmla="*/ T8 w 10000"/>
              <a:gd name="T10" fmla="+- 0 16670 10000"/>
              <a:gd name="T11" fmla="*/ 16670 h 10000"/>
              <a:gd name="T12" fmla="+- 0 16000 10000"/>
              <a:gd name="T13" fmla="*/ T12 w 10000"/>
              <a:gd name="T14" fmla="+- 0 20000 10000"/>
              <a:gd name="T15" fmla="*/ 20000 h 10000"/>
              <a:gd name="T16" fmla="+- 0 20000 10000"/>
              <a:gd name="T17" fmla="*/ T16 w 10000"/>
              <a:gd name="T18" fmla="+- 0 15000 10000"/>
              <a:gd name="T19" fmla="*/ 15000 h 10000"/>
              <a:gd name="T20" fmla="+- 0 16000 10000"/>
              <a:gd name="T21" fmla="*/ T20 w 10000"/>
              <a:gd name="T22" fmla="+- 0 10000 10000"/>
              <a:gd name="T23" fmla="*/ 10000 h 10000"/>
              <a:gd name="T24" fmla="+- 0 16000 10000"/>
              <a:gd name="T25" fmla="*/ T24 w 10000"/>
              <a:gd name="T26" fmla="+- 0 13330 10000"/>
              <a:gd name="T27" fmla="*/ 13330 h 10000"/>
              <a:gd name="T28" fmla="+- 0 10000 10000"/>
              <a:gd name="T29" fmla="*/ T28 w 10000"/>
              <a:gd name="T30" fmla="+- 0 13330 10000"/>
              <a:gd name="T31" fmla="*/ 13330 h 100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10000" h="10000">
                <a:moveTo>
                  <a:pt x="0" y="3330"/>
                </a:moveTo>
                <a:lnTo>
                  <a:pt x="0" y="6670"/>
                </a:lnTo>
                <a:lnTo>
                  <a:pt x="6000" y="6670"/>
                </a:lnTo>
                <a:lnTo>
                  <a:pt x="6000" y="10000"/>
                </a:lnTo>
                <a:lnTo>
                  <a:pt x="10000" y="5000"/>
                </a:lnTo>
                <a:lnTo>
                  <a:pt x="6000" y="0"/>
                </a:lnTo>
                <a:lnTo>
                  <a:pt x="6000" y="3330"/>
                </a:lnTo>
                <a:close/>
                <a:moveTo>
                  <a:pt x="0" y="3330"/>
                </a:moveTo>
              </a:path>
            </a:pathLst>
          </a:custGeom>
          <a:solidFill>
            <a:srgbClr val="FF0000"/>
          </a:solidFill>
          <a:ln>
            <a:noFill/>
          </a:ln>
          <a:effectLst/>
          <a:extLs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85714" name="Text Box 18"/>
          <p:cNvSpPr txBox="1">
            <a:spLocks noChangeArrowheads="1"/>
          </p:cNvSpPr>
          <p:nvPr/>
        </p:nvSpPr>
        <p:spPr bwMode="auto">
          <a:xfrm>
            <a:off x="9728201" y="3197225"/>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5715" name="Text Box 19"/>
          <p:cNvSpPr txBox="1">
            <a:spLocks noChangeArrowheads="1"/>
          </p:cNvSpPr>
          <p:nvPr/>
        </p:nvSpPr>
        <p:spPr bwMode="auto">
          <a:xfrm>
            <a:off x="9417052" y="4679950"/>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5716" name="Text Box 20"/>
          <p:cNvSpPr txBox="1">
            <a:spLocks noChangeArrowheads="1"/>
          </p:cNvSpPr>
          <p:nvPr/>
        </p:nvSpPr>
        <p:spPr bwMode="auto">
          <a:xfrm>
            <a:off x="10811934" y="4679950"/>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5717" name="Text Box 21"/>
          <p:cNvSpPr txBox="1">
            <a:spLocks noChangeArrowheads="1"/>
          </p:cNvSpPr>
          <p:nvPr/>
        </p:nvSpPr>
        <p:spPr bwMode="auto">
          <a:xfrm>
            <a:off x="9239252"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5718" name="Text Box 22"/>
          <p:cNvSpPr txBox="1">
            <a:spLocks noChangeArrowheads="1"/>
          </p:cNvSpPr>
          <p:nvPr/>
        </p:nvSpPr>
        <p:spPr bwMode="auto">
          <a:xfrm>
            <a:off x="10049934"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5719" name="Text Box 23"/>
          <p:cNvSpPr txBox="1">
            <a:spLocks noChangeArrowheads="1"/>
          </p:cNvSpPr>
          <p:nvPr/>
        </p:nvSpPr>
        <p:spPr bwMode="auto">
          <a:xfrm>
            <a:off x="10811934"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5720" name="Text Box 24"/>
          <p:cNvSpPr txBox="1">
            <a:spLocks noChangeArrowheads="1"/>
          </p:cNvSpPr>
          <p:nvPr/>
        </p:nvSpPr>
        <p:spPr bwMode="auto">
          <a:xfrm>
            <a:off x="11548534" y="6197601"/>
            <a:ext cx="315792"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3700">
                <a:solidFill>
                  <a:srgbClr val="000000"/>
                </a:solidFill>
                <a:latin typeface="Arial Unicode MS" pitchFamily="34" charset="-128"/>
              </a:rPr>
              <a:t>X</a:t>
            </a:r>
          </a:p>
        </p:txBody>
      </p:sp>
      <p:sp>
        <p:nvSpPr>
          <p:cNvPr id="285721" name="Text Box 25"/>
          <p:cNvSpPr txBox="1">
            <a:spLocks noChangeArrowheads="1"/>
          </p:cNvSpPr>
          <p:nvPr/>
        </p:nvSpPr>
        <p:spPr bwMode="auto">
          <a:xfrm>
            <a:off x="143933" y="625476"/>
            <a:ext cx="2542363"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lgn="l" defTabSz="642938">
              <a:tabLst>
                <a:tab pos="749300" algn="l"/>
              </a:tabLst>
              <a:defRPr>
                <a:solidFill>
                  <a:schemeClr val="tx1"/>
                </a:solidFill>
                <a:latin typeface="Arial" pitchFamily="34" charset="0"/>
              </a:defRPr>
            </a:lvl1pPr>
            <a:lvl2pPr marL="320675" algn="l" defTabSz="642938">
              <a:tabLst>
                <a:tab pos="749300" algn="l"/>
              </a:tabLst>
              <a:defRPr>
                <a:solidFill>
                  <a:schemeClr val="tx1"/>
                </a:solidFill>
                <a:latin typeface="Arial" pitchFamily="34" charset="0"/>
              </a:defRPr>
            </a:lvl2pPr>
            <a:lvl3pPr marL="642938" algn="l" defTabSz="642938">
              <a:tabLst>
                <a:tab pos="749300" algn="l"/>
              </a:tabLst>
              <a:defRPr>
                <a:solidFill>
                  <a:schemeClr val="tx1"/>
                </a:solidFill>
                <a:latin typeface="Arial" pitchFamily="34" charset="0"/>
              </a:defRPr>
            </a:lvl3pPr>
            <a:lvl4pPr marL="963613" algn="l" defTabSz="642938">
              <a:tabLst>
                <a:tab pos="749300" algn="l"/>
              </a:tabLst>
              <a:defRPr>
                <a:solidFill>
                  <a:schemeClr val="tx1"/>
                </a:solidFill>
                <a:latin typeface="Arial" pitchFamily="34" charset="0"/>
              </a:defRPr>
            </a:lvl4pPr>
            <a:lvl5pPr marL="1285875" algn="l" defTabSz="642938">
              <a:tabLst>
                <a:tab pos="749300" algn="l"/>
              </a:tabLst>
              <a:defRPr>
                <a:solidFill>
                  <a:schemeClr val="tx1"/>
                </a:solidFill>
                <a:latin typeface="Arial" pitchFamily="34" charset="0"/>
              </a:defRPr>
            </a:lvl5pPr>
            <a:lvl6pPr marL="1743075" defTabSz="642938" fontAlgn="base">
              <a:spcBef>
                <a:spcPct val="0"/>
              </a:spcBef>
              <a:spcAft>
                <a:spcPct val="0"/>
              </a:spcAft>
              <a:tabLst>
                <a:tab pos="749300" algn="l"/>
              </a:tabLst>
              <a:defRPr>
                <a:solidFill>
                  <a:schemeClr val="tx1"/>
                </a:solidFill>
                <a:latin typeface="Arial" pitchFamily="34" charset="0"/>
              </a:defRPr>
            </a:lvl6pPr>
            <a:lvl7pPr marL="2200275" defTabSz="642938" fontAlgn="base">
              <a:spcBef>
                <a:spcPct val="0"/>
              </a:spcBef>
              <a:spcAft>
                <a:spcPct val="0"/>
              </a:spcAft>
              <a:tabLst>
                <a:tab pos="749300" algn="l"/>
              </a:tabLst>
              <a:defRPr>
                <a:solidFill>
                  <a:schemeClr val="tx1"/>
                </a:solidFill>
                <a:latin typeface="Arial" pitchFamily="34" charset="0"/>
              </a:defRPr>
            </a:lvl7pPr>
            <a:lvl8pPr marL="2657475" defTabSz="642938" fontAlgn="base">
              <a:spcBef>
                <a:spcPct val="0"/>
              </a:spcBef>
              <a:spcAft>
                <a:spcPct val="0"/>
              </a:spcAft>
              <a:tabLst>
                <a:tab pos="749300" algn="l"/>
              </a:tabLst>
              <a:defRPr>
                <a:solidFill>
                  <a:schemeClr val="tx1"/>
                </a:solidFill>
                <a:latin typeface="Arial" pitchFamily="34" charset="0"/>
              </a:defRPr>
            </a:lvl8pPr>
            <a:lvl9pPr marL="3114675" defTabSz="642938" fontAlgn="base">
              <a:spcBef>
                <a:spcPct val="0"/>
              </a:spcBef>
              <a:spcAft>
                <a:spcPct val="0"/>
              </a:spcAft>
              <a:tabLst>
                <a:tab pos="749300" algn="l"/>
              </a:tabLst>
              <a:defRPr>
                <a:solidFill>
                  <a:schemeClr val="tx1"/>
                </a:solidFill>
                <a:latin typeface="Arial" pitchFamily="34" charset="0"/>
              </a:defRPr>
            </a:lvl9pPr>
          </a:lstStyle>
          <a:p>
            <a:r>
              <a:rPr lang="en-US" sz="1700" b="1">
                <a:solidFill>
                  <a:srgbClr val="000000"/>
                </a:solidFill>
                <a:latin typeface="Arial Unicode MS" pitchFamily="34" charset="-128"/>
              </a:rPr>
              <a:t>α</a:t>
            </a:r>
            <a:r>
              <a:rPr lang="en-US" sz="1700">
                <a:solidFill>
                  <a:srgbClr val="000000"/>
                </a:solidFill>
                <a:latin typeface="Arial Unicode MS" pitchFamily="34" charset="-128"/>
              </a:rPr>
              <a:t> - the best value </a:t>
            </a:r>
          </a:p>
          <a:p>
            <a:r>
              <a:rPr lang="en-US" sz="1700">
                <a:solidFill>
                  <a:srgbClr val="000000"/>
                </a:solidFill>
                <a:latin typeface="Arial Unicode MS" pitchFamily="34" charset="-128"/>
              </a:rPr>
              <a:t>      for </a:t>
            </a:r>
            <a:r>
              <a:rPr lang="en-US" sz="1700" b="1">
                <a:solidFill>
                  <a:srgbClr val="000000"/>
                </a:solidFill>
                <a:latin typeface="Arial Unicode MS" pitchFamily="34" charset="-128"/>
              </a:rPr>
              <a:t>max</a:t>
            </a:r>
            <a:r>
              <a:rPr lang="en-US" sz="1700">
                <a:solidFill>
                  <a:srgbClr val="000000"/>
                </a:solidFill>
                <a:latin typeface="Arial Unicode MS" pitchFamily="34" charset="-128"/>
              </a:rPr>
              <a:t> along the path</a:t>
            </a:r>
          </a:p>
          <a:p>
            <a:r>
              <a:rPr lang="en-US" sz="1700" b="1">
                <a:solidFill>
                  <a:srgbClr val="000000"/>
                </a:solidFill>
                <a:latin typeface="Arial Unicode MS" pitchFamily="34" charset="-128"/>
              </a:rPr>
              <a:t>β</a:t>
            </a:r>
            <a:r>
              <a:rPr lang="en-US" sz="1700">
                <a:solidFill>
                  <a:srgbClr val="000000"/>
                </a:solidFill>
                <a:latin typeface="Arial Unicode MS" pitchFamily="34" charset="-128"/>
              </a:rPr>
              <a:t> - the best value</a:t>
            </a:r>
          </a:p>
          <a:p>
            <a:r>
              <a:rPr lang="en-US" sz="1700">
                <a:solidFill>
                  <a:srgbClr val="000000"/>
                </a:solidFill>
                <a:latin typeface="Arial Unicode MS" pitchFamily="34" charset="-128"/>
              </a:rPr>
              <a:t>      for </a:t>
            </a:r>
            <a:r>
              <a:rPr lang="en-US" sz="1700" b="1">
                <a:solidFill>
                  <a:srgbClr val="FF0000"/>
                </a:solidFill>
                <a:latin typeface="Arial Unicode MS" pitchFamily="34" charset="-128"/>
              </a:rPr>
              <a:t>min</a:t>
            </a:r>
            <a:r>
              <a:rPr lang="en-US" sz="1700">
                <a:solidFill>
                  <a:srgbClr val="000000"/>
                </a:solidFill>
                <a:latin typeface="Arial Unicode MS" pitchFamily="34" charset="-128"/>
              </a:rPr>
              <a:t> along the path</a:t>
            </a:r>
          </a:p>
        </p:txBody>
      </p:sp>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99042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pPr marL="0">
              <a:tabLst>
                <a:tab pos="1538288" algn="l"/>
              </a:tabLst>
            </a:pPr>
            <a:r>
              <a:rPr lang="en-US" dirty="0"/>
              <a:t>Games as </a:t>
            </a:r>
            <a:r>
              <a:rPr lang="en-US" dirty="0" smtClean="0"/>
              <a:t>Search (continued)</a:t>
            </a:r>
            <a:endParaRPr lang="en-US" dirty="0"/>
          </a:p>
        </p:txBody>
      </p:sp>
      <p:sp>
        <p:nvSpPr>
          <p:cNvPr id="3" name="Content Placeholder 2"/>
          <p:cNvSpPr>
            <a:spLocks noGrp="1"/>
          </p:cNvSpPr>
          <p:nvPr>
            <p:ph idx="1"/>
          </p:nvPr>
        </p:nvSpPr>
        <p:spPr/>
        <p:txBody>
          <a:bodyPr/>
          <a:lstStyle/>
          <a:p>
            <a:endParaRPr lang="en-IN"/>
          </a:p>
        </p:txBody>
      </p:sp>
      <p:pic>
        <p:nvPicPr>
          <p:cNvPr id="2498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8670" y="1508125"/>
            <a:ext cx="9148233" cy="466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80398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6 </a:t>
            </a:r>
            <a:endParaRPr lang="en-IN" dirty="0"/>
          </a:p>
        </p:txBody>
      </p:sp>
      <p:sp>
        <p:nvSpPr>
          <p:cNvPr id="3" name="Content Placeholder 2"/>
          <p:cNvSpPr>
            <a:spLocks noGrp="1"/>
          </p:cNvSpPr>
          <p:nvPr>
            <p:ph idx="1"/>
          </p:nvPr>
        </p:nvSpPr>
        <p:spPr/>
        <p:txBody>
          <a:bodyPr/>
          <a:lstStyle/>
          <a:p>
            <a:r>
              <a:rPr lang="en-GB" dirty="0"/>
              <a:t>Use the </a:t>
            </a:r>
            <a:r>
              <a:rPr lang="en-GB" dirty="0" smtClean="0"/>
              <a:t>alpha beta pruning </a:t>
            </a:r>
            <a:r>
              <a:rPr lang="en-GB" dirty="0"/>
              <a:t>algorithm </a:t>
            </a:r>
            <a:r>
              <a:rPr lang="en-GB" dirty="0" smtClean="0"/>
              <a:t>for </a:t>
            </a:r>
            <a:r>
              <a:rPr lang="en-GB" dirty="0"/>
              <a:t>the game tree below</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5" y="2688071"/>
            <a:ext cx="5683250"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8249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D6604-B0D1-48D6-98EB-4EA0933F4C32}"/>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xmlns="" id="{2D3B318B-3FD7-74B6-A52F-B73B15648059}"/>
              </a:ext>
            </a:extLst>
          </p:cNvPr>
          <p:cNvSpPr>
            <a:spLocks noGrp="1"/>
          </p:cNvSpPr>
          <p:nvPr>
            <p:ph idx="1"/>
          </p:nvPr>
        </p:nvSpPr>
        <p:spPr/>
        <p:txBody>
          <a:bodyPr/>
          <a:lstStyle/>
          <a:p>
            <a:r>
              <a:rPr lang="en-IN" dirty="0">
                <a:hlinkClick r:id="rId3"/>
              </a:rPr>
              <a:t>https://pywix.blogspot.com/2020/05/alpha-beta-pruning-in-artificial.html</a:t>
            </a:r>
            <a:endParaRPr lang="en-IN" dirty="0"/>
          </a:p>
          <a:p>
            <a:r>
              <a:rPr lang="en-IN" dirty="0">
                <a:hlinkClick r:id="rId4"/>
              </a:rPr>
              <a:t>https://tutorialforbeginner.com/alpha-beta-pruning-in-ai</a:t>
            </a:r>
            <a:endParaRPr lang="en-IN" dirty="0"/>
          </a:p>
          <a:p>
            <a:r>
              <a:rPr lang="en-IN" dirty="0">
                <a:hlinkClick r:id="rId5"/>
              </a:rPr>
              <a:t>https://www.youtube.com/watch?v=egNkn_-uelA</a:t>
            </a:r>
            <a:endParaRPr lang="en-IN" dirty="0"/>
          </a:p>
          <a:p>
            <a:r>
              <a:rPr lang="en-IN" dirty="0">
                <a:hlinkClick r:id="rId6"/>
              </a:rPr>
              <a:t>https://</a:t>
            </a:r>
            <a:r>
              <a:rPr lang="en-IN" dirty="0" smtClean="0">
                <a:hlinkClick r:id="rId6"/>
              </a:rPr>
              <a:t>www.youtube.com/watch?v=DCNP5L9_t4E</a:t>
            </a:r>
            <a:endParaRPr lang="en-IN" dirty="0" smtClean="0"/>
          </a:p>
          <a:p>
            <a:r>
              <a:rPr lang="en-IN" dirty="0">
                <a:hlinkClick r:id="rId7"/>
              </a:rPr>
              <a:t>https://pages.cs.wisc.edu/~</a:t>
            </a:r>
            <a:r>
              <a:rPr lang="en-IN" dirty="0" smtClean="0">
                <a:hlinkClick r:id="rId7"/>
              </a:rPr>
              <a:t>dyer/cs540/hw-toc.html</a:t>
            </a:r>
            <a:r>
              <a:rPr lang="en-IN" dirty="0" smtClean="0"/>
              <a:t> - IMP</a:t>
            </a:r>
            <a:endParaRPr lang="en-IN" dirty="0"/>
          </a:p>
        </p:txBody>
      </p:sp>
    </p:spTree>
    <p:extLst>
      <p:ext uri="{BB962C8B-B14F-4D97-AF65-F5344CB8AC3E}">
        <p14:creationId xmlns:p14="http://schemas.microsoft.com/office/powerpoint/2010/main" val="2717604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a:t>
            </a:r>
            <a:r>
              <a:rPr lang="en-GB" dirty="0"/>
              <a:t> Search</a:t>
            </a:r>
            <a:endParaRPr lang="en-IN" dirty="0"/>
          </a:p>
        </p:txBody>
      </p:sp>
      <p:sp>
        <p:nvSpPr>
          <p:cNvPr id="3" name="Content Placeholder 2"/>
          <p:cNvSpPr>
            <a:spLocks noGrp="1"/>
          </p:cNvSpPr>
          <p:nvPr>
            <p:ph idx="1"/>
          </p:nvPr>
        </p:nvSpPr>
        <p:spPr/>
        <p:txBody>
          <a:bodyPr/>
          <a:lstStyle/>
          <a:p>
            <a:pPr lvl="0"/>
            <a:r>
              <a:rPr lang="en-US" dirty="0"/>
              <a:t>A </a:t>
            </a:r>
            <a:r>
              <a:rPr lang="en-US" b="1" dirty="0"/>
              <a:t>search when there is an "enemy" or "opponent" changing the state of the problem every step in a </a:t>
            </a:r>
            <a:r>
              <a:rPr lang="en-US" b="1" u="sng" dirty="0"/>
              <a:t>direction you “DO </a:t>
            </a:r>
            <a:r>
              <a:rPr lang="en-US" b="1" u="sng" dirty="0" err="1"/>
              <a:t>NOT</a:t>
            </a:r>
            <a:r>
              <a:rPr lang="en-US" u="sng" dirty="0" err="1"/>
              <a:t>”</a:t>
            </a:r>
            <a:r>
              <a:rPr lang="en-US" b="1" u="sng" dirty="0" err="1"/>
              <a:t>want</a:t>
            </a:r>
            <a:r>
              <a:rPr lang="en-US" b="1" u="sng" dirty="0"/>
              <a:t>.</a:t>
            </a:r>
            <a:endParaRPr lang="en-IN" dirty="0"/>
          </a:p>
          <a:p>
            <a:pPr lvl="0"/>
            <a:r>
              <a:rPr lang="en-US" dirty="0"/>
              <a:t>Examples: Chess, business, trading, war.</a:t>
            </a:r>
          </a:p>
          <a:p>
            <a:pPr lvl="1"/>
            <a:r>
              <a:rPr lang="en-US" dirty="0"/>
              <a:t>You change state, but then you don't control the next state.</a:t>
            </a:r>
            <a:endParaRPr lang="en-IN" dirty="0"/>
          </a:p>
          <a:p>
            <a:pPr lvl="1"/>
            <a:r>
              <a:rPr lang="en-US" dirty="0"/>
              <a:t>Opponent will change the next state in a way: unpredictable.</a:t>
            </a:r>
            <a:endParaRPr lang="en-IN" sz="1200" dirty="0"/>
          </a:p>
          <a:p>
            <a:pPr marL="0" indent="0">
              <a:buNone/>
            </a:pPr>
            <a:endParaRPr lang="en-IN" dirty="0"/>
          </a:p>
          <a:p>
            <a:pPr lvl="0"/>
            <a:r>
              <a:rPr lang="en-US" dirty="0"/>
              <a:t>Min Max algorithm</a:t>
            </a:r>
            <a:endParaRPr lang="en-IN" sz="1200" dirty="0"/>
          </a:p>
          <a:p>
            <a:pPr lvl="0"/>
            <a:r>
              <a:rPr lang="en-US" dirty="0"/>
              <a:t>Alpha beta pruning</a:t>
            </a:r>
            <a:endParaRPr lang="en-IN" sz="1200" dirty="0"/>
          </a:p>
          <a:p>
            <a:pPr lvl="0"/>
            <a:endParaRPr lang="en-IN" dirty="0"/>
          </a:p>
        </p:txBody>
      </p:sp>
    </p:spTree>
    <p:extLst>
      <p:ext uri="{BB962C8B-B14F-4D97-AF65-F5344CB8AC3E}">
        <p14:creationId xmlns:p14="http://schemas.microsoft.com/office/powerpoint/2010/main" val="346450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Adversarial</a:t>
            </a:r>
            <a:endParaRPr lang="en-IN" dirty="0"/>
          </a:p>
        </p:txBody>
      </p:sp>
      <p:sp>
        <p:nvSpPr>
          <p:cNvPr id="3" name="Content Placeholder 2"/>
          <p:cNvSpPr>
            <a:spLocks noGrp="1"/>
          </p:cNvSpPr>
          <p:nvPr>
            <p:ph idx="1"/>
          </p:nvPr>
        </p:nvSpPr>
        <p:spPr/>
        <p:txBody>
          <a:bodyPr/>
          <a:lstStyle/>
          <a:p>
            <a:pPr lvl="0"/>
            <a:r>
              <a:rPr lang="en-US" dirty="0"/>
              <a:t>Adversarial Search for the </a:t>
            </a:r>
            <a:r>
              <a:rPr lang="en-US" dirty="0" err="1"/>
              <a:t>minimax</a:t>
            </a:r>
            <a:r>
              <a:rPr lang="en-US" dirty="0"/>
              <a:t> procedure works as follows:</a:t>
            </a:r>
            <a:endParaRPr lang="en-IN" sz="1200" dirty="0"/>
          </a:p>
          <a:p>
            <a:pPr lvl="1"/>
            <a:r>
              <a:rPr lang="en-US" dirty="0"/>
              <a:t>It aims to find the optimal strategy for MAX to win the game.</a:t>
            </a:r>
            <a:endParaRPr lang="en-IN" sz="1200" dirty="0"/>
          </a:p>
          <a:p>
            <a:pPr lvl="1"/>
            <a:r>
              <a:rPr lang="en-US" u="sng" dirty="0"/>
              <a:t>It follows the approach of Depth-first search.</a:t>
            </a:r>
            <a:endParaRPr lang="en-IN" sz="1200" dirty="0"/>
          </a:p>
          <a:p>
            <a:pPr lvl="1"/>
            <a:r>
              <a:rPr lang="en-US" dirty="0"/>
              <a:t>In the game tree, optimal leaf node could appear at any depth of the</a:t>
            </a:r>
            <a:r>
              <a:rPr lang="en-IN" sz="1200" dirty="0"/>
              <a:t> </a:t>
            </a:r>
            <a:r>
              <a:rPr lang="en-US" dirty="0"/>
              <a:t>tree.</a:t>
            </a:r>
            <a:endParaRPr lang="en-IN" dirty="0"/>
          </a:p>
          <a:p>
            <a:pPr lvl="1"/>
            <a:r>
              <a:rPr lang="en-US" dirty="0"/>
              <a:t>Propagate the </a:t>
            </a:r>
            <a:r>
              <a:rPr lang="en-US" dirty="0" err="1"/>
              <a:t>minimax</a:t>
            </a:r>
            <a:r>
              <a:rPr lang="en-US" dirty="0"/>
              <a:t> values up to the tree until the terminal node</a:t>
            </a:r>
            <a:r>
              <a:rPr lang="en-IN" sz="1200" dirty="0"/>
              <a:t> </a:t>
            </a:r>
            <a:r>
              <a:rPr lang="en-US" dirty="0"/>
              <a:t>discovered.</a:t>
            </a:r>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179" y="3997569"/>
            <a:ext cx="7482224" cy="1464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64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a:t>
            </a:r>
            <a:endParaRPr lang="en-IN" dirty="0"/>
          </a:p>
        </p:txBody>
      </p:sp>
      <p:sp>
        <p:nvSpPr>
          <p:cNvPr id="3" name="Content Placeholder 2"/>
          <p:cNvSpPr>
            <a:spLocks noGrp="1"/>
          </p:cNvSpPr>
          <p:nvPr>
            <p:ph idx="1"/>
          </p:nvPr>
        </p:nvSpPr>
        <p:spPr/>
        <p:txBody>
          <a:bodyPr/>
          <a:lstStyle/>
          <a:p>
            <a:r>
              <a:rPr lang="en-GB" dirty="0" smtClean="0"/>
              <a:t>Applies </a:t>
            </a:r>
            <a:r>
              <a:rPr lang="en-GB" dirty="0"/>
              <a:t>the utility function to obtain utility values for the terminal </a:t>
            </a:r>
            <a:r>
              <a:rPr lang="en-GB" dirty="0" smtClean="0"/>
              <a:t>states. </a:t>
            </a:r>
            <a:r>
              <a:rPr lang="en-GB" dirty="0"/>
              <a:t>Let's assume </a:t>
            </a:r>
            <a:r>
              <a:rPr lang="en-GB" dirty="0" smtClean="0"/>
              <a:t>the </a:t>
            </a:r>
            <a:r>
              <a:rPr lang="en-GB" dirty="0"/>
              <a:t>tree's initial state in the diagram below. </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974" y="2770065"/>
            <a:ext cx="3244850"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5974" y="2655765"/>
            <a:ext cx="4787900" cy="379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xmlns="" id="{1D403901-0EF7-204F-FC2B-543182832080}"/>
              </a:ext>
            </a:extLst>
          </p:cNvPr>
          <p:cNvSpPr txBox="1"/>
          <p:nvPr/>
        </p:nvSpPr>
        <p:spPr>
          <a:xfrm>
            <a:off x="152400" y="3267268"/>
            <a:ext cx="3786554" cy="1634422"/>
          </a:xfrm>
          <a:prstGeom prst="rect">
            <a:avLst/>
          </a:prstGeom>
          <a:noFill/>
        </p:spPr>
        <p:txBody>
          <a:bodyPr wrap="square">
            <a:spAutoFit/>
          </a:bodyPr>
          <a:lstStyle/>
          <a:p>
            <a:pPr marL="93663">
              <a:lnSpc>
                <a:spcPts val="3880"/>
              </a:lnSpc>
            </a:pPr>
            <a:r>
              <a:rPr lang="en-US" sz="3200" b="1" dirty="0">
                <a:effectLst/>
                <a:latin typeface="Calibri" panose="020F0502020204030204" pitchFamily="34" charset="0"/>
                <a:ea typeface="Calibri" panose="020F0502020204030204" pitchFamily="34" charset="0"/>
              </a:rPr>
              <a:t>Min = +</a:t>
            </a:r>
            <a:r>
              <a:rPr lang="en-US" sz="3200" b="1" spc="10" dirty="0">
                <a:effectLst/>
                <a:latin typeface="Calibri" panose="020F0502020204030204" pitchFamily="34" charset="0"/>
                <a:ea typeface="Calibri" panose="020F0502020204030204" pitchFamily="34" charset="0"/>
              </a:rPr>
              <a:t> </a:t>
            </a:r>
            <a:r>
              <a:rPr lang="en-US" sz="3200" b="1" spc="-50" dirty="0">
                <a:effectLst/>
                <a:latin typeface="Calibri" panose="020F0502020204030204" pitchFamily="34" charset="0"/>
                <a:ea typeface="Calibri" panose="020F0502020204030204" pitchFamily="34" charset="0"/>
              </a:rPr>
              <a:t>∞</a:t>
            </a:r>
            <a:endParaRPr lang="en-IN" sz="3200" b="1" dirty="0">
              <a:effectLst/>
              <a:latin typeface="Calibri" panose="020F0502020204030204" pitchFamily="34" charset="0"/>
              <a:ea typeface="Calibri" panose="020F0502020204030204" pitchFamily="34" charset="0"/>
            </a:endParaRPr>
          </a:p>
          <a:p>
            <a:pPr marL="93663">
              <a:lnSpc>
                <a:spcPts val="2145"/>
              </a:lnSpc>
            </a:pPr>
            <a:r>
              <a:rPr lang="en-US" sz="1800" dirty="0">
                <a:effectLst/>
                <a:latin typeface="Calibri" panose="020F0502020204030204" pitchFamily="34" charset="0"/>
                <a:ea typeface="Calibri" panose="020F0502020204030204" pitchFamily="34" charset="0"/>
              </a:rPr>
              <a:t>worst-case</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initial</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value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30"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infinity.</a:t>
            </a:r>
            <a:endParaRPr lang="en-IN" sz="1100" dirty="0">
              <a:effectLst/>
              <a:latin typeface="Calibri" panose="020F0502020204030204" pitchFamily="34" charset="0"/>
              <a:ea typeface="Calibri" panose="020F0502020204030204" pitchFamily="34" charset="0"/>
            </a:endParaRPr>
          </a:p>
          <a:p>
            <a:pPr marL="93663">
              <a:lnSpc>
                <a:spcPts val="3855"/>
              </a:lnSpc>
            </a:pPr>
            <a:r>
              <a:rPr lang="en-US" sz="3200" b="1" dirty="0">
                <a:effectLst/>
                <a:latin typeface="Calibri" panose="020F0502020204030204" pitchFamily="34" charset="0"/>
                <a:ea typeface="Calibri" panose="020F0502020204030204" pitchFamily="34" charset="0"/>
              </a:rPr>
              <a:t>Max</a:t>
            </a:r>
            <a:r>
              <a:rPr lang="en-US" sz="3200" b="1" spc="-15" dirty="0">
                <a:effectLst/>
                <a:latin typeface="Calibri" panose="020F0502020204030204" pitchFamily="34" charset="0"/>
                <a:ea typeface="Calibri" panose="020F0502020204030204" pitchFamily="34" charset="0"/>
              </a:rPr>
              <a:t> </a:t>
            </a:r>
            <a:r>
              <a:rPr lang="en-US" sz="3200" b="1" dirty="0">
                <a:effectLst/>
                <a:latin typeface="Calibri" panose="020F0502020204030204" pitchFamily="34" charset="0"/>
                <a:ea typeface="Calibri" panose="020F0502020204030204" pitchFamily="34" charset="0"/>
              </a:rPr>
              <a:t>=</a:t>
            </a:r>
            <a:r>
              <a:rPr lang="en-US" sz="3200" b="1" spc="-20" dirty="0">
                <a:effectLst/>
                <a:latin typeface="Calibri" panose="020F0502020204030204" pitchFamily="34" charset="0"/>
                <a:ea typeface="Calibri" panose="020F0502020204030204" pitchFamily="34" charset="0"/>
              </a:rPr>
              <a:t> </a:t>
            </a:r>
            <a:r>
              <a:rPr lang="en-US" sz="3200" b="1" dirty="0">
                <a:effectLst/>
                <a:latin typeface="Calibri" panose="020F0502020204030204" pitchFamily="34" charset="0"/>
                <a:ea typeface="Calibri" panose="020F0502020204030204" pitchFamily="34" charset="0"/>
              </a:rPr>
              <a:t>-</a:t>
            </a:r>
            <a:r>
              <a:rPr lang="en-US" sz="3200" b="1" spc="-10" dirty="0">
                <a:effectLst/>
                <a:latin typeface="Calibri" panose="020F0502020204030204" pitchFamily="34" charset="0"/>
                <a:ea typeface="Calibri" panose="020F0502020204030204" pitchFamily="34" charset="0"/>
              </a:rPr>
              <a:t> </a:t>
            </a:r>
            <a:r>
              <a:rPr lang="en-US" sz="3200" b="1" spc="-50" dirty="0">
                <a:effectLst/>
                <a:latin typeface="Calibri" panose="020F0502020204030204" pitchFamily="34" charset="0"/>
                <a:ea typeface="Calibri" panose="020F0502020204030204" pitchFamily="34" charset="0"/>
              </a:rPr>
              <a:t>∞</a:t>
            </a:r>
            <a:endParaRPr lang="en-IN" sz="3200" b="1" dirty="0">
              <a:effectLst/>
              <a:latin typeface="Calibri" panose="020F0502020204030204" pitchFamily="34" charset="0"/>
              <a:ea typeface="Calibri" panose="020F0502020204030204" pitchFamily="34" charset="0"/>
            </a:endParaRPr>
          </a:p>
          <a:p>
            <a:pPr marL="93663">
              <a:lnSpc>
                <a:spcPts val="2170"/>
              </a:lnSpc>
            </a:pPr>
            <a:r>
              <a:rPr lang="en-US" sz="1800" dirty="0">
                <a:effectLst/>
                <a:latin typeface="Calibri" panose="020F0502020204030204" pitchFamily="34" charset="0"/>
                <a:ea typeface="Calibri" panose="020F0502020204030204" pitchFamily="34" charset="0"/>
              </a:rPr>
              <a:t>worst-case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initial</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value</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t>
            </a:r>
            <a:r>
              <a:rPr lang="en-US" sz="1800" spc="355" dirty="0">
                <a:effectLst/>
                <a:latin typeface="Calibri" panose="020F0502020204030204" pitchFamily="34" charset="0"/>
                <a:ea typeface="Calibri" panose="020F0502020204030204" pitchFamily="34" charset="0"/>
              </a:rPr>
              <a:t> </a:t>
            </a:r>
            <a:r>
              <a:rPr lang="en-US" sz="1800" spc="-10" dirty="0">
                <a:effectLst/>
                <a:latin typeface="Calibri" panose="020F0502020204030204" pitchFamily="34" charset="0"/>
                <a:ea typeface="Calibri" panose="020F0502020204030204" pitchFamily="34" charset="0"/>
              </a:rPr>
              <a:t>infinity</a:t>
            </a:r>
            <a:endParaRPr lang="en-IN" sz="11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9622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1026</TotalTime>
  <Words>3432</Words>
  <Application>Microsoft Office PowerPoint</Application>
  <PresentationFormat>Custom</PresentationFormat>
  <Paragraphs>605</Paragraphs>
  <Slides>61</Slides>
  <Notes>19</Notes>
  <HiddenSlides>14</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Adversarial Searching </vt:lpstr>
      <vt:lpstr>Outline</vt:lpstr>
      <vt:lpstr>Games in AI</vt:lpstr>
      <vt:lpstr>Other Games</vt:lpstr>
      <vt:lpstr>Games as Search</vt:lpstr>
      <vt:lpstr>Games as Search (continued)</vt:lpstr>
      <vt:lpstr>Adversarial Search</vt:lpstr>
      <vt:lpstr>Adversarial</vt:lpstr>
      <vt:lpstr>Example 1</vt:lpstr>
      <vt:lpstr>Example 1 – Step 2</vt:lpstr>
      <vt:lpstr>Example 1 – Step 3</vt:lpstr>
      <vt:lpstr>Example 1 – Step 4</vt:lpstr>
      <vt:lpstr>Example 1 - Solution</vt:lpstr>
      <vt:lpstr>MiniMax Algorithm</vt:lpstr>
      <vt:lpstr>Mini-Max Properties</vt:lpstr>
      <vt:lpstr>Application of MiniMax</vt:lpstr>
      <vt:lpstr>Example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2 - Solution</vt:lpstr>
      <vt:lpstr>Example 3 </vt:lpstr>
      <vt:lpstr>Example 3 - Solution</vt:lpstr>
      <vt:lpstr>Alpha-Beta Pruning</vt:lpstr>
      <vt:lpstr>Condition for Alpha-beta pruning: α&gt;=β</vt:lpstr>
      <vt:lpstr>Example 4</vt:lpstr>
      <vt:lpstr>Example 4 – Step 1</vt:lpstr>
      <vt:lpstr>Example 4 – Step 2</vt:lpstr>
      <vt:lpstr>Example 4 – Step 3</vt:lpstr>
      <vt:lpstr>Example 4 – Step 4</vt:lpstr>
      <vt:lpstr>Example 4 – Step 5</vt:lpstr>
      <vt:lpstr>Example 4 – Step 6</vt:lpstr>
      <vt:lpstr>Example 4 – Step 7</vt:lpstr>
      <vt:lpstr>Example 4 - Solution</vt:lpstr>
      <vt:lpstr>Example 5</vt:lpstr>
      <vt:lpstr>Example 5 - Solution</vt:lpstr>
      <vt:lpstr>PowerPoint Presentation</vt:lpstr>
      <vt:lpstr>PowerPoint Presentation</vt:lpstr>
      <vt:lpstr>PowerPoint Presentation</vt:lpstr>
      <vt:lpstr>PowerPoint Presentation</vt:lpstr>
      <vt:lpstr>Alpha-Beta</vt:lpstr>
      <vt:lpstr>Alpha-Beta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6 </vt:lpstr>
      <vt:lpstr>Examples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HP</cp:lastModifiedBy>
  <cp:revision>74</cp:revision>
  <dcterms:created xsi:type="dcterms:W3CDTF">2020-04-30T07:52:47Z</dcterms:created>
  <dcterms:modified xsi:type="dcterms:W3CDTF">2025-04-04T07:33:58Z</dcterms:modified>
</cp:coreProperties>
</file>