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47" r:id="rId2"/>
    <p:sldId id="427" r:id="rId3"/>
    <p:sldId id="451" r:id="rId4"/>
    <p:sldId id="452" r:id="rId5"/>
    <p:sldId id="458" r:id="rId6"/>
    <p:sldId id="453" r:id="rId7"/>
    <p:sldId id="454" r:id="rId8"/>
    <p:sldId id="455" r:id="rId9"/>
    <p:sldId id="456" r:id="rId10"/>
    <p:sldId id="457" r:id="rId11"/>
    <p:sldId id="428" r:id="rId12"/>
    <p:sldId id="429" r:id="rId13"/>
    <p:sldId id="461" r:id="rId14"/>
    <p:sldId id="430" r:id="rId15"/>
    <p:sldId id="459" r:id="rId16"/>
    <p:sldId id="460" r:id="rId17"/>
    <p:sldId id="431" r:id="rId18"/>
    <p:sldId id="432" r:id="rId19"/>
    <p:sldId id="43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4698" autoAdjust="0"/>
  </p:normalViewPr>
  <p:slideViewPr>
    <p:cSldViewPr>
      <p:cViewPr varScale="1">
        <p:scale>
          <a:sx n="54" d="100"/>
          <a:sy n="54" d="100"/>
        </p:scale>
        <p:origin x="-154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141C-1FE4-4D87-B00D-6A681C6ABDAB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293-404B-44E7-8FF7-D9A57321E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0DCD-4B35-41B5-9D33-ACFB344218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0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1/11/2025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1/11/2025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1/11/2025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1/11/2025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75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2155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1/11/2025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1/11/2025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3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1/11/2025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1/11/2025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1/11/2025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1/11/2025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8443" y="294320"/>
            <a:ext cx="6847115" cy="737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Date Placeholder 6"/>
          <p:cNvSpPr txBox="1">
            <a:spLocks/>
          </p:cNvSpPr>
          <p:nvPr/>
        </p:nvSpPr>
        <p:spPr>
          <a:xfrm>
            <a:off x="324390" y="6373654"/>
            <a:ext cx="1455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4A7E44F-68F0-4AA3-A5C8-607811B8945D}" type="datetime1">
              <a:rPr lang="en-US" sz="1400" b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1/11/2025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/>
        </p:nvSpPr>
        <p:spPr>
          <a:xfrm>
            <a:off x="8240198" y="6347051"/>
            <a:ext cx="60143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A8E0CFD-BB30-4A9F-B723-AE1386555E15}" type="slidenum">
              <a:rPr lang="en-US" sz="1400" b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73929" y="524443"/>
            <a:ext cx="15020" cy="58738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958782" y="135448"/>
            <a:ext cx="14374" cy="61009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9274" y="135448"/>
            <a:ext cx="85366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188949" y="6398315"/>
            <a:ext cx="240325" cy="292996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>
            <a:off x="8611851" y="6330006"/>
            <a:ext cx="454905" cy="267707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" y="135448"/>
            <a:ext cx="425219" cy="6722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9588" y="135448"/>
            <a:ext cx="153343" cy="5305232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45" y="6043825"/>
            <a:ext cx="651512" cy="647487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" y="6214968"/>
            <a:ext cx="1991676" cy="663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4987623" y="3550281"/>
            <a:ext cx="385984" cy="62820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5093663" y="3283949"/>
            <a:ext cx="173904" cy="62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094" y="1628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PROLOG </a:t>
            </a:r>
            <a:b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altLang="en-US" sz="5400" dirty="0" smtClean="0"/>
              <a:t>FIRST-ORDER </a:t>
            </a:r>
            <a:r>
              <a:rPr lang="en-US" altLang="en-US" sz="5400" dirty="0"/>
              <a:t>Logic Language</a:t>
            </a:r>
            <a:br>
              <a:rPr lang="en-US" altLang="en-US" sz="5400" dirty="0"/>
            </a:br>
            <a:endParaRPr lang="en-IN" sz="5400" dirty="0">
              <a:solidFill>
                <a:srgbClr val="C00000"/>
              </a:solidFill>
              <a:latin typeface="Marcellus" panose="020E0602050203020307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5" y="4149080"/>
            <a:ext cx="7734334" cy="1752600"/>
          </a:xfrm>
        </p:spPr>
        <p:txBody>
          <a:bodyPr>
            <a:noAutofit/>
          </a:bodyPr>
          <a:lstStyle/>
          <a:p>
            <a:pPr algn="ctr"/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</a:rPr>
              <a:t>Somaiya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</a:rPr>
              <a:t>Vidyavihar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</a:rPr>
              <a:t> University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Fira sans"/>
            </a:endParaRPr>
          </a:p>
          <a:p>
            <a:pPr algn="ctr"/>
            <a:r>
              <a:rPr lang="fi-FI" sz="2000" dirty="0">
                <a:latin typeface="Fira sans"/>
              </a:rPr>
              <a:t>swatimali@somaiya.edu</a:t>
            </a:r>
            <a:endParaRPr lang="en-US" sz="2000" dirty="0">
              <a:latin typeface="Fira sans"/>
            </a:endParaRPr>
          </a:p>
          <a:p>
            <a:pPr algn="ctr"/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" y="2220"/>
            <a:ext cx="425219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3" y="0"/>
            <a:ext cx="157258" cy="544068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2219"/>
            <a:ext cx="1991676" cy="6638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8768" y="3372901"/>
            <a:ext cx="6812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ira sans"/>
              </a:rPr>
              <a:t>Ms. Swati Mali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200153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Anonymous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Always represented </a:t>
            </a:r>
            <a:r>
              <a:rPr lang="en-US" dirty="0"/>
              <a:t>by an underscore </a:t>
            </a:r>
            <a:r>
              <a:rPr lang="en-US" dirty="0" smtClean="0"/>
              <a:t>(_)</a:t>
            </a:r>
          </a:p>
          <a:p>
            <a:r>
              <a:rPr lang="en-US" dirty="0" smtClean="0"/>
              <a:t>is </a:t>
            </a:r>
            <a:r>
              <a:rPr lang="en-US" dirty="0"/>
              <a:t>used when a value is needed for a condition but the specific value is </a:t>
            </a:r>
            <a:r>
              <a:rPr lang="en-US" dirty="0" smtClean="0"/>
              <a:t>irrelevant.</a:t>
            </a:r>
          </a:p>
          <a:p>
            <a:r>
              <a:rPr lang="en-US" dirty="0"/>
              <a:t>Useful for ignoring parts of a predicate or argument that are not needed for the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Example- </a:t>
            </a:r>
          </a:p>
          <a:p>
            <a:pPr lvl="1"/>
            <a:r>
              <a:rPr lang="en-US" dirty="0" err="1"/>
              <a:t>long_novel</a:t>
            </a:r>
            <a:r>
              <a:rPr lang="en-US" dirty="0"/>
              <a:t>(Title) :-  </a:t>
            </a:r>
            <a:r>
              <a:rPr lang="en-US" dirty="0" err="1"/>
              <a:t>written_by</a:t>
            </a:r>
            <a:r>
              <a:rPr lang="en-US" dirty="0"/>
              <a:t>(_, Title), book(Title, Length), Length &gt; 300.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0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60648"/>
            <a:ext cx="3868340" cy="823912"/>
          </a:xfrm>
        </p:spPr>
        <p:txBody>
          <a:bodyPr/>
          <a:lstStyle/>
          <a:p>
            <a:r>
              <a:rPr lang="en-IN" dirty="0" smtClean="0"/>
              <a:t>Turbo Prolog program</a:t>
            </a:r>
            <a:endParaRPr lang="en-IN" dirty="0"/>
          </a:p>
        </p:txBody>
      </p:sp>
      <p:sp>
        <p:nvSpPr>
          <p:cNvPr id="31746" name="Content Placeholder 2"/>
          <p:cNvSpPr>
            <a:spLocks noGrp="1"/>
          </p:cNvSpPr>
          <p:nvPr>
            <p:ph sz="half" idx="2"/>
          </p:nvPr>
        </p:nvSpPr>
        <p:spPr>
          <a:xfrm>
            <a:off x="683568" y="1556792"/>
            <a:ext cx="3868340" cy="4536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domains</a:t>
            </a:r>
          </a:p>
          <a:p>
            <a:pPr marL="0" indent="0">
              <a:buNone/>
            </a:pPr>
            <a:r>
              <a:rPr lang="en-IN" dirty="0"/>
              <a:t>name</a:t>
            </a:r>
            <a:r>
              <a:rPr lang="en-IN" dirty="0" smtClean="0"/>
              <a:t>, sport=symbol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predicates</a:t>
            </a:r>
          </a:p>
          <a:p>
            <a:pPr marL="0" indent="0">
              <a:buNone/>
            </a:pPr>
            <a:r>
              <a:rPr lang="en-IN" dirty="0"/>
              <a:t>   likes(</a:t>
            </a:r>
            <a:r>
              <a:rPr lang="en-IN" dirty="0" err="1"/>
              <a:t>name,sport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clauses</a:t>
            </a:r>
          </a:p>
          <a:p>
            <a:pPr marL="0" indent="0">
              <a:buNone/>
            </a:pPr>
            <a:r>
              <a:rPr lang="en-IN" dirty="0"/>
              <a:t>   likes(</a:t>
            </a:r>
            <a:r>
              <a:rPr lang="en-IN" dirty="0" err="1"/>
              <a:t>ellen</a:t>
            </a:r>
            <a:r>
              <a:rPr lang="en-IN" dirty="0"/>
              <a:t>, tennis).</a:t>
            </a:r>
          </a:p>
          <a:p>
            <a:pPr marL="0" indent="0">
              <a:buNone/>
            </a:pPr>
            <a:r>
              <a:rPr lang="en-IN" dirty="0"/>
              <a:t>   likes(john, football).</a:t>
            </a:r>
          </a:p>
          <a:p>
            <a:pPr marL="0" indent="0">
              <a:buNone/>
            </a:pPr>
            <a:r>
              <a:rPr lang="en-IN" dirty="0"/>
              <a:t>   likes(tom, baseball).</a:t>
            </a:r>
          </a:p>
          <a:p>
            <a:pPr marL="0" indent="0">
              <a:buNone/>
            </a:pPr>
            <a:r>
              <a:rPr lang="en-IN" dirty="0"/>
              <a:t>   likes(</a:t>
            </a:r>
            <a:r>
              <a:rPr lang="en-IN" dirty="0" err="1"/>
              <a:t>eric</a:t>
            </a:r>
            <a:r>
              <a:rPr lang="en-IN" dirty="0"/>
              <a:t>, swimming).</a:t>
            </a:r>
          </a:p>
          <a:p>
            <a:pPr marL="0" indent="0">
              <a:buNone/>
            </a:pPr>
            <a:r>
              <a:rPr lang="en-IN" dirty="0"/>
              <a:t>   likes(mark, tennis).</a:t>
            </a:r>
          </a:p>
          <a:p>
            <a:pPr marL="0" indent="0">
              <a:buNone/>
            </a:pPr>
            <a:r>
              <a:rPr lang="en-IN" dirty="0"/>
              <a:t>   likes(bill, Activity) if likes(tom, Activity</a:t>
            </a:r>
            <a:r>
              <a:rPr lang="en-IN" dirty="0" smtClean="0"/>
              <a:t>).</a:t>
            </a:r>
            <a:r>
              <a:rPr lang="en-IN" dirty="0"/>
              <a:t/>
            </a:r>
            <a:br>
              <a:rPr lang="en-IN" dirty="0"/>
            </a:br>
            <a:endParaRPr lang="en-US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788024" y="332656"/>
            <a:ext cx="3887391" cy="823912"/>
          </a:xfrm>
        </p:spPr>
        <p:txBody>
          <a:bodyPr/>
          <a:lstStyle/>
          <a:p>
            <a:r>
              <a:rPr lang="en-IN" dirty="0" err="1" smtClean="0"/>
              <a:t>Swi</a:t>
            </a:r>
            <a:r>
              <a:rPr lang="en-IN" dirty="0" smtClean="0"/>
              <a:t> Prolog 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355976" y="1340768"/>
            <a:ext cx="4464496" cy="4824536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likes(</a:t>
            </a:r>
            <a:r>
              <a:rPr lang="en-US" altLang="en-US" dirty="0" err="1" smtClean="0"/>
              <a:t>ellen</a:t>
            </a:r>
            <a:r>
              <a:rPr lang="en-US" altLang="en-US" dirty="0"/>
              <a:t>, reading).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/>
              <a:t>   likes(john, computers).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/>
              <a:t>   likes(john, badminton).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/>
              <a:t>   likes(</a:t>
            </a:r>
            <a:r>
              <a:rPr lang="en-US" altLang="en-US" dirty="0" err="1"/>
              <a:t>leonard</a:t>
            </a:r>
            <a:r>
              <a:rPr lang="en-US" altLang="en-US" dirty="0"/>
              <a:t>, badminton).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/>
              <a:t>   likes(</a:t>
            </a:r>
            <a:r>
              <a:rPr lang="en-US" altLang="en-US" dirty="0" err="1"/>
              <a:t>eric</a:t>
            </a:r>
            <a:r>
              <a:rPr lang="en-US" altLang="en-US" dirty="0"/>
              <a:t>, swimming).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/>
              <a:t>   likes(</a:t>
            </a:r>
            <a:r>
              <a:rPr lang="en-US" altLang="en-US" dirty="0" err="1"/>
              <a:t>eric</a:t>
            </a:r>
            <a:r>
              <a:rPr lang="en-US" altLang="en-US" dirty="0"/>
              <a:t>, reading</a:t>
            </a:r>
            <a:r>
              <a:rPr lang="en-US" altLang="en-US" dirty="0" smtClean="0"/>
              <a:t>).</a:t>
            </a:r>
          </a:p>
          <a:p>
            <a:pPr marL="0" indent="0">
              <a:buNone/>
            </a:pPr>
            <a:r>
              <a:rPr lang="en-IN" dirty="0"/>
              <a:t>likes(bill, Activity) if likes(tom, Activity).</a:t>
            </a:r>
            <a:br>
              <a:rPr lang="en-IN" dirty="0"/>
            </a:br>
            <a:endParaRPr lang="en-US" altLang="en-US" dirty="0"/>
          </a:p>
          <a:p>
            <a:pPr marL="0" indent="0">
              <a:buFont typeface="Wingdings 2" pitchFamily="18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6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457200"/>
            <a:ext cx="6504384" cy="4846638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domains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name, sport=symbol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predicates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   likes(name, sport)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clauses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   likes(</a:t>
            </a:r>
            <a:r>
              <a:rPr lang="en-US" dirty="0" err="1"/>
              <a:t>ellen</a:t>
            </a:r>
            <a:r>
              <a:rPr lang="en-US" dirty="0"/>
              <a:t>, tennis).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   likes(john, football).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   likes(tom, baseball).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   likes(</a:t>
            </a:r>
            <a:r>
              <a:rPr lang="en-US" dirty="0" err="1"/>
              <a:t>eric</a:t>
            </a:r>
            <a:r>
              <a:rPr lang="en-US" dirty="0"/>
              <a:t>, swimming).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   likes(mark, tennis).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/>
              <a:t>   likes(bill, Activity) if likes(tom, Activity).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Executing </a:t>
            </a:r>
            <a:r>
              <a:rPr lang="en-IN" smtClean="0"/>
              <a:t>Prolog Programs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R</a:t>
            </a:r>
            <a:r>
              <a:rPr lang="en-IN" dirty="0" smtClean="0"/>
              <a:t>ules</a:t>
            </a:r>
            <a:endParaRPr lang="en-IN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/>
              <a:t>Difference between predicates and clauses (For turbo </a:t>
            </a:r>
            <a:r>
              <a:rPr lang="en-IN" altLang="en-US" dirty="0" err="1" smtClean="0"/>
              <a:t>prolog</a:t>
            </a:r>
            <a:r>
              <a:rPr lang="en-IN" altLang="en-US" dirty="0" smtClean="0"/>
              <a:t>)</a:t>
            </a:r>
          </a:p>
          <a:p>
            <a:pPr lvl="1"/>
            <a:r>
              <a:rPr lang="en-IN" altLang="en-US" dirty="0" smtClean="0"/>
              <a:t>likes(person, sports)</a:t>
            </a:r>
          </a:p>
          <a:p>
            <a:pPr lvl="1"/>
            <a:r>
              <a:rPr lang="en-IN" altLang="en-US" dirty="0" smtClean="0"/>
              <a:t>likes(ram, tennis).</a:t>
            </a:r>
          </a:p>
          <a:p>
            <a:r>
              <a:rPr lang="en-IN" altLang="en-US" dirty="0" smtClean="0"/>
              <a:t>Capitalization and free variables</a:t>
            </a:r>
          </a:p>
          <a:p>
            <a:r>
              <a:rPr lang="en-IN" altLang="en-US" dirty="0" smtClean="0"/>
              <a:t>Grouping of predicates/clauses</a:t>
            </a:r>
          </a:p>
          <a:p>
            <a:r>
              <a:rPr lang="en-IN" altLang="en-US" dirty="0" smtClean="0"/>
              <a:t>No nesting of predicates</a:t>
            </a:r>
          </a:p>
          <a:p>
            <a:pPr lvl="1"/>
            <a:r>
              <a:rPr lang="en-IN" altLang="en-US" dirty="0" smtClean="0"/>
              <a:t>Father(</a:t>
            </a:r>
            <a:r>
              <a:rPr lang="en-IN" altLang="en-US" dirty="0" err="1" smtClean="0"/>
              <a:t>dashrath,father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kush</a:t>
            </a:r>
            <a:r>
              <a:rPr lang="en-IN" altLang="en-US" dirty="0" smtClean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40094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– capitalizations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Do </a:t>
            </a:r>
            <a:r>
              <a:rPr lang="en-US" dirty="0"/>
              <a:t>not capitalize first </a:t>
            </a:r>
            <a:r>
              <a:rPr lang="en-US" dirty="0" smtClean="0"/>
              <a:t>letters of arguments </a:t>
            </a:r>
            <a:r>
              <a:rPr lang="en-US" dirty="0"/>
              <a:t>as they would be taken as </a:t>
            </a:r>
            <a:r>
              <a:rPr lang="en-US" dirty="0" smtClean="0"/>
              <a:t>variables. </a:t>
            </a:r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you wish to write in capital and wish it to be treated as constant, use </a:t>
            </a:r>
            <a:r>
              <a:rPr lang="en-US" dirty="0" smtClean="0"/>
              <a:t>quotes- “” </a:t>
            </a:r>
            <a:r>
              <a:rPr lang="en-US" dirty="0"/>
              <a:t>as: </a:t>
            </a:r>
            <a:endParaRPr lang="en-US" dirty="0" smtClean="0"/>
          </a:p>
          <a:p>
            <a:pPr lvl="1" fontAlgn="base"/>
            <a:r>
              <a:rPr lang="en-US" dirty="0" err="1" smtClean="0"/>
              <a:t>phone_number</a:t>
            </a:r>
            <a:r>
              <a:rPr lang="en-US" dirty="0"/>
              <a:t>("Albert", "EZY-3665").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18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- Grouping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Clauses/Statements of </a:t>
            </a:r>
            <a:r>
              <a:rPr lang="en-US" dirty="0"/>
              <a:t>same predicate should be grouped together. </a:t>
            </a:r>
          </a:p>
          <a:p>
            <a:r>
              <a:rPr lang="en-US" dirty="0" smtClean="0"/>
              <a:t>Example-</a:t>
            </a:r>
          </a:p>
          <a:p>
            <a:pPr lvl="1"/>
            <a:r>
              <a:rPr lang="en-US" dirty="0" smtClean="0"/>
              <a:t>Write all </a:t>
            </a:r>
            <a:r>
              <a:rPr lang="en-US" dirty="0"/>
              <a:t>facts and rules of person, then write all facts and rules of mother, then write all facts and rules of father etc. 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not write one fact of person, then one of mother, then one of father, then again fact of person/mother/father etc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19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Title 1"/>
          <p:cNvPicPr>
            <a:picLocks noGrp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239000" cy="1155700"/>
          </a:xfrm>
        </p:spPr>
      </p:pic>
      <p:pic>
        <p:nvPicPr>
          <p:cNvPr id="348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057400"/>
            <a:ext cx="51308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4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239000" cy="4846638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smtClean="0"/>
              <a:t>domains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mtClean="0"/>
              <a:t>   product, sum = integer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mtClean="0"/>
          </a:p>
          <a:p>
            <a:pPr marL="0" indent="0">
              <a:buFont typeface="Wingdings 2" pitchFamily="18" charset="2"/>
              <a:buNone/>
            </a:pPr>
            <a:r>
              <a:rPr lang="en-US" altLang="en-US" smtClean="0"/>
              <a:t>predicates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mtClean="0"/>
              <a:t>   add_em_up(sum, sum, sum)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mtClean="0"/>
              <a:t>   multiply_em(product, product, product)</a:t>
            </a:r>
          </a:p>
          <a:p>
            <a:pPr marL="0" indent="0">
              <a:buFont typeface="Wingdings 2" pitchFamily="18" charset="2"/>
              <a:buNone/>
            </a:pPr>
            <a:endParaRPr lang="en-US" altLang="en-US" smtClean="0"/>
          </a:p>
          <a:p>
            <a:pPr marL="0" indent="0">
              <a:buFont typeface="Wingdings 2" pitchFamily="18" charset="2"/>
              <a:buNone/>
            </a:pPr>
            <a:r>
              <a:rPr lang="en-US" altLang="en-US" smtClean="0"/>
              <a:t>clauses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mtClean="0"/>
              <a:t>   add_em_up(X, Y, Sum) :- Sum = X + Y.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smtClean="0"/>
              <a:t>   multiply_em(X, Y, Product) :- Product = X * Y.</a:t>
            </a:r>
          </a:p>
        </p:txBody>
      </p:sp>
    </p:spTree>
    <p:extLst>
      <p:ext uri="{BB962C8B-B14F-4D97-AF65-F5344CB8AC3E}">
        <p14:creationId xmlns:p14="http://schemas.microsoft.com/office/powerpoint/2010/main" val="8999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Prolog program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Turbo Prolog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Domains -optional</a:t>
            </a:r>
          </a:p>
          <a:p>
            <a:pPr>
              <a:defRPr/>
            </a:pPr>
            <a:r>
              <a:rPr lang="en-US" dirty="0"/>
              <a:t>Predicates</a:t>
            </a:r>
          </a:p>
          <a:p>
            <a:pPr marL="273050" lvl="1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  <a:defRPr/>
            </a:pPr>
            <a:r>
              <a:rPr lang="en-US" sz="2600" dirty="0">
                <a:solidFill>
                  <a:schemeClr val="tx1"/>
                </a:solidFill>
              </a:rPr>
              <a:t>Clauses</a:t>
            </a:r>
          </a:p>
          <a:p>
            <a:pPr lvl="1">
              <a:defRPr/>
            </a:pPr>
            <a:r>
              <a:rPr lang="en-US" dirty="0"/>
              <a:t>Facts</a:t>
            </a:r>
          </a:p>
          <a:p>
            <a:pPr lvl="1">
              <a:defRPr/>
            </a:pPr>
            <a:r>
              <a:rPr lang="en-US" dirty="0"/>
              <a:t>Rules</a:t>
            </a:r>
          </a:p>
          <a:p>
            <a:pPr>
              <a:defRPr/>
            </a:pPr>
            <a:r>
              <a:rPr lang="en-US" dirty="0"/>
              <a:t>Goal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 smtClean="0"/>
              <a:t>Swi</a:t>
            </a:r>
            <a:r>
              <a:rPr lang="en-IN" dirty="0" smtClean="0"/>
              <a:t> Prolog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Clauses (section heading is not needed)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3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a </a:t>
            </a:r>
            <a:r>
              <a:rPr lang="en-IN" dirty="0" err="1" smtClean="0"/>
              <a:t>prolog</a:t>
            </a:r>
            <a:r>
              <a:rPr lang="en-IN" dirty="0" smtClean="0"/>
              <a:t> program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Clauses </a:t>
            </a:r>
          </a:p>
          <a:p>
            <a:pPr lvl="1"/>
            <a:r>
              <a:rPr lang="en-IN" dirty="0" smtClean="0"/>
              <a:t>Facts</a:t>
            </a:r>
          </a:p>
          <a:p>
            <a:pPr lvl="1"/>
            <a:r>
              <a:rPr lang="en-IN" dirty="0" smtClean="0"/>
              <a:t>Rules</a:t>
            </a:r>
          </a:p>
          <a:p>
            <a:r>
              <a:rPr lang="en-IN" dirty="0" smtClean="0"/>
              <a:t>Clauses must end with a period. </a:t>
            </a:r>
          </a:p>
          <a:p>
            <a:r>
              <a:rPr lang="en-IN" dirty="0" smtClean="0"/>
              <a:t>Reading a </a:t>
            </a:r>
            <a:r>
              <a:rPr lang="en-IN" dirty="0" smtClean="0"/>
              <a:t>clause</a:t>
            </a:r>
            <a:endParaRPr lang="en-IN" dirty="0" smtClean="0"/>
          </a:p>
          <a:p>
            <a:pPr lvl="1"/>
            <a:r>
              <a:rPr lang="en-IN" dirty="0" smtClean="0"/>
              <a:t>Form: Relation/verb(Subject, object,_,).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mother(</a:t>
            </a:r>
            <a:r>
              <a:rPr lang="en-IN" dirty="0" err="1" smtClean="0"/>
              <a:t>meera</a:t>
            </a:r>
            <a:r>
              <a:rPr lang="en-IN" dirty="0" smtClean="0"/>
              <a:t>, </a:t>
            </a:r>
            <a:r>
              <a:rPr lang="en-IN" dirty="0" err="1" smtClean="0"/>
              <a:t>arya</a:t>
            </a:r>
            <a:r>
              <a:rPr lang="en-IN" dirty="0" smtClean="0"/>
              <a:t>). – </a:t>
            </a:r>
            <a:r>
              <a:rPr lang="en-IN" dirty="0" err="1"/>
              <a:t>M</a:t>
            </a:r>
            <a:r>
              <a:rPr lang="en-IN" dirty="0" err="1" smtClean="0"/>
              <a:t>eera</a:t>
            </a:r>
            <a:r>
              <a:rPr lang="en-IN" dirty="0" smtClean="0"/>
              <a:t> is mother of Arya</a:t>
            </a:r>
          </a:p>
          <a:p>
            <a:pPr lvl="1"/>
            <a:r>
              <a:rPr lang="en-IN" dirty="0"/>
              <a:t>n</a:t>
            </a:r>
            <a:r>
              <a:rPr lang="en-IN" dirty="0" smtClean="0"/>
              <a:t>ow(2025). -  now its 2025.</a:t>
            </a:r>
          </a:p>
          <a:p>
            <a:pPr lvl="1"/>
            <a:r>
              <a:rPr lang="en-IN" dirty="0" err="1"/>
              <a:t>g</a:t>
            </a:r>
            <a:r>
              <a:rPr lang="en-IN" dirty="0" err="1" smtClean="0"/>
              <a:t>t</a:t>
            </a:r>
            <a:r>
              <a:rPr lang="en-IN" dirty="0" smtClean="0"/>
              <a:t>(25,20).- 25 is greater than 20.</a:t>
            </a:r>
          </a:p>
          <a:p>
            <a:pPr lvl="1"/>
            <a:r>
              <a:rPr lang="en-IN" dirty="0" smtClean="0"/>
              <a:t>type(</a:t>
            </a:r>
            <a:r>
              <a:rPr lang="en-IN" dirty="0" err="1" smtClean="0"/>
              <a:t>tom,cat</a:t>
            </a:r>
            <a:r>
              <a:rPr lang="en-IN" dirty="0" smtClean="0"/>
              <a:t>). – Tom’s type is cat.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3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a </a:t>
            </a:r>
            <a:r>
              <a:rPr lang="en-IN" dirty="0" err="1" smtClean="0"/>
              <a:t>prolog</a:t>
            </a:r>
            <a:r>
              <a:rPr lang="en-IN" dirty="0" smtClean="0"/>
              <a:t> program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Facts</a:t>
            </a:r>
          </a:p>
          <a:p>
            <a:pPr lvl="1"/>
            <a:r>
              <a:rPr lang="en-US" dirty="0"/>
              <a:t>basic, unchanging relationships or </a:t>
            </a:r>
            <a:r>
              <a:rPr lang="en-US" dirty="0" smtClean="0"/>
              <a:t>properties in statement</a:t>
            </a:r>
          </a:p>
          <a:p>
            <a:pPr lvl="1"/>
            <a:r>
              <a:rPr lang="en-IN" dirty="0"/>
              <a:t>form: </a:t>
            </a:r>
            <a:r>
              <a:rPr lang="en-IN" dirty="0" err="1" smtClean="0"/>
              <a:t>predicate_name</a:t>
            </a:r>
            <a:r>
              <a:rPr lang="en-IN" dirty="0" smtClean="0"/>
              <a:t>(arguments)</a:t>
            </a:r>
          </a:p>
          <a:p>
            <a:r>
              <a:rPr lang="en-IN" dirty="0" smtClean="0"/>
              <a:t>E.g. person(</a:t>
            </a:r>
            <a:r>
              <a:rPr lang="en-IN" dirty="0" err="1" smtClean="0"/>
              <a:t>arya</a:t>
            </a:r>
            <a:r>
              <a:rPr lang="en-IN" dirty="0" smtClean="0"/>
              <a:t>).</a:t>
            </a:r>
          </a:p>
          <a:p>
            <a:pPr lvl="1"/>
            <a:r>
              <a:rPr lang="en-IN" dirty="0" smtClean="0"/>
              <a:t>mother(</a:t>
            </a:r>
            <a:r>
              <a:rPr lang="en-IN" dirty="0" err="1" smtClean="0"/>
              <a:t>meera</a:t>
            </a:r>
            <a:r>
              <a:rPr lang="en-IN" dirty="0" smtClean="0"/>
              <a:t>, </a:t>
            </a:r>
            <a:r>
              <a:rPr lang="en-IN" dirty="0" err="1" smtClean="0"/>
              <a:t>arya</a:t>
            </a:r>
            <a:r>
              <a:rPr lang="en-IN" dirty="0" smtClean="0"/>
              <a:t>).</a:t>
            </a:r>
          </a:p>
          <a:p>
            <a:pPr lvl="1"/>
            <a:r>
              <a:rPr lang="en-IN" dirty="0" smtClean="0"/>
              <a:t>student(</a:t>
            </a:r>
            <a:r>
              <a:rPr lang="en-IN" dirty="0" err="1" smtClean="0"/>
              <a:t>sushil</a:t>
            </a:r>
            <a:r>
              <a:rPr lang="en-IN" dirty="0" smtClean="0"/>
              <a:t>, </a:t>
            </a:r>
            <a:r>
              <a:rPr lang="en-IN" dirty="0" smtClean="0"/>
              <a:t>ty</a:t>
            </a:r>
            <a:r>
              <a:rPr lang="en-IN" dirty="0" smtClean="0"/>
              <a:t>, </a:t>
            </a:r>
            <a:r>
              <a:rPr lang="en-IN" dirty="0" smtClean="0"/>
              <a:t>computer,8.75)</a:t>
            </a:r>
          </a:p>
          <a:p>
            <a:pPr lvl="1"/>
            <a:r>
              <a:rPr lang="en-IN" dirty="0" smtClean="0"/>
              <a:t>distance(mumbai,pune,250)</a:t>
            </a:r>
          </a:p>
          <a:p>
            <a:pPr lvl="1"/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facts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1052736"/>
            <a:ext cx="8229600" cy="50405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Identify relationship in statement – predicate name</a:t>
            </a:r>
          </a:p>
          <a:p>
            <a:pPr fontAlgn="base"/>
            <a:r>
              <a:rPr lang="en-US" dirty="0" smtClean="0"/>
              <a:t>Identify how many arguments are needed to represent information in statement.</a:t>
            </a:r>
          </a:p>
          <a:p>
            <a:pPr fontAlgn="base"/>
            <a:r>
              <a:rPr lang="en-US" dirty="0" smtClean="0"/>
              <a:t>Identify subject, object and other attributes.</a:t>
            </a:r>
          </a:p>
          <a:p>
            <a:pPr fontAlgn="base"/>
            <a:r>
              <a:rPr lang="en-US" dirty="0" smtClean="0"/>
              <a:t>Example</a:t>
            </a:r>
          </a:p>
          <a:p>
            <a:pPr lvl="1" fontAlgn="base"/>
            <a:r>
              <a:rPr lang="en-US" dirty="0" smtClean="0"/>
              <a:t>man(john).</a:t>
            </a:r>
          </a:p>
          <a:p>
            <a:pPr lvl="1" fontAlgn="base"/>
            <a:r>
              <a:rPr lang="en-US" dirty="0" smtClean="0"/>
              <a:t>grandfather(</a:t>
            </a:r>
            <a:r>
              <a:rPr lang="en-US" dirty="0" err="1" smtClean="0"/>
              <a:t>john,jen</a:t>
            </a:r>
            <a:r>
              <a:rPr lang="en-US" dirty="0" smtClean="0"/>
              <a:t>).</a:t>
            </a:r>
          </a:p>
          <a:p>
            <a:pPr lvl="1" fontAlgn="base"/>
            <a:r>
              <a:rPr lang="en-US" dirty="0" smtClean="0"/>
              <a:t>Item(</a:t>
            </a:r>
            <a:r>
              <a:rPr lang="en-US" dirty="0" err="1" smtClean="0"/>
              <a:t>purse,white</a:t>
            </a:r>
            <a:r>
              <a:rPr lang="en-US" dirty="0" smtClean="0"/>
              <a:t>).</a:t>
            </a:r>
          </a:p>
          <a:p>
            <a:pPr lvl="1" fontAlgn="base"/>
            <a:r>
              <a:rPr lang="en-US" dirty="0"/>
              <a:t>d</a:t>
            </a:r>
            <a:r>
              <a:rPr lang="en-US" dirty="0" smtClean="0"/>
              <a:t>istance(mumbai,pune,250).</a:t>
            </a:r>
          </a:p>
          <a:p>
            <a:pPr lvl="1" fontAlgn="base"/>
            <a:r>
              <a:rPr lang="en-US" dirty="0" smtClean="0"/>
              <a:t>laptop(hp,8,i7,50000).</a:t>
            </a:r>
          </a:p>
          <a:p>
            <a:pPr fontAlgn="base"/>
            <a:r>
              <a:rPr lang="en-US" dirty="0" smtClean="0"/>
              <a:t>Do </a:t>
            </a:r>
            <a:r>
              <a:rPr lang="en-US" dirty="0"/>
              <a:t>not combine multiple conditional statements into one.</a:t>
            </a:r>
          </a:p>
          <a:p>
            <a:pPr lvl="1"/>
            <a:r>
              <a:rPr lang="en-US" dirty="0"/>
              <a:t>Wrong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likes(</a:t>
            </a:r>
            <a:r>
              <a:rPr lang="en-US" dirty="0" err="1"/>
              <a:t>meera,reading</a:t>
            </a:r>
            <a:r>
              <a:rPr lang="en-US" dirty="0"/>
              <a:t>),likes(</a:t>
            </a:r>
            <a:r>
              <a:rPr lang="en-US" dirty="0" err="1"/>
              <a:t>meera,hiking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Likes(</a:t>
            </a:r>
            <a:r>
              <a:rPr lang="en-US" dirty="0" err="1" smtClean="0"/>
              <a:t>meera</a:t>
            </a:r>
            <a:r>
              <a:rPr lang="en-US" dirty="0" smtClean="0"/>
              <a:t>, </a:t>
            </a:r>
            <a:r>
              <a:rPr lang="en-US" dirty="0" err="1" smtClean="0"/>
              <a:t>reading,hiking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Correct: </a:t>
            </a:r>
          </a:p>
          <a:p>
            <a:pPr lvl="2"/>
            <a:r>
              <a:rPr lang="en-US" dirty="0"/>
              <a:t>likes(</a:t>
            </a:r>
            <a:r>
              <a:rPr lang="en-US" dirty="0" err="1"/>
              <a:t>meera,reading</a:t>
            </a:r>
            <a:r>
              <a:rPr lang="en-US" dirty="0"/>
              <a:t>). </a:t>
            </a:r>
          </a:p>
          <a:p>
            <a:pPr lvl="2"/>
            <a:r>
              <a:rPr lang="en-US" dirty="0"/>
              <a:t>likes(</a:t>
            </a:r>
            <a:r>
              <a:rPr lang="en-US" dirty="0" err="1"/>
              <a:t>meera,hiking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a </a:t>
            </a:r>
            <a:r>
              <a:rPr lang="en-IN" dirty="0" err="1" smtClean="0"/>
              <a:t>prolog</a:t>
            </a:r>
            <a:r>
              <a:rPr lang="en-IN" dirty="0" smtClean="0"/>
              <a:t> program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Rules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/>
              <a:t>derived relationships or logic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Generally written with variables</a:t>
            </a:r>
          </a:p>
          <a:p>
            <a:pPr lvl="1"/>
            <a:r>
              <a:rPr lang="en-US" dirty="0" smtClean="0"/>
              <a:t>Form: </a:t>
            </a:r>
            <a:r>
              <a:rPr lang="en-US" u="sng" dirty="0" smtClean="0"/>
              <a:t>head </a:t>
            </a:r>
            <a:r>
              <a:rPr lang="en-US" u="sng" dirty="0"/>
              <a:t>:- body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err="1" smtClean="0"/>
              <a:t>where:</a:t>
            </a:r>
            <a:r>
              <a:rPr lang="en-US" b="1" dirty="0" err="1" smtClean="0"/>
              <a:t>Head</a:t>
            </a:r>
            <a:r>
              <a:rPr lang="en-US" dirty="0"/>
              <a:t>: The relationship you're </a:t>
            </a:r>
            <a:r>
              <a:rPr lang="en-US" dirty="0" smtClean="0"/>
              <a:t>defining.</a:t>
            </a:r>
          </a:p>
          <a:p>
            <a:pPr lvl="2"/>
            <a:r>
              <a:rPr lang="en-US" b="1" dirty="0" smtClean="0"/>
              <a:t>Body</a:t>
            </a:r>
            <a:r>
              <a:rPr lang="en-US" dirty="0"/>
              <a:t>: Conditions under which the relationship is true.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mother(X,Y):- female(X), parent(X,Y).</a:t>
            </a:r>
          </a:p>
          <a:p>
            <a:pPr lvl="1"/>
            <a:r>
              <a:rPr lang="en-IN" dirty="0"/>
              <a:t>m</a:t>
            </a:r>
            <a:r>
              <a:rPr lang="en-IN" dirty="0" smtClean="0"/>
              <a:t>arried(X,Y) :- married(Y,X).</a:t>
            </a:r>
          </a:p>
          <a:p>
            <a:pPr lvl="1"/>
            <a:r>
              <a:rPr lang="en-IN" dirty="0"/>
              <a:t>s</a:t>
            </a:r>
            <a:r>
              <a:rPr lang="en-IN" dirty="0" smtClean="0"/>
              <a:t>ister(X,Y):-female(X), parent(Z,X), parent(Z,Y).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1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in Prolog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Variables and their data type declaration isn't mandatory in </a:t>
            </a:r>
            <a:r>
              <a:rPr lang="en-IN" dirty="0" err="1" smtClean="0"/>
              <a:t>prolog</a:t>
            </a:r>
            <a:endParaRPr lang="en-IN" dirty="0" smtClean="0"/>
          </a:p>
          <a:p>
            <a:r>
              <a:rPr lang="en-IN" dirty="0" smtClean="0"/>
              <a:t>Types:</a:t>
            </a:r>
          </a:p>
          <a:p>
            <a:pPr lvl="1"/>
            <a:r>
              <a:rPr lang="en-IN" dirty="0" smtClean="0"/>
              <a:t>Symbol e.g. used for person, item </a:t>
            </a:r>
            <a:r>
              <a:rPr lang="en-IN" dirty="0" err="1" smtClean="0"/>
              <a:t>etc</a:t>
            </a:r>
            <a:endParaRPr lang="en-IN" dirty="0" smtClean="0"/>
          </a:p>
          <a:p>
            <a:pPr lvl="1"/>
            <a:r>
              <a:rPr lang="en-IN" dirty="0" smtClean="0"/>
              <a:t>Integer</a:t>
            </a:r>
          </a:p>
          <a:p>
            <a:pPr lvl="1"/>
            <a:r>
              <a:rPr lang="en-IN" dirty="0" smtClean="0"/>
              <a:t>Float</a:t>
            </a:r>
          </a:p>
          <a:p>
            <a:pPr lvl="1"/>
            <a:r>
              <a:rPr lang="en-IN" dirty="0" smtClean="0"/>
              <a:t>List – like arrays</a:t>
            </a:r>
          </a:p>
          <a:p>
            <a:pPr lvl="1"/>
            <a:r>
              <a:rPr lang="en-IN" dirty="0" smtClean="0"/>
              <a:t>String</a:t>
            </a:r>
          </a:p>
          <a:p>
            <a:pPr lvl="1"/>
            <a:r>
              <a:rPr lang="en-IN" dirty="0" smtClean="0"/>
              <a:t>Boolean</a:t>
            </a:r>
            <a:endParaRPr lang="en-IN" dirty="0" smtClean="0"/>
          </a:p>
          <a:p>
            <a:pPr lvl="1"/>
            <a:r>
              <a:rPr lang="en-IN" dirty="0" smtClean="0"/>
              <a:t>Free/anonymous </a:t>
            </a:r>
            <a:r>
              <a:rPr lang="en-IN" dirty="0" err="1" smtClean="0"/>
              <a:t>varibales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175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Varibales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Free variable:</a:t>
            </a:r>
          </a:p>
          <a:p>
            <a:pPr lvl="1"/>
            <a:r>
              <a:rPr lang="en-US" dirty="0"/>
              <a:t>not yet bound to a specific value during the execution of a query or rule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It can match with any value, and Prolog may assign it a value during </a:t>
            </a:r>
            <a:r>
              <a:rPr lang="en-US" dirty="0" smtClean="0"/>
              <a:t>execution to </a:t>
            </a:r>
            <a:r>
              <a:rPr lang="en-US" dirty="0"/>
              <a:t>satisfy the conditions of the query or rule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Same variables can be used for different rules in same program.</a:t>
            </a:r>
          </a:p>
          <a:p>
            <a:r>
              <a:rPr lang="en-US" dirty="0"/>
              <a:t>Starts with an uppercase letter or an underscore (e.g., X, Person, _Variable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Acts </a:t>
            </a:r>
            <a:r>
              <a:rPr lang="en-US" dirty="0"/>
              <a:t>as a placeholder that Prolog will attempt to bind to values to satisfy goals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left unbound, Prolog considers it as "free" and may include it in the result of a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3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Free variable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female(</a:t>
            </a:r>
            <a:r>
              <a:rPr lang="en-IN" dirty="0" err="1" smtClean="0"/>
              <a:t>meera</a:t>
            </a:r>
            <a:r>
              <a:rPr lang="en-IN" dirty="0" smtClean="0"/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 smtClean="0"/>
              <a:t>    female(</a:t>
            </a:r>
            <a:r>
              <a:rPr lang="en-IN" dirty="0" err="1" smtClean="0"/>
              <a:t>arya</a:t>
            </a:r>
            <a:r>
              <a:rPr lang="en-IN" dirty="0" smtClean="0"/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dirty="0" smtClean="0"/>
              <a:t>   mother(</a:t>
            </a:r>
            <a:r>
              <a:rPr lang="en-IN" dirty="0" err="1" smtClean="0"/>
              <a:t>meera,arya</a:t>
            </a:r>
            <a:r>
              <a:rPr lang="en-IN" dirty="0" smtClean="0"/>
              <a:t>).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Query: female(X)</a:t>
            </a:r>
          </a:p>
          <a:p>
            <a:pPr marL="457200" lvl="1" indent="0">
              <a:buNone/>
            </a:pPr>
            <a:r>
              <a:rPr lang="en-IN" dirty="0" smtClean="0"/>
              <a:t>o/p : X=</a:t>
            </a:r>
            <a:r>
              <a:rPr lang="en-IN" dirty="0" err="1" smtClean="0"/>
              <a:t>meera</a:t>
            </a:r>
            <a:r>
              <a:rPr lang="en-IN" dirty="0" smtClean="0"/>
              <a:t>, X=</a:t>
            </a:r>
            <a:r>
              <a:rPr lang="en-IN" dirty="0" err="1" smtClean="0"/>
              <a:t>arya</a:t>
            </a: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Query: mother(</a:t>
            </a:r>
            <a:r>
              <a:rPr lang="en-IN" dirty="0" err="1" smtClean="0"/>
              <a:t>X,arya</a:t>
            </a:r>
            <a:r>
              <a:rPr lang="en-IN" dirty="0" smtClean="0"/>
              <a:t>)</a:t>
            </a:r>
          </a:p>
          <a:p>
            <a:pPr marL="457200" lvl="1" indent="0">
              <a:buNone/>
            </a:pPr>
            <a:r>
              <a:rPr lang="en-IN" dirty="0" smtClean="0"/>
              <a:t>o/p: X=</a:t>
            </a:r>
            <a:r>
              <a:rPr lang="en-IN" dirty="0" err="1" smtClean="0"/>
              <a:t>meera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6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7655</TotalTime>
  <Words>708</Words>
  <Application>Microsoft Office PowerPoint</Application>
  <PresentationFormat>On-screen Show (4:3)</PresentationFormat>
  <Paragraphs>165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2_Custom Design</vt:lpstr>
      <vt:lpstr>PROLOG  FIRST-ORDER Logic Language </vt:lpstr>
      <vt:lpstr>Parts of Prolog program</vt:lpstr>
      <vt:lpstr>Writing a prolog program</vt:lpstr>
      <vt:lpstr>Writing a prolog program</vt:lpstr>
      <vt:lpstr>Writing facts</vt:lpstr>
      <vt:lpstr>Writing a prolog program</vt:lpstr>
      <vt:lpstr>Data Types in Prolog</vt:lpstr>
      <vt:lpstr>Varibales </vt:lpstr>
      <vt:lpstr>Free variable example</vt:lpstr>
      <vt:lpstr>Anonymous variable</vt:lpstr>
      <vt:lpstr>PowerPoint Presentation</vt:lpstr>
      <vt:lpstr>PowerPoint Presentation</vt:lpstr>
      <vt:lpstr>Executing Prolog Programs</vt:lpstr>
      <vt:lpstr>Rules</vt:lpstr>
      <vt:lpstr>Rules – capitalizations</vt:lpstr>
      <vt:lpstr>Rules - Grouping</vt:lpstr>
      <vt:lpstr>PowerPoint Presentation</vt:lpstr>
      <vt:lpstr>PowerPoint Presentation</vt:lpstr>
      <vt:lpstr>  Thank you!!</vt:lpstr>
    </vt:vector>
  </TitlesOfParts>
  <Manager>Vaibhav Vasani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H-DV</dc:title>
  <dc:subject>Data Visualization</dc:subject>
  <dc:creator>Swati Mali</dc:creator>
  <cp:keywords>Artificial intelligence</cp:keywords>
  <dc:description>Vaibhav</dc:description>
  <cp:lastModifiedBy>Swati</cp:lastModifiedBy>
  <cp:revision>50</cp:revision>
  <dcterms:created xsi:type="dcterms:W3CDTF">2021-02-11T03:47:51Z</dcterms:created>
  <dcterms:modified xsi:type="dcterms:W3CDTF">2025-01-11T18:18:30Z</dcterms:modified>
  <cp:category>Honours</cp:category>
</cp:coreProperties>
</file>