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embeddedFontLst>
    <p:embeddedFont>
      <p:font typeface="Marcellus"/>
      <p:regular r:id="rId28"/>
    </p:embeddedFont>
    <p:embeddedFont>
      <p:font typeface="Fira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arcellus-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italic.fntdata"/><Relationship Id="rId30" Type="http://schemas.openxmlformats.org/officeDocument/2006/relationships/font" Target="fonts/Fira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Fira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bd2879145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34bd2879145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c94c477fa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c94c477fa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34c94c477fa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bd2879145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34bd2879145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bd2879145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34bd2879145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bd2879145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34bd2879145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bd2879145_0_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34bd2879145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bd2879145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34bd2879145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bd2879145_0_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4bd2879145_0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bd2879145_0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34bd2879145_0_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c94c477fa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4c94c477fa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34c94c477fa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bd2879145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34bd2879145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4bd2879145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34bd2879145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bd2879145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34bd2879145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bd2879145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34bd2879145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bd2879145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34bd2879145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2"/>
          <p:cNvSpPr txBox="1"/>
          <p:nvPr>
            <p:ph idx="1" type="subTitle"/>
          </p:nvPr>
        </p:nvSpPr>
        <p:spPr>
          <a:xfrm>
            <a:off x="685800" y="3886200"/>
            <a:ext cx="7086600" cy="17526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Noto Sans Symbols"/>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0" name="Google Shape;60;p1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1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2" name="Google Shape;62;p11"/>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11"/>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4" name="Google Shape;64;p11"/>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2"/>
          <p:cNvSpPr/>
          <p:nvPr>
            <p:ph idx="2" type="pic"/>
          </p:nvPr>
        </p:nvSpPr>
        <p:spPr>
          <a:xfrm>
            <a:off x="3887391" y="987426"/>
            <a:ext cx="4629150" cy="4873625"/>
          </a:xfrm>
          <a:prstGeom prst="rect">
            <a:avLst/>
          </a:prstGeom>
          <a:noFill/>
          <a:ln>
            <a:noFill/>
          </a:ln>
        </p:spPr>
      </p:sp>
      <p:sp>
        <p:nvSpPr>
          <p:cNvPr id="68" name="Google Shape;68;p1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9" name="Google Shape;69;p12"/>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0" name="Google Shape;70;p12"/>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2"/>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1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5" name="Google Shape;75;p13"/>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6" name="Google Shape;76;p13"/>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7" name="Google Shape;77;p13"/>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4623594" y="2285207"/>
            <a:ext cx="5811838" cy="1971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0" name="Google Shape;80;p1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1" name="Google Shape;81;p14"/>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2" name="Google Shape;82;p14"/>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3" name="Google Shape;83;p14"/>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4" name="Shape 84"/>
        <p:cNvGrpSpPr/>
        <p:nvPr/>
      </p:nvGrpSpPr>
      <p:grpSpPr>
        <a:xfrm>
          <a:off x="0" y="0"/>
          <a:ext cx="0" cy="0"/>
          <a:chOff x="0" y="0"/>
          <a:chExt cx="0" cy="0"/>
        </a:xfrm>
      </p:grpSpPr>
      <p:sp>
        <p:nvSpPr>
          <p:cNvPr id="85" name="Google Shape;85;p1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86" name="Shape 86"/>
        <p:cNvGrpSpPr/>
        <p:nvPr/>
      </p:nvGrpSpPr>
      <p:grpSpPr>
        <a:xfrm>
          <a:off x="0" y="0"/>
          <a:ext cx="0" cy="0"/>
          <a:chOff x="0" y="0"/>
          <a:chExt cx="0" cy="0"/>
        </a:xfrm>
      </p:grpSpPr>
      <p:sp>
        <p:nvSpPr>
          <p:cNvPr id="87" name="Google Shape;87;p16"/>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88" name="Shape 88"/>
        <p:cNvGrpSpPr/>
        <p:nvPr/>
      </p:nvGrpSpPr>
      <p:grpSpPr>
        <a:xfrm>
          <a:off x="0" y="0"/>
          <a:ext cx="0" cy="0"/>
          <a:chOff x="0" y="0"/>
          <a:chExt cx="0" cy="0"/>
        </a:xfrm>
      </p:grpSpPr>
      <p:sp>
        <p:nvSpPr>
          <p:cNvPr id="89" name="Google Shape;89;p17"/>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0" name="Google Shape;90;p17"/>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1" name="Google Shape;91;p17"/>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r>
              <a:rPr lang="en-IN"/>
              <a:t>1-</a:t>
            </a: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3"/>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000000"/>
                </a:solidFill>
                <a:latin typeface="Calibri"/>
                <a:ea typeface="Calibri"/>
                <a:cs typeface="Calibri"/>
                <a:sym typeface="Calibri"/>
              </a:defRPr>
            </a:lvl1pPr>
            <a:lvl2pPr indent="0" lvl="1" marL="0" marR="0" rtl="0" algn="l">
              <a:spcBef>
                <a:spcPts val="0"/>
              </a:spcBef>
              <a:buNone/>
              <a:defRPr b="0" i="0" sz="1800" u="none" cap="none" strike="noStrike">
                <a:solidFill>
                  <a:srgbClr val="000000"/>
                </a:solidFill>
                <a:latin typeface="Calibri"/>
                <a:ea typeface="Calibri"/>
                <a:cs typeface="Calibri"/>
                <a:sym typeface="Calibri"/>
              </a:defRPr>
            </a:lvl2pPr>
            <a:lvl3pPr indent="0" lvl="2" marL="0" marR="0" rtl="0" algn="l">
              <a:spcBef>
                <a:spcPts val="0"/>
              </a:spcBef>
              <a:buNone/>
              <a:defRPr b="0" i="0" sz="1800" u="none" cap="none" strike="noStrike">
                <a:solidFill>
                  <a:srgbClr val="000000"/>
                </a:solidFill>
                <a:latin typeface="Calibri"/>
                <a:ea typeface="Calibri"/>
                <a:cs typeface="Calibri"/>
                <a:sym typeface="Calibri"/>
              </a:defRPr>
            </a:lvl3pPr>
            <a:lvl4pPr indent="0" lvl="3" marL="0" marR="0" rtl="0" algn="l">
              <a:spcBef>
                <a:spcPts val="0"/>
              </a:spcBef>
              <a:buNone/>
              <a:defRPr b="0" i="0" sz="1800" u="none" cap="none" strike="noStrike">
                <a:solidFill>
                  <a:srgbClr val="000000"/>
                </a:solidFill>
                <a:latin typeface="Calibri"/>
                <a:ea typeface="Calibri"/>
                <a:cs typeface="Calibri"/>
                <a:sym typeface="Calibri"/>
              </a:defRPr>
            </a:lvl4pPr>
            <a:lvl5pPr indent="0" lvl="4" marL="0" marR="0" rtl="0" algn="l">
              <a:spcBef>
                <a:spcPts val="0"/>
              </a:spcBef>
              <a:buNone/>
              <a:defRPr b="0" i="0" sz="1800" u="none" cap="none" strike="noStrike">
                <a:solidFill>
                  <a:srgbClr val="000000"/>
                </a:solidFill>
                <a:latin typeface="Calibri"/>
                <a:ea typeface="Calibri"/>
                <a:cs typeface="Calibri"/>
                <a:sym typeface="Calibri"/>
              </a:defRPr>
            </a:lvl5pPr>
            <a:lvl6pPr indent="0" lvl="5" marL="0" marR="0" rtl="0" algn="l">
              <a:spcBef>
                <a:spcPts val="0"/>
              </a:spcBef>
              <a:buNone/>
              <a:defRPr b="0" i="0" sz="1800" u="none" cap="none" strike="noStrike">
                <a:solidFill>
                  <a:srgbClr val="000000"/>
                </a:solidFill>
                <a:latin typeface="Calibri"/>
                <a:ea typeface="Calibri"/>
                <a:cs typeface="Calibri"/>
                <a:sym typeface="Calibri"/>
              </a:defRPr>
            </a:lvl6pPr>
            <a:lvl7pPr indent="0" lvl="6" marL="0" marR="0" rtl="0" algn="l">
              <a:spcBef>
                <a:spcPts val="0"/>
              </a:spcBef>
              <a:buNone/>
              <a:defRPr b="0" i="0" sz="1800" u="none" cap="none" strike="noStrike">
                <a:solidFill>
                  <a:srgbClr val="000000"/>
                </a:solidFill>
                <a:latin typeface="Calibri"/>
                <a:ea typeface="Calibri"/>
                <a:cs typeface="Calibri"/>
                <a:sym typeface="Calibri"/>
              </a:defRPr>
            </a:lvl7pPr>
            <a:lvl8pPr indent="0" lvl="7" marL="0" marR="0" rtl="0" algn="l">
              <a:spcBef>
                <a:spcPts val="0"/>
              </a:spcBef>
              <a:buNone/>
              <a:defRPr b="0" i="0" sz="1800" u="none" cap="none" strike="noStrike">
                <a:solidFill>
                  <a:srgbClr val="000000"/>
                </a:solidFill>
                <a:latin typeface="Calibri"/>
                <a:ea typeface="Calibri"/>
                <a:cs typeface="Calibri"/>
                <a:sym typeface="Calibri"/>
              </a:defRPr>
            </a:lvl8pPr>
            <a:lvl9pPr indent="0" lvl="8" marL="0" marR="0" rtl="0" algn="l">
              <a:spcBef>
                <a:spcPts val="0"/>
              </a:spcBef>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
        <p:nvSpPr>
          <p:cNvPr id="23" name="Google Shape;23;p3"/>
          <p:cNvSpPr txBox="1"/>
          <p:nvPr>
            <p:ph type="title"/>
          </p:nvPr>
        </p:nvSpPr>
        <p:spPr>
          <a:xfrm>
            <a:off x="2483768" y="214817"/>
            <a:ext cx="5736438" cy="874951"/>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rgbClr val="930B0B"/>
              </a:buClr>
              <a:buSzPts val="3600"/>
              <a:buFont typeface="Times New Roman"/>
              <a:buNone/>
              <a:defRPr b="0" i="0" sz="3600" u="none" cap="none" strike="noStrik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3"/>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Calibri"/>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5" name="Shape 25"/>
        <p:cNvGrpSpPr/>
        <p:nvPr/>
      </p:nvGrpSpPr>
      <p:grpSpPr>
        <a:xfrm>
          <a:off x="0" y="0"/>
          <a:ext cx="0" cy="0"/>
          <a:chOff x="0" y="0"/>
          <a:chExt cx="0" cy="0"/>
        </a:xfrm>
      </p:grpSpPr>
      <p:sp>
        <p:nvSpPr>
          <p:cNvPr id="26" name="Google Shape;26;p4"/>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
        <p:nvSpPr>
          <p:cNvPr id="29" name="Google Shape;29;p4"/>
          <p:cNvSpPr txBox="1"/>
          <p:nvPr>
            <p:ph idx="1" type="body"/>
          </p:nvPr>
        </p:nvSpPr>
        <p:spPr>
          <a:xfrm>
            <a:off x="728983" y="1324629"/>
            <a:ext cx="8229600" cy="45259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Calibri"/>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33" name="Google Shape;33;p5"/>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36" name="Shape 3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7"/>
          <p:cNvSpPr txBox="1"/>
          <p:nvPr>
            <p:ph type="title"/>
          </p:nvPr>
        </p:nvSpPr>
        <p:spPr>
          <a:xfrm>
            <a:off x="817323" y="214817"/>
            <a:ext cx="7402883" cy="874951"/>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rgbClr val="930B0B"/>
              </a:buClr>
              <a:buSzPts val="3600"/>
              <a:buFont typeface="Times New Roman"/>
              <a:buNone/>
              <a:defRPr b="0" i="0" sz="3600" u="none" cap="none" strike="noStrike">
                <a:solidFill>
                  <a:srgbClr val="930B0B"/>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7"/>
          <p:cNvSpPr txBox="1"/>
          <p:nvPr>
            <p:ph idx="1" type="body"/>
          </p:nvPr>
        </p:nvSpPr>
        <p:spPr>
          <a:xfrm>
            <a:off x="655370" y="1189973"/>
            <a:ext cx="8248389" cy="489930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35280" lvl="1" marL="914400" marR="0" rtl="0" algn="l">
              <a:lnSpc>
                <a:spcPct val="90000"/>
              </a:lnSpc>
              <a:spcBef>
                <a:spcPts val="500"/>
              </a:spcBef>
              <a:spcAft>
                <a:spcPts val="0"/>
              </a:spcAft>
              <a:buClr>
                <a:srgbClr val="C55A11"/>
              </a:buClr>
              <a:buSzPts val="1680"/>
              <a:buFont typeface="Courier New"/>
              <a:buChar char="o"/>
              <a:defRPr b="0" i="0" sz="2400" u="none" cap="none" strike="noStrike">
                <a:solidFill>
                  <a:schemeClr val="dk1"/>
                </a:solidFill>
                <a:latin typeface="Times New Roman"/>
                <a:ea typeface="Times New Roman"/>
                <a:cs typeface="Times New Roman"/>
                <a:sym typeface="Times New Roman"/>
              </a:defRPr>
            </a:lvl2pPr>
            <a:lvl3pPr indent="-317500" lvl="2" marL="1371600" marR="0" rtl="0" algn="l">
              <a:lnSpc>
                <a:spcPct val="90000"/>
              </a:lnSpc>
              <a:spcBef>
                <a:spcPts val="500"/>
              </a:spcBef>
              <a:spcAft>
                <a:spcPts val="0"/>
              </a:spcAft>
              <a:buClr>
                <a:srgbClr val="8D4427"/>
              </a:buClr>
              <a:buSzPts val="14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629841"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8"/>
          <p:cNvSpPr txBox="1"/>
          <p:nvPr>
            <p:ph idx="1" type="body"/>
          </p:nvPr>
        </p:nvSpPr>
        <p:spPr>
          <a:xfrm>
            <a:off x="681575" y="1606006"/>
            <a:ext cx="3868340"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3" name="Google Shape;43;p8"/>
          <p:cNvSpPr txBox="1"/>
          <p:nvPr>
            <p:ph idx="2" type="body"/>
          </p:nvPr>
        </p:nvSpPr>
        <p:spPr>
          <a:xfrm>
            <a:off x="803704" y="2505075"/>
            <a:ext cx="3868340"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4" name="Google Shape;44;p8"/>
          <p:cNvSpPr txBox="1"/>
          <p:nvPr>
            <p:ph idx="3" type="body"/>
          </p:nvPr>
        </p:nvSpPr>
        <p:spPr>
          <a:xfrm>
            <a:off x="4803013" y="1681163"/>
            <a:ext cx="3887391"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8"/>
          <p:cNvSpPr txBox="1"/>
          <p:nvPr>
            <p:ph idx="4" type="body"/>
          </p:nvPr>
        </p:nvSpPr>
        <p:spPr>
          <a:xfrm>
            <a:off x="4803013" y="2505075"/>
            <a:ext cx="3887391"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Google Shape;46;p8"/>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7" name="Google Shape;47;p8"/>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8"/>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9"/>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9"/>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9"/>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0"/>
          <p:cNvSpPr txBox="1"/>
          <p:nvPr>
            <p:ph idx="10" type="dt"/>
          </p:nvPr>
        </p:nvSpPr>
        <p:spPr>
          <a:xfrm>
            <a:off x="628650" y="6356351"/>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10"/>
          <p:cNvSpPr txBox="1"/>
          <p:nvPr>
            <p:ph idx="11" type="ftr"/>
          </p:nvPr>
        </p:nvSpPr>
        <p:spPr>
          <a:xfrm>
            <a:off x="3028950" y="6356351"/>
            <a:ext cx="30861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7" name="Google Shape;57;p10"/>
          <p:cNvSpPr txBox="1"/>
          <p:nvPr>
            <p:ph idx="12" type="sldNum"/>
          </p:nvPr>
        </p:nvSpPr>
        <p:spPr>
          <a:xfrm>
            <a:off x="6457950" y="6356351"/>
            <a:ext cx="20574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000000"/>
                </a:solidFill>
                <a:latin typeface="Calibri"/>
                <a:ea typeface="Calibri"/>
                <a:cs typeface="Calibri"/>
                <a:sym typeface="Calibri"/>
              </a:defRPr>
            </a:lvl1pPr>
            <a:lvl2pPr indent="0" lvl="1" marL="0" marR="0" rtl="0" algn="l">
              <a:spcBef>
                <a:spcPts val="0"/>
              </a:spcBef>
              <a:buNone/>
              <a:defRPr sz="1800">
                <a:solidFill>
                  <a:srgbClr val="000000"/>
                </a:solidFill>
                <a:latin typeface="Calibri"/>
                <a:ea typeface="Calibri"/>
                <a:cs typeface="Calibri"/>
                <a:sym typeface="Calibri"/>
              </a:defRPr>
            </a:lvl2pPr>
            <a:lvl3pPr indent="0" lvl="2" marL="0" marR="0" rtl="0" algn="l">
              <a:spcBef>
                <a:spcPts val="0"/>
              </a:spcBef>
              <a:buNone/>
              <a:defRPr sz="1800">
                <a:solidFill>
                  <a:srgbClr val="000000"/>
                </a:solidFill>
                <a:latin typeface="Calibri"/>
                <a:ea typeface="Calibri"/>
                <a:cs typeface="Calibri"/>
                <a:sym typeface="Calibri"/>
              </a:defRPr>
            </a:lvl3pPr>
            <a:lvl4pPr indent="0" lvl="3" marL="0" marR="0" rtl="0" algn="l">
              <a:spcBef>
                <a:spcPts val="0"/>
              </a:spcBef>
              <a:buNone/>
              <a:defRPr sz="1800">
                <a:solidFill>
                  <a:srgbClr val="000000"/>
                </a:solidFill>
                <a:latin typeface="Calibri"/>
                <a:ea typeface="Calibri"/>
                <a:cs typeface="Calibri"/>
                <a:sym typeface="Calibri"/>
              </a:defRPr>
            </a:lvl4pPr>
            <a:lvl5pPr indent="0" lvl="4" marL="0" marR="0" rtl="0" algn="l">
              <a:spcBef>
                <a:spcPts val="0"/>
              </a:spcBef>
              <a:buNone/>
              <a:defRPr sz="1800">
                <a:solidFill>
                  <a:srgbClr val="000000"/>
                </a:solidFill>
                <a:latin typeface="Calibri"/>
                <a:ea typeface="Calibri"/>
                <a:cs typeface="Calibri"/>
                <a:sym typeface="Calibri"/>
              </a:defRPr>
            </a:lvl5pPr>
            <a:lvl6pPr indent="0" lvl="5" marL="0" marR="0" rtl="0" algn="l">
              <a:spcBef>
                <a:spcPts val="0"/>
              </a:spcBef>
              <a:buNone/>
              <a:defRPr sz="1800">
                <a:solidFill>
                  <a:srgbClr val="000000"/>
                </a:solidFill>
                <a:latin typeface="Calibri"/>
                <a:ea typeface="Calibri"/>
                <a:cs typeface="Calibri"/>
                <a:sym typeface="Calibri"/>
              </a:defRPr>
            </a:lvl6pPr>
            <a:lvl7pPr indent="0" lvl="6" marL="0" marR="0" rtl="0" algn="l">
              <a:spcBef>
                <a:spcPts val="0"/>
              </a:spcBef>
              <a:buNone/>
              <a:defRPr sz="1800">
                <a:solidFill>
                  <a:srgbClr val="000000"/>
                </a:solidFill>
                <a:latin typeface="Calibri"/>
                <a:ea typeface="Calibri"/>
                <a:cs typeface="Calibri"/>
                <a:sym typeface="Calibri"/>
              </a:defRPr>
            </a:lvl7pPr>
            <a:lvl8pPr indent="0" lvl="7" marL="0" marR="0" rtl="0" algn="l">
              <a:spcBef>
                <a:spcPts val="0"/>
              </a:spcBef>
              <a:buNone/>
              <a:defRPr sz="1800">
                <a:solidFill>
                  <a:srgbClr val="000000"/>
                </a:solidFill>
                <a:latin typeface="Calibri"/>
                <a:ea typeface="Calibri"/>
                <a:cs typeface="Calibri"/>
                <a:sym typeface="Calibri"/>
              </a:defRPr>
            </a:lvl8pPr>
            <a:lvl9pPr indent="0" lvl="8" marL="0" marR="0" rtl="0" algn="l">
              <a:spcBef>
                <a:spcPts val="0"/>
              </a:spcBef>
              <a:buNone/>
              <a:defRPr sz="1800">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theme" Target="../theme/theme1.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080760"/>
            <a:ext cx="838200" cy="790491"/>
          </a:xfrm>
          <a:prstGeom prst="rect">
            <a:avLst/>
          </a:prstGeom>
          <a:solidFill>
            <a:srgbClr val="A425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1" name="Google Shape;11;p1"/>
          <p:cNvGrpSpPr/>
          <p:nvPr/>
        </p:nvGrpSpPr>
        <p:grpSpPr>
          <a:xfrm>
            <a:off x="838198" y="6356350"/>
            <a:ext cx="8305802" cy="514901"/>
            <a:chOff x="838198" y="6356350"/>
            <a:chExt cx="11353802" cy="514901"/>
          </a:xfrm>
        </p:grpSpPr>
        <p:sp>
          <p:nvSpPr>
            <p:cNvPr id="12" name="Google Shape;12;p1"/>
            <p:cNvSpPr/>
            <p:nvPr/>
          </p:nvSpPr>
          <p:spPr>
            <a:xfrm>
              <a:off x="10169610" y="6356350"/>
              <a:ext cx="2022390" cy="514900"/>
            </a:xfrm>
            <a:prstGeom prst="rect">
              <a:avLst/>
            </a:prstGeom>
            <a:solidFill>
              <a:srgbClr val="D9222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838198" y="6356350"/>
              <a:ext cx="9331411" cy="514901"/>
            </a:xfrm>
            <a:prstGeom prst="rect">
              <a:avLst/>
            </a:prstGeom>
            <a:solidFill>
              <a:srgbClr val="A425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Fira Sans"/>
                <a:ea typeface="Fira Sans"/>
                <a:cs typeface="Fira Sans"/>
                <a:sym typeface="Fira Sans"/>
              </a:endParaRPr>
            </a:p>
          </p:txBody>
        </p:sp>
      </p:grpSp>
      <p:pic>
        <p:nvPicPr>
          <p:cNvPr descr="Graphical user interface, text, application&#10;&#10;Description automatically generated" id="14" name="Google Shape;14;p1"/>
          <p:cNvPicPr preferRelativeResize="0"/>
          <p:nvPr/>
        </p:nvPicPr>
        <p:blipFill rotWithShape="1">
          <a:blip r:embed="rId1">
            <a:alphaModFix/>
          </a:blip>
          <a:srcRect b="0" l="0" r="0" t="0"/>
          <a:stretch/>
        </p:blipFill>
        <p:spPr>
          <a:xfrm>
            <a:off x="8316416" y="117998"/>
            <a:ext cx="728472" cy="539609"/>
          </a:xfrm>
          <a:prstGeom prst="rect">
            <a:avLst/>
          </a:prstGeom>
          <a:noFill/>
          <a:ln>
            <a:noFill/>
          </a:ln>
        </p:spPr>
      </p:pic>
      <p:pic>
        <p:nvPicPr>
          <p:cNvPr id="15" name="Google Shape;15;p1"/>
          <p:cNvPicPr preferRelativeResize="0"/>
          <p:nvPr/>
        </p:nvPicPr>
        <p:blipFill rotWithShape="1">
          <a:blip r:embed="rId2">
            <a:alphaModFix/>
          </a:blip>
          <a:srcRect b="0" l="0" r="0" t="0"/>
          <a:stretch/>
        </p:blipFill>
        <p:spPr>
          <a:xfrm>
            <a:off x="-7708" y="0"/>
            <a:ext cx="2563484" cy="81411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researchgate.net/publication/379225384_Framework_for_Agent-Based_Multistage_Application_Partitioning_Algorithm_in_Mobile_Cloud_Comput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ctrTitle"/>
          </p:nvPr>
        </p:nvSpPr>
        <p:spPr>
          <a:xfrm>
            <a:off x="685794" y="1295325"/>
            <a:ext cx="7772400" cy="1470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930B0B"/>
              </a:buClr>
              <a:buSzPts val="3240"/>
              <a:buFont typeface="Times New Roman"/>
              <a:buNone/>
            </a:pPr>
            <a:r>
              <a:rPr lang="en-IN" sz="3740">
                <a:solidFill>
                  <a:srgbClr val="930B0B"/>
                </a:solidFill>
                <a:latin typeface="Times New Roman"/>
                <a:ea typeface="Times New Roman"/>
                <a:cs typeface="Times New Roman"/>
                <a:sym typeface="Times New Roman"/>
              </a:rPr>
              <a:t>Agent-Based Multistage Application Partitioning in Mobile Cloud Computing</a:t>
            </a:r>
            <a:endParaRPr sz="3740">
              <a:solidFill>
                <a:srgbClr val="930B0B"/>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C00000"/>
              </a:buClr>
              <a:buSzPts val="4860"/>
              <a:buFont typeface="Marcellus"/>
              <a:buNone/>
            </a:pPr>
            <a:r>
              <a:t/>
            </a:r>
            <a:endParaRPr sz="5360">
              <a:solidFill>
                <a:srgbClr val="C00000"/>
              </a:solidFill>
              <a:latin typeface="Marcellus"/>
              <a:ea typeface="Marcellus"/>
              <a:cs typeface="Marcellus"/>
              <a:sym typeface="Marcellus"/>
            </a:endParaRPr>
          </a:p>
        </p:txBody>
      </p:sp>
      <p:sp>
        <p:nvSpPr>
          <p:cNvPr id="99" name="Google Shape;99;p18"/>
          <p:cNvSpPr txBox="1"/>
          <p:nvPr>
            <p:ph idx="1" type="subTitle"/>
          </p:nvPr>
        </p:nvSpPr>
        <p:spPr>
          <a:xfrm>
            <a:off x="704858" y="3113333"/>
            <a:ext cx="77343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IN">
                <a:latin typeface="Times New Roman"/>
                <a:ea typeface="Times New Roman"/>
                <a:cs typeface="Times New Roman"/>
                <a:sym typeface="Times New Roman"/>
              </a:rPr>
              <a:t>Presented by: </a:t>
            </a:r>
            <a:endParaRPr>
              <a:latin typeface="Times New Roman"/>
              <a:ea typeface="Times New Roman"/>
              <a:cs typeface="Times New Roman"/>
              <a:sym typeface="Times New Roman"/>
            </a:endParaRPr>
          </a:p>
          <a:p>
            <a:pPr indent="0" lvl="0" marL="0" rtl="0" algn="ctr">
              <a:spcBef>
                <a:spcPts val="0"/>
              </a:spcBef>
              <a:spcAft>
                <a:spcPts val="0"/>
              </a:spcAft>
              <a:buNone/>
            </a:pPr>
            <a:r>
              <a:rPr lang="en-IN">
                <a:latin typeface="Times New Roman"/>
                <a:ea typeface="Times New Roman"/>
                <a:cs typeface="Times New Roman"/>
                <a:sym typeface="Times New Roman"/>
              </a:rPr>
              <a:t>Riddhi Patil (16010122138)</a:t>
            </a:r>
            <a:endParaRPr>
              <a:latin typeface="Times New Roman"/>
              <a:ea typeface="Times New Roman"/>
              <a:cs typeface="Times New Roman"/>
              <a:sym typeface="Times New Roman"/>
            </a:endParaRPr>
          </a:p>
          <a:p>
            <a:pPr indent="0" lvl="0" marL="0" rtl="0" algn="ctr">
              <a:spcBef>
                <a:spcPts val="0"/>
              </a:spcBef>
              <a:spcAft>
                <a:spcPts val="0"/>
              </a:spcAft>
              <a:buNone/>
            </a:pPr>
            <a:r>
              <a:rPr lang="en-IN">
                <a:latin typeface="Times New Roman"/>
                <a:ea typeface="Times New Roman"/>
                <a:cs typeface="Times New Roman"/>
                <a:sym typeface="Times New Roman"/>
              </a:rPr>
              <a:t>Kashish Mamania (16010122104)</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lnSpc>
                <a:spcPct val="90000"/>
              </a:lnSpc>
              <a:spcBef>
                <a:spcPts val="1000"/>
              </a:spcBef>
              <a:spcAft>
                <a:spcPts val="0"/>
              </a:spcAft>
              <a:buClr>
                <a:srgbClr val="262626"/>
              </a:buClr>
              <a:buSzPts val="2000"/>
              <a:buNone/>
            </a:pPr>
            <a:r>
              <a:rPr lang="en-IN" sz="2000">
                <a:solidFill>
                  <a:srgbClr val="262626"/>
                </a:solidFill>
                <a:latin typeface="Marcellus"/>
                <a:ea typeface="Marcellus"/>
                <a:cs typeface="Marcellus"/>
                <a:sym typeface="Marcellus"/>
              </a:rPr>
              <a:t>Department of Computer Engineering </a:t>
            </a:r>
            <a:endParaRPr/>
          </a:p>
          <a:p>
            <a:pPr indent="0" lvl="0" marL="0" rtl="0" algn="ctr">
              <a:lnSpc>
                <a:spcPct val="90000"/>
              </a:lnSpc>
              <a:spcBef>
                <a:spcPts val="1000"/>
              </a:spcBef>
              <a:spcAft>
                <a:spcPts val="0"/>
              </a:spcAft>
              <a:buClr>
                <a:srgbClr val="262626"/>
              </a:buClr>
              <a:buSzPts val="2000"/>
              <a:buNone/>
            </a:pPr>
            <a:r>
              <a:rPr lang="en-IN" sz="2000">
                <a:solidFill>
                  <a:srgbClr val="262626"/>
                </a:solidFill>
                <a:latin typeface="Marcellus"/>
                <a:ea typeface="Marcellus"/>
                <a:cs typeface="Marcellus"/>
                <a:sym typeface="Marcellus"/>
              </a:rPr>
              <a:t>K. J. Somaiya School of Engineering</a:t>
            </a:r>
            <a:endParaRPr/>
          </a:p>
          <a:p>
            <a:pPr indent="0" lvl="0" marL="0" rtl="0" algn="ctr">
              <a:lnSpc>
                <a:spcPct val="90000"/>
              </a:lnSpc>
              <a:spcBef>
                <a:spcPts val="1000"/>
              </a:spcBef>
              <a:spcAft>
                <a:spcPts val="0"/>
              </a:spcAft>
              <a:buClr>
                <a:srgbClr val="262626"/>
              </a:buClr>
              <a:buSzPts val="2000"/>
              <a:buNone/>
            </a:pPr>
            <a:r>
              <a:rPr lang="en-IN" sz="2000">
                <a:solidFill>
                  <a:srgbClr val="262626"/>
                </a:solidFill>
                <a:latin typeface="Marcellus"/>
                <a:ea typeface="Marcellus"/>
                <a:cs typeface="Marcellus"/>
                <a:sym typeface="Marcellus"/>
              </a:rPr>
              <a:t>Somaiya Vidyavihar University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1946581" y="243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Application Workflow Modeling</a:t>
            </a:r>
            <a:endParaRPr/>
          </a:p>
        </p:txBody>
      </p:sp>
      <p:sp>
        <p:nvSpPr>
          <p:cNvPr id="156" name="Google Shape;156;p27"/>
          <p:cNvSpPr txBox="1"/>
          <p:nvPr>
            <p:ph idx="1" type="body"/>
          </p:nvPr>
        </p:nvSpPr>
        <p:spPr>
          <a:xfrm>
            <a:off x="700004" y="1324629"/>
            <a:ext cx="8229600" cy="45261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SzPts val="2200"/>
              <a:buFont typeface="Times New Roman"/>
              <a:buChar char="•"/>
            </a:pPr>
            <a:r>
              <a:rPr lang="en-IN" sz="2200"/>
              <a:t>Each mobile application is represented as a Directed Acyclic Graph (DAG), where nodes represent tasks and edges represent dependencies. </a:t>
            </a:r>
            <a:endParaRPr sz="2200"/>
          </a:p>
          <a:p>
            <a:pPr indent="-368300" lvl="0" marL="457200" rtl="0" algn="l">
              <a:lnSpc>
                <a:spcPct val="90000"/>
              </a:lnSpc>
              <a:spcBef>
                <a:spcPts val="0"/>
              </a:spcBef>
              <a:spcAft>
                <a:spcPts val="0"/>
              </a:spcAft>
              <a:buSzPts val="2200"/>
              <a:buFont typeface="Times New Roman"/>
              <a:buChar char="•"/>
            </a:pPr>
            <a:r>
              <a:rPr lang="en-IN" sz="2200"/>
              <a:t>Tasks are classified into three types: </a:t>
            </a:r>
            <a:endParaRPr sz="2200"/>
          </a:p>
          <a:p>
            <a:pPr indent="-368300" lvl="1" marL="914400" rtl="0" algn="l">
              <a:lnSpc>
                <a:spcPct val="90000"/>
              </a:lnSpc>
              <a:spcBef>
                <a:spcPts val="0"/>
              </a:spcBef>
              <a:spcAft>
                <a:spcPts val="0"/>
              </a:spcAft>
              <a:buSzPts val="2200"/>
              <a:buFont typeface="Arial"/>
              <a:buChar char="o"/>
            </a:pPr>
            <a:r>
              <a:rPr b="1" lang="en-IN" sz="2200"/>
              <a:t>unoffloadable</a:t>
            </a:r>
            <a:r>
              <a:rPr lang="en-IN" sz="2200"/>
              <a:t> (must be run on the mobile device), </a:t>
            </a:r>
            <a:endParaRPr sz="2200"/>
          </a:p>
          <a:p>
            <a:pPr indent="-368300" lvl="1" marL="914400" rtl="0" algn="l">
              <a:lnSpc>
                <a:spcPct val="90000"/>
              </a:lnSpc>
              <a:spcBef>
                <a:spcPts val="0"/>
              </a:spcBef>
              <a:spcAft>
                <a:spcPts val="0"/>
              </a:spcAft>
              <a:buSzPts val="2200"/>
              <a:buFont typeface="Arial"/>
              <a:buChar char="o"/>
            </a:pPr>
            <a:r>
              <a:rPr b="1" lang="en-IN" sz="2200"/>
              <a:t>offloadable</a:t>
            </a:r>
            <a:r>
              <a:rPr lang="en-IN" sz="2200"/>
              <a:t> (can run anywhere), </a:t>
            </a:r>
            <a:endParaRPr sz="2200"/>
          </a:p>
          <a:p>
            <a:pPr indent="-368300" lvl="1" marL="914400" rtl="0" algn="l">
              <a:lnSpc>
                <a:spcPct val="90000"/>
              </a:lnSpc>
              <a:spcBef>
                <a:spcPts val="0"/>
              </a:spcBef>
              <a:spcAft>
                <a:spcPts val="0"/>
              </a:spcAft>
              <a:buSzPts val="2200"/>
              <a:buFont typeface="Arial"/>
              <a:buChar char="o"/>
            </a:pPr>
            <a:r>
              <a:rPr lang="en-IN" sz="2200"/>
              <a:t>and </a:t>
            </a:r>
            <a:r>
              <a:rPr b="1" lang="en-IN" sz="2200"/>
              <a:t>must-offload</a:t>
            </a:r>
            <a:r>
              <a:rPr lang="en-IN" sz="2200"/>
              <a:t> (require cloud or edge data).</a:t>
            </a:r>
            <a:endParaRPr sz="2200"/>
          </a:p>
          <a:p>
            <a:pPr indent="-368300" lvl="0" marL="457200" rtl="0" algn="l">
              <a:lnSpc>
                <a:spcPct val="90000"/>
              </a:lnSpc>
              <a:spcBef>
                <a:spcPts val="0"/>
              </a:spcBef>
              <a:spcAft>
                <a:spcPts val="0"/>
              </a:spcAft>
              <a:buSzPts val="2200"/>
              <a:buFont typeface="Times New Roman"/>
              <a:buChar char="•"/>
            </a:pPr>
            <a:r>
              <a:rPr lang="en-IN" sz="2200"/>
              <a:t> This classification guides the partitioning and offloading decisions, enabling parallel and context-aware execution of tasks.</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8"/>
          <p:cNvPicPr preferRelativeResize="0"/>
          <p:nvPr/>
        </p:nvPicPr>
        <p:blipFill>
          <a:blip r:embed="rId3">
            <a:alphaModFix/>
          </a:blip>
          <a:stretch>
            <a:fillRect/>
          </a:stretch>
        </p:blipFill>
        <p:spPr>
          <a:xfrm>
            <a:off x="166900" y="890588"/>
            <a:ext cx="8562975" cy="5076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1946581" y="243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Cost Modeling</a:t>
            </a:r>
            <a:endParaRPr/>
          </a:p>
        </p:txBody>
      </p:sp>
      <p:sp>
        <p:nvSpPr>
          <p:cNvPr id="168" name="Google Shape;168;p29"/>
          <p:cNvSpPr txBox="1"/>
          <p:nvPr>
            <p:ph idx="1" type="body"/>
          </p:nvPr>
        </p:nvSpPr>
        <p:spPr>
          <a:xfrm>
            <a:off x="700004" y="1324629"/>
            <a:ext cx="8229600" cy="45261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SzPts val="2200"/>
              <a:buFont typeface="Times New Roman"/>
              <a:buChar char="•"/>
            </a:pPr>
            <a:r>
              <a:rPr lang="en-IN" sz="2200"/>
              <a:t>Execution time and energy cost are the two main considerations. The framework uses different formulas to compute these costs based on whether a task is executed locally, at the edge, or in the cloud. It considers device CPU speed, bandwidth, data size, and power usage in active and idle modes. The objective is to minimize total energy consumption and execution time while maintaining service quality and meeting application deadlines.</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1946581" y="243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Problem Formulation</a:t>
            </a:r>
            <a:endParaRPr/>
          </a:p>
        </p:txBody>
      </p:sp>
      <p:sp>
        <p:nvSpPr>
          <p:cNvPr id="174" name="Google Shape;174;p30"/>
          <p:cNvSpPr txBox="1"/>
          <p:nvPr>
            <p:ph idx="1" type="body"/>
          </p:nvPr>
        </p:nvSpPr>
        <p:spPr>
          <a:xfrm>
            <a:off x="700004" y="1324629"/>
            <a:ext cx="8229600" cy="45261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SzPts val="2200"/>
              <a:buFont typeface="Times New Roman"/>
              <a:buChar char="•"/>
            </a:pPr>
            <a:r>
              <a:rPr lang="en-IN" sz="2200"/>
              <a:t>The core problem is modeled as an optimization problem. The goal is to minimize energy consumption (Eₖ) for each user while ensuring that the total execution time (Tₖ) remains under a specified deadline (Dₖ). This requires finding the best combination of execution locations for all tasks in the application workflow graph.</a:t>
            </a:r>
            <a:endParaRPr sz="2200"/>
          </a:p>
        </p:txBody>
      </p:sp>
      <p:pic>
        <p:nvPicPr>
          <p:cNvPr id="175" name="Google Shape;175;p30"/>
          <p:cNvPicPr preferRelativeResize="0"/>
          <p:nvPr/>
        </p:nvPicPr>
        <p:blipFill>
          <a:blip r:embed="rId3">
            <a:alphaModFix/>
          </a:blip>
          <a:stretch>
            <a:fillRect/>
          </a:stretch>
        </p:blipFill>
        <p:spPr>
          <a:xfrm>
            <a:off x="2555213" y="3631999"/>
            <a:ext cx="4519175" cy="1033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2410556" y="214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Proposed ABMP Scheme Overview</a:t>
            </a:r>
            <a:endParaRPr/>
          </a:p>
        </p:txBody>
      </p:sp>
      <p:sp>
        <p:nvSpPr>
          <p:cNvPr id="181" name="Google Shape;181;p31"/>
          <p:cNvSpPr txBox="1"/>
          <p:nvPr>
            <p:ph idx="1" type="body"/>
          </p:nvPr>
        </p:nvSpPr>
        <p:spPr>
          <a:xfrm>
            <a:off x="700000" y="1234900"/>
            <a:ext cx="8103900" cy="47607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Times New Roman"/>
              <a:buChar char="•"/>
            </a:pPr>
            <a:r>
              <a:rPr lang="en-IN" sz="1800"/>
              <a:t>The Agent-Based Multistage Partitioning (ABMP) scheme works in two phases: partitioning and offloading. The application is first transformed into a multistage graph. At each stage, tasks are sorted into arrays based on their offloading feasibility. The agent then uses this classification, along with real-time environmental data, to decide where to offload tasks. This allows for responsive and efficient task management across mobile, edge, and cloud resources.</a:t>
            </a:r>
            <a:endParaRPr sz="1800"/>
          </a:p>
        </p:txBody>
      </p:sp>
      <p:pic>
        <p:nvPicPr>
          <p:cNvPr id="182" name="Google Shape;182;p31"/>
          <p:cNvPicPr preferRelativeResize="0"/>
          <p:nvPr/>
        </p:nvPicPr>
        <p:blipFill>
          <a:blip r:embed="rId3">
            <a:alphaModFix/>
          </a:blip>
          <a:stretch>
            <a:fillRect/>
          </a:stretch>
        </p:blipFill>
        <p:spPr>
          <a:xfrm>
            <a:off x="2198150" y="3040167"/>
            <a:ext cx="4747701" cy="32832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2541006" y="214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Multistage Graph Partitioning</a:t>
            </a:r>
            <a:endParaRPr/>
          </a:p>
        </p:txBody>
      </p:sp>
      <p:sp>
        <p:nvSpPr>
          <p:cNvPr id="188" name="Google Shape;188;p32"/>
          <p:cNvSpPr txBox="1"/>
          <p:nvPr>
            <p:ph idx="1" type="body"/>
          </p:nvPr>
        </p:nvSpPr>
        <p:spPr>
          <a:xfrm>
            <a:off x="700000" y="1089925"/>
            <a:ext cx="8229600" cy="47610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SzPts val="2200"/>
              <a:buFont typeface="Times New Roman"/>
              <a:buChar char="•"/>
            </a:pPr>
            <a:r>
              <a:rPr lang="en-IN" sz="2200"/>
              <a:t>Unlike previous approaches that made global decisions for the entire task graph, the multistage approach makes decisions at each level of the graph. This allows better control and granularity. Tasks at each stage are grouped and assessed together, which is faster than evaluating each node separately and more accurate than aggregating all nodes into one decision. This ensures efficient and context-aware task distribution.</a:t>
            </a:r>
            <a:endParaRPr sz="2200"/>
          </a:p>
        </p:txBody>
      </p:sp>
      <p:pic>
        <p:nvPicPr>
          <p:cNvPr id="189" name="Google Shape;189;p32"/>
          <p:cNvPicPr preferRelativeResize="0"/>
          <p:nvPr/>
        </p:nvPicPr>
        <p:blipFill>
          <a:blip r:embed="rId3">
            <a:alphaModFix/>
          </a:blip>
          <a:stretch>
            <a:fillRect/>
          </a:stretch>
        </p:blipFill>
        <p:spPr>
          <a:xfrm>
            <a:off x="1262063" y="3428988"/>
            <a:ext cx="6619875" cy="2962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1946581" y="243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 Offloading Algorithm</a:t>
            </a:r>
            <a:endParaRPr/>
          </a:p>
        </p:txBody>
      </p:sp>
      <p:sp>
        <p:nvSpPr>
          <p:cNvPr id="195" name="Google Shape;195;p33"/>
          <p:cNvSpPr txBox="1"/>
          <p:nvPr>
            <p:ph idx="1" type="body"/>
          </p:nvPr>
        </p:nvSpPr>
        <p:spPr>
          <a:xfrm>
            <a:off x="700000" y="1118925"/>
            <a:ext cx="8229600" cy="47319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SzPts val="2200"/>
              <a:buFont typeface="Times New Roman"/>
              <a:buChar char="•"/>
            </a:pPr>
            <a:r>
              <a:rPr lang="en-IN" sz="2200"/>
              <a:t>The offloading algorithm evaluates each task group by considering resource availability, bandwidth, and task urgency. It attempts to offload tasks to the cloudlet first, since it offers lower latency. If resources are insufficient, tasks are either compressed, retried, or offloaded to the cloud. This flexible approach ensures optimal performance in dynamic network and resource conditions.</a:t>
            </a:r>
            <a:endParaRPr sz="2200"/>
          </a:p>
        </p:txBody>
      </p:sp>
      <p:pic>
        <p:nvPicPr>
          <p:cNvPr id="196" name="Google Shape;196;p33"/>
          <p:cNvPicPr preferRelativeResize="0"/>
          <p:nvPr/>
        </p:nvPicPr>
        <p:blipFill>
          <a:blip r:embed="rId3">
            <a:alphaModFix/>
          </a:blip>
          <a:stretch>
            <a:fillRect/>
          </a:stretch>
        </p:blipFill>
        <p:spPr>
          <a:xfrm>
            <a:off x="1362075" y="3428988"/>
            <a:ext cx="6419850" cy="269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1946581" y="243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Experimental Setup</a:t>
            </a:r>
            <a:endParaRPr/>
          </a:p>
        </p:txBody>
      </p:sp>
      <p:sp>
        <p:nvSpPr>
          <p:cNvPr id="202" name="Google Shape;202;p34"/>
          <p:cNvSpPr txBox="1"/>
          <p:nvPr>
            <p:ph idx="1" type="body"/>
          </p:nvPr>
        </p:nvSpPr>
        <p:spPr>
          <a:xfrm>
            <a:off x="700004" y="1324629"/>
            <a:ext cx="8229600" cy="45261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SzPts val="2200"/>
              <a:buFont typeface="Times New Roman"/>
              <a:buChar char="•"/>
            </a:pPr>
            <a:r>
              <a:rPr lang="en-IN" sz="2200"/>
              <a:t>The framework was tested using three real-world applications: Object and Pose Recognition (OPR), Indoor Localization (IL), and Optical Character Recognition (OCR). Simulations were conducted using CloudSim and SOOT, on systems with varying CPU and RAM capacities. The same parameters and app structures as in prior studies were used to allow fair comparison.</a:t>
            </a:r>
            <a:endParaRPr sz="2200"/>
          </a:p>
        </p:txBody>
      </p:sp>
      <p:pic>
        <p:nvPicPr>
          <p:cNvPr id="203" name="Google Shape;203;p34"/>
          <p:cNvPicPr preferRelativeResize="0"/>
          <p:nvPr/>
        </p:nvPicPr>
        <p:blipFill>
          <a:blip r:embed="rId3">
            <a:alphaModFix/>
          </a:blip>
          <a:stretch>
            <a:fillRect/>
          </a:stretch>
        </p:blipFill>
        <p:spPr>
          <a:xfrm>
            <a:off x="1024837" y="3429000"/>
            <a:ext cx="7094326" cy="2714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1946581" y="243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Results </a:t>
            </a:r>
            <a:endParaRPr/>
          </a:p>
        </p:txBody>
      </p:sp>
      <p:sp>
        <p:nvSpPr>
          <p:cNvPr id="209" name="Google Shape;209;p35"/>
          <p:cNvSpPr txBox="1"/>
          <p:nvPr>
            <p:ph idx="1" type="body"/>
          </p:nvPr>
        </p:nvSpPr>
        <p:spPr>
          <a:xfrm>
            <a:off x="700004" y="1324629"/>
            <a:ext cx="8229600" cy="45261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SzPts val="2200"/>
              <a:buFont typeface="Times New Roman"/>
              <a:buChar char="•"/>
            </a:pPr>
            <a:r>
              <a:rPr lang="en-IN" sz="2200"/>
              <a:t>Results show that the ABMP algorithm consistently achieves lower execution time than both D2-RTP and UMEC+Agent methods, especially under low bandwidth conditions. Execution time improves as available bandwidth increases, but ABMP always maintains a lead, demonstrating its efficiency in both constrained and favorable environments.</a:t>
            </a:r>
            <a:endParaRPr sz="2200"/>
          </a:p>
          <a:p>
            <a:pPr indent="-368300" lvl="0" marL="457200" rtl="0" algn="l">
              <a:lnSpc>
                <a:spcPct val="90000"/>
              </a:lnSpc>
              <a:spcBef>
                <a:spcPts val="0"/>
              </a:spcBef>
              <a:spcAft>
                <a:spcPts val="0"/>
              </a:spcAft>
              <a:buSzPts val="2200"/>
              <a:buFont typeface="Times New Roman"/>
              <a:buChar char="•"/>
            </a:pPr>
            <a:r>
              <a:rPr lang="en-IN" sz="2200"/>
              <a:t>In terms of energy efficiency, ABMP outperforms the other methods significantly. For both IL and OPR applications, ABMP uses less energy due to smarter, stage-wise partitioning and effective load distribution. This confirms the effectiveness of agents in decision-making and the utility of multistage processing.</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2483768" y="214817"/>
            <a:ext cx="5736300" cy="8751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IN"/>
              <a:t>Our Implementation</a:t>
            </a:r>
            <a:endParaRPr/>
          </a:p>
        </p:txBody>
      </p:sp>
      <p:sp>
        <p:nvSpPr>
          <p:cNvPr id="216" name="Google Shape;216;p36"/>
          <p:cNvSpPr txBox="1"/>
          <p:nvPr>
            <p:ph idx="1" type="body"/>
          </p:nvPr>
        </p:nvSpPr>
        <p:spPr>
          <a:xfrm>
            <a:off x="700000" y="1020725"/>
            <a:ext cx="8229600" cy="4830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N" sz="2300"/>
              <a:t>Here is a tabular summary of the code modules and their functions, explained simply and mapped to the ABMP framework concepts:</a:t>
            </a:r>
            <a:endParaRPr sz="2300"/>
          </a:p>
          <a:p>
            <a:pPr indent="0" lvl="0" marL="0" rtl="0" algn="l">
              <a:spcBef>
                <a:spcPts val="1000"/>
              </a:spcBef>
              <a:spcAft>
                <a:spcPts val="0"/>
              </a:spcAft>
              <a:buNone/>
            </a:pPr>
            <a:r>
              <a:t/>
            </a:r>
            <a:endParaRPr sz="2300"/>
          </a:p>
        </p:txBody>
      </p:sp>
      <p:pic>
        <p:nvPicPr>
          <p:cNvPr id="217" name="Google Shape;217;p36"/>
          <p:cNvPicPr preferRelativeResize="0"/>
          <p:nvPr/>
        </p:nvPicPr>
        <p:blipFill>
          <a:blip r:embed="rId3">
            <a:alphaModFix/>
          </a:blip>
          <a:stretch>
            <a:fillRect/>
          </a:stretch>
        </p:blipFill>
        <p:spPr>
          <a:xfrm>
            <a:off x="1241163" y="1977225"/>
            <a:ext cx="6661674" cy="420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1946581" y="287292"/>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sz="3600">
                <a:solidFill>
                  <a:srgbClr val="930B0B"/>
                </a:solidFill>
                <a:latin typeface="Times New Roman"/>
                <a:ea typeface="Times New Roman"/>
                <a:cs typeface="Times New Roman"/>
                <a:sym typeface="Times New Roman"/>
              </a:rPr>
              <a:t>Introduction</a:t>
            </a:r>
            <a:endParaRPr/>
          </a:p>
        </p:txBody>
      </p:sp>
      <p:sp>
        <p:nvSpPr>
          <p:cNvPr id="105" name="Google Shape;105;p19"/>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34950" lvl="0" marL="285750" rtl="0" algn="l">
              <a:lnSpc>
                <a:spcPct val="9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With the growing complexity of mobile applications such as facial recognition, augmented reality, and gaming, there is a corresponding rise in computational and energy demands on mobile devices. </a:t>
            </a:r>
            <a:endParaRPr sz="2000">
              <a:latin typeface="Times New Roman"/>
              <a:ea typeface="Times New Roman"/>
              <a:cs typeface="Times New Roman"/>
              <a:sym typeface="Times New Roman"/>
            </a:endParaRPr>
          </a:p>
          <a:p>
            <a:pPr indent="-234950" lvl="0" marL="285750" rtl="0" algn="l">
              <a:lnSpc>
                <a:spcPct val="9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Mobile Cloud Computing (MCC) offers a way to offload these heavy tasks to cloud servers, enhancing performance and battery life. </a:t>
            </a:r>
            <a:endParaRPr sz="2000">
              <a:latin typeface="Times New Roman"/>
              <a:ea typeface="Times New Roman"/>
              <a:cs typeface="Times New Roman"/>
              <a:sym typeface="Times New Roman"/>
            </a:endParaRPr>
          </a:p>
          <a:p>
            <a:pPr indent="-234950" lvl="0" marL="285750" rtl="0" algn="l">
              <a:lnSpc>
                <a:spcPct val="9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However, the key challenge lies in identifying which parts of an application should be executed locally and which should be offloaded.</a:t>
            </a:r>
            <a:endParaRPr sz="2000">
              <a:latin typeface="Times New Roman"/>
              <a:ea typeface="Times New Roman"/>
              <a:cs typeface="Times New Roman"/>
              <a:sym typeface="Times New Roman"/>
            </a:endParaRPr>
          </a:p>
          <a:p>
            <a:pPr indent="-234950" lvl="0" marL="285750" rtl="0" algn="l">
              <a:lnSpc>
                <a:spcPct val="9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 This presentation introduces a framework that combines multistage graph partitioning and intelligent agents to make dynamic offloading decisions for optimal performance.</a:t>
            </a:r>
            <a:endParaRPr sz="2000"/>
          </a:p>
        </p:txBody>
      </p:sp>
      <p:pic>
        <p:nvPicPr>
          <p:cNvPr descr="page_4_img_1.jpeg" id="106" name="Google Shape;106;p19"/>
          <p:cNvPicPr preferRelativeResize="0"/>
          <p:nvPr/>
        </p:nvPicPr>
        <p:blipFill rotWithShape="1">
          <a:blip r:embed="rId3">
            <a:alphaModFix/>
          </a:blip>
          <a:srcRect b="0" l="0" r="0" t="0"/>
          <a:stretch/>
        </p:blipFill>
        <p:spPr>
          <a:xfrm>
            <a:off x="2525700" y="4087000"/>
            <a:ext cx="4707501" cy="2196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1946581" y="243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Future Work</a:t>
            </a:r>
            <a:endParaRPr/>
          </a:p>
        </p:txBody>
      </p:sp>
      <p:sp>
        <p:nvSpPr>
          <p:cNvPr id="223" name="Google Shape;223;p37"/>
          <p:cNvSpPr txBox="1"/>
          <p:nvPr>
            <p:ph idx="1" type="body"/>
          </p:nvPr>
        </p:nvSpPr>
        <p:spPr>
          <a:xfrm>
            <a:off x="700004" y="1324629"/>
            <a:ext cx="8229600" cy="4526100"/>
          </a:xfrm>
          <a:prstGeom prst="rect">
            <a:avLst/>
          </a:prstGeom>
          <a:noFill/>
          <a:ln>
            <a:noFill/>
          </a:ln>
        </p:spPr>
        <p:txBody>
          <a:bodyPr anchorCtr="0" anchor="t" bIns="45700" lIns="91425" spcFirstLastPara="1" rIns="91425" wrap="square" tIns="45700">
            <a:normAutofit/>
          </a:bodyPr>
          <a:lstStyle/>
          <a:p>
            <a:pPr indent="-368300" lvl="0" marL="457200" rtl="0" algn="l">
              <a:lnSpc>
                <a:spcPct val="115000"/>
              </a:lnSpc>
              <a:spcBef>
                <a:spcPts val="1200"/>
              </a:spcBef>
              <a:spcAft>
                <a:spcPts val="0"/>
              </a:spcAft>
              <a:buSzPts val="2200"/>
              <a:buFont typeface="Times New Roman"/>
              <a:buChar char="•"/>
            </a:pPr>
            <a:r>
              <a:rPr lang="en-IN" sz="2200"/>
              <a:t>Future enhancements will focus on expanding the framework to support multi-user environments and ad hoc virtual cloud networks. This could involve integrating additional agents and developing more complex decision-making algorithms to handle shared resources and user competition in real-time.</a:t>
            </a:r>
            <a:endParaRPr sz="2200"/>
          </a:p>
          <a:p>
            <a:pPr indent="0" lvl="0" marL="457200" rtl="0" algn="l">
              <a:lnSpc>
                <a:spcPct val="90000"/>
              </a:lnSpc>
              <a:spcBef>
                <a:spcPts val="1200"/>
              </a:spcBef>
              <a:spcAft>
                <a:spcPts val="0"/>
              </a:spcAft>
              <a:buNone/>
            </a:pPr>
            <a:r>
              <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1946581" y="243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Conclusion</a:t>
            </a:r>
            <a:endParaRPr/>
          </a:p>
        </p:txBody>
      </p:sp>
      <p:sp>
        <p:nvSpPr>
          <p:cNvPr id="229" name="Google Shape;229;p38"/>
          <p:cNvSpPr txBox="1"/>
          <p:nvPr>
            <p:ph idx="1" type="body"/>
          </p:nvPr>
        </p:nvSpPr>
        <p:spPr>
          <a:xfrm>
            <a:off x="700004" y="1324629"/>
            <a:ext cx="8229600" cy="4526100"/>
          </a:xfrm>
          <a:prstGeom prst="rect">
            <a:avLst/>
          </a:prstGeom>
          <a:noFill/>
          <a:ln>
            <a:noFill/>
          </a:ln>
        </p:spPr>
        <p:txBody>
          <a:bodyPr anchorCtr="0" anchor="t" bIns="45700" lIns="91425" spcFirstLastPara="1" rIns="91425" wrap="square" tIns="45700">
            <a:normAutofit/>
          </a:bodyPr>
          <a:lstStyle/>
          <a:p>
            <a:pPr indent="-368300" lvl="0" marL="457200" rtl="0" algn="l">
              <a:lnSpc>
                <a:spcPct val="90000"/>
              </a:lnSpc>
              <a:spcBef>
                <a:spcPts val="0"/>
              </a:spcBef>
              <a:spcAft>
                <a:spcPts val="0"/>
              </a:spcAft>
              <a:buSzPts val="2200"/>
              <a:buFont typeface="Times New Roman"/>
              <a:buChar char="•"/>
            </a:pPr>
            <a:r>
              <a:rPr lang="en-IN" sz="2200"/>
              <a:t>The proposed ABMP framework introduces a dynamic, context-aware partitioning and offloading mechanism using software agents and multistage graph analysis. It successfully addresses the limitations of prior methods by making granular, stage-level decisions and adapting to real-time conditions. Experimental results validate its superiority in reducing energy consumption and task execution time.</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1946581" y="243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References</a:t>
            </a:r>
            <a:endParaRPr/>
          </a:p>
        </p:txBody>
      </p:sp>
      <p:sp>
        <p:nvSpPr>
          <p:cNvPr id="235" name="Google Shape;235;p39"/>
          <p:cNvSpPr txBox="1"/>
          <p:nvPr>
            <p:ph idx="1" type="body"/>
          </p:nvPr>
        </p:nvSpPr>
        <p:spPr>
          <a:xfrm>
            <a:off x="700004" y="1324629"/>
            <a:ext cx="8229600" cy="4526100"/>
          </a:xfrm>
          <a:prstGeom prst="rect">
            <a:avLst/>
          </a:prstGeom>
          <a:noFill/>
          <a:ln>
            <a:noFill/>
          </a:ln>
        </p:spPr>
        <p:txBody>
          <a:bodyPr anchorCtr="0" anchor="t" bIns="45700" lIns="91425" spcFirstLastPara="1" rIns="91425" wrap="square" tIns="45700">
            <a:normAutofit/>
          </a:bodyPr>
          <a:lstStyle/>
          <a:p>
            <a:pPr indent="0" lvl="0" marL="457200" rtl="0" algn="l">
              <a:spcBef>
                <a:spcPts val="0"/>
              </a:spcBef>
              <a:spcAft>
                <a:spcPts val="0"/>
              </a:spcAft>
              <a:buClr>
                <a:schemeClr val="dk1"/>
              </a:buClr>
              <a:buSzPts val="1100"/>
              <a:buFont typeface="Arial"/>
              <a:buNone/>
            </a:pPr>
            <a:r>
              <a:rPr lang="en-IN" sz="2000">
                <a:latin typeface="Arial"/>
                <a:ea typeface="Arial"/>
                <a:cs typeface="Arial"/>
                <a:sym typeface="Arial"/>
              </a:rPr>
              <a:t> Framework for Agent‑Based Multistage Application Partitioning </a:t>
            </a:r>
            <a:endParaRPr sz="2000">
              <a:latin typeface="Arial"/>
              <a:ea typeface="Arial"/>
              <a:cs typeface="Arial"/>
              <a:sym typeface="Arial"/>
            </a:endParaRPr>
          </a:p>
          <a:p>
            <a:pPr indent="0" lvl="0" marL="457200" rtl="0" algn="l">
              <a:spcBef>
                <a:spcPts val="0"/>
              </a:spcBef>
              <a:spcAft>
                <a:spcPts val="0"/>
              </a:spcAft>
              <a:buNone/>
            </a:pPr>
            <a:r>
              <a:rPr lang="en-IN" sz="2000">
                <a:latin typeface="Arial"/>
                <a:ea typeface="Arial"/>
                <a:cs typeface="Arial"/>
                <a:sym typeface="Arial"/>
              </a:rPr>
              <a:t>Algorithm in Mobile Cloud Computing</a:t>
            </a:r>
            <a:endParaRPr sz="2000">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rPr lang="en-IN" sz="2000">
                <a:latin typeface="Arial"/>
                <a:ea typeface="Arial"/>
                <a:cs typeface="Arial"/>
                <a:sym typeface="Arial"/>
              </a:rPr>
              <a:t> Asia Kanwal1  · Tehmina Amjad1 · Humaira Ashraf1</a:t>
            </a:r>
            <a:endParaRPr sz="2000">
              <a:latin typeface="Arial"/>
              <a:ea typeface="Arial"/>
              <a:cs typeface="Arial"/>
              <a:sym typeface="Arial"/>
            </a:endParaRPr>
          </a:p>
          <a:p>
            <a:pPr indent="0" lvl="0" marL="457200" rtl="0" algn="l">
              <a:spcBef>
                <a:spcPts val="0"/>
              </a:spcBef>
              <a:spcAft>
                <a:spcPts val="0"/>
              </a:spcAft>
              <a:buNone/>
            </a:pPr>
            <a:r>
              <a:rPr lang="en-IN" sz="2000">
                <a:latin typeface="Arial"/>
                <a:ea typeface="Arial"/>
                <a:cs typeface="Arial"/>
                <a:sym typeface="Arial"/>
              </a:rPr>
              <a:t> Received: 17 October 2023 / Accepted: 30 December 2023 / Published online: 23 March 2024 </a:t>
            </a:r>
            <a:endParaRPr sz="2000">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l">
              <a:spcBef>
                <a:spcPts val="0"/>
              </a:spcBef>
              <a:spcAft>
                <a:spcPts val="0"/>
              </a:spcAft>
              <a:buNone/>
            </a:pPr>
            <a:r>
              <a:rPr lang="en-IN" sz="2000">
                <a:latin typeface="Arial"/>
                <a:ea typeface="Arial"/>
                <a:cs typeface="Arial"/>
                <a:sym typeface="Arial"/>
              </a:rPr>
              <a:t>© The Author(s), under the exclusive license to Springer Nature Singapore Pte Ltd. 2024, corrected publication 2024</a:t>
            </a:r>
            <a:endParaRPr sz="2000">
              <a:latin typeface="Arial"/>
              <a:ea typeface="Arial"/>
              <a:cs typeface="Arial"/>
              <a:sym typeface="Arial"/>
            </a:endParaRPr>
          </a:p>
          <a:p>
            <a:pPr indent="0" lvl="0" marL="457200" rtl="0" algn="l">
              <a:spcBef>
                <a:spcPts val="0"/>
              </a:spcBef>
              <a:spcAft>
                <a:spcPts val="0"/>
              </a:spcAft>
              <a:buNone/>
            </a:pPr>
            <a:r>
              <a:t/>
            </a:r>
            <a:endParaRPr sz="2000">
              <a:latin typeface="Arial"/>
              <a:ea typeface="Arial"/>
              <a:cs typeface="Arial"/>
              <a:sym typeface="Arial"/>
            </a:endParaRPr>
          </a:p>
          <a:p>
            <a:pPr indent="0" lvl="0" marL="457200" rtl="0" algn="l">
              <a:spcBef>
                <a:spcPts val="0"/>
              </a:spcBef>
              <a:spcAft>
                <a:spcPts val="0"/>
              </a:spcAft>
              <a:buNone/>
            </a:pPr>
            <a:r>
              <a:rPr b="1" lang="en-IN" sz="2200">
                <a:latin typeface="Arial"/>
                <a:ea typeface="Arial"/>
                <a:cs typeface="Arial"/>
                <a:sym typeface="Arial"/>
              </a:rPr>
              <a:t>Link: </a:t>
            </a:r>
            <a:r>
              <a:rPr lang="en-IN" sz="2000" u="sng">
                <a:solidFill>
                  <a:schemeClr val="hlink"/>
                </a:solidFill>
                <a:latin typeface="Arial"/>
                <a:ea typeface="Arial"/>
                <a:cs typeface="Arial"/>
                <a:sym typeface="Arial"/>
                <a:hlinkClick r:id="rId3"/>
              </a:rPr>
              <a:t>https://www.researchgate.net/publication/379225384_Framework_for_Agent-Based_Multistage_Application_Partitioning_Algorithm_in_Mobile_Cloud_Computing</a:t>
            </a:r>
            <a:endParaRPr sz="2000">
              <a:latin typeface="Arial"/>
              <a:ea typeface="Arial"/>
              <a:cs typeface="Arial"/>
              <a:sym typeface="Arial"/>
            </a:endParaRPr>
          </a:p>
          <a:p>
            <a:pPr indent="0" lvl="0" marL="457200" rtl="0" algn="l">
              <a:spcBef>
                <a:spcPts val="0"/>
              </a:spcBef>
              <a:spcAft>
                <a:spcPts val="0"/>
              </a:spcAft>
              <a:buClr>
                <a:schemeClr val="dk1"/>
              </a:buClr>
              <a:buSzPts val="1100"/>
              <a:buFont typeface="Arial"/>
              <a:buNone/>
            </a:pPr>
            <a:r>
              <a:t/>
            </a:r>
            <a:endParaRPr sz="2000">
              <a:latin typeface="Arial"/>
              <a:ea typeface="Arial"/>
              <a:cs typeface="Arial"/>
              <a:sym typeface="Arial"/>
            </a:endParaRPr>
          </a:p>
          <a:p>
            <a:pPr indent="0" lvl="0" marL="457200" rtl="0" algn="l">
              <a:lnSpc>
                <a:spcPct val="90000"/>
              </a:lnSpc>
              <a:spcBef>
                <a:spcPts val="0"/>
              </a:spcBef>
              <a:spcAft>
                <a:spcPts val="0"/>
              </a:spcAft>
              <a:buNone/>
            </a:pPr>
            <a:r>
              <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1946581" y="301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sz="3600">
                <a:solidFill>
                  <a:srgbClr val="930B0B"/>
                </a:solidFill>
                <a:latin typeface="Times New Roman"/>
                <a:ea typeface="Times New Roman"/>
                <a:cs typeface="Times New Roman"/>
                <a:sym typeface="Times New Roman"/>
              </a:rPr>
              <a:t>Motivation</a:t>
            </a:r>
            <a:endParaRPr/>
          </a:p>
        </p:txBody>
      </p:sp>
      <p:sp>
        <p:nvSpPr>
          <p:cNvPr id="112" name="Google Shape;112;p20"/>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34950" lvl="0" marL="285750" rtl="0" algn="l">
              <a:lnSpc>
                <a:spcPct val="9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Most mobile devices have limited processing power and battery life. </a:t>
            </a:r>
            <a:endParaRPr sz="2000">
              <a:latin typeface="Times New Roman"/>
              <a:ea typeface="Times New Roman"/>
              <a:cs typeface="Times New Roman"/>
              <a:sym typeface="Times New Roman"/>
            </a:endParaRPr>
          </a:p>
          <a:p>
            <a:pPr indent="-234950" lvl="0" marL="285750" rtl="0" algn="l">
              <a:lnSpc>
                <a:spcPct val="9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Running complex tasks locally can quickly drain the battery and slow down performance.</a:t>
            </a:r>
            <a:endParaRPr sz="2000">
              <a:latin typeface="Times New Roman"/>
              <a:ea typeface="Times New Roman"/>
              <a:cs typeface="Times New Roman"/>
              <a:sym typeface="Times New Roman"/>
            </a:endParaRPr>
          </a:p>
          <a:p>
            <a:pPr indent="-234950" lvl="0" marL="285750" rtl="0" algn="l">
              <a:lnSpc>
                <a:spcPct val="9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Offloading tasks to cloud servers seems like an ideal solution but introduces its own challenges, such as communication latency and resource availability. </a:t>
            </a:r>
            <a:endParaRPr sz="2000">
              <a:latin typeface="Times New Roman"/>
              <a:ea typeface="Times New Roman"/>
              <a:cs typeface="Times New Roman"/>
              <a:sym typeface="Times New Roman"/>
            </a:endParaRPr>
          </a:p>
          <a:p>
            <a:pPr indent="-234950" lvl="0" marL="285750" rtl="0" algn="l">
              <a:lnSpc>
                <a:spcPct val="9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A fine-grained, context-aware system that can decide in real-time whether a task should be run locally, at the edge, or in the cloud is needed. </a:t>
            </a:r>
            <a:endParaRPr sz="2000">
              <a:latin typeface="Times New Roman"/>
              <a:ea typeface="Times New Roman"/>
              <a:cs typeface="Times New Roman"/>
              <a:sym typeface="Times New Roman"/>
            </a:endParaRPr>
          </a:p>
          <a:p>
            <a:pPr indent="-234950" lvl="0" marL="285750" rtl="0" algn="l">
              <a:lnSpc>
                <a:spcPct val="9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The motivation behind this research is to design such a system to reduce both energy consumption and execution delay.</a:t>
            </a:r>
            <a:endParaRPr sz="2000"/>
          </a:p>
        </p:txBody>
      </p:sp>
      <p:pic>
        <p:nvPicPr>
          <p:cNvPr descr="page_4_img_2.jpeg" id="113" name="Google Shape;113;p20"/>
          <p:cNvPicPr preferRelativeResize="0"/>
          <p:nvPr/>
        </p:nvPicPr>
        <p:blipFill rotWithShape="1">
          <a:blip r:embed="rId3">
            <a:alphaModFix/>
          </a:blip>
          <a:srcRect b="0" l="0" r="0" t="0"/>
          <a:stretch/>
        </p:blipFill>
        <p:spPr>
          <a:xfrm>
            <a:off x="2502600" y="4227875"/>
            <a:ext cx="4138800" cy="212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1703856" y="200317"/>
            <a:ext cx="5736300" cy="875100"/>
          </a:xfrm>
          <a:prstGeom prst="rect">
            <a:avLst/>
          </a:prstGeom>
          <a:noFill/>
          <a:ln>
            <a:noFill/>
          </a:ln>
        </p:spPr>
        <p:txBody>
          <a:bodyPr anchorCtr="0" anchor="t" bIns="45700" lIns="91425" spcFirstLastPara="1" rIns="59400"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Scope</a:t>
            </a:r>
            <a:endParaRPr/>
          </a:p>
        </p:txBody>
      </p:sp>
      <p:sp>
        <p:nvSpPr>
          <p:cNvPr id="119" name="Google Shape;119;p21"/>
          <p:cNvSpPr txBox="1"/>
          <p:nvPr>
            <p:ph idx="1" type="body"/>
          </p:nvPr>
        </p:nvSpPr>
        <p:spPr>
          <a:xfrm>
            <a:off x="685500" y="1151201"/>
            <a:ext cx="8229600" cy="4960500"/>
          </a:xfrm>
          <a:prstGeom prst="rect">
            <a:avLst/>
          </a:prstGeom>
          <a:noFill/>
          <a:ln>
            <a:noFill/>
          </a:ln>
        </p:spPr>
        <p:txBody>
          <a:bodyPr anchorCtr="0" anchor="t" bIns="45700" lIns="91425" spcFirstLastPara="1" rIns="91425" wrap="square" tIns="45700">
            <a:noAutofit/>
          </a:bodyPr>
          <a:lstStyle/>
          <a:p>
            <a:pPr indent="-234950" lvl="0" marL="285750" rtl="0" algn="l">
              <a:lnSpc>
                <a:spcPct val="115000"/>
              </a:lnSpc>
              <a:spcBef>
                <a:spcPts val="0"/>
              </a:spcBef>
              <a:spcAft>
                <a:spcPts val="0"/>
              </a:spcAft>
              <a:buSzPts val="2000"/>
              <a:buFont typeface="Times New Roman"/>
              <a:buChar char="•"/>
            </a:pPr>
            <a:r>
              <a:rPr lang="en-IN" sz="2000"/>
              <a:t>The Agent-Based Multistage Partitioning (ABMP) framework is designed for mobile devices running </a:t>
            </a:r>
            <a:r>
              <a:rPr b="1" lang="en-IN" sz="2000"/>
              <a:t>resource-intensive</a:t>
            </a:r>
            <a:r>
              <a:rPr lang="en-IN" sz="2000"/>
              <a:t> applications that require real-time decisions about </a:t>
            </a:r>
            <a:r>
              <a:rPr b="1" lang="en-IN" sz="2000"/>
              <a:t>offloading computation</a:t>
            </a:r>
            <a:r>
              <a:rPr lang="en-IN" sz="2000"/>
              <a:t>. It is especially useful in areas like augmented reality, smart health monitoring, autonomous vehicles, mobile gaming, and industrial IoT, where </a:t>
            </a:r>
            <a:r>
              <a:rPr b="1" lang="en-IN" sz="2000"/>
              <a:t>fast processing</a:t>
            </a:r>
            <a:r>
              <a:rPr lang="en-IN" sz="2000"/>
              <a:t> and battery efficiency are crucial. ABMP supports </a:t>
            </a:r>
            <a:r>
              <a:rPr b="1" lang="en-IN" sz="2000"/>
              <a:t>dynamic partitioning</a:t>
            </a:r>
            <a:r>
              <a:rPr lang="en-IN" sz="2000"/>
              <a:t> and intelligent offloading across mobile, edge, and cloud layers, adapting to changing resource and network conditions.</a:t>
            </a:r>
            <a:endParaRPr sz="2000"/>
          </a:p>
          <a:p>
            <a:pPr indent="-234950" lvl="0" marL="285750" rtl="0" algn="l">
              <a:lnSpc>
                <a:spcPct val="115000"/>
              </a:lnSpc>
              <a:spcBef>
                <a:spcPts val="0"/>
              </a:spcBef>
              <a:spcAft>
                <a:spcPts val="0"/>
              </a:spcAft>
              <a:buSzPts val="2000"/>
              <a:buFont typeface="Times New Roman"/>
              <a:buChar char="•"/>
            </a:pPr>
            <a:r>
              <a:rPr lang="en-IN" sz="2000"/>
              <a:t>However, the framework assumes stable edge and cloud infrastructure. Its current design is for </a:t>
            </a:r>
            <a:r>
              <a:rPr b="1" lang="en-IN" sz="2000"/>
              <a:t>single-user scenarios</a:t>
            </a:r>
            <a:r>
              <a:rPr lang="en-IN" sz="2000"/>
              <a:t>, and efficiency may decrease with network issues or high user density. Future work will address </a:t>
            </a:r>
            <a:r>
              <a:rPr b="1" lang="en-IN" sz="2000"/>
              <a:t>multi-user support</a:t>
            </a:r>
            <a:r>
              <a:rPr lang="en-IN" sz="2000"/>
              <a:t> and predictive offloading using machine learning.</a:t>
            </a:r>
            <a:endParaRPr sz="2000"/>
          </a:p>
          <a:p>
            <a:pPr indent="0" lvl="0" marL="0" rtl="0" algn="l">
              <a:lnSpc>
                <a:spcPct val="115000"/>
              </a:lnSpc>
              <a:spcBef>
                <a:spcPts val="1200"/>
              </a:spcBef>
              <a:spcAft>
                <a:spcPts val="120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1703856" y="200317"/>
            <a:ext cx="5736300" cy="875100"/>
          </a:xfrm>
          <a:prstGeom prst="rect">
            <a:avLst/>
          </a:prstGeom>
          <a:noFill/>
          <a:ln>
            <a:noFill/>
          </a:ln>
        </p:spPr>
        <p:txBody>
          <a:bodyPr anchorCtr="0" anchor="t" bIns="45700" lIns="91425" spcFirstLastPara="1" rIns="59400"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Objective</a:t>
            </a:r>
            <a:endParaRPr/>
          </a:p>
        </p:txBody>
      </p:sp>
      <p:sp>
        <p:nvSpPr>
          <p:cNvPr id="125" name="Google Shape;125;p22"/>
          <p:cNvSpPr txBox="1"/>
          <p:nvPr>
            <p:ph idx="1" type="body"/>
          </p:nvPr>
        </p:nvSpPr>
        <p:spPr>
          <a:xfrm>
            <a:off x="700000" y="991725"/>
            <a:ext cx="8229600" cy="4859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IN" sz="1700"/>
              <a:t>The primary objective of this project is to develop an </a:t>
            </a:r>
            <a:r>
              <a:rPr b="1" lang="en-IN" sz="1700"/>
              <a:t>intelligent, agent-based framework</a:t>
            </a:r>
            <a:r>
              <a:rPr lang="en-IN" sz="1700"/>
              <a:t> that enhances application partitioning and task offloading in mobile cloud computing environments. Specifically, the goals are:</a:t>
            </a:r>
            <a:endParaRPr sz="1700"/>
          </a:p>
          <a:p>
            <a:pPr indent="-336550" lvl="0" marL="457200" rtl="0" algn="l">
              <a:lnSpc>
                <a:spcPct val="115000"/>
              </a:lnSpc>
              <a:spcBef>
                <a:spcPts val="1200"/>
              </a:spcBef>
              <a:spcAft>
                <a:spcPts val="0"/>
              </a:spcAft>
              <a:buSzPts val="1700"/>
              <a:buChar char="●"/>
            </a:pPr>
            <a:r>
              <a:rPr lang="en-IN" sz="1700"/>
              <a:t>To </a:t>
            </a:r>
            <a:r>
              <a:rPr b="1" lang="en-IN" sz="1700"/>
              <a:t>minimize energy consumption</a:t>
            </a:r>
            <a:r>
              <a:rPr lang="en-IN" sz="1700"/>
              <a:t> and </a:t>
            </a:r>
            <a:r>
              <a:rPr b="1" lang="en-IN" sz="1700"/>
              <a:t>execution time</a:t>
            </a:r>
            <a:r>
              <a:rPr lang="en-IN" sz="1700"/>
              <a:t> for mobile applications by intelligently distributing computational tasks.</a:t>
            </a:r>
            <a:br>
              <a:rPr lang="en-IN" sz="1700"/>
            </a:br>
            <a:endParaRPr sz="1700"/>
          </a:p>
          <a:p>
            <a:pPr indent="-336550" lvl="0" marL="457200" rtl="0" algn="l">
              <a:lnSpc>
                <a:spcPct val="115000"/>
              </a:lnSpc>
              <a:spcBef>
                <a:spcPts val="0"/>
              </a:spcBef>
              <a:spcAft>
                <a:spcPts val="0"/>
              </a:spcAft>
              <a:buSzPts val="1700"/>
              <a:buChar char="●"/>
            </a:pPr>
            <a:r>
              <a:rPr lang="en-IN" sz="1700"/>
              <a:t>To design a </a:t>
            </a:r>
            <a:r>
              <a:rPr b="1" lang="en-IN" sz="1700"/>
              <a:t>multistage graph partitioning</a:t>
            </a:r>
            <a:r>
              <a:rPr lang="en-IN" sz="1700"/>
              <a:t> mechanism that allows fine-grained control over application workflows.</a:t>
            </a:r>
            <a:br>
              <a:rPr lang="en-IN" sz="1700"/>
            </a:br>
            <a:endParaRPr sz="1700"/>
          </a:p>
          <a:p>
            <a:pPr indent="-336550" lvl="0" marL="457200" rtl="0" algn="l">
              <a:lnSpc>
                <a:spcPct val="115000"/>
              </a:lnSpc>
              <a:spcBef>
                <a:spcPts val="0"/>
              </a:spcBef>
              <a:spcAft>
                <a:spcPts val="0"/>
              </a:spcAft>
              <a:buSzPts val="1700"/>
              <a:buChar char="●"/>
            </a:pPr>
            <a:r>
              <a:rPr lang="en-IN" sz="1700"/>
              <a:t>To implement a </a:t>
            </a:r>
            <a:r>
              <a:rPr b="1" lang="en-IN" sz="1700"/>
              <a:t>three-tier architecture</a:t>
            </a:r>
            <a:r>
              <a:rPr lang="en-IN" sz="1700"/>
              <a:t>-involving mobile devices, edge cloudlets, and centralized cloud servers—each coordinated by an active software agent.</a:t>
            </a:r>
            <a:br>
              <a:rPr lang="en-IN" sz="1700"/>
            </a:br>
            <a:endParaRPr sz="1700"/>
          </a:p>
          <a:p>
            <a:pPr indent="-336550" lvl="0" marL="457200" rtl="0" algn="l">
              <a:lnSpc>
                <a:spcPct val="115000"/>
              </a:lnSpc>
              <a:spcBef>
                <a:spcPts val="0"/>
              </a:spcBef>
              <a:spcAft>
                <a:spcPts val="0"/>
              </a:spcAft>
              <a:buSzPts val="1700"/>
              <a:buChar char="●"/>
            </a:pPr>
            <a:r>
              <a:rPr lang="en-IN" sz="1700"/>
              <a:t>To enable </a:t>
            </a:r>
            <a:r>
              <a:rPr b="1" lang="en-IN" sz="1700"/>
              <a:t>real-time, context-aware decision-making</a:t>
            </a:r>
            <a:r>
              <a:rPr lang="en-IN" sz="1700"/>
              <a:t> based on parameters like bandwidth, CPU load, and task urgency.</a:t>
            </a:r>
            <a:br>
              <a:rPr lang="en-IN" sz="1700"/>
            </a:br>
            <a:endParaRPr sz="1700"/>
          </a:p>
          <a:p>
            <a:pPr indent="-336550" lvl="0" marL="457200" rtl="0" algn="l">
              <a:lnSpc>
                <a:spcPct val="115000"/>
              </a:lnSpc>
              <a:spcBef>
                <a:spcPts val="0"/>
              </a:spcBef>
              <a:spcAft>
                <a:spcPts val="0"/>
              </a:spcAft>
              <a:buSzPts val="1700"/>
              <a:buChar char="●"/>
            </a:pPr>
            <a:r>
              <a:rPr lang="en-IN" sz="1700"/>
              <a:t>To validate the proposed model through </a:t>
            </a:r>
            <a:r>
              <a:rPr b="1" lang="en-IN" sz="1700"/>
              <a:t>comparative experiments</a:t>
            </a:r>
            <a:r>
              <a:rPr lang="en-IN" sz="1700"/>
              <a:t> against existing methods and demonstrate its performance improvements.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1946581" y="243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sz="3600">
                <a:solidFill>
                  <a:srgbClr val="930B0B"/>
                </a:solidFill>
                <a:latin typeface="Times New Roman"/>
                <a:ea typeface="Times New Roman"/>
                <a:cs typeface="Times New Roman"/>
                <a:sym typeface="Times New Roman"/>
              </a:rPr>
              <a:t>Related Work</a:t>
            </a:r>
            <a:endParaRPr/>
          </a:p>
        </p:txBody>
      </p:sp>
      <p:sp>
        <p:nvSpPr>
          <p:cNvPr id="131" name="Google Shape;131;p23"/>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47650" lvl="0" marL="285750" rtl="0" algn="l">
              <a:lnSpc>
                <a:spcPct val="90000"/>
              </a:lnSpc>
              <a:spcBef>
                <a:spcPts val="0"/>
              </a:spcBef>
              <a:spcAft>
                <a:spcPts val="0"/>
              </a:spcAft>
              <a:buClr>
                <a:schemeClr val="dk1"/>
              </a:buClr>
              <a:buSzPts val="2200"/>
              <a:buChar char="•"/>
            </a:pPr>
            <a:r>
              <a:rPr lang="en-IN" sz="2200">
                <a:latin typeface="Times New Roman"/>
                <a:ea typeface="Times New Roman"/>
                <a:cs typeface="Times New Roman"/>
                <a:sym typeface="Times New Roman"/>
              </a:rPr>
              <a:t>Many earlier frameworks attempted to address the offloading and partitioning problem using static methods, which don’t adapt well to changing environments. </a:t>
            </a:r>
            <a:endParaRPr sz="2200">
              <a:latin typeface="Times New Roman"/>
              <a:ea typeface="Times New Roman"/>
              <a:cs typeface="Times New Roman"/>
              <a:sym typeface="Times New Roman"/>
            </a:endParaRPr>
          </a:p>
          <a:p>
            <a:pPr indent="-247650" lvl="0" marL="285750" rtl="0" algn="l">
              <a:lnSpc>
                <a:spcPct val="90000"/>
              </a:lnSpc>
              <a:spcBef>
                <a:spcPts val="0"/>
              </a:spcBef>
              <a:spcAft>
                <a:spcPts val="0"/>
              </a:spcAft>
              <a:buClr>
                <a:schemeClr val="dk1"/>
              </a:buClr>
              <a:buSzPts val="2200"/>
              <a:buChar char="•"/>
            </a:pPr>
            <a:r>
              <a:rPr lang="en-IN" sz="2200">
                <a:latin typeface="Times New Roman"/>
                <a:ea typeface="Times New Roman"/>
                <a:cs typeface="Times New Roman"/>
                <a:sym typeface="Times New Roman"/>
              </a:rPr>
              <a:t>Some leveraged machine learning models to predict the best offloading strategy. </a:t>
            </a:r>
            <a:endParaRPr sz="2200">
              <a:latin typeface="Times New Roman"/>
              <a:ea typeface="Times New Roman"/>
              <a:cs typeface="Times New Roman"/>
              <a:sym typeface="Times New Roman"/>
            </a:endParaRPr>
          </a:p>
          <a:p>
            <a:pPr indent="-247650" lvl="0" marL="285750" rtl="0" algn="l">
              <a:lnSpc>
                <a:spcPct val="90000"/>
              </a:lnSpc>
              <a:spcBef>
                <a:spcPts val="0"/>
              </a:spcBef>
              <a:spcAft>
                <a:spcPts val="0"/>
              </a:spcAft>
              <a:buClr>
                <a:schemeClr val="dk1"/>
              </a:buClr>
              <a:buSzPts val="2200"/>
              <a:buChar char="•"/>
            </a:pPr>
            <a:r>
              <a:rPr lang="en-IN" sz="2200">
                <a:latin typeface="Times New Roman"/>
                <a:ea typeface="Times New Roman"/>
                <a:cs typeface="Times New Roman"/>
                <a:sym typeface="Times New Roman"/>
              </a:rPr>
              <a:t>Others proposed DAG-based approaches for modeling app workflows. </a:t>
            </a:r>
            <a:endParaRPr sz="2200">
              <a:latin typeface="Times New Roman"/>
              <a:ea typeface="Times New Roman"/>
              <a:cs typeface="Times New Roman"/>
              <a:sym typeface="Times New Roman"/>
            </a:endParaRPr>
          </a:p>
          <a:p>
            <a:pPr indent="-247650" lvl="0" marL="285750" rtl="0" algn="l">
              <a:lnSpc>
                <a:spcPct val="90000"/>
              </a:lnSpc>
              <a:spcBef>
                <a:spcPts val="0"/>
              </a:spcBef>
              <a:spcAft>
                <a:spcPts val="0"/>
              </a:spcAft>
              <a:buClr>
                <a:schemeClr val="dk1"/>
              </a:buClr>
              <a:buSzPts val="2200"/>
              <a:buChar char="•"/>
            </a:pPr>
            <a:r>
              <a:rPr lang="en-IN" sz="2200">
                <a:latin typeface="Times New Roman"/>
                <a:ea typeface="Times New Roman"/>
                <a:cs typeface="Times New Roman"/>
                <a:sym typeface="Times New Roman"/>
              </a:rPr>
              <a:t>However, these methods often suffer from high latency, limited contextual awareness, and lack of coordination between offloading agents.</a:t>
            </a:r>
            <a:endParaRPr sz="2200">
              <a:latin typeface="Times New Roman"/>
              <a:ea typeface="Times New Roman"/>
              <a:cs typeface="Times New Roman"/>
              <a:sym typeface="Times New Roman"/>
            </a:endParaRPr>
          </a:p>
          <a:p>
            <a:pPr indent="-247650" lvl="0" marL="285750" rtl="0" algn="l">
              <a:lnSpc>
                <a:spcPct val="90000"/>
              </a:lnSpc>
              <a:spcBef>
                <a:spcPts val="0"/>
              </a:spcBef>
              <a:spcAft>
                <a:spcPts val="0"/>
              </a:spcAft>
              <a:buClr>
                <a:schemeClr val="dk1"/>
              </a:buClr>
              <a:buSzPts val="2200"/>
              <a:buChar char="•"/>
            </a:pPr>
            <a:r>
              <a:rPr lang="en-IN" sz="2200">
                <a:latin typeface="Times New Roman"/>
                <a:ea typeface="Times New Roman"/>
                <a:cs typeface="Times New Roman"/>
                <a:sym typeface="Times New Roman"/>
              </a:rPr>
              <a:t> Our work builds on these insights to propose a more dynamic and responsive model.</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1946581" y="2728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sz="3600">
                <a:solidFill>
                  <a:srgbClr val="930B0B"/>
                </a:solidFill>
                <a:latin typeface="Times New Roman"/>
                <a:ea typeface="Times New Roman"/>
                <a:cs typeface="Times New Roman"/>
                <a:sym typeface="Times New Roman"/>
              </a:rPr>
              <a:t>Key Contributions</a:t>
            </a:r>
            <a:endParaRPr/>
          </a:p>
        </p:txBody>
      </p:sp>
      <p:sp>
        <p:nvSpPr>
          <p:cNvPr id="137" name="Google Shape;137;p24"/>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47650" lvl="0" marL="285750" rtl="0" algn="l">
              <a:lnSpc>
                <a:spcPct val="90000"/>
              </a:lnSpc>
              <a:spcBef>
                <a:spcPts val="0"/>
              </a:spcBef>
              <a:spcAft>
                <a:spcPts val="0"/>
              </a:spcAft>
              <a:buClr>
                <a:schemeClr val="dk1"/>
              </a:buClr>
              <a:buSzPts val="2200"/>
              <a:buChar char="•"/>
            </a:pPr>
            <a:r>
              <a:rPr lang="en-IN" sz="2200">
                <a:latin typeface="Times New Roman"/>
                <a:ea typeface="Times New Roman"/>
                <a:cs typeface="Times New Roman"/>
                <a:sym typeface="Times New Roman"/>
              </a:rPr>
              <a:t>This research makes four major contributions:</a:t>
            </a:r>
            <a:endParaRPr sz="2200"/>
          </a:p>
          <a:p>
            <a:pPr indent="0" lvl="0" marL="457200" rtl="0" algn="l">
              <a:lnSpc>
                <a:spcPct val="90000"/>
              </a:lnSpc>
              <a:spcBef>
                <a:spcPts val="1000"/>
              </a:spcBef>
              <a:spcAft>
                <a:spcPts val="0"/>
              </a:spcAft>
              <a:buNone/>
            </a:pPr>
            <a:r>
              <a:rPr lang="en-IN" sz="2200">
                <a:latin typeface="Times New Roman"/>
                <a:ea typeface="Times New Roman"/>
                <a:cs typeface="Times New Roman"/>
                <a:sym typeface="Times New Roman"/>
              </a:rPr>
              <a:t>1. Multistage graph partitioning strategy to divide workflows.</a:t>
            </a:r>
            <a:endParaRPr sz="2200"/>
          </a:p>
          <a:p>
            <a:pPr indent="0" lvl="0" marL="457200" rtl="0" algn="l">
              <a:lnSpc>
                <a:spcPct val="90000"/>
              </a:lnSpc>
              <a:spcBef>
                <a:spcPts val="1000"/>
              </a:spcBef>
              <a:spcAft>
                <a:spcPts val="0"/>
              </a:spcAft>
              <a:buNone/>
            </a:pPr>
            <a:r>
              <a:rPr lang="en-IN" sz="2200">
                <a:latin typeface="Times New Roman"/>
                <a:ea typeface="Times New Roman"/>
                <a:cs typeface="Times New Roman"/>
                <a:sym typeface="Times New Roman"/>
              </a:rPr>
              <a:t>2. Three-tier architecture involving mobile, edge cloudlets, and cloud, each supported by an active agent.</a:t>
            </a:r>
            <a:endParaRPr sz="2200"/>
          </a:p>
          <a:p>
            <a:pPr indent="0" lvl="0" marL="457200" rtl="0" algn="l">
              <a:lnSpc>
                <a:spcPct val="90000"/>
              </a:lnSpc>
              <a:spcBef>
                <a:spcPts val="1000"/>
              </a:spcBef>
              <a:spcAft>
                <a:spcPts val="0"/>
              </a:spcAft>
              <a:buNone/>
            </a:pPr>
            <a:r>
              <a:rPr lang="en-IN" sz="2200">
                <a:latin typeface="Times New Roman"/>
                <a:ea typeface="Times New Roman"/>
                <a:cs typeface="Times New Roman"/>
                <a:sym typeface="Times New Roman"/>
              </a:rPr>
              <a:t>3. Real-time offloading decision algorithm based on execution time, energy use, and queue times.</a:t>
            </a:r>
            <a:endParaRPr sz="2200"/>
          </a:p>
          <a:p>
            <a:pPr indent="0" lvl="0" marL="457200" rtl="0" algn="l">
              <a:lnSpc>
                <a:spcPct val="90000"/>
              </a:lnSpc>
              <a:spcBef>
                <a:spcPts val="1000"/>
              </a:spcBef>
              <a:spcAft>
                <a:spcPts val="0"/>
              </a:spcAft>
              <a:buNone/>
            </a:pPr>
            <a:r>
              <a:rPr lang="en-IN" sz="2200">
                <a:latin typeface="Times New Roman"/>
                <a:ea typeface="Times New Roman"/>
                <a:cs typeface="Times New Roman"/>
                <a:sym typeface="Times New Roman"/>
              </a:rPr>
              <a:t>4. Experimental validation showing performance improvements.</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005743" y="200317"/>
            <a:ext cx="5736300" cy="875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930B0B"/>
              </a:buClr>
              <a:buSzPts val="3600"/>
              <a:buFont typeface="Times New Roman"/>
              <a:buNone/>
            </a:pPr>
            <a:r>
              <a:rPr lang="en-IN" sz="3600">
                <a:solidFill>
                  <a:srgbClr val="930B0B"/>
                </a:solidFill>
                <a:latin typeface="Times New Roman"/>
                <a:ea typeface="Times New Roman"/>
                <a:cs typeface="Times New Roman"/>
                <a:sym typeface="Times New Roman"/>
              </a:rPr>
              <a:t>System Architecture</a:t>
            </a:r>
            <a:endParaRPr/>
          </a:p>
        </p:txBody>
      </p:sp>
      <p:sp>
        <p:nvSpPr>
          <p:cNvPr id="143" name="Google Shape;143;p25"/>
          <p:cNvSpPr txBox="1"/>
          <p:nvPr>
            <p:ph idx="1" type="body"/>
          </p:nvPr>
        </p:nvSpPr>
        <p:spPr>
          <a:xfrm>
            <a:off x="700004" y="1324629"/>
            <a:ext cx="8229600" cy="4525963"/>
          </a:xfrm>
          <a:prstGeom prst="rect">
            <a:avLst/>
          </a:prstGeom>
          <a:noFill/>
          <a:ln>
            <a:noFill/>
          </a:ln>
        </p:spPr>
        <p:txBody>
          <a:bodyPr anchorCtr="0" anchor="t" bIns="45700" lIns="91425" spcFirstLastPara="1" rIns="91425" wrap="square" tIns="45700">
            <a:normAutofit/>
          </a:bodyPr>
          <a:lstStyle/>
          <a:p>
            <a:pPr indent="-234950" lvl="0" marL="285750" rtl="0" algn="l">
              <a:lnSpc>
                <a:spcPct val="90000"/>
              </a:lnSpc>
              <a:spcBef>
                <a:spcPts val="0"/>
              </a:spcBef>
              <a:spcAft>
                <a:spcPts val="0"/>
              </a:spcAft>
              <a:buClr>
                <a:schemeClr val="dk1"/>
              </a:buClr>
              <a:buSzPts val="2000"/>
              <a:buChar char="•"/>
            </a:pPr>
            <a:r>
              <a:rPr lang="en-IN" sz="2000">
                <a:latin typeface="Times New Roman"/>
                <a:ea typeface="Times New Roman"/>
                <a:cs typeface="Times New Roman"/>
                <a:sym typeface="Times New Roman"/>
              </a:rPr>
              <a:t>The proposed system follows a three-tier architecture involving mobile devices, edge servers (cloudlets), and centralized cloud servers. Each tier hosts a smart software agent that monitors system resources and coordinates with the others. When a user initiates a task, the mobile agent consults with cloudlet and cloud agents to decide the best execution path. The system dynamically distributes tasks across these three tiers, aiming to minimize energy use and task execution time.</a:t>
            </a:r>
            <a:endParaRPr sz="2000"/>
          </a:p>
        </p:txBody>
      </p:sp>
      <p:pic>
        <p:nvPicPr>
          <p:cNvPr descr="page_6_img_1.png" id="144" name="Google Shape;144;p25"/>
          <p:cNvPicPr preferRelativeResize="0"/>
          <p:nvPr/>
        </p:nvPicPr>
        <p:blipFill rotWithShape="1">
          <a:blip r:embed="rId3">
            <a:alphaModFix/>
          </a:blip>
          <a:srcRect b="0" l="0" r="0" t="0"/>
          <a:stretch/>
        </p:blipFill>
        <p:spPr>
          <a:xfrm>
            <a:off x="1761813" y="3429000"/>
            <a:ext cx="6105974" cy="290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2309056" y="258317"/>
            <a:ext cx="5736300" cy="875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930B0B"/>
              </a:buClr>
              <a:buSzPts val="3600"/>
              <a:buFont typeface="Times New Roman"/>
              <a:buNone/>
            </a:pPr>
            <a:r>
              <a:rPr lang="en-IN"/>
              <a:t> Mobile Agent Architecture</a:t>
            </a:r>
            <a:endParaRPr/>
          </a:p>
        </p:txBody>
      </p:sp>
      <p:sp>
        <p:nvSpPr>
          <p:cNvPr id="150" name="Google Shape;150;p26"/>
          <p:cNvSpPr txBox="1"/>
          <p:nvPr>
            <p:ph idx="1" type="body"/>
          </p:nvPr>
        </p:nvSpPr>
        <p:spPr>
          <a:xfrm>
            <a:off x="700004" y="1324629"/>
            <a:ext cx="8229600" cy="4526100"/>
          </a:xfrm>
          <a:prstGeom prst="rect">
            <a:avLst/>
          </a:prstGeom>
          <a:noFill/>
          <a:ln>
            <a:noFill/>
          </a:ln>
        </p:spPr>
        <p:txBody>
          <a:bodyPr anchorCtr="0" anchor="t" bIns="45700" lIns="91425" spcFirstLastPara="1" rIns="91425" wrap="square" tIns="45700">
            <a:normAutofit/>
          </a:bodyPr>
          <a:lstStyle/>
          <a:p>
            <a:pPr indent="-247650" lvl="0" marL="285750" rtl="0" algn="l">
              <a:lnSpc>
                <a:spcPct val="90000"/>
              </a:lnSpc>
              <a:spcBef>
                <a:spcPts val="0"/>
              </a:spcBef>
              <a:spcAft>
                <a:spcPts val="0"/>
              </a:spcAft>
              <a:buClr>
                <a:schemeClr val="dk1"/>
              </a:buClr>
              <a:buSzPts val="2200"/>
              <a:buFont typeface="Times New Roman"/>
              <a:buChar char="•"/>
            </a:pPr>
            <a:r>
              <a:rPr lang="en-IN" sz="2200"/>
              <a:t>The agent on the mobile device is composed of four modules.</a:t>
            </a:r>
            <a:endParaRPr sz="2200"/>
          </a:p>
          <a:p>
            <a:pPr indent="0" lvl="0" marL="285750" rtl="0" algn="l">
              <a:lnSpc>
                <a:spcPct val="90000"/>
              </a:lnSpc>
              <a:spcBef>
                <a:spcPts val="0"/>
              </a:spcBef>
              <a:spcAft>
                <a:spcPts val="0"/>
              </a:spcAft>
              <a:buNone/>
            </a:pPr>
            <a:r>
              <a:t/>
            </a:r>
            <a:endParaRPr sz="2200"/>
          </a:p>
          <a:p>
            <a:pPr indent="-368300" lvl="0" marL="914400" rtl="0" algn="l">
              <a:lnSpc>
                <a:spcPct val="90000"/>
              </a:lnSpc>
              <a:spcBef>
                <a:spcPts val="0"/>
              </a:spcBef>
              <a:spcAft>
                <a:spcPts val="0"/>
              </a:spcAft>
              <a:buSzPts val="2200"/>
              <a:buFont typeface="Arial"/>
              <a:buAutoNum type="arabicPeriod"/>
            </a:pPr>
            <a:r>
              <a:rPr lang="en-IN" sz="2200"/>
              <a:t>The </a:t>
            </a:r>
            <a:r>
              <a:rPr b="1" lang="en-IN" sz="2200"/>
              <a:t>Data Collection Module</a:t>
            </a:r>
            <a:r>
              <a:rPr lang="en-IN" sz="2200"/>
              <a:t> gathers contextual data such as available memory, battery level, and bandwidth. </a:t>
            </a:r>
            <a:endParaRPr sz="2200"/>
          </a:p>
          <a:p>
            <a:pPr indent="-368300" lvl="0" marL="914400" rtl="0" algn="l">
              <a:lnSpc>
                <a:spcPct val="90000"/>
              </a:lnSpc>
              <a:spcBef>
                <a:spcPts val="0"/>
              </a:spcBef>
              <a:spcAft>
                <a:spcPts val="0"/>
              </a:spcAft>
              <a:buSzPts val="2200"/>
              <a:buFont typeface="Arial"/>
              <a:buAutoNum type="arabicPeriod"/>
            </a:pPr>
            <a:r>
              <a:rPr lang="en-IN" sz="2200"/>
              <a:t>The </a:t>
            </a:r>
            <a:r>
              <a:rPr b="1" lang="en-IN" sz="2200"/>
              <a:t>Graph Module</a:t>
            </a:r>
            <a:r>
              <a:rPr lang="en-IN" sz="2200"/>
              <a:t> converts application tasks into a multistage graph. </a:t>
            </a:r>
            <a:endParaRPr sz="2200"/>
          </a:p>
          <a:p>
            <a:pPr indent="-368300" lvl="0" marL="914400" rtl="0" algn="l">
              <a:lnSpc>
                <a:spcPct val="90000"/>
              </a:lnSpc>
              <a:spcBef>
                <a:spcPts val="0"/>
              </a:spcBef>
              <a:spcAft>
                <a:spcPts val="0"/>
              </a:spcAft>
              <a:buSzPts val="2200"/>
              <a:buFont typeface="Arial"/>
              <a:buAutoNum type="arabicPeriod"/>
            </a:pPr>
            <a:r>
              <a:rPr lang="en-IN" sz="2200"/>
              <a:t>The </a:t>
            </a:r>
            <a:r>
              <a:rPr b="1" lang="en-IN" sz="2200"/>
              <a:t>Partitioning Module</a:t>
            </a:r>
            <a:r>
              <a:rPr lang="en-IN" sz="2200"/>
              <a:t> classifies tasks as offloadable, must-offload, or unoffloadable. </a:t>
            </a:r>
            <a:endParaRPr sz="2200"/>
          </a:p>
          <a:p>
            <a:pPr indent="-368300" lvl="0" marL="914400" rtl="0" algn="l">
              <a:lnSpc>
                <a:spcPct val="90000"/>
              </a:lnSpc>
              <a:spcBef>
                <a:spcPts val="0"/>
              </a:spcBef>
              <a:spcAft>
                <a:spcPts val="0"/>
              </a:spcAft>
              <a:buSzPts val="2200"/>
              <a:buFont typeface="Arial"/>
              <a:buAutoNum type="arabicPeriod"/>
            </a:pPr>
            <a:r>
              <a:rPr lang="en-IN" sz="2200"/>
              <a:t>Lastly, the </a:t>
            </a:r>
            <a:r>
              <a:rPr b="1" lang="en-IN" sz="2200"/>
              <a:t>Offloading Module</a:t>
            </a:r>
            <a:r>
              <a:rPr lang="en-IN" sz="2200"/>
              <a:t> makes final decisions on task execution locations, checking for waiting times and system loads on cloudlet and cloud resources.</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2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