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387" r:id="rId2"/>
    <p:sldId id="388" r:id="rId3"/>
    <p:sldId id="446" r:id="rId4"/>
    <p:sldId id="391" r:id="rId5"/>
    <p:sldId id="389" r:id="rId6"/>
    <p:sldId id="393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6" r:id="rId16"/>
    <p:sldId id="457" r:id="rId17"/>
    <p:sldId id="458" r:id="rId18"/>
    <p:sldId id="459" r:id="rId19"/>
    <p:sldId id="461" r:id="rId20"/>
    <p:sldId id="462" r:id="rId21"/>
    <p:sldId id="460" r:id="rId22"/>
    <p:sldId id="463" r:id="rId23"/>
    <p:sldId id="493" r:id="rId24"/>
    <p:sldId id="464" r:id="rId25"/>
    <p:sldId id="466" r:id="rId26"/>
    <p:sldId id="468" r:id="rId27"/>
    <p:sldId id="469" r:id="rId28"/>
    <p:sldId id="470" r:id="rId29"/>
    <p:sldId id="471" r:id="rId30"/>
    <p:sldId id="472" r:id="rId31"/>
    <p:sldId id="474" r:id="rId32"/>
    <p:sldId id="473" r:id="rId33"/>
    <p:sldId id="475" r:id="rId34"/>
    <p:sldId id="476" r:id="rId35"/>
    <p:sldId id="477" r:id="rId36"/>
    <p:sldId id="478" r:id="rId37"/>
    <p:sldId id="479" r:id="rId38"/>
    <p:sldId id="482" r:id="rId39"/>
    <p:sldId id="481" r:id="rId40"/>
    <p:sldId id="480" r:id="rId41"/>
    <p:sldId id="483" r:id="rId42"/>
    <p:sldId id="484" r:id="rId43"/>
    <p:sldId id="485" r:id="rId44"/>
    <p:sldId id="486" r:id="rId45"/>
    <p:sldId id="487" r:id="rId46"/>
    <p:sldId id="488" r:id="rId47"/>
    <p:sldId id="489" r:id="rId48"/>
    <p:sldId id="492" r:id="rId49"/>
    <p:sldId id="490" r:id="rId50"/>
    <p:sldId id="491" r:id="rId51"/>
    <p:sldId id="44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31" autoAdjust="0"/>
    <p:restoredTop sz="94660"/>
  </p:normalViewPr>
  <p:slideViewPr>
    <p:cSldViewPr>
      <p:cViewPr>
        <p:scale>
          <a:sx n="72" d="100"/>
          <a:sy n="72" d="100"/>
        </p:scale>
        <p:origin x="-996" y="-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6029F-C379-4FC2-A395-9B3A2F0A24A9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12AD6-6D37-4F24-96F6-37A02D2D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2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D63D9-2524-4419-839D-DFC2B79569AB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F6C76-8D67-42A2-AEE2-7E66A4F1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5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/>
        </p:nvSpPr>
        <p:spPr bwMode="gray">
          <a:xfrm>
            <a:off x="8729808" y="6698316"/>
            <a:ext cx="268432" cy="9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8825" algn="l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16063" algn="l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74888" algn="l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032125" algn="l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89325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46525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403725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60925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600" dirty="0" smtClean="0">
                <a:solidFill>
                  <a:srgbClr val="808080"/>
                </a:solidFill>
                <a:cs typeface="Arial" panose="020B0604020202020204" pitchFamily="34" charset="0"/>
              </a:rPr>
              <a:t>9.1</a:t>
            </a:r>
          </a:p>
        </p:txBody>
      </p:sp>
      <p:sp>
        <p:nvSpPr>
          <p:cNvPr id="4" name="Line 43"/>
          <p:cNvSpPr>
            <a:spLocks noChangeShapeType="1"/>
          </p:cNvSpPr>
          <p:nvPr/>
        </p:nvSpPr>
        <p:spPr bwMode="auto">
          <a:xfrm flipV="1">
            <a:off x="311727" y="1210235"/>
            <a:ext cx="83762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6" name="Title 4"/>
          <p:cNvSpPr>
            <a:spLocks noGrp="1"/>
          </p:cNvSpPr>
          <p:nvPr>
            <p:ph type="title"/>
          </p:nvPr>
        </p:nvSpPr>
        <p:spPr>
          <a:xfrm>
            <a:off x="163080" y="1882589"/>
            <a:ext cx="8846705" cy="876860"/>
          </a:xfrm>
        </p:spPr>
        <p:txBody>
          <a:bodyPr/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F9025-37CE-42A3-B9F5-5A57BFA5FA2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274" y="1"/>
            <a:ext cx="2210955" cy="66534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080" y="1"/>
            <a:ext cx="6498647" cy="66534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46F37-185C-427A-8129-D8CEC23863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87686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163080" y="1075765"/>
            <a:ext cx="4354079" cy="5577728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5706" y="1075765"/>
            <a:ext cx="4355523" cy="557772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27B4A-B9B4-416A-ACAA-5C204327B6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25198-89AE-4B00-A47A-4DE3C7AA54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6" y="1710298"/>
            <a:ext cx="7886989" cy="2851897"/>
          </a:xfrm>
        </p:spPr>
        <p:txBody>
          <a:bodyPr/>
          <a:lstStyle>
            <a:lvl1pPr>
              <a:defRPr sz="54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456" y="4588809"/>
            <a:ext cx="7886989" cy="1500188"/>
          </a:xfrm>
        </p:spPr>
        <p:txBody>
          <a:bodyPr/>
          <a:lstStyle>
            <a:lvl1pPr marL="0" indent="0">
              <a:buNone/>
              <a:defRPr sz="2200"/>
            </a:lvl1pPr>
            <a:lvl2pPr marL="410243" indent="0">
              <a:buNone/>
              <a:defRPr sz="1800"/>
            </a:lvl2pPr>
            <a:lvl3pPr marL="820487" indent="0">
              <a:buNone/>
              <a:defRPr sz="1600"/>
            </a:lvl3pPr>
            <a:lvl4pPr marL="1230730" indent="0">
              <a:buNone/>
              <a:defRPr sz="1400"/>
            </a:lvl4pPr>
            <a:lvl5pPr marL="1640973" indent="0">
              <a:buNone/>
              <a:defRPr sz="1400"/>
            </a:lvl5pPr>
            <a:lvl6pPr marL="2051216" indent="0">
              <a:buNone/>
              <a:defRPr sz="1400"/>
            </a:lvl6pPr>
            <a:lvl7pPr marL="2461461" indent="0">
              <a:buNone/>
              <a:defRPr sz="1400"/>
            </a:lvl7pPr>
            <a:lvl8pPr marL="2871703" indent="0">
              <a:buNone/>
              <a:defRPr sz="1400"/>
            </a:lvl8pPr>
            <a:lvl9pPr marL="328194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81FC1E-1A4C-41E8-8E0E-BCE7671D5CA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80" y="1075765"/>
            <a:ext cx="4354079" cy="557772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706" y="1075765"/>
            <a:ext cx="4355523" cy="557772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3622C3-C058-439C-BABA-723B8393669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27" y="365593"/>
            <a:ext cx="7886989" cy="1325096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227" y="1680883"/>
            <a:ext cx="3869171" cy="82363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43" indent="0">
              <a:buNone/>
              <a:defRPr sz="1800" b="1"/>
            </a:lvl2pPr>
            <a:lvl3pPr marL="820487" indent="0">
              <a:buNone/>
              <a:defRPr sz="1600" b="1"/>
            </a:lvl3pPr>
            <a:lvl4pPr marL="1230730" indent="0">
              <a:buNone/>
              <a:defRPr sz="1400" b="1"/>
            </a:lvl4pPr>
            <a:lvl5pPr marL="1640973" indent="0">
              <a:buNone/>
              <a:defRPr sz="1400" b="1"/>
            </a:lvl5pPr>
            <a:lvl6pPr marL="2051216" indent="0">
              <a:buNone/>
              <a:defRPr sz="1400" b="1"/>
            </a:lvl6pPr>
            <a:lvl7pPr marL="2461461" indent="0">
              <a:buNone/>
              <a:defRPr sz="1400" b="1"/>
            </a:lvl7pPr>
            <a:lvl8pPr marL="2871703" indent="0">
              <a:buNone/>
              <a:defRPr sz="1400" b="1"/>
            </a:lvl8pPr>
            <a:lvl9pPr marL="328194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27" y="2504516"/>
            <a:ext cx="3869171" cy="36853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727" y="1680883"/>
            <a:ext cx="3886489" cy="82363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43" indent="0">
              <a:buNone/>
              <a:defRPr sz="1800" b="1"/>
            </a:lvl2pPr>
            <a:lvl3pPr marL="820487" indent="0">
              <a:buNone/>
              <a:defRPr sz="1600" b="1"/>
            </a:lvl3pPr>
            <a:lvl4pPr marL="1230730" indent="0">
              <a:buNone/>
              <a:defRPr sz="1400" b="1"/>
            </a:lvl4pPr>
            <a:lvl5pPr marL="1640973" indent="0">
              <a:buNone/>
              <a:defRPr sz="1400" b="1"/>
            </a:lvl5pPr>
            <a:lvl6pPr marL="2051216" indent="0">
              <a:buNone/>
              <a:defRPr sz="1400" b="1"/>
            </a:lvl6pPr>
            <a:lvl7pPr marL="2461461" indent="0">
              <a:buNone/>
              <a:defRPr sz="1400" b="1"/>
            </a:lvl7pPr>
            <a:lvl8pPr marL="2871703" indent="0">
              <a:buNone/>
              <a:defRPr sz="1400" b="1"/>
            </a:lvl8pPr>
            <a:lvl9pPr marL="328194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727" y="2504516"/>
            <a:ext cx="3886489" cy="36853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C3F0F-5649-4A61-B218-6ECED721D1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2C3BD1-9A30-4045-9DFE-48DC1CB9D5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47C33-53C8-485A-9288-560B29A38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27" y="456641"/>
            <a:ext cx="2949864" cy="1601041"/>
          </a:xfrm>
        </p:spPr>
        <p:txBody>
          <a:bodyPr/>
          <a:lstStyle>
            <a:lvl1pPr>
              <a:defRPr sz="29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933" y="987519"/>
            <a:ext cx="4628285" cy="487315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227" y="2057681"/>
            <a:ext cx="2949864" cy="3811400"/>
          </a:xfrm>
        </p:spPr>
        <p:txBody>
          <a:bodyPr/>
          <a:lstStyle>
            <a:lvl1pPr marL="0" indent="0">
              <a:buNone/>
              <a:defRPr sz="1400"/>
            </a:lvl1pPr>
            <a:lvl2pPr marL="410243" indent="0">
              <a:buNone/>
              <a:defRPr sz="1300"/>
            </a:lvl2pPr>
            <a:lvl3pPr marL="820487" indent="0">
              <a:buNone/>
              <a:defRPr sz="1100"/>
            </a:lvl3pPr>
            <a:lvl4pPr marL="1230730" indent="0">
              <a:buNone/>
              <a:defRPr sz="900"/>
            </a:lvl4pPr>
            <a:lvl5pPr marL="1640973" indent="0">
              <a:buNone/>
              <a:defRPr sz="900"/>
            </a:lvl5pPr>
            <a:lvl6pPr marL="2051216" indent="0">
              <a:buNone/>
              <a:defRPr sz="900"/>
            </a:lvl6pPr>
            <a:lvl7pPr marL="2461461" indent="0">
              <a:buNone/>
              <a:defRPr sz="900"/>
            </a:lvl7pPr>
            <a:lvl8pPr marL="2871703" indent="0">
              <a:buNone/>
              <a:defRPr sz="900"/>
            </a:lvl8pPr>
            <a:lvl9pPr marL="32819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3E788-9E08-4F1F-ABCE-BD612BCC9E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27" y="456641"/>
            <a:ext cx="2949864" cy="1601041"/>
          </a:xfrm>
        </p:spPr>
        <p:txBody>
          <a:bodyPr/>
          <a:lstStyle>
            <a:lvl1pPr>
              <a:defRPr sz="29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933" y="987519"/>
            <a:ext cx="4628285" cy="4873158"/>
          </a:xfrm>
        </p:spPr>
        <p:txBody>
          <a:bodyPr/>
          <a:lstStyle>
            <a:lvl1pPr marL="0" indent="0">
              <a:buNone/>
              <a:defRPr sz="2900"/>
            </a:lvl1pPr>
            <a:lvl2pPr marL="410243" indent="0">
              <a:buNone/>
              <a:defRPr sz="2500"/>
            </a:lvl2pPr>
            <a:lvl3pPr marL="820487" indent="0">
              <a:buNone/>
              <a:defRPr sz="2200"/>
            </a:lvl3pPr>
            <a:lvl4pPr marL="1230730" indent="0">
              <a:buNone/>
              <a:defRPr sz="1800"/>
            </a:lvl4pPr>
            <a:lvl5pPr marL="1640973" indent="0">
              <a:buNone/>
              <a:defRPr sz="1800"/>
            </a:lvl5pPr>
            <a:lvl6pPr marL="2051216" indent="0">
              <a:buNone/>
              <a:defRPr sz="1800"/>
            </a:lvl6pPr>
            <a:lvl7pPr marL="2461461" indent="0">
              <a:buNone/>
              <a:defRPr sz="1800"/>
            </a:lvl7pPr>
            <a:lvl8pPr marL="2871703" indent="0">
              <a:buNone/>
              <a:defRPr sz="1800"/>
            </a:lvl8pPr>
            <a:lvl9pPr marL="3281946" indent="0">
              <a:buNone/>
              <a:defRPr sz="18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227" y="2057681"/>
            <a:ext cx="2949864" cy="3811400"/>
          </a:xfrm>
        </p:spPr>
        <p:txBody>
          <a:bodyPr/>
          <a:lstStyle>
            <a:lvl1pPr marL="0" indent="0">
              <a:buNone/>
              <a:defRPr sz="1400"/>
            </a:lvl1pPr>
            <a:lvl2pPr marL="410243" indent="0">
              <a:buNone/>
              <a:defRPr sz="1300"/>
            </a:lvl2pPr>
            <a:lvl3pPr marL="820487" indent="0">
              <a:buNone/>
              <a:defRPr sz="1100"/>
            </a:lvl3pPr>
            <a:lvl4pPr marL="1230730" indent="0">
              <a:buNone/>
              <a:defRPr sz="900"/>
            </a:lvl4pPr>
            <a:lvl5pPr marL="1640973" indent="0">
              <a:buNone/>
              <a:defRPr sz="900"/>
            </a:lvl5pPr>
            <a:lvl6pPr marL="2051216" indent="0">
              <a:buNone/>
              <a:defRPr sz="900"/>
            </a:lvl6pPr>
            <a:lvl7pPr marL="2461461" indent="0">
              <a:buNone/>
              <a:defRPr sz="900"/>
            </a:lvl7pPr>
            <a:lvl8pPr marL="2871703" indent="0">
              <a:buNone/>
              <a:defRPr sz="900"/>
            </a:lvl8pPr>
            <a:lvl9pPr marL="32819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1EA2A1-82F7-4B07-AA24-2AA7693248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63080" y="1"/>
            <a:ext cx="8846705" cy="876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4921" tIns="16153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63080" y="1075765"/>
            <a:ext cx="8848147" cy="557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50" tIns="2677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18500" y="6663298"/>
            <a:ext cx="825500" cy="163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53559" bIns="53559" numCol="1" anchor="t" anchorCtr="0" compatLnSpc="1">
            <a:prstTxWarp prst="textNoShape">
              <a:avLst/>
            </a:prstTxWarp>
          </a:bodyPr>
          <a:lstStyle>
            <a:lvl1pPr algn="r" defTabSz="1360515" eaLnBrk="1" hangingPunct="1">
              <a:defRPr sz="1000" b="1"/>
            </a:lvl1pPr>
          </a:lstStyle>
          <a:p>
            <a:fld id="{06CD11B7-08B0-43A8-A229-EFA1663ACEB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0" y="6681508"/>
            <a:ext cx="9144000" cy="177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36020" bIns="0" numCol="1" anchor="t" anchorCtr="0" compatLnSpc="1">
            <a:prstTxWarp prst="textNoShape">
              <a:avLst/>
            </a:prstTxWarp>
          </a:bodyPr>
          <a:lstStyle>
            <a:lvl1pPr algn="ctr" defTabSz="1360515" eaLnBrk="1" hangingPunct="1">
              <a:buFontTx/>
              <a:buNone/>
              <a:defRPr sz="9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gray">
          <a:xfrm>
            <a:off x="7537097" y="864254"/>
            <a:ext cx="1462586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439" tIns="30719" rIns="61439" bIns="30719">
            <a:spAutoFit/>
          </a:bodyPr>
          <a:lstStyle>
            <a:lvl1pPr marL="96838" indent="-96838" algn="l" defTabSz="684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1175" algn="l" defTabSz="684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9175" algn="l" defTabSz="684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763" algn="l" defTabSz="684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8350" algn="l" defTabSz="684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555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275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995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715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100" b="1" smtClean="0">
                <a:solidFill>
                  <a:srgbClr val="FFFFFF"/>
                </a:solidFill>
                <a:cs typeface="Arial" panose="020B0604020202020204" pitchFamily="34" charset="0"/>
              </a:rPr>
              <a:t>IBM Power Systems</a:t>
            </a:r>
          </a:p>
        </p:txBody>
      </p:sp>
      <p:sp>
        <p:nvSpPr>
          <p:cNvPr id="10" name="Line 6"/>
          <p:cNvSpPr>
            <a:spLocks noChangeShapeType="1"/>
          </p:cNvSpPr>
          <p:nvPr userDrawn="1"/>
        </p:nvSpPr>
        <p:spPr bwMode="auto">
          <a:xfrm flipV="1">
            <a:off x="129887" y="976313"/>
            <a:ext cx="8875568" cy="0"/>
          </a:xfrm>
          <a:prstGeom prst="line">
            <a:avLst/>
          </a:prstGeom>
          <a:noFill/>
          <a:ln w="22225" cap="rnd" cmpd="sng">
            <a:solidFill>
              <a:schemeClr val="accent5">
                <a:lumMod val="9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608" rtl="0" eaLnBrk="1" fontAlgn="base" hangingPunct="1">
        <a:spcBef>
          <a:spcPct val="0"/>
        </a:spcBef>
        <a:spcAft>
          <a:spcPct val="0"/>
        </a:spcAft>
        <a:defRPr sz="2900" b="1" kern="1200">
          <a:solidFill>
            <a:srgbClr val="FF0000"/>
          </a:solidFill>
          <a:latin typeface="+mj-lt"/>
          <a:ea typeface="+mj-ea"/>
          <a:cs typeface="+mj-cs"/>
        </a:defRPr>
      </a:lvl1pPr>
      <a:lvl2pPr algn="l" defTabSz="914608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panose="020B0604020202020204" pitchFamily="34" charset="0"/>
        </a:defRPr>
      </a:lvl2pPr>
      <a:lvl3pPr algn="l" defTabSz="914608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panose="020B0604020202020204" pitchFamily="34" charset="0"/>
        </a:defRPr>
      </a:lvl3pPr>
      <a:lvl4pPr algn="l" defTabSz="914608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panose="020B0604020202020204" pitchFamily="34" charset="0"/>
        </a:defRPr>
      </a:lvl4pPr>
      <a:lvl5pPr algn="l" defTabSz="914608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panose="020B0604020202020204" pitchFamily="34" charset="0"/>
        </a:defRPr>
      </a:lvl5pPr>
      <a:lvl6pPr marL="410291" algn="l" defTabSz="914608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panose="020B0604020202020204" pitchFamily="34" charset="0"/>
        </a:defRPr>
      </a:lvl6pPr>
      <a:lvl7pPr marL="820583" algn="l" defTabSz="914608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panose="020B0604020202020204" pitchFamily="34" charset="0"/>
        </a:defRPr>
      </a:lvl7pPr>
      <a:lvl8pPr marL="1230874" algn="l" defTabSz="914608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panose="020B0604020202020204" pitchFamily="34" charset="0"/>
        </a:defRPr>
      </a:lvl8pPr>
      <a:lvl9pPr marL="1641165" algn="l" defTabSz="914608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22241" indent="-222241" algn="l" defTabSz="914608" rtl="0" eaLnBrk="1" fontAlgn="base" hangingPunct="1">
        <a:spcBef>
          <a:spcPct val="0"/>
        </a:spcBef>
        <a:spcAft>
          <a:spcPct val="25000"/>
        </a:spcAft>
        <a:buClr>
          <a:srgbClr val="0000FF"/>
        </a:buClr>
        <a:buSzPct val="12000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458728" indent="-235063" algn="l" defTabSz="914608" rtl="0" eaLnBrk="1" fontAlgn="base" hangingPunct="1">
        <a:spcBef>
          <a:spcPct val="0"/>
        </a:spcBef>
        <a:spcAft>
          <a:spcPct val="25000"/>
        </a:spcAft>
        <a:buClr>
          <a:srgbClr val="0000FF"/>
        </a:buClr>
        <a:buFont typeface="Arial" charset="0"/>
        <a:buChar char="–"/>
        <a:defRPr sz="2100" kern="1200">
          <a:solidFill>
            <a:srgbClr val="0000FF"/>
          </a:solidFill>
          <a:latin typeface="+mn-lt"/>
          <a:ea typeface="+mn-ea"/>
          <a:cs typeface="+mn-cs"/>
        </a:defRPr>
      </a:lvl2pPr>
      <a:lvl3pPr marL="689517" indent="-229365" algn="l" defTabSz="914608" rtl="0" eaLnBrk="1" fontAlgn="base" hangingPunct="1">
        <a:spcBef>
          <a:spcPct val="0"/>
        </a:spcBef>
        <a:spcAft>
          <a:spcPct val="25000"/>
        </a:spcAft>
        <a:buClr>
          <a:srgbClr val="0000FF"/>
        </a:buClr>
        <a:buSzPct val="12000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911758" indent="-219392" algn="l" defTabSz="914608" rtl="0" eaLnBrk="1" fontAlgn="base" hangingPunct="1">
        <a:spcBef>
          <a:spcPct val="0"/>
        </a:spcBef>
        <a:spcAft>
          <a:spcPct val="25000"/>
        </a:spcAft>
        <a:buClr>
          <a:srgbClr val="0000FF"/>
        </a:buClr>
        <a:buFont typeface="Arial" charset="0"/>
        <a:buChar char="–"/>
        <a:defRPr sz="1800" kern="1200">
          <a:solidFill>
            <a:srgbClr val="0000FF"/>
          </a:solidFill>
          <a:latin typeface="+mn-lt"/>
          <a:ea typeface="+mn-ea"/>
          <a:cs typeface="+mn-cs"/>
        </a:defRPr>
      </a:lvl4pPr>
      <a:lvl5pPr marL="1142547" indent="-227940" algn="l" defTabSz="914608" rtl="0" eaLnBrk="1" fontAlgn="base" hangingPunct="1">
        <a:spcBef>
          <a:spcPct val="0"/>
        </a:spcBef>
        <a:spcAft>
          <a:spcPct val="25000"/>
        </a:spcAft>
        <a:buClr>
          <a:srgbClr val="0000FF"/>
        </a:buClr>
        <a:buFont typeface="Arial" charset="0"/>
        <a:buChar char="&gt;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56602" indent="-205146" algn="l" defTabSz="820583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893" indent="-205146" algn="l" defTabSz="820583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185" indent="-205146" algn="l" defTabSz="820583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87476" indent="-205146" algn="l" defTabSz="820583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ucketname.s3.amazon.com/" TargetMode="External"/><Relationship Id="rId2" Type="http://schemas.openxmlformats.org/officeDocument/2006/relationships/hyperlink" Target="http://s3.amazonaws.com/bukect_na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ucket-name/s3.amzonaws.com/object_name" TargetMode="External"/><Relationship Id="rId5" Type="http://schemas.openxmlformats.org/officeDocument/2006/relationships/hyperlink" Target="http://s3.amazonaws.com/bukect_name/object_name" TargetMode="External"/><Relationship Id="rId4" Type="http://schemas.openxmlformats.org/officeDocument/2006/relationships/hyperlink" Target="http://bucket-nam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3.amzonaws.com/bucket_name?logging" TargetMode="External"/><Relationship Id="rId2" Type="http://schemas.openxmlformats.org/officeDocument/2006/relationships/hyperlink" Target="http://s3.amazonaws.com/bukect_name/object_name?ac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Module 4 :</a:t>
            </a:r>
            <a:r>
              <a:rPr lang="en-US" dirty="0" smtClean="0"/>
              <a:t>Cloud Infrastructure &amp; Platforms in Industry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Cloud Infrastructure &amp; Platforms in Industry</a:t>
            </a:r>
            <a:endParaRPr lang="en-A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5198-89AE-4B00-A47A-4DE3C7AA54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Services - </a:t>
            </a:r>
            <a:r>
              <a:rPr lang="en-US" dirty="0"/>
              <a:t>EC2 </a:t>
            </a:r>
            <a:r>
              <a:rPr lang="en-US" dirty="0" smtClean="0"/>
              <a:t>instances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300" dirty="0"/>
              <a:t>EC2 instances are priced hourly according to the category they belong to</a:t>
            </a:r>
            <a:r>
              <a:rPr lang="en-US" sz="2300" dirty="0" smtClean="0"/>
              <a:t>.</a:t>
            </a:r>
          </a:p>
          <a:p>
            <a:pPr algn="just"/>
            <a:r>
              <a:rPr lang="en-US" sz="2300" dirty="0" smtClean="0"/>
              <a:t>At </a:t>
            </a:r>
            <a:r>
              <a:rPr lang="en-US" sz="2300" dirty="0"/>
              <a:t>the beginning </a:t>
            </a:r>
            <a:r>
              <a:rPr lang="en-US" sz="2300" dirty="0" smtClean="0"/>
              <a:t>of every </a:t>
            </a:r>
            <a:r>
              <a:rPr lang="en-US" sz="2300" dirty="0"/>
              <a:t>hour of usage, the user will be charged the cost of the entire hour. </a:t>
            </a:r>
            <a:endParaRPr lang="en-US" sz="2300" dirty="0" smtClean="0"/>
          </a:p>
          <a:p>
            <a:pPr algn="just"/>
            <a:r>
              <a:rPr lang="en-US" sz="2300" dirty="0" smtClean="0"/>
              <a:t>The </a:t>
            </a:r>
            <a:r>
              <a:rPr lang="en-US" sz="2300" dirty="0"/>
              <a:t>hourly </a:t>
            </a:r>
            <a:r>
              <a:rPr lang="en-US" sz="2300" dirty="0" smtClean="0"/>
              <a:t>expense charged </a:t>
            </a:r>
            <a:r>
              <a:rPr lang="en-US" sz="2300" dirty="0"/>
              <a:t>for one instance is constant. Instance owners are responsible for providing their </a:t>
            </a:r>
            <a:r>
              <a:rPr lang="en-US" sz="2300" dirty="0" smtClean="0"/>
              <a:t>own backup </a:t>
            </a:r>
            <a:r>
              <a:rPr lang="en-US" sz="2300" dirty="0"/>
              <a:t>strategies, since there is no guarantee that the instance will run for the entire hour. </a:t>
            </a:r>
            <a:endParaRPr lang="en-US" sz="2300" dirty="0" smtClean="0"/>
          </a:p>
          <a:p>
            <a:pPr algn="just"/>
            <a:r>
              <a:rPr lang="en-US" sz="2300" dirty="0" smtClean="0"/>
              <a:t>Another alternative </a:t>
            </a:r>
            <a:r>
              <a:rPr lang="en-US" sz="2300" dirty="0"/>
              <a:t>is represented by spot instances. These instances are much more dynamic in terms </a:t>
            </a:r>
            <a:r>
              <a:rPr lang="en-US" sz="2300" dirty="0" smtClean="0"/>
              <a:t>of pricing </a:t>
            </a:r>
            <a:r>
              <a:rPr lang="en-US" sz="2300" dirty="0"/>
              <a:t>and lifetime since they are made available to the user according to the load of EC2 and </a:t>
            </a:r>
            <a:r>
              <a:rPr lang="en-US" sz="2300" dirty="0" smtClean="0"/>
              <a:t>the availability </a:t>
            </a:r>
            <a:r>
              <a:rPr lang="en-US" sz="2300" dirty="0"/>
              <a:t>of resources.  </a:t>
            </a:r>
            <a:endParaRPr lang="en-US" sz="2300" dirty="0" smtClean="0"/>
          </a:p>
          <a:p>
            <a:pPr algn="just"/>
            <a:endParaRPr lang="en-US" sz="2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4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Services - </a:t>
            </a:r>
            <a:r>
              <a:rPr lang="en-US" dirty="0"/>
              <a:t>EC2 </a:t>
            </a:r>
            <a:r>
              <a:rPr lang="en-US" dirty="0" smtClean="0"/>
              <a:t>instances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300" dirty="0"/>
              <a:t>EC2 instances can be run either by using the command-line tools provided by Amazon, </a:t>
            </a:r>
            <a:r>
              <a:rPr lang="en-US" sz="2300" dirty="0" smtClean="0"/>
              <a:t>which connects </a:t>
            </a:r>
            <a:r>
              <a:rPr lang="en-US" sz="2300" dirty="0"/>
              <a:t>the Amazon Web Service that provides remote access to the EC2 infrastructure, or via </a:t>
            </a:r>
            <a:r>
              <a:rPr lang="en-US" sz="2300" dirty="0" smtClean="0"/>
              <a:t>the AWS </a:t>
            </a:r>
            <a:r>
              <a:rPr lang="en-US" sz="2300" dirty="0"/>
              <a:t>console, which allows the management of other services, such as S3. </a:t>
            </a:r>
            <a:endParaRPr lang="en-US" sz="2300" dirty="0" smtClean="0"/>
          </a:p>
          <a:p>
            <a:pPr algn="just"/>
            <a:r>
              <a:rPr lang="en-US" sz="2300" dirty="0" smtClean="0"/>
              <a:t>By </a:t>
            </a:r>
            <a:r>
              <a:rPr lang="en-US" sz="2300" dirty="0"/>
              <a:t>default an </a:t>
            </a:r>
            <a:r>
              <a:rPr lang="en-US" sz="2300" dirty="0" smtClean="0"/>
              <a:t>EC2 instance </a:t>
            </a:r>
            <a:r>
              <a:rPr lang="en-US" sz="2300" dirty="0"/>
              <a:t>is created with the kernel and the disk associated to the AMI. </a:t>
            </a:r>
            <a:endParaRPr lang="en-US" sz="2300" dirty="0" smtClean="0"/>
          </a:p>
          <a:p>
            <a:pPr algn="just"/>
            <a:r>
              <a:rPr lang="en-US" sz="2400" dirty="0"/>
              <a:t>If the default AKI and ARI are not suitable, EC2 provides capabilities to run EC2 instances by specifying a different AKI and ARI, thus giving flexibility in the creation of instances</a:t>
            </a:r>
            <a:r>
              <a:rPr lang="en-US" sz="2400" dirty="0" smtClean="0"/>
              <a:t>.</a:t>
            </a:r>
          </a:p>
          <a:p>
            <a:pPr algn="just"/>
            <a:endParaRPr lang="en-US" sz="2300" dirty="0" smtClean="0"/>
          </a:p>
          <a:p>
            <a:pPr algn="just"/>
            <a:endParaRPr lang="en-US" sz="2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3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Services - </a:t>
            </a:r>
            <a:r>
              <a:rPr lang="en-US" dirty="0"/>
              <a:t>EC2 environment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300" dirty="0"/>
              <a:t>EC2 instances are executed within a virtual environment, which provides them with the </a:t>
            </a:r>
            <a:r>
              <a:rPr lang="en-US" sz="2300" dirty="0" smtClean="0"/>
              <a:t>services they </a:t>
            </a:r>
            <a:r>
              <a:rPr lang="en-US" sz="2300" dirty="0"/>
              <a:t>require to host applications</a:t>
            </a:r>
            <a:r>
              <a:rPr lang="en-US" sz="2300" dirty="0" smtClean="0"/>
              <a:t>.</a:t>
            </a:r>
          </a:p>
          <a:p>
            <a:pPr algn="just"/>
            <a:r>
              <a:rPr lang="en-US" sz="2300" dirty="0" smtClean="0"/>
              <a:t>The </a:t>
            </a:r>
            <a:r>
              <a:rPr lang="en-US" sz="2300" dirty="0"/>
              <a:t>EC2 environment is in charge of allocating addresses, attaching storage volumes, and configuring security in terms of access control and network connectivity. </a:t>
            </a:r>
            <a:endParaRPr lang="en-US" sz="2300" dirty="0" smtClean="0"/>
          </a:p>
          <a:p>
            <a:pPr algn="just"/>
            <a:r>
              <a:rPr lang="en-US" sz="2300" dirty="0"/>
              <a:t>By default, instances are created with an internal IP address, which makes them capable of communicating within the EC2 network and accessing the Internet as clients. </a:t>
            </a:r>
            <a:endParaRPr lang="en-US" sz="2300" dirty="0" smtClean="0"/>
          </a:p>
          <a:p>
            <a:pPr algn="just"/>
            <a:r>
              <a:rPr lang="en-US" sz="2300" dirty="0" smtClean="0"/>
              <a:t>It </a:t>
            </a:r>
            <a:r>
              <a:rPr lang="en-US" sz="2300" dirty="0"/>
              <a:t>is possible to </a:t>
            </a:r>
            <a:r>
              <a:rPr lang="en-US" sz="2300" dirty="0" smtClean="0"/>
              <a:t>associate an </a:t>
            </a:r>
            <a:r>
              <a:rPr lang="en-US" sz="2300" dirty="0"/>
              <a:t>Elastic IP to each instance, which can then be remapped to a different instance over </a:t>
            </a:r>
            <a:r>
              <a:rPr lang="en-US" sz="2300" dirty="0" smtClean="0"/>
              <a:t>time</a:t>
            </a:r>
          </a:p>
          <a:p>
            <a:pPr algn="just"/>
            <a:r>
              <a:rPr lang="en-US" sz="2300" dirty="0"/>
              <a:t>Elastic IPs allow instances running in EC2 to act as servers reachable from the Internet and, </a:t>
            </a:r>
            <a:r>
              <a:rPr lang="en-US" sz="2300" dirty="0" smtClean="0"/>
              <a:t>since they </a:t>
            </a:r>
            <a:r>
              <a:rPr lang="en-US" sz="2300" dirty="0"/>
              <a:t>are not strictly bound to specific instances, to implement failover capabilities</a:t>
            </a:r>
            <a:endParaRPr lang="en-US" sz="2300" dirty="0" smtClean="0"/>
          </a:p>
          <a:p>
            <a:pPr algn="just"/>
            <a:endParaRPr lang="en-US" sz="2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8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Services - </a:t>
            </a:r>
            <a:r>
              <a:rPr lang="en-US" dirty="0"/>
              <a:t>EC2 environment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300" dirty="0"/>
              <a:t>Instance owners can partially control where to deploy instances. Instead, they have a finer control over the security of the instances as well as their network accessibility. </a:t>
            </a:r>
            <a:endParaRPr lang="en-US" sz="2300" dirty="0" smtClean="0"/>
          </a:p>
          <a:p>
            <a:pPr algn="just"/>
            <a:r>
              <a:rPr lang="en-US" sz="2300" dirty="0" smtClean="0"/>
              <a:t>Instance </a:t>
            </a:r>
            <a:r>
              <a:rPr lang="en-US" sz="2300" dirty="0"/>
              <a:t>owners </a:t>
            </a:r>
            <a:r>
              <a:rPr lang="en-US" sz="2300" dirty="0" smtClean="0"/>
              <a:t>can associate </a:t>
            </a:r>
            <a:r>
              <a:rPr lang="en-US" sz="2300" dirty="0"/>
              <a:t>a key pair to one or more instances when these instances are created. </a:t>
            </a:r>
            <a:endParaRPr lang="en-US" sz="2300" dirty="0" smtClean="0"/>
          </a:p>
          <a:p>
            <a:pPr algn="just"/>
            <a:r>
              <a:rPr lang="en-US" sz="2300" dirty="0" smtClean="0"/>
              <a:t>A </a:t>
            </a:r>
            <a:r>
              <a:rPr lang="en-US" sz="2300" dirty="0"/>
              <a:t>key pair </a:t>
            </a:r>
            <a:r>
              <a:rPr lang="en-US" sz="2300" dirty="0" smtClean="0"/>
              <a:t>allows the </a:t>
            </a:r>
            <a:r>
              <a:rPr lang="en-US" sz="2300" dirty="0"/>
              <a:t>owner to remotely connect to the instance once this is running and gain root access to it.</a:t>
            </a:r>
          </a:p>
          <a:p>
            <a:pPr algn="just"/>
            <a:r>
              <a:rPr lang="en-US" sz="2300" dirty="0"/>
              <a:t>Amazon EC2 controls the accessibility of a virtual instance with basic firewall configuration</a:t>
            </a:r>
            <a:r>
              <a:rPr lang="en-US" sz="2300" dirty="0" smtClean="0"/>
              <a:t>, allowing </a:t>
            </a:r>
            <a:r>
              <a:rPr lang="en-US" sz="2300" dirty="0"/>
              <a:t>the specification of source address, port, and protocols (TCP, UDP, ICMP).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Services - </a:t>
            </a:r>
            <a:r>
              <a:rPr lang="en-US" dirty="0"/>
              <a:t>Advanced compute services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300" dirty="0"/>
              <a:t>EC2 instances and AMIs constitute the basic blocks for building an IaaS computing cloud. </a:t>
            </a:r>
            <a:endParaRPr lang="en-US" sz="2300" dirty="0" smtClean="0"/>
          </a:p>
          <a:p>
            <a:pPr algn="just"/>
            <a:r>
              <a:rPr lang="en-US" sz="2300" dirty="0" smtClean="0"/>
              <a:t>On top of </a:t>
            </a:r>
            <a:r>
              <a:rPr lang="en-US" sz="2300" dirty="0"/>
              <a:t>these, Amazon Web Services provide more sophisticated services that allow the easy </a:t>
            </a:r>
            <a:r>
              <a:rPr lang="en-US" sz="2300" dirty="0" smtClean="0"/>
              <a:t>packaging and </a:t>
            </a:r>
            <a:r>
              <a:rPr lang="en-US" sz="2300" dirty="0"/>
              <a:t>deploying of applications and a computing platform that supports the execution </a:t>
            </a:r>
            <a:r>
              <a:rPr lang="en-US" sz="2300" dirty="0" smtClean="0"/>
              <a:t>of MapReduce-based applications</a:t>
            </a:r>
          </a:p>
          <a:p>
            <a:pPr algn="just"/>
            <a:r>
              <a:rPr lang="en-US" sz="2300" dirty="0"/>
              <a:t>AWS </a:t>
            </a:r>
            <a:r>
              <a:rPr lang="en-US" sz="2300" dirty="0" err="1" smtClean="0"/>
              <a:t>CloudFormation</a:t>
            </a:r>
            <a:endParaRPr lang="en-US" sz="2300" dirty="0" smtClean="0"/>
          </a:p>
          <a:p>
            <a:pPr algn="just"/>
            <a:r>
              <a:rPr lang="en-US" sz="2300" dirty="0"/>
              <a:t>AWS elastic </a:t>
            </a:r>
            <a:r>
              <a:rPr lang="en-US" sz="2300" dirty="0" smtClean="0"/>
              <a:t>beanstalk</a:t>
            </a:r>
          </a:p>
          <a:p>
            <a:pPr algn="just"/>
            <a:r>
              <a:rPr lang="en-US" sz="2300" dirty="0"/>
              <a:t>Amazon elastic MapReduce</a:t>
            </a:r>
            <a:endParaRPr lang="en-US" sz="23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  : Objectives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sz="2400" b="1" dirty="0" smtClean="0"/>
              <a:t>After completing this unit you should be able to</a:t>
            </a:r>
          </a:p>
          <a:p>
            <a:pPr marL="800100" indent="-228600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/>
              <a:t>Amazon </a:t>
            </a:r>
            <a:r>
              <a:rPr lang="en-US" sz="2400" b="1" dirty="0"/>
              <a:t>web services</a:t>
            </a:r>
            <a:endParaRPr lang="en-US" sz="2400" b="1" dirty="0" smtClean="0"/>
          </a:p>
          <a:p>
            <a:pPr marL="800100" indent="-228600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/>
              <a:t>AWS Compute Service</a:t>
            </a:r>
          </a:p>
          <a:p>
            <a:pPr marL="800100" indent="-228600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/>
              <a:t>AWS Storage Service</a:t>
            </a:r>
          </a:p>
          <a:p>
            <a:pPr marL="800100" indent="-228600">
              <a:spcBef>
                <a:spcPts val="600"/>
              </a:spcBef>
              <a:spcAft>
                <a:spcPts val="600"/>
              </a:spcAft>
            </a:pPr>
            <a:r>
              <a:rPr lang="en-US" sz="2400" b="1" dirty="0"/>
              <a:t>Google Cloud Platform</a:t>
            </a:r>
            <a:endParaRPr lang="en-US" sz="2400" b="1" dirty="0" smtClean="0"/>
          </a:p>
          <a:p>
            <a:pPr marL="800100" indent="-228600">
              <a:spcBef>
                <a:spcPts val="600"/>
              </a:spcBef>
              <a:spcAft>
                <a:spcPts val="600"/>
              </a:spcAft>
            </a:pPr>
            <a:r>
              <a:rPr lang="en-US" sz="2400" b="1" dirty="0"/>
              <a:t>Google </a:t>
            </a:r>
            <a:r>
              <a:rPr lang="en-US" sz="2400" b="1" dirty="0" err="1"/>
              <a:t>AppEngine</a:t>
            </a:r>
            <a:r>
              <a:rPr lang="en-US" sz="2400" b="1" dirty="0"/>
              <a:t>: Architecture and Core </a:t>
            </a:r>
            <a:r>
              <a:rPr lang="en-US" sz="2400" b="1" dirty="0" smtClean="0"/>
              <a:t>concepts </a:t>
            </a:r>
          </a:p>
          <a:p>
            <a:pPr marL="800100" indent="-228600">
              <a:spcBef>
                <a:spcPts val="600"/>
              </a:spcBef>
              <a:spcAft>
                <a:spcPts val="600"/>
              </a:spcAft>
            </a:pPr>
            <a:r>
              <a:rPr lang="en-US" sz="2400" b="1" dirty="0"/>
              <a:t>Application Life </a:t>
            </a:r>
            <a:r>
              <a:rPr lang="en-US" sz="2400" b="1" dirty="0" smtClean="0"/>
              <a:t>Cycle</a:t>
            </a:r>
          </a:p>
          <a:p>
            <a:pPr marL="800100" indent="-228600">
              <a:spcBef>
                <a:spcPts val="600"/>
              </a:spcBef>
              <a:spcAft>
                <a:spcPts val="600"/>
              </a:spcAft>
            </a:pPr>
            <a:endParaRPr lang="en-US" sz="2400" b="1" dirty="0" smtClean="0"/>
          </a:p>
          <a:p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5198-89AE-4B00-A47A-4DE3C7AA545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0" y="2667000"/>
            <a:ext cx="9144000" cy="4572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19175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Services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300" dirty="0"/>
              <a:t>AWS provides a collection of services for data storage and information management. </a:t>
            </a:r>
            <a:endParaRPr lang="en-US" sz="2300" dirty="0" smtClean="0"/>
          </a:p>
          <a:p>
            <a:pPr algn="just"/>
            <a:r>
              <a:rPr lang="en-US" sz="2300" dirty="0" smtClean="0"/>
              <a:t>The </a:t>
            </a:r>
            <a:r>
              <a:rPr lang="en-US" sz="2300" dirty="0"/>
              <a:t>core service in this area is represented by Amazon Simple Storage Service (S3). This is a distributed </a:t>
            </a:r>
            <a:r>
              <a:rPr lang="en-US" sz="2300" dirty="0" smtClean="0"/>
              <a:t>object store </a:t>
            </a:r>
            <a:r>
              <a:rPr lang="en-US" sz="2300" dirty="0"/>
              <a:t>that allows users to store information in different </a:t>
            </a:r>
            <a:r>
              <a:rPr lang="en-US" sz="2300" dirty="0" smtClean="0"/>
              <a:t>formats</a:t>
            </a:r>
          </a:p>
          <a:p>
            <a:pPr algn="just"/>
            <a:r>
              <a:rPr lang="en-US" sz="2300" dirty="0" smtClean="0"/>
              <a:t>The </a:t>
            </a:r>
            <a:r>
              <a:rPr lang="en-US" sz="2300" dirty="0"/>
              <a:t>core components of S3 </a:t>
            </a:r>
            <a:r>
              <a:rPr lang="en-US" sz="2300" dirty="0" smtClean="0"/>
              <a:t>are two</a:t>
            </a:r>
            <a:r>
              <a:rPr lang="en-US" sz="2300" dirty="0"/>
              <a:t>: buckets and objects. Buckets represent virtual containers in which to store objects; objects represent the content that is actually </a:t>
            </a:r>
            <a:r>
              <a:rPr lang="en-US" sz="2300" dirty="0" smtClean="0"/>
              <a:t>stored</a:t>
            </a:r>
          </a:p>
          <a:p>
            <a:pPr algn="just"/>
            <a:r>
              <a:rPr lang="en-US" sz="2300" dirty="0" smtClean="0"/>
              <a:t>Objects </a:t>
            </a:r>
            <a:r>
              <a:rPr lang="en-US" sz="2300" dirty="0"/>
              <a:t>can also be enriched with metadata that can </a:t>
            </a:r>
            <a:r>
              <a:rPr lang="en-US" sz="2300" dirty="0" smtClean="0"/>
              <a:t>be used </a:t>
            </a:r>
            <a:r>
              <a:rPr lang="en-US" sz="2300" dirty="0"/>
              <a:t>to tag the stored content with additional </a:t>
            </a:r>
            <a:r>
              <a:rPr lang="en-US" sz="2300" dirty="0" smtClean="0"/>
              <a:t>information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0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Services -  S3 key concepts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300" dirty="0"/>
              <a:t>AWS provides a collection of services for data storage and information management. </a:t>
            </a:r>
            <a:endParaRPr lang="en-US" sz="2300" dirty="0" smtClean="0"/>
          </a:p>
          <a:p>
            <a:pPr algn="just"/>
            <a:r>
              <a:rPr lang="en-US" sz="2300" dirty="0" smtClean="0"/>
              <a:t>The </a:t>
            </a:r>
            <a:r>
              <a:rPr lang="en-US" sz="2300" dirty="0"/>
              <a:t>core service in this area is represented by Amazon Simple Storage Service (S3). This is a distributed </a:t>
            </a:r>
            <a:r>
              <a:rPr lang="en-US" sz="2300" dirty="0" smtClean="0"/>
              <a:t>object store </a:t>
            </a:r>
            <a:r>
              <a:rPr lang="en-US" sz="2300" dirty="0"/>
              <a:t>that allows users to store information in different </a:t>
            </a:r>
            <a:r>
              <a:rPr lang="en-US" sz="2300" dirty="0" smtClean="0"/>
              <a:t>formats</a:t>
            </a:r>
          </a:p>
          <a:p>
            <a:pPr algn="just"/>
            <a:r>
              <a:rPr lang="en-US" sz="2300" dirty="0" smtClean="0"/>
              <a:t>The </a:t>
            </a:r>
            <a:r>
              <a:rPr lang="en-US" sz="2300" dirty="0"/>
              <a:t>core components of S3 </a:t>
            </a:r>
            <a:r>
              <a:rPr lang="en-US" sz="2300" dirty="0" smtClean="0"/>
              <a:t>are two</a:t>
            </a:r>
            <a:r>
              <a:rPr lang="en-US" sz="2300" dirty="0"/>
              <a:t>: buckets and objects. Buckets represent virtual containers in which to store objects; objects represent the content that is actually </a:t>
            </a:r>
            <a:r>
              <a:rPr lang="en-US" sz="2300" dirty="0" smtClean="0"/>
              <a:t>stored</a:t>
            </a:r>
          </a:p>
          <a:p>
            <a:pPr algn="just"/>
            <a:r>
              <a:rPr lang="en-US" sz="2300" dirty="0" smtClean="0"/>
              <a:t>Objects </a:t>
            </a:r>
            <a:r>
              <a:rPr lang="en-US" sz="2300" dirty="0"/>
              <a:t>can also be enriched with metadata that can </a:t>
            </a:r>
            <a:r>
              <a:rPr lang="en-US" sz="2300" dirty="0" smtClean="0"/>
              <a:t>be used </a:t>
            </a:r>
            <a:r>
              <a:rPr lang="en-US" sz="2300" dirty="0"/>
              <a:t>to tag the stored content with additional </a:t>
            </a:r>
            <a:r>
              <a:rPr lang="en-US" sz="2300" dirty="0" smtClean="0"/>
              <a:t>information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1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Services -  S3 key concepts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300" dirty="0" smtClean="0"/>
              <a:t>It is accessible through </a:t>
            </a:r>
            <a:r>
              <a:rPr lang="en-US" sz="2300" dirty="0"/>
              <a:t>a Representational State Transfer (REST) interface, which is quite similar to a </a:t>
            </a:r>
            <a:r>
              <a:rPr lang="en-US" sz="2300" dirty="0" smtClean="0"/>
              <a:t>distributed file </a:t>
            </a:r>
            <a:r>
              <a:rPr lang="en-US" sz="2300" dirty="0"/>
              <a:t>system but which presents some important differences that allow the infrastructure to be </a:t>
            </a:r>
            <a:r>
              <a:rPr lang="en-US" sz="2300" dirty="0" smtClean="0"/>
              <a:t>highly efficient :</a:t>
            </a:r>
          </a:p>
          <a:p>
            <a:pPr lvl="1" algn="just"/>
            <a:r>
              <a:rPr lang="en-US" sz="2000" dirty="0"/>
              <a:t>The storage is organized in a two-level </a:t>
            </a:r>
            <a:r>
              <a:rPr lang="en-US" sz="2000" dirty="0" smtClean="0"/>
              <a:t>hierarchy</a:t>
            </a:r>
          </a:p>
          <a:p>
            <a:pPr lvl="1" algn="just"/>
            <a:r>
              <a:rPr lang="en-US" sz="2000" dirty="0"/>
              <a:t>Stored objects cannot be manipulated like standard </a:t>
            </a:r>
            <a:r>
              <a:rPr lang="en-US" sz="2000" dirty="0" smtClean="0"/>
              <a:t>files</a:t>
            </a:r>
          </a:p>
          <a:p>
            <a:pPr lvl="1" algn="just"/>
            <a:r>
              <a:rPr lang="en-US" sz="2000" dirty="0"/>
              <a:t>Content is not immediately available to </a:t>
            </a:r>
            <a:r>
              <a:rPr lang="en-US" sz="2000" dirty="0" smtClean="0"/>
              <a:t>users</a:t>
            </a:r>
          </a:p>
          <a:p>
            <a:pPr lvl="1" algn="just"/>
            <a:r>
              <a:rPr lang="en-US" sz="2000" dirty="0"/>
              <a:t>Requests will occasionally </a:t>
            </a:r>
            <a:r>
              <a:rPr lang="en-US" sz="2000" dirty="0" smtClean="0"/>
              <a:t>fail</a:t>
            </a:r>
          </a:p>
          <a:p>
            <a:pPr algn="just"/>
            <a:r>
              <a:rPr lang="en-US" sz="2300" dirty="0"/>
              <a:t>Access to S3 is provided with RESTful Web services. These express all the operations that </a:t>
            </a:r>
            <a:r>
              <a:rPr lang="en-US" sz="2300" dirty="0" smtClean="0"/>
              <a:t>can be </a:t>
            </a:r>
            <a:r>
              <a:rPr lang="en-US" sz="2300" dirty="0"/>
              <a:t>performed on the storage in the form of HTTP requests (GET, PUT, DELETE, HEAD, </a:t>
            </a:r>
            <a:r>
              <a:rPr lang="en-US" sz="2300" dirty="0" smtClean="0"/>
              <a:t>and POST</a:t>
            </a:r>
            <a:r>
              <a:rPr lang="en-US" sz="2300" dirty="0"/>
              <a:t>), which operate differently according to the element they address. </a:t>
            </a:r>
            <a:endParaRPr lang="en-US" sz="2300" dirty="0" smtClean="0"/>
          </a:p>
          <a:p>
            <a:pPr algn="just"/>
            <a:endParaRPr lang="en-US" sz="23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Services -  </a:t>
            </a:r>
            <a:r>
              <a:rPr lang="en-US" dirty="0">
                <a:solidFill>
                  <a:srgbClr val="C00000"/>
                </a:solidFill>
              </a:rPr>
              <a:t>Resource naming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300" dirty="0"/>
              <a:t>Buckets, objects, and attached metadata are made accessible through a REST interface. Therefore</a:t>
            </a:r>
            <a:r>
              <a:rPr lang="en-US" sz="2300" dirty="0" smtClean="0"/>
              <a:t>, they </a:t>
            </a:r>
            <a:r>
              <a:rPr lang="en-US" sz="2300" dirty="0"/>
              <a:t>are represented by uniform resource identifiers (URIs) under the </a:t>
            </a:r>
            <a:r>
              <a:rPr lang="en-US" sz="2300" i="1" dirty="0">
                <a:solidFill>
                  <a:schemeClr val="accent1">
                    <a:lumMod val="50000"/>
                  </a:schemeClr>
                </a:solidFill>
              </a:rPr>
              <a:t>s3.amazonaws.com</a:t>
            </a:r>
            <a:r>
              <a:rPr lang="en-US" sz="2300" dirty="0"/>
              <a:t> </a:t>
            </a:r>
            <a:r>
              <a:rPr lang="en-US" sz="2300" dirty="0" smtClean="0"/>
              <a:t>domain</a:t>
            </a:r>
          </a:p>
          <a:p>
            <a:pPr algn="just"/>
            <a:r>
              <a:rPr lang="en-US" sz="2400" dirty="0" smtClean="0"/>
              <a:t>Amazon </a:t>
            </a:r>
            <a:r>
              <a:rPr lang="en-US" sz="2400" dirty="0"/>
              <a:t>offers three different ways of addressing a bucket</a:t>
            </a:r>
            <a:r>
              <a:rPr lang="en-US" sz="2400" dirty="0" smtClean="0"/>
              <a:t>:</a:t>
            </a:r>
          </a:p>
          <a:p>
            <a:pPr lvl="1" algn="just"/>
            <a:r>
              <a:rPr lang="en-US" sz="1900" dirty="0"/>
              <a:t>Canonical form: </a:t>
            </a:r>
            <a:r>
              <a:rPr lang="en-US" sz="1900" dirty="0">
                <a:hlinkClick r:id="rId2"/>
              </a:rPr>
              <a:t>http://s3.amazonaws.com/bukect_name</a:t>
            </a:r>
            <a:r>
              <a:rPr lang="en-US" sz="1900" dirty="0" smtClean="0">
                <a:hlinkClick r:id="rId2"/>
              </a:rPr>
              <a:t>/</a:t>
            </a:r>
            <a:endParaRPr lang="en-US" sz="1900" dirty="0" smtClean="0"/>
          </a:p>
          <a:p>
            <a:pPr lvl="1" algn="just"/>
            <a:r>
              <a:rPr lang="en-US" sz="1900" dirty="0"/>
              <a:t>Subdomain form: </a:t>
            </a:r>
            <a:r>
              <a:rPr lang="en-US" sz="1900" dirty="0">
                <a:hlinkClick r:id="rId3"/>
              </a:rPr>
              <a:t>http://bucketname.s3.amazon.com</a:t>
            </a:r>
            <a:r>
              <a:rPr lang="en-US" sz="1900" dirty="0" smtClean="0">
                <a:hlinkClick r:id="rId3"/>
              </a:rPr>
              <a:t>/</a:t>
            </a:r>
            <a:endParaRPr lang="en-US" sz="1900" dirty="0" smtClean="0"/>
          </a:p>
          <a:p>
            <a:pPr lvl="1" algn="just"/>
            <a:r>
              <a:rPr lang="en-US" sz="1900" dirty="0" smtClean="0"/>
              <a:t>Virtual </a:t>
            </a:r>
            <a:r>
              <a:rPr lang="en-US" sz="1900" dirty="0"/>
              <a:t>hosting form: </a:t>
            </a:r>
            <a:r>
              <a:rPr lang="en-US" sz="1900" dirty="0">
                <a:hlinkClick r:id="rId4"/>
              </a:rPr>
              <a:t>http://bucket-name.com</a:t>
            </a:r>
            <a:r>
              <a:rPr lang="en-US" sz="1900" dirty="0" smtClean="0">
                <a:hlinkClick r:id="rId4"/>
              </a:rPr>
              <a:t>/</a:t>
            </a:r>
            <a:r>
              <a:rPr lang="en-US" sz="1900" dirty="0" smtClean="0"/>
              <a:t>.</a:t>
            </a:r>
          </a:p>
          <a:p>
            <a:pPr algn="just"/>
            <a:r>
              <a:rPr lang="en-US" sz="2400" dirty="0"/>
              <a:t>Objects are always referred as resources local to a given bucket. Therefore, they always appear as a part of the resource component of a </a:t>
            </a:r>
            <a:r>
              <a:rPr lang="en-US" sz="2400" dirty="0" smtClean="0"/>
              <a:t>URI</a:t>
            </a:r>
          </a:p>
          <a:p>
            <a:pPr lvl="1" algn="just"/>
            <a:r>
              <a:rPr lang="en-US" sz="1600" dirty="0"/>
              <a:t>Canonical form: </a:t>
            </a:r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s3.amazonaws.com/bukect_name/object_name</a:t>
            </a:r>
            <a:endParaRPr lang="en-US" sz="1600" dirty="0" smtClean="0"/>
          </a:p>
          <a:p>
            <a:pPr lvl="1" algn="just"/>
            <a:r>
              <a:rPr lang="en-US" sz="1600" dirty="0" smtClean="0"/>
              <a:t>Subdomain </a:t>
            </a:r>
            <a:r>
              <a:rPr lang="en-US" sz="1600" dirty="0"/>
              <a:t>form: </a:t>
            </a:r>
            <a:r>
              <a:rPr lang="en-US" sz="1600" dirty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bucket-name/s3.amzonaws.com/object_name</a:t>
            </a:r>
            <a:endParaRPr lang="en-US" sz="1600" dirty="0" smtClean="0"/>
          </a:p>
          <a:p>
            <a:pPr lvl="1" algn="just"/>
            <a:r>
              <a:rPr lang="en-US" sz="1600" dirty="0" smtClean="0"/>
              <a:t>Virtual </a:t>
            </a:r>
            <a:r>
              <a:rPr lang="en-US" sz="1600" dirty="0"/>
              <a:t>hosting form: http://bucket-name.com/object_name</a:t>
            </a:r>
            <a:endParaRPr lang="en-US" sz="1600" dirty="0" smtClean="0"/>
          </a:p>
          <a:p>
            <a:pPr algn="just"/>
            <a:endParaRPr lang="en-US" sz="23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5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4  : Objectives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sz="2400" b="1" dirty="0" smtClean="0"/>
              <a:t>After completing this unit you should be able to</a:t>
            </a:r>
          </a:p>
          <a:p>
            <a:pPr marL="800100" indent="-228600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/>
              <a:t>Amazon </a:t>
            </a:r>
            <a:r>
              <a:rPr lang="en-US" sz="2400" b="1" dirty="0"/>
              <a:t>web services</a:t>
            </a:r>
            <a:endParaRPr lang="en-US" sz="2400" b="1" dirty="0" smtClean="0"/>
          </a:p>
          <a:p>
            <a:pPr marL="800100" indent="-228600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/>
              <a:t>AWS Compute Service</a:t>
            </a:r>
          </a:p>
          <a:p>
            <a:pPr marL="800100" indent="-228600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/>
              <a:t>AWS Storage Service</a:t>
            </a:r>
          </a:p>
          <a:p>
            <a:pPr marL="800100" indent="-228600">
              <a:spcBef>
                <a:spcPts val="600"/>
              </a:spcBef>
              <a:spcAft>
                <a:spcPts val="600"/>
              </a:spcAft>
            </a:pPr>
            <a:r>
              <a:rPr lang="en-US" sz="2400" b="1" dirty="0"/>
              <a:t>Google Cloud Platform</a:t>
            </a:r>
            <a:endParaRPr lang="en-US" sz="2400" b="1" dirty="0" smtClean="0"/>
          </a:p>
          <a:p>
            <a:pPr marL="800100" indent="-228600">
              <a:spcBef>
                <a:spcPts val="600"/>
              </a:spcBef>
              <a:spcAft>
                <a:spcPts val="600"/>
              </a:spcAft>
            </a:pPr>
            <a:r>
              <a:rPr lang="en-US" sz="2400" b="1" dirty="0"/>
              <a:t>Google </a:t>
            </a:r>
            <a:r>
              <a:rPr lang="en-US" sz="2400" b="1" dirty="0" err="1"/>
              <a:t>AppEngine</a:t>
            </a:r>
            <a:r>
              <a:rPr lang="en-US" sz="2400" b="1" dirty="0"/>
              <a:t>: Architecture and Core </a:t>
            </a:r>
            <a:r>
              <a:rPr lang="en-US" sz="2400" b="1" dirty="0" smtClean="0"/>
              <a:t>concepts </a:t>
            </a:r>
          </a:p>
          <a:p>
            <a:pPr marL="800100" indent="-228600">
              <a:spcBef>
                <a:spcPts val="600"/>
              </a:spcBef>
              <a:spcAft>
                <a:spcPts val="600"/>
              </a:spcAft>
            </a:pPr>
            <a:r>
              <a:rPr lang="en-US" sz="2400" b="1" dirty="0"/>
              <a:t>Application Life </a:t>
            </a:r>
            <a:r>
              <a:rPr lang="en-US" sz="2400" b="1" dirty="0" smtClean="0"/>
              <a:t>Cycle</a:t>
            </a:r>
          </a:p>
          <a:p>
            <a:pPr marL="800100" indent="-228600">
              <a:spcBef>
                <a:spcPts val="600"/>
              </a:spcBef>
              <a:spcAft>
                <a:spcPts val="600"/>
              </a:spcAft>
            </a:pPr>
            <a:endParaRPr lang="en-US" sz="2400" b="1" dirty="0" smtClean="0"/>
          </a:p>
          <a:p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5198-89AE-4B00-A47A-4DE3C7AA545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0" y="1562100"/>
            <a:ext cx="9144000" cy="4572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19175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Services -  </a:t>
            </a:r>
            <a:r>
              <a:rPr lang="en-US" dirty="0" smtClean="0"/>
              <a:t>Bucket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Except for the ?, which separates the resource path of a URI from the set of parameters </a:t>
            </a:r>
            <a:r>
              <a:rPr lang="en-US" sz="2000" dirty="0" smtClean="0"/>
              <a:t>passed with </a:t>
            </a:r>
            <a:r>
              <a:rPr lang="en-US" sz="2000" dirty="0"/>
              <a:t>the request, all the characters that follow the / after the bucket reference constitute the </a:t>
            </a:r>
            <a:r>
              <a:rPr lang="en-US" sz="2000" dirty="0" smtClean="0"/>
              <a:t>name of </a:t>
            </a:r>
            <a:r>
              <a:rPr lang="en-US" sz="2000" dirty="0"/>
              <a:t>the </a:t>
            </a:r>
            <a:r>
              <a:rPr lang="en-US" sz="2000" dirty="0" smtClean="0"/>
              <a:t>object</a:t>
            </a:r>
            <a:endParaRPr lang="en-US" sz="2000" dirty="0"/>
          </a:p>
          <a:p>
            <a:pPr algn="just"/>
            <a:r>
              <a:rPr lang="en-US" sz="2000" dirty="0"/>
              <a:t>For instance, path separator characters expressed as part of the object name do not have corresponding physical layout within the bucket </a:t>
            </a:r>
            <a:r>
              <a:rPr lang="en-US" sz="2000" dirty="0" smtClean="0"/>
              <a:t>store</a:t>
            </a:r>
          </a:p>
          <a:p>
            <a:pPr algn="just"/>
            <a:r>
              <a:rPr lang="en-US" sz="2000" dirty="0"/>
              <a:t>Finally, specific information about a given object, such as its access control policy or the server logging settings defined for a bucket, can be referenced using a specific parameter. More precisely: </a:t>
            </a:r>
            <a:endParaRPr lang="en-US" sz="2000" dirty="0" smtClean="0"/>
          </a:p>
          <a:p>
            <a:r>
              <a:rPr lang="en-US" sz="2000" dirty="0" smtClean="0"/>
              <a:t>Object ACL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s3.amazonaws.com/bukect_name/object_name?acl</a:t>
            </a:r>
            <a:endParaRPr lang="en-US" sz="2000" dirty="0" smtClean="0"/>
          </a:p>
          <a:p>
            <a:pPr algn="just"/>
            <a:r>
              <a:rPr lang="en-US" sz="2000" dirty="0" smtClean="0"/>
              <a:t>Bucket </a:t>
            </a:r>
            <a:r>
              <a:rPr lang="en-US" sz="2000" dirty="0"/>
              <a:t>server logging: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s3.amzonaws.com/bucket_name?logging</a:t>
            </a:r>
            <a:endParaRPr lang="en-US" sz="2000" dirty="0" smtClean="0"/>
          </a:p>
          <a:p>
            <a:pPr algn="just"/>
            <a:r>
              <a:rPr lang="en-US" sz="2000" dirty="0" smtClean="0"/>
              <a:t>Object </a:t>
            </a:r>
            <a:r>
              <a:rPr lang="en-US" sz="2000" dirty="0"/>
              <a:t>metadata are not directly accessible through a specific URI, but they are manipulated by adding attributes in the request of the URL and are not part of the identifier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Services -  </a:t>
            </a:r>
            <a:r>
              <a:rPr lang="en-US" dirty="0" smtClean="0"/>
              <a:t>S3 Key Concept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000" dirty="0" smtClean="0"/>
              <a:t>Resource Naming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/>
              <a:t>Buckets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/>
              <a:t>Objects and Meta Data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/>
              <a:t>Access Control and Security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/>
              <a:t>Advanced Features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Services -  </a:t>
            </a:r>
            <a:r>
              <a:rPr lang="en-US" dirty="0" smtClean="0"/>
              <a:t>Amazon EBS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8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Services -  </a:t>
            </a:r>
            <a:r>
              <a:rPr lang="en-US" dirty="0" smtClean="0"/>
              <a:t>Amazon </a:t>
            </a:r>
            <a:r>
              <a:rPr lang="en-US" dirty="0" err="1" smtClean="0"/>
              <a:t>Elasticache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2000" dirty="0" err="1"/>
              <a:t>ElastiCache</a:t>
            </a:r>
            <a:r>
              <a:rPr lang="en-US" sz="2000" dirty="0"/>
              <a:t> is an implementation of an elastic in-memory cache based on a cluster of </a:t>
            </a:r>
            <a:r>
              <a:rPr lang="en-US" sz="2000" dirty="0" smtClean="0"/>
              <a:t>EC2 instances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>
              <a:spcBef>
                <a:spcPts val="600"/>
              </a:spcBef>
            </a:pPr>
            <a:r>
              <a:rPr lang="en-US" sz="2000" dirty="0" smtClean="0"/>
              <a:t>It </a:t>
            </a:r>
            <a:r>
              <a:rPr lang="en-US" sz="2000" dirty="0"/>
              <a:t>provides fast data access from other EC2 instances through a </a:t>
            </a:r>
            <a:r>
              <a:rPr lang="en-US" sz="2000" dirty="0" err="1" smtClean="0"/>
              <a:t>Memcached</a:t>
            </a:r>
            <a:r>
              <a:rPr lang="en-US" sz="2000" dirty="0" smtClean="0"/>
              <a:t>-compatible protocol </a:t>
            </a:r>
            <a:r>
              <a:rPr lang="en-US" sz="2000" dirty="0"/>
              <a:t>so that existing applications based on such technology do not need to be modified and </a:t>
            </a:r>
            <a:r>
              <a:rPr lang="en-US" sz="2000" dirty="0" smtClean="0"/>
              <a:t>can transparently </a:t>
            </a:r>
            <a:r>
              <a:rPr lang="en-US" sz="2000" dirty="0"/>
              <a:t>migrate to </a:t>
            </a:r>
            <a:r>
              <a:rPr lang="en-US" sz="2000" dirty="0" err="1" smtClean="0"/>
              <a:t>ElastiCache</a:t>
            </a:r>
            <a:endParaRPr lang="en-US" sz="2000" dirty="0"/>
          </a:p>
          <a:p>
            <a:pPr algn="just">
              <a:spcBef>
                <a:spcPts val="600"/>
              </a:spcBef>
            </a:pPr>
            <a:r>
              <a:rPr lang="en-US" sz="2000" dirty="0" err="1"/>
              <a:t>ElastiCache</a:t>
            </a:r>
            <a:r>
              <a:rPr lang="en-US" sz="2000" dirty="0"/>
              <a:t> is based on a cluster of EC2 instances running the caching software, which is </a:t>
            </a:r>
            <a:r>
              <a:rPr lang="en-US" sz="2000" dirty="0" smtClean="0"/>
              <a:t>made available </a:t>
            </a:r>
            <a:r>
              <a:rPr lang="en-US" sz="2000" dirty="0"/>
              <a:t>through Web services. An </a:t>
            </a:r>
            <a:r>
              <a:rPr lang="en-US" sz="2000" dirty="0" err="1"/>
              <a:t>ElastiCache</a:t>
            </a:r>
            <a:r>
              <a:rPr lang="en-US" sz="2000" dirty="0"/>
              <a:t> cluster can be dynamically resized according </a:t>
            </a:r>
            <a:r>
              <a:rPr lang="en-US" sz="2000" dirty="0" smtClean="0"/>
              <a:t>to the </a:t>
            </a:r>
            <a:r>
              <a:rPr lang="en-US" sz="2000" dirty="0"/>
              <a:t>demand of the client applications</a:t>
            </a:r>
            <a:r>
              <a:rPr lang="en-US" sz="2000" dirty="0" smtClean="0"/>
              <a:t>.</a:t>
            </a:r>
          </a:p>
          <a:p>
            <a:pPr algn="just">
              <a:spcBef>
                <a:spcPts val="600"/>
              </a:spcBef>
            </a:pPr>
            <a:r>
              <a:rPr lang="en-US" sz="2000" dirty="0" err="1"/>
              <a:t>ElastiCache</a:t>
            </a:r>
            <a:r>
              <a:rPr lang="en-US" sz="2000" dirty="0"/>
              <a:t> nodes are priced according to the EC2 costing model, with a small price </a:t>
            </a:r>
            <a:r>
              <a:rPr lang="en-US" sz="2000" dirty="0" smtClean="0"/>
              <a:t>difference due </a:t>
            </a:r>
            <a:r>
              <a:rPr lang="en-US" sz="2000" dirty="0"/>
              <a:t>to the use of the caching service installed on such </a:t>
            </a:r>
            <a:r>
              <a:rPr lang="en-US" sz="2000" dirty="0" smtClean="0"/>
              <a:t>instances. </a:t>
            </a:r>
          </a:p>
          <a:p>
            <a:pPr algn="just">
              <a:spcBef>
                <a:spcPts val="600"/>
              </a:spcBef>
            </a:pPr>
            <a:r>
              <a:rPr lang="en-US" sz="2000" dirty="0"/>
              <a:t>It is possible to choose </a:t>
            </a:r>
            <a:r>
              <a:rPr lang="en-US" sz="2000" dirty="0" smtClean="0"/>
              <a:t>between different </a:t>
            </a:r>
            <a:r>
              <a:rPr lang="en-US" sz="2000" dirty="0"/>
              <a:t>types of instances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0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Services -  </a:t>
            </a:r>
            <a:r>
              <a:rPr lang="en-US" dirty="0" smtClean="0"/>
              <a:t>Amazon </a:t>
            </a:r>
            <a:r>
              <a:rPr lang="en-US" dirty="0" err="1" smtClean="0"/>
              <a:t>Elasticache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866045" cy="339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6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Services - Structured Storage Solutions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  <a:spcBef>
                <a:spcPts val="600"/>
              </a:spcBef>
            </a:pPr>
            <a:r>
              <a:rPr lang="en-US" sz="2400" dirty="0"/>
              <a:t>Preconfigured EC2 AMIs. </a:t>
            </a:r>
            <a:endParaRPr lang="en-US" sz="2400" dirty="0" smtClean="0"/>
          </a:p>
          <a:p>
            <a:pPr algn="just">
              <a:lnSpc>
                <a:spcPct val="200000"/>
              </a:lnSpc>
              <a:spcBef>
                <a:spcPts val="600"/>
              </a:spcBef>
            </a:pPr>
            <a:r>
              <a:rPr lang="en-US" sz="2400" dirty="0"/>
              <a:t>Amazon </a:t>
            </a:r>
            <a:r>
              <a:rPr lang="en-US" sz="2400" dirty="0" smtClean="0"/>
              <a:t>RDS</a:t>
            </a:r>
          </a:p>
          <a:p>
            <a:pPr algn="just">
              <a:lnSpc>
                <a:spcPct val="200000"/>
              </a:lnSpc>
              <a:spcBef>
                <a:spcPts val="600"/>
              </a:spcBef>
            </a:pPr>
            <a:r>
              <a:rPr lang="en-US" sz="2400" dirty="0"/>
              <a:t>Amazon </a:t>
            </a:r>
            <a:r>
              <a:rPr lang="en-US" sz="2400" dirty="0" err="1" smtClean="0"/>
              <a:t>SimpleD</a:t>
            </a:r>
            <a:r>
              <a:rPr lang="en-US" sz="2000" dirty="0" err="1" smtClean="0"/>
              <a:t>B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Services - Structured Storage Solutions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2400" dirty="0" smtClean="0"/>
              <a:t>Amazon RDS</a:t>
            </a:r>
          </a:p>
          <a:p>
            <a:pPr lvl="1" algn="just">
              <a:spcBef>
                <a:spcPts val="600"/>
              </a:spcBef>
            </a:pPr>
            <a:r>
              <a:rPr lang="en-US" sz="2000" dirty="0"/>
              <a:t>RDS is relational database service that relies on the EC2 infrastructure and is managed by Amazon. </a:t>
            </a:r>
            <a:endParaRPr lang="en-US" sz="2000" dirty="0" smtClean="0"/>
          </a:p>
          <a:p>
            <a:pPr lvl="1" algn="just">
              <a:spcBef>
                <a:spcPts val="600"/>
              </a:spcBef>
            </a:pPr>
            <a:r>
              <a:rPr lang="en-US" sz="2000" dirty="0" smtClean="0"/>
              <a:t>Developers </a:t>
            </a:r>
            <a:r>
              <a:rPr lang="en-US" sz="2000" dirty="0"/>
              <a:t>do not have to worry about configuring the storage for high availability, designing failover strategies, or keeping the servers up-to-date with patches. </a:t>
            </a:r>
            <a:endParaRPr lang="en-US" sz="2000" dirty="0" smtClean="0"/>
          </a:p>
          <a:p>
            <a:pPr lvl="1" algn="just">
              <a:spcBef>
                <a:spcPts val="600"/>
              </a:spcBef>
            </a:pPr>
            <a:r>
              <a:rPr lang="en-US" sz="2000" dirty="0" smtClean="0"/>
              <a:t>Moreover</a:t>
            </a:r>
            <a:r>
              <a:rPr lang="en-US" sz="2000" dirty="0"/>
              <a:t>, the service </a:t>
            </a:r>
            <a:r>
              <a:rPr lang="en-US" sz="2000" dirty="0" smtClean="0"/>
              <a:t>provides users </a:t>
            </a:r>
            <a:r>
              <a:rPr lang="en-US" sz="2000" dirty="0"/>
              <a:t>with automatic backups, snapshots, point-in-time recoveries, and facilities for </a:t>
            </a:r>
            <a:r>
              <a:rPr lang="en-US" sz="2000" dirty="0" smtClean="0"/>
              <a:t>implementing replications</a:t>
            </a:r>
            <a:r>
              <a:rPr lang="en-US" sz="2000" dirty="0"/>
              <a:t>. These and the common database management services are available through the </a:t>
            </a:r>
            <a:r>
              <a:rPr lang="en-US" sz="2000" dirty="0" smtClean="0"/>
              <a:t>AWS console </a:t>
            </a:r>
            <a:r>
              <a:rPr lang="en-US" sz="2000" dirty="0"/>
              <a:t>or a specific Web service. </a:t>
            </a:r>
            <a:endParaRPr lang="en-US" sz="2000" dirty="0" smtClean="0"/>
          </a:p>
          <a:p>
            <a:pPr lvl="1" algn="just">
              <a:spcBef>
                <a:spcPts val="600"/>
              </a:spcBef>
            </a:pPr>
            <a:r>
              <a:rPr lang="en-US" sz="2000" dirty="0" smtClean="0"/>
              <a:t>Two </a:t>
            </a:r>
            <a:r>
              <a:rPr lang="en-US" sz="2000" dirty="0"/>
              <a:t>relational engines are available: MySQL and </a:t>
            </a:r>
            <a:r>
              <a:rPr lang="en-US" sz="2000" dirty="0" smtClean="0"/>
              <a:t>Oracle</a:t>
            </a:r>
          </a:p>
          <a:p>
            <a:pPr lvl="1" algn="just">
              <a:spcBef>
                <a:spcPts val="600"/>
              </a:spcBef>
            </a:pPr>
            <a:r>
              <a:rPr lang="en-US" sz="2000" dirty="0"/>
              <a:t>Two key advanced features of RDS are multi-AZ deployment and read replicas. 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6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Services - Structured Storage Solutions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2400" dirty="0" smtClean="0"/>
              <a:t>Amazon RDS</a:t>
            </a:r>
          </a:p>
          <a:p>
            <a:pPr lvl="1" algn="just">
              <a:spcBef>
                <a:spcPts val="600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first </a:t>
            </a:r>
            <a:r>
              <a:rPr lang="en-US" sz="2000" dirty="0" smtClean="0"/>
              <a:t>option provides </a:t>
            </a:r>
            <a:r>
              <a:rPr lang="en-US" sz="2000" dirty="0"/>
              <a:t>users with a failover infrastructure for their RDBMS solutions. The high-availability solution is implemented by keeping in standby synchronized copies of the services in different availability zones that are activated if the primary service goes down. </a:t>
            </a:r>
            <a:endParaRPr lang="en-US" sz="2000" dirty="0" smtClean="0"/>
          </a:p>
          <a:p>
            <a:pPr lvl="1" algn="just">
              <a:spcBef>
                <a:spcPts val="600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second option provides </a:t>
            </a:r>
            <a:r>
              <a:rPr lang="en-US" sz="2000" dirty="0" smtClean="0"/>
              <a:t>users with </a:t>
            </a:r>
            <a:r>
              <a:rPr lang="en-US" sz="2000" dirty="0"/>
              <a:t>increased performance for applications that are heavily based on database reads. In this case</a:t>
            </a:r>
            <a:r>
              <a:rPr lang="en-US" sz="2000" dirty="0" smtClean="0"/>
              <a:t>, Amazon </a:t>
            </a:r>
            <a:r>
              <a:rPr lang="en-US" sz="2000" dirty="0"/>
              <a:t>deploys copies of the primary service that are only available for database reads, thus cutting down the response time of the </a:t>
            </a:r>
            <a:r>
              <a:rPr lang="en-US" sz="2000" dirty="0" smtClean="0"/>
              <a:t>service</a:t>
            </a:r>
          </a:p>
          <a:p>
            <a:pPr lvl="1" algn="just">
              <a:spcBef>
                <a:spcPts val="600"/>
              </a:spcBef>
            </a:pPr>
            <a:r>
              <a:rPr lang="en-US" sz="2000" dirty="0"/>
              <a:t>The available options and the relative pricing of the service during 20112012 are shown </a:t>
            </a:r>
            <a:r>
              <a:rPr lang="en-US" sz="2000" dirty="0" smtClean="0"/>
              <a:t>in Table </a:t>
            </a:r>
            <a:r>
              <a:rPr lang="en-US" sz="2000" dirty="0"/>
              <a:t>9.4. The table shows the costing details of the on-demand instances</a:t>
            </a:r>
          </a:p>
          <a:p>
            <a:pPr lvl="1" algn="just">
              <a:spcBef>
                <a:spcPts val="600"/>
              </a:spcBef>
            </a:pP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Services - Structured Storage Solutions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2400" dirty="0" smtClean="0"/>
              <a:t>Amazon RDS</a:t>
            </a:r>
          </a:p>
          <a:p>
            <a:pPr marL="223665" lvl="1" indent="0" algn="just">
              <a:spcBef>
                <a:spcPts val="600"/>
              </a:spcBef>
              <a:buNone/>
            </a:pP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2206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88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Services - Structured Storage Solutions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3081" y="1075765"/>
            <a:ext cx="8752320" cy="5577728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2400" dirty="0" smtClean="0"/>
              <a:t>Amazon RDS</a:t>
            </a:r>
          </a:p>
          <a:p>
            <a:pPr lvl="1" algn="just">
              <a:spcBef>
                <a:spcPts val="600"/>
              </a:spcBef>
            </a:pPr>
            <a:r>
              <a:rPr lang="en-US" sz="2000" dirty="0"/>
              <a:t>With respect to the previous solution, users are not responsible for managing, configuring, </a:t>
            </a:r>
            <a:r>
              <a:rPr lang="en-US" sz="2000" dirty="0" smtClean="0"/>
              <a:t>and patching </a:t>
            </a:r>
            <a:r>
              <a:rPr lang="en-US" sz="2000" dirty="0"/>
              <a:t>the database management software, but these operations are performed by the AWS. </a:t>
            </a:r>
            <a:endParaRPr lang="en-US" sz="2000" dirty="0" smtClean="0"/>
          </a:p>
          <a:p>
            <a:pPr lvl="1" algn="just">
              <a:spcBef>
                <a:spcPts val="600"/>
              </a:spcBef>
            </a:pPr>
            <a:r>
              <a:rPr lang="en-US" sz="2000" dirty="0" smtClean="0"/>
              <a:t>In addition</a:t>
            </a:r>
            <a:r>
              <a:rPr lang="en-US" sz="2000" dirty="0"/>
              <a:t>, support for elastic management of servers is simplified. Therefore, this solution is </a:t>
            </a:r>
            <a:r>
              <a:rPr lang="en-US" sz="2000" dirty="0" smtClean="0"/>
              <a:t>optimal for </a:t>
            </a:r>
            <a:r>
              <a:rPr lang="en-US" sz="2000" dirty="0"/>
              <a:t>applications based on the Oracle and MySQL engines, which are migrated on the AWS infrastructure and require a scalable database solution.</a:t>
            </a:r>
            <a:endParaRPr lang="en-US" sz="2000" dirty="0" smtClean="0"/>
          </a:p>
          <a:p>
            <a:pPr marL="223665" lvl="1" indent="0" algn="just">
              <a:spcBef>
                <a:spcPts val="600"/>
              </a:spcBef>
              <a:buNone/>
            </a:pP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2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Offering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5198-89AE-4B00-A47A-4DE3C7AA545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74885"/>
            <a:ext cx="7960359" cy="459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5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Services - Structured Storage Solutions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2400" dirty="0" smtClean="0"/>
              <a:t>Amazon </a:t>
            </a:r>
            <a:r>
              <a:rPr lang="en-US" sz="2400" dirty="0" err="1" smtClean="0"/>
              <a:t>SimpleD</a:t>
            </a:r>
            <a:r>
              <a:rPr lang="en-US" sz="2000" dirty="0" err="1" smtClean="0"/>
              <a:t>B</a:t>
            </a:r>
            <a:endParaRPr lang="en-US" sz="2000" dirty="0" smtClean="0"/>
          </a:p>
          <a:p>
            <a:pPr lvl="1" algn="just">
              <a:spcBef>
                <a:spcPts val="600"/>
              </a:spcBef>
            </a:pPr>
            <a:r>
              <a:rPr lang="en-US" sz="1800" dirty="0"/>
              <a:t>Amazon </a:t>
            </a:r>
            <a:r>
              <a:rPr lang="en-US" sz="1800" dirty="0" err="1"/>
              <a:t>SimpleDB</a:t>
            </a:r>
            <a:r>
              <a:rPr lang="en-US" sz="1800" dirty="0"/>
              <a:t> is a lightweight, highly scalable, and flexible data storage solution for applications that do not require a fully relational model for their data. </a:t>
            </a:r>
            <a:r>
              <a:rPr lang="en-US" sz="1800" dirty="0" err="1"/>
              <a:t>SimpleDB</a:t>
            </a:r>
            <a:r>
              <a:rPr lang="en-US" sz="1800" dirty="0"/>
              <a:t> provides support </a:t>
            </a:r>
            <a:r>
              <a:rPr lang="en-US" sz="1800" dirty="0" smtClean="0"/>
              <a:t>for </a:t>
            </a:r>
            <a:r>
              <a:rPr lang="en-US" sz="1800" dirty="0" err="1" smtClean="0"/>
              <a:t>semistructured</a:t>
            </a:r>
            <a:r>
              <a:rPr lang="en-US" sz="1800" dirty="0" smtClean="0"/>
              <a:t> </a:t>
            </a:r>
            <a:r>
              <a:rPr lang="en-US" sz="1800" dirty="0"/>
              <a:t>data, the model for which is based on the concept of domains, items, and attributes.</a:t>
            </a:r>
          </a:p>
          <a:p>
            <a:pPr lvl="1" algn="just">
              <a:spcBef>
                <a:spcPts val="600"/>
              </a:spcBef>
            </a:pPr>
            <a:r>
              <a:rPr lang="en-US" sz="1800" dirty="0"/>
              <a:t>With respect to the relational model, this model provides fewer constraints on the structure of </a:t>
            </a:r>
            <a:r>
              <a:rPr lang="en-US" sz="1800" dirty="0" smtClean="0"/>
              <a:t>data entries</a:t>
            </a:r>
            <a:r>
              <a:rPr lang="en-US" sz="1800" dirty="0"/>
              <a:t>, thus obtaining improved performance in querying large quantities of data. </a:t>
            </a:r>
            <a:endParaRPr lang="en-US" sz="1800" dirty="0" smtClean="0"/>
          </a:p>
          <a:p>
            <a:pPr lvl="1" algn="just">
              <a:spcBef>
                <a:spcPts val="600"/>
              </a:spcBef>
            </a:pPr>
            <a:r>
              <a:rPr lang="en-US" sz="1800" dirty="0" smtClean="0"/>
              <a:t>As </a:t>
            </a:r>
            <a:r>
              <a:rPr lang="en-US" sz="1800" dirty="0"/>
              <a:t>happens </a:t>
            </a:r>
            <a:r>
              <a:rPr lang="en-US" sz="1800" dirty="0" smtClean="0"/>
              <a:t>for Amazon </a:t>
            </a:r>
            <a:r>
              <a:rPr lang="en-US" sz="1800" dirty="0"/>
              <a:t>RDS, this service frees AWS users from performing configuration, management, </a:t>
            </a:r>
            <a:r>
              <a:rPr lang="en-US" sz="1800" dirty="0" smtClean="0"/>
              <a:t>and high-availability </a:t>
            </a:r>
            <a:r>
              <a:rPr lang="en-US" sz="1800" dirty="0"/>
              <a:t>design for their data stores</a:t>
            </a:r>
            <a:r>
              <a:rPr lang="en-US" sz="1800" dirty="0" smtClean="0"/>
              <a:t>.</a:t>
            </a:r>
          </a:p>
          <a:p>
            <a:pPr lvl="1" algn="just">
              <a:spcBef>
                <a:spcPts val="600"/>
              </a:spcBef>
            </a:pPr>
            <a:r>
              <a:rPr lang="en-US" sz="1800" dirty="0" err="1"/>
              <a:t>SimpleDB</a:t>
            </a:r>
            <a:r>
              <a:rPr lang="en-US" sz="1800" dirty="0"/>
              <a:t> uses domains as top-level elements to organize a data store. These domains </a:t>
            </a:r>
            <a:r>
              <a:rPr lang="en-US" sz="1800" dirty="0" smtClean="0"/>
              <a:t>are roughly </a:t>
            </a:r>
            <a:r>
              <a:rPr lang="en-US" sz="1800" dirty="0"/>
              <a:t>comparable to tables in the relational model. Unlike tables, they allow items not to have </a:t>
            </a:r>
            <a:r>
              <a:rPr lang="en-US" sz="1800" dirty="0" smtClean="0"/>
              <a:t>all the </a:t>
            </a:r>
            <a:r>
              <a:rPr lang="en-US" sz="1800" dirty="0"/>
              <a:t>same column structure; each item is therefore represented as a collection of attributes </a:t>
            </a:r>
            <a:r>
              <a:rPr lang="en-US" sz="1800" dirty="0" smtClean="0"/>
              <a:t>expressed in </a:t>
            </a:r>
            <a:r>
              <a:rPr lang="en-US" sz="1800" dirty="0"/>
              <a:t>the form of a key-value pair. </a:t>
            </a:r>
            <a:endParaRPr lang="en-US" sz="1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7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Services - Structured Storage Solutions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2400" dirty="0" smtClean="0"/>
              <a:t>Amazon </a:t>
            </a:r>
            <a:r>
              <a:rPr lang="en-US" sz="2400" dirty="0" err="1" smtClean="0"/>
              <a:t>SimpleD</a:t>
            </a:r>
            <a:r>
              <a:rPr lang="en-US" sz="2000" dirty="0" err="1" smtClean="0"/>
              <a:t>B</a:t>
            </a:r>
            <a:endParaRPr lang="en-US" sz="2000" dirty="0" smtClean="0"/>
          </a:p>
          <a:p>
            <a:pPr marL="0" indent="0" algn="just">
              <a:spcBef>
                <a:spcPts val="600"/>
              </a:spcBef>
              <a:buNone/>
            </a:pP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190722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2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Services </a:t>
            </a:r>
            <a:r>
              <a:rPr lang="en-US" dirty="0" smtClean="0"/>
              <a:t>– Amazon Cloud Front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2000" dirty="0" err="1"/>
              <a:t>CloudFront</a:t>
            </a:r>
            <a:r>
              <a:rPr lang="en-US" sz="2000" dirty="0"/>
              <a:t> is an implementation of a content delivery network on top of the Amazon </a:t>
            </a:r>
            <a:r>
              <a:rPr lang="en-US" sz="2000" dirty="0" smtClean="0"/>
              <a:t>distributed storage </a:t>
            </a:r>
            <a:r>
              <a:rPr lang="en-US" sz="2000" dirty="0"/>
              <a:t>infrastructure</a:t>
            </a:r>
            <a:r>
              <a:rPr lang="en-US" sz="2000" dirty="0" smtClean="0"/>
              <a:t>.</a:t>
            </a:r>
          </a:p>
          <a:p>
            <a:pPr algn="just">
              <a:spcBef>
                <a:spcPts val="600"/>
              </a:spcBef>
            </a:pPr>
            <a:r>
              <a:rPr lang="en-US" sz="2000" dirty="0" smtClean="0"/>
              <a:t>It </a:t>
            </a:r>
            <a:r>
              <a:rPr lang="en-US" sz="2000" dirty="0"/>
              <a:t>leverages a collection of edge servers strategically located around </a:t>
            </a:r>
            <a:r>
              <a:rPr lang="en-US" sz="2000" dirty="0" smtClean="0"/>
              <a:t>the globe </a:t>
            </a:r>
            <a:r>
              <a:rPr lang="en-US" sz="2000" dirty="0"/>
              <a:t>to better serve requests for static and streaming Web content so that the transfer time </a:t>
            </a:r>
            <a:r>
              <a:rPr lang="en-US" sz="2000" dirty="0" smtClean="0"/>
              <a:t>is reduced </a:t>
            </a:r>
            <a:r>
              <a:rPr lang="en-US" sz="2000" dirty="0"/>
              <a:t>as much as possible</a:t>
            </a:r>
            <a:r>
              <a:rPr lang="en-US" sz="2000" dirty="0" smtClean="0"/>
              <a:t>.</a:t>
            </a:r>
          </a:p>
          <a:p>
            <a:pPr algn="just">
              <a:spcBef>
                <a:spcPts val="600"/>
              </a:spcBef>
            </a:pPr>
            <a:r>
              <a:rPr lang="en-US" sz="2000" dirty="0"/>
              <a:t>AWS provides users with simple Web service APIs to manage </a:t>
            </a:r>
            <a:r>
              <a:rPr lang="en-US" sz="2000" dirty="0" err="1"/>
              <a:t>CloudFront</a:t>
            </a:r>
            <a:r>
              <a:rPr lang="en-US" sz="2000" dirty="0" smtClean="0"/>
              <a:t>.</a:t>
            </a:r>
          </a:p>
          <a:p>
            <a:pPr algn="just">
              <a:spcBef>
                <a:spcPts val="600"/>
              </a:spcBef>
            </a:pPr>
            <a:r>
              <a:rPr lang="en-US" sz="2000" dirty="0" smtClean="0"/>
              <a:t>To </a:t>
            </a:r>
            <a:r>
              <a:rPr lang="en-US" sz="2000" dirty="0"/>
              <a:t>make </a:t>
            </a:r>
            <a:r>
              <a:rPr lang="en-US" sz="2000" dirty="0" smtClean="0"/>
              <a:t>available content </a:t>
            </a:r>
            <a:r>
              <a:rPr lang="en-US" sz="2000" dirty="0"/>
              <a:t>through </a:t>
            </a:r>
            <a:r>
              <a:rPr lang="en-US" sz="2000" dirty="0" err="1"/>
              <a:t>CloudFront</a:t>
            </a:r>
            <a:r>
              <a:rPr lang="en-US" sz="2000" dirty="0"/>
              <a:t>, it is necessary to create a distribution. This identifies an origin server</a:t>
            </a:r>
            <a:r>
              <a:rPr lang="en-US" sz="2000" dirty="0" smtClean="0"/>
              <a:t>, which </a:t>
            </a:r>
            <a:r>
              <a:rPr lang="en-US" sz="2000" dirty="0"/>
              <a:t>contains the original version of the content being distributed, and it is referenced by a </a:t>
            </a:r>
            <a:r>
              <a:rPr lang="en-US" sz="2000" dirty="0" smtClean="0"/>
              <a:t>DNS domain </a:t>
            </a:r>
            <a:r>
              <a:rPr lang="en-US" sz="2000" dirty="0"/>
              <a:t>under the Cloudfront.net domain </a:t>
            </a:r>
            <a:r>
              <a:rPr lang="en-US" sz="2000" dirty="0" smtClean="0"/>
              <a:t>name</a:t>
            </a:r>
          </a:p>
          <a:p>
            <a:pPr algn="just">
              <a:spcBef>
                <a:spcPts val="600"/>
              </a:spcBef>
            </a:pPr>
            <a:r>
              <a:rPr lang="en-US" sz="2000" dirty="0"/>
              <a:t>The content that can be delivered through </a:t>
            </a:r>
            <a:r>
              <a:rPr lang="en-US" sz="2000" dirty="0" err="1"/>
              <a:t>CloudFront</a:t>
            </a:r>
            <a:r>
              <a:rPr lang="en-US" sz="2000" dirty="0"/>
              <a:t> is static (HTTP and HTTPS) or </a:t>
            </a:r>
            <a:r>
              <a:rPr lang="en-US" sz="2000" dirty="0" smtClean="0"/>
              <a:t>streaming (</a:t>
            </a:r>
            <a:r>
              <a:rPr lang="en-US" sz="2000" dirty="0"/>
              <a:t>Real Time Messaging Protocol, or RMTP). The origin server hosting the original copy of the distributed content can be an S3 bucket, an EC2 instance, or a server external to the Amazon network.</a:t>
            </a:r>
            <a:endParaRPr lang="en-US" sz="2000" dirty="0" smtClean="0"/>
          </a:p>
          <a:p>
            <a:pPr algn="just">
              <a:spcBef>
                <a:spcPts val="600"/>
              </a:spcBef>
            </a:pP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0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Services </a:t>
            </a:r>
            <a:r>
              <a:rPr lang="en-US" dirty="0" smtClean="0"/>
              <a:t>– Amazon Cloud Front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89399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6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AppEngine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3080" y="1075765"/>
            <a:ext cx="8848147" cy="5577728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2000" dirty="0"/>
              <a:t>Google </a:t>
            </a:r>
            <a:r>
              <a:rPr lang="en-US" sz="2000" dirty="0" err="1"/>
              <a:t>AppEngine</a:t>
            </a:r>
            <a:r>
              <a:rPr lang="en-US" sz="2000" dirty="0"/>
              <a:t> is a PaaS implementation that provides services for developing and </a:t>
            </a:r>
            <a:r>
              <a:rPr lang="en-US" sz="2000" dirty="0" smtClean="0"/>
              <a:t>hosting scalable </a:t>
            </a:r>
            <a:r>
              <a:rPr lang="en-US" sz="2000" dirty="0"/>
              <a:t>Web applications. </a:t>
            </a:r>
            <a:endParaRPr lang="en-US" sz="2000" dirty="0" smtClean="0"/>
          </a:p>
          <a:p>
            <a:pPr algn="just">
              <a:spcBef>
                <a:spcPts val="600"/>
              </a:spcBef>
            </a:pPr>
            <a:r>
              <a:rPr lang="en-US" sz="2000" dirty="0" err="1" smtClean="0"/>
              <a:t>AppEngine</a:t>
            </a:r>
            <a:r>
              <a:rPr lang="en-US" sz="2000" dirty="0" smtClean="0"/>
              <a:t> </a:t>
            </a:r>
            <a:r>
              <a:rPr lang="en-US" sz="2000" dirty="0"/>
              <a:t>is essentially a distributed and scalable runtime </a:t>
            </a:r>
            <a:r>
              <a:rPr lang="en-US" sz="2000" dirty="0" smtClean="0"/>
              <a:t>environment that </a:t>
            </a:r>
            <a:r>
              <a:rPr lang="en-US" sz="2000" dirty="0"/>
              <a:t>leverages Google’s distributed infrastructure to scale out applications facing a large number </a:t>
            </a:r>
            <a:r>
              <a:rPr lang="en-US" sz="2000" dirty="0" smtClean="0"/>
              <a:t>of requests </a:t>
            </a:r>
            <a:r>
              <a:rPr lang="en-US" sz="2000" dirty="0"/>
              <a:t>by allocating more computing resources to them and balancing the load among them. </a:t>
            </a:r>
            <a:endParaRPr lang="en-US" sz="2000" dirty="0" smtClean="0"/>
          </a:p>
          <a:p>
            <a:pPr algn="just">
              <a:spcBef>
                <a:spcPts val="600"/>
              </a:spcBef>
            </a:pPr>
            <a:r>
              <a:rPr lang="en-US" sz="2000" dirty="0" smtClean="0"/>
              <a:t>The runtime </a:t>
            </a:r>
            <a:r>
              <a:rPr lang="en-US" sz="2000" dirty="0"/>
              <a:t>is completed by a collection of services that allow developers to design and implement applications that naturally scale on </a:t>
            </a:r>
            <a:r>
              <a:rPr lang="en-US" sz="2000" dirty="0" err="1"/>
              <a:t>AppEngine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>
              <a:spcBef>
                <a:spcPts val="600"/>
              </a:spcBef>
            </a:pPr>
            <a:r>
              <a:rPr lang="en-US" sz="2000" dirty="0" smtClean="0"/>
              <a:t>Developers </a:t>
            </a:r>
            <a:r>
              <a:rPr lang="en-US" sz="2000" dirty="0"/>
              <a:t>can develop applications in Java</a:t>
            </a:r>
            <a:r>
              <a:rPr lang="en-US" sz="2000" dirty="0" smtClean="0"/>
              <a:t>, Python</a:t>
            </a:r>
            <a:r>
              <a:rPr lang="en-US" sz="2000" dirty="0"/>
              <a:t>, and Go, a new programming language developed by Google to simplify the </a:t>
            </a:r>
            <a:r>
              <a:rPr lang="en-US" sz="2000" dirty="0" smtClean="0"/>
              <a:t>development of </a:t>
            </a:r>
            <a:r>
              <a:rPr lang="en-US" sz="2000" dirty="0"/>
              <a:t>Web applications. </a:t>
            </a:r>
            <a:endParaRPr lang="en-US" sz="2000" dirty="0" smtClean="0"/>
          </a:p>
          <a:p>
            <a:pPr algn="just">
              <a:spcBef>
                <a:spcPts val="600"/>
              </a:spcBef>
            </a:pPr>
            <a:r>
              <a:rPr lang="en-US" sz="2000" dirty="0" smtClean="0"/>
              <a:t>Application </a:t>
            </a:r>
            <a:r>
              <a:rPr lang="en-US" sz="2000" dirty="0"/>
              <a:t>usage of Google resources and services is metered by </a:t>
            </a:r>
            <a:r>
              <a:rPr lang="en-US" sz="2000" dirty="0" err="1"/>
              <a:t>AppEngine</a:t>
            </a:r>
            <a:r>
              <a:rPr lang="en-US" sz="2000" dirty="0" smtClean="0"/>
              <a:t>, which </a:t>
            </a:r>
            <a:r>
              <a:rPr lang="en-US" sz="2000" dirty="0"/>
              <a:t>bills users when their applications finish their free quotas.</a:t>
            </a:r>
            <a:endParaRPr lang="en-US" sz="2000" dirty="0" smtClean="0"/>
          </a:p>
          <a:p>
            <a:pPr algn="just">
              <a:spcBef>
                <a:spcPts val="600"/>
              </a:spcBef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3393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/>
              <a:t>Architecture and core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3080" y="1075765"/>
            <a:ext cx="8848147" cy="5577728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2000" dirty="0" err="1"/>
              <a:t>AppEngine</a:t>
            </a:r>
            <a:r>
              <a:rPr lang="en-US" sz="2000" dirty="0"/>
              <a:t> is a platform for developing scalable applications accessible through the </a:t>
            </a:r>
            <a:r>
              <a:rPr lang="en-US" sz="2000" dirty="0" smtClean="0"/>
              <a:t>Web. </a:t>
            </a:r>
          </a:p>
          <a:p>
            <a:pPr algn="just">
              <a:spcBef>
                <a:spcPts val="600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platform is logically divided into four major components: infrastructure, the runtime environment, the underlying storage, and the set of scalable services that can be used </a:t>
            </a:r>
            <a:r>
              <a:rPr lang="en-US" sz="2000" dirty="0" smtClean="0"/>
              <a:t>to develop applications </a:t>
            </a:r>
          </a:p>
          <a:p>
            <a:pPr marL="0" indent="0" algn="just">
              <a:spcBef>
                <a:spcPts val="600"/>
              </a:spcBef>
              <a:buNone/>
            </a:pPr>
            <a:endParaRPr lang="en-US" sz="2000" dirty="0" smtClean="0"/>
          </a:p>
          <a:p>
            <a:pPr algn="just">
              <a:spcBef>
                <a:spcPts val="600"/>
              </a:spcBef>
            </a:pPr>
            <a:endParaRPr lang="en-US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2819400"/>
            <a:ext cx="5986463" cy="344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5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/>
              <a:t>Architecture and core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3080" y="1075765"/>
            <a:ext cx="8848147" cy="5096435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800" b="1" dirty="0" smtClean="0"/>
              <a:t>Infrastructure</a:t>
            </a:r>
            <a:endParaRPr lang="en-US" sz="2000" b="1" dirty="0" smtClean="0"/>
          </a:p>
          <a:p>
            <a:pPr algn="just">
              <a:spcBef>
                <a:spcPts val="600"/>
              </a:spcBef>
            </a:pPr>
            <a:r>
              <a:rPr lang="en-US" sz="2000" dirty="0" err="1"/>
              <a:t>AppEngine</a:t>
            </a:r>
            <a:r>
              <a:rPr lang="en-US" sz="2000" dirty="0"/>
              <a:t> hosts Web applications, and its primary function is to serve users requests efficiently.</a:t>
            </a:r>
          </a:p>
          <a:p>
            <a:pPr algn="just">
              <a:spcBef>
                <a:spcPts val="600"/>
              </a:spcBef>
            </a:pPr>
            <a:r>
              <a:rPr lang="en-US" sz="2000" dirty="0"/>
              <a:t>To do so, </a:t>
            </a:r>
            <a:r>
              <a:rPr lang="en-US" sz="2000" dirty="0" err="1"/>
              <a:t>AppEngine’s</a:t>
            </a:r>
            <a:r>
              <a:rPr lang="en-US" sz="2000" dirty="0"/>
              <a:t> infrastructure takes advantage of many servers available within </a:t>
            </a:r>
            <a:r>
              <a:rPr lang="en-US" sz="2000" dirty="0" smtClean="0"/>
              <a:t>Google datacenters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>
              <a:spcBef>
                <a:spcPts val="600"/>
              </a:spcBef>
            </a:pPr>
            <a:r>
              <a:rPr lang="en-US" sz="2000" dirty="0" smtClean="0"/>
              <a:t>For </a:t>
            </a:r>
            <a:r>
              <a:rPr lang="en-US" sz="2000" dirty="0"/>
              <a:t>each HTTP request, </a:t>
            </a:r>
            <a:r>
              <a:rPr lang="en-US" sz="2000" dirty="0" err="1"/>
              <a:t>AppEngine</a:t>
            </a:r>
            <a:r>
              <a:rPr lang="en-US" sz="2000" dirty="0"/>
              <a:t> locates the servers hosting the application that processes the request, evaluates their load, and, if necessary, allocates additional resources (i.e., servers) or redirects the request to an existing server. </a:t>
            </a:r>
            <a:endParaRPr lang="en-US" sz="2000" dirty="0" smtClean="0"/>
          </a:p>
          <a:p>
            <a:pPr algn="just">
              <a:spcBef>
                <a:spcPts val="600"/>
              </a:spcBef>
            </a:pPr>
            <a:r>
              <a:rPr lang="en-US" sz="2000" dirty="0"/>
              <a:t>The infrastructure is also responsible for monitoring application performance and collecting statistics on which the billing is calculated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6379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/>
              <a:t>Architecture and core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3080" y="1075765"/>
            <a:ext cx="8848147" cy="5577728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400" b="1" dirty="0" smtClean="0"/>
              <a:t>Runtime Environment</a:t>
            </a:r>
          </a:p>
          <a:p>
            <a:pPr algn="just">
              <a:spcBef>
                <a:spcPts val="600"/>
              </a:spcBef>
            </a:pPr>
            <a:r>
              <a:rPr lang="en-US" sz="2400" dirty="0"/>
              <a:t>The runtime environment represents the execution context of applications hosted on </a:t>
            </a:r>
            <a:r>
              <a:rPr lang="en-US" sz="2400" dirty="0" err="1"/>
              <a:t>AppEngine</a:t>
            </a:r>
            <a:r>
              <a:rPr lang="en-US" sz="2400" dirty="0"/>
              <a:t>.</a:t>
            </a:r>
          </a:p>
          <a:p>
            <a:pPr algn="just">
              <a:spcBef>
                <a:spcPts val="600"/>
              </a:spcBef>
            </a:pPr>
            <a:r>
              <a:rPr lang="en-US" sz="2400" dirty="0"/>
              <a:t>With reference to the </a:t>
            </a:r>
            <a:r>
              <a:rPr lang="en-US" sz="2400" dirty="0" err="1"/>
              <a:t>AppEngine</a:t>
            </a:r>
            <a:r>
              <a:rPr lang="en-US" sz="2400" dirty="0"/>
              <a:t> infrastructure code, which is always active and running, the runtime comes into existence when the request handler starts executing and terminates once the handler has completed.</a:t>
            </a:r>
            <a:endParaRPr lang="en-US" sz="2400" dirty="0" smtClean="0"/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/>
              <a:t>Sandboxing.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Supported Runtime</a:t>
            </a:r>
          </a:p>
        </p:txBody>
      </p:sp>
    </p:spTree>
    <p:extLst>
      <p:ext uri="{BB962C8B-B14F-4D97-AF65-F5344CB8AC3E}">
        <p14:creationId xmlns:p14="http://schemas.microsoft.com/office/powerpoint/2010/main" val="197907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/>
              <a:t>Architecture and core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3080" y="1075765"/>
            <a:ext cx="8848147" cy="5577728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400" b="1" dirty="0" smtClean="0"/>
              <a:t>Runtime Environment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Sandboxing</a:t>
            </a:r>
            <a:endParaRPr lang="en-US" sz="2400" dirty="0"/>
          </a:p>
          <a:p>
            <a:pPr marL="223665" lvl="1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</a:rPr>
              <a:t>	One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of the major responsibilities of the runtime environment is to provide the application environment with an isolated and protected context in which it can execute without causing a threat to 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</a:rPr>
              <a:t>the server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and without being influenced by other applications. In other words, it provides applications</a:t>
            </a:r>
          </a:p>
          <a:p>
            <a:pPr marL="223665" lvl="1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with a 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</a:rPr>
              <a:t>sandbox</a:t>
            </a: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</a:rPr>
              <a:t>.</a:t>
            </a:r>
          </a:p>
          <a:p>
            <a:pPr marL="223665" lvl="1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</a:rPr>
              <a:t>AppEngine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 supports applications that are developed only with managed or 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</a:rPr>
              <a:t>interpreted languages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, which by design require a runtime for translating their code into executable instructions.</a:t>
            </a:r>
          </a:p>
          <a:p>
            <a:pPr marL="223665" lvl="1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</a:rPr>
              <a:t>	Therefore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, sandboxing is achieved by means of modified runtimes for applications that 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</a:rPr>
              <a:t>disable some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of the common features normally available with their default implementations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</a:rPr>
              <a:t>.</a:t>
            </a:r>
            <a:endParaRPr lang="en-US" sz="2400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7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/>
              <a:t>Architecture and core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3080" y="1075765"/>
            <a:ext cx="8848147" cy="5577728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400" b="1" dirty="0" smtClean="0"/>
              <a:t>Runtime Environment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Supported Runtime</a:t>
            </a:r>
          </a:p>
          <a:p>
            <a:pPr marL="223665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Currently, it is possible to develop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</a:rPr>
              <a:t>AppEngine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 applications using three different languages 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</a:rPr>
              <a:t>and related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technologies: 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</a:rPr>
              <a:t>Java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, Python, PHP, Go, and Node.js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</a:rPr>
              <a:t>.</a:t>
            </a:r>
          </a:p>
          <a:p>
            <a:pPr marL="223665" lvl="1" indent="0" algn="just">
              <a:lnSpc>
                <a:spcPct val="150000"/>
              </a:lnSpc>
              <a:spcBef>
                <a:spcPts val="600"/>
              </a:spcBef>
              <a:buNone/>
            </a:pPr>
            <a:endParaRPr lang="en-US" sz="2000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2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Web Services (AWS) is a platform that allows the development of flexible applications </a:t>
            </a:r>
            <a:r>
              <a:rPr lang="en-US" dirty="0" smtClean="0"/>
              <a:t>by providing </a:t>
            </a:r>
            <a:r>
              <a:rPr lang="en-US" dirty="0"/>
              <a:t>solutions for elastic infrastructure scalability, messaging, and data storage. </a:t>
            </a:r>
            <a:endParaRPr lang="en-US" dirty="0" smtClean="0"/>
          </a:p>
          <a:p>
            <a:r>
              <a:rPr lang="en-US" dirty="0" smtClean="0"/>
              <a:t>The platform is </a:t>
            </a:r>
            <a:r>
              <a:rPr lang="en-US" dirty="0"/>
              <a:t>accessible through SOAP or RESTful Web service interfaces and provides a Web-based </a:t>
            </a:r>
            <a:r>
              <a:rPr lang="en-US" dirty="0" smtClean="0"/>
              <a:t>console where </a:t>
            </a:r>
            <a:r>
              <a:rPr lang="en-US" dirty="0"/>
              <a:t>users can handle administration and monitoring of the resources required, as well as </a:t>
            </a:r>
            <a:r>
              <a:rPr lang="en-US" dirty="0" smtClean="0"/>
              <a:t>their expenses </a:t>
            </a:r>
            <a:r>
              <a:rPr lang="en-US" dirty="0"/>
              <a:t>computed on a pay-as-you-go </a:t>
            </a:r>
            <a:r>
              <a:rPr lang="en-US" dirty="0" smtClean="0"/>
              <a:t>basis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5198-89AE-4B00-A47A-4DE3C7AA54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4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/>
              <a:t>Architecture and core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3080" y="1075765"/>
            <a:ext cx="8848147" cy="5577728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400" b="1" dirty="0" smtClean="0"/>
              <a:t>Storage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000" dirty="0" err="1"/>
              <a:t>AppEngine</a:t>
            </a:r>
            <a:r>
              <a:rPr lang="en-US" sz="2000" dirty="0"/>
              <a:t> provides various types of storage, which operate differently depending on the </a:t>
            </a:r>
            <a:r>
              <a:rPr lang="en-US" sz="2000" dirty="0" smtClean="0"/>
              <a:t>volatility of </a:t>
            </a:r>
            <a:r>
              <a:rPr lang="en-US" sz="2000" dirty="0"/>
              <a:t>the data. There are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three</a:t>
            </a:r>
            <a:r>
              <a:rPr lang="en-US" sz="2000" dirty="0"/>
              <a:t> different levels of storage: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 memory-cache</a:t>
            </a:r>
            <a:r>
              <a:rPr lang="en-US" sz="2000" dirty="0"/>
              <a:t>, storage for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semi-structured data</a:t>
            </a:r>
            <a:r>
              <a:rPr lang="en-US" sz="2000" dirty="0"/>
              <a:t>, and long-term storage for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static data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000" dirty="0" smtClean="0"/>
              <a:t>Let us understand </a:t>
            </a:r>
            <a:r>
              <a:rPr lang="en-US" sz="2000" dirty="0" err="1" smtClean="0"/>
              <a:t>DataStore</a:t>
            </a:r>
            <a:r>
              <a:rPr lang="en-US" sz="2000" dirty="0" smtClean="0"/>
              <a:t> </a:t>
            </a:r>
            <a:r>
              <a:rPr lang="en-US" sz="2000" dirty="0"/>
              <a:t>and the use </a:t>
            </a:r>
            <a:r>
              <a:rPr lang="en-US" sz="2000" dirty="0" smtClean="0"/>
              <a:t>of static </a:t>
            </a:r>
            <a:r>
              <a:rPr lang="en-US" sz="2000" dirty="0"/>
              <a:t>file servers. </a:t>
            </a:r>
            <a:endParaRPr lang="en-US" sz="2000" dirty="0" smtClean="0"/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Static File Server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accent5">
                    <a:lumMod val="10000"/>
                  </a:schemeClr>
                </a:solidFill>
              </a:rPr>
              <a:t>Web applications are composed of dynamic and static data. Dynamic data are a result of the 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</a:rPr>
              <a:t>logic of </a:t>
            </a:r>
            <a:r>
              <a:rPr lang="en-US" sz="1800" dirty="0">
                <a:solidFill>
                  <a:schemeClr val="accent5">
                    <a:lumMod val="10000"/>
                  </a:schemeClr>
                </a:solidFill>
              </a:rPr>
              <a:t>the application and the interaction with the user. </a:t>
            </a:r>
            <a:endParaRPr lang="en-US" sz="1800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</a:rPr>
              <a:t>Static </a:t>
            </a:r>
            <a:r>
              <a:rPr lang="en-US" sz="1800" dirty="0">
                <a:solidFill>
                  <a:schemeClr val="accent5">
                    <a:lumMod val="10000"/>
                  </a:schemeClr>
                </a:solidFill>
              </a:rPr>
              <a:t>data often are mostly constituted of 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</a:rPr>
              <a:t>the components </a:t>
            </a:r>
            <a:r>
              <a:rPr lang="en-US" sz="1800" dirty="0">
                <a:solidFill>
                  <a:schemeClr val="accent5">
                    <a:lumMod val="10000"/>
                  </a:schemeClr>
                </a:solidFill>
              </a:rPr>
              <a:t>that define the graphical layout of the application (CSS files, plain HTML files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</a:rPr>
              <a:t>, JavaScript </a:t>
            </a:r>
            <a:r>
              <a:rPr lang="en-US" sz="1800" dirty="0">
                <a:solidFill>
                  <a:schemeClr val="accent5">
                    <a:lumMod val="10000"/>
                  </a:schemeClr>
                </a:solidFill>
              </a:rPr>
              <a:t>files, images, icons, and sound files) or data 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</a:rPr>
              <a:t>files</a:t>
            </a:r>
            <a:r>
              <a:rPr lang="en-US" sz="1800" dirty="0">
                <a:solidFill>
                  <a:schemeClr val="accent5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37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/>
              <a:t>Architecture and core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3081" y="1075765"/>
            <a:ext cx="8676120" cy="5577728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400" b="1" dirty="0" smtClean="0"/>
              <a:t>Storage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 err="1" smtClean="0"/>
              <a:t>DataStore</a:t>
            </a:r>
            <a:endParaRPr lang="en-US" sz="2400" dirty="0" smtClean="0"/>
          </a:p>
          <a:p>
            <a:pPr lvl="1" algn="just">
              <a:spcBef>
                <a:spcPts val="600"/>
              </a:spcBef>
            </a:pPr>
            <a:r>
              <a:rPr lang="en-US" sz="1800" dirty="0" err="1">
                <a:solidFill>
                  <a:schemeClr val="accent5">
                    <a:lumMod val="10000"/>
                  </a:schemeClr>
                </a:solidFill>
              </a:rPr>
              <a:t>DataStore</a:t>
            </a:r>
            <a:r>
              <a:rPr lang="en-US" sz="1800" dirty="0">
                <a:solidFill>
                  <a:schemeClr val="accent5">
                    <a:lumMod val="10000"/>
                  </a:schemeClr>
                </a:solidFill>
              </a:rPr>
              <a:t> is a service that allows developers to store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semi-structured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sz="1800" dirty="0">
                <a:solidFill>
                  <a:schemeClr val="accent5">
                    <a:lumMod val="10000"/>
                  </a:schemeClr>
                </a:solidFill>
              </a:rPr>
              <a:t>. The service is 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</a:rPr>
              <a:t>designed to </a:t>
            </a:r>
            <a:r>
              <a:rPr lang="en-US" sz="1800" dirty="0">
                <a:solidFill>
                  <a:schemeClr val="accent5">
                    <a:lumMod val="10000"/>
                  </a:schemeClr>
                </a:solidFill>
              </a:rPr>
              <a:t>scale and optimized to quickly access data. </a:t>
            </a:r>
            <a:endParaRPr lang="en-US" sz="1800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just">
              <a:spcBef>
                <a:spcPts val="600"/>
              </a:spcBef>
            </a:pP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</a:rPr>
              <a:t>DataStore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5">
                    <a:lumMod val="10000"/>
                  </a:schemeClr>
                </a:solidFill>
              </a:rPr>
              <a:t>can be considered as a large object database in which to store objects that can be retrieved by a specified key. </a:t>
            </a:r>
            <a:endParaRPr lang="en-US" sz="1800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just">
              <a:spcBef>
                <a:spcPts val="600"/>
              </a:spcBef>
            </a:pPr>
            <a:r>
              <a:rPr lang="en-US" sz="1800" dirty="0" err="1">
                <a:solidFill>
                  <a:schemeClr val="accent5">
                    <a:lumMod val="10000"/>
                  </a:schemeClr>
                </a:solidFill>
              </a:rPr>
              <a:t>DataStore</a:t>
            </a:r>
            <a:r>
              <a:rPr lang="en-US" sz="1800" dirty="0">
                <a:solidFill>
                  <a:schemeClr val="accent5">
                    <a:lumMod val="10000"/>
                  </a:schemeClr>
                </a:solidFill>
              </a:rPr>
              <a:t> provides high-level abstractions that simplify interaction with </a:t>
            </a:r>
            <a:r>
              <a:rPr lang="en-US" sz="1800" dirty="0" err="1">
                <a:solidFill>
                  <a:schemeClr val="accent5">
                    <a:lumMod val="10000"/>
                  </a:schemeClr>
                </a:solidFill>
              </a:rPr>
              <a:t>Bigtable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</a:rPr>
              <a:t>.</a:t>
            </a:r>
          </a:p>
          <a:p>
            <a:pPr lvl="1" algn="just">
              <a:spcBef>
                <a:spcPts val="600"/>
              </a:spcBef>
            </a:pPr>
            <a:r>
              <a:rPr lang="en-US" sz="1800" dirty="0" err="1">
                <a:solidFill>
                  <a:schemeClr val="accent5">
                    <a:lumMod val="10000"/>
                  </a:schemeClr>
                </a:solidFill>
              </a:rPr>
              <a:t>DataStore</a:t>
            </a:r>
            <a:r>
              <a:rPr lang="en-US" sz="1800" dirty="0">
                <a:solidFill>
                  <a:schemeClr val="accent5">
                    <a:lumMod val="10000"/>
                  </a:schemeClr>
                </a:solidFill>
              </a:rPr>
              <a:t> also provides facilities for creating indexes on data and to update data within the context of a transaction. Indexes are used to support and speed up queries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</a:rPr>
              <a:t>.</a:t>
            </a:r>
          </a:p>
          <a:p>
            <a:pPr lvl="1" algn="just">
              <a:spcBef>
                <a:spcPts val="600"/>
              </a:spcBef>
            </a:pPr>
            <a:r>
              <a:rPr lang="en-US" sz="1800" dirty="0">
                <a:solidFill>
                  <a:schemeClr val="accent5">
                    <a:lumMod val="10000"/>
                  </a:schemeClr>
                </a:solidFill>
              </a:rPr>
              <a:t>The implementation of transaction is limited in order to keep the store scalable and fast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</a:rPr>
              <a:t>. </a:t>
            </a: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</a:rPr>
              <a:t>AppEngine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5">
                    <a:lumMod val="10000"/>
                  </a:schemeClr>
                </a:solidFill>
              </a:rPr>
              <a:t>ensures that the update of a single entity is performed atomically.</a:t>
            </a:r>
            <a:endParaRPr lang="en-US" sz="1800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/>
              <a:t>Architecture and core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3081" y="1075765"/>
            <a:ext cx="8676120" cy="5577728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400" b="1" dirty="0" smtClean="0"/>
              <a:t>Application Services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000" dirty="0"/>
              <a:t>Applications hosted on </a:t>
            </a:r>
            <a:r>
              <a:rPr lang="en-US" sz="2000" dirty="0" err="1"/>
              <a:t>AppEngine</a:t>
            </a:r>
            <a:r>
              <a:rPr lang="en-US" sz="2000" dirty="0"/>
              <a:t> take the most from the services made available through the runtime environment. </a:t>
            </a:r>
            <a:endParaRPr lang="en-US" sz="2000" dirty="0" smtClean="0"/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000" dirty="0" smtClean="0"/>
              <a:t>These </a:t>
            </a:r>
            <a:r>
              <a:rPr lang="en-US" sz="2000" dirty="0"/>
              <a:t>services simplify most of the common operations that are performed </a:t>
            </a:r>
            <a:r>
              <a:rPr lang="en-US" sz="2000" dirty="0" smtClean="0"/>
              <a:t>in Web </a:t>
            </a:r>
            <a:r>
              <a:rPr lang="en-US" sz="2000" dirty="0"/>
              <a:t>applications: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access to data, account management, integration of external resources,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messaging and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communication, image manipulation, and asynchronous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computation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/>
              <a:t>UrlFetch</a:t>
            </a:r>
            <a:endParaRPr lang="en-US" sz="2000" dirty="0" smtClean="0"/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/>
              <a:t>MemCache</a:t>
            </a:r>
            <a:endParaRPr lang="en-US" sz="2000" dirty="0" smtClean="0"/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Mail and Instant Messaging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Account Management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Image Manipulations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endParaRPr lang="en-US" sz="2400" dirty="0" smtClean="0"/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endParaRPr lang="en-US" sz="1800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2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/>
              <a:t>Architecture and core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3081" y="1075765"/>
            <a:ext cx="8676120" cy="5577728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400" b="1" dirty="0"/>
              <a:t>Compute </a:t>
            </a:r>
            <a:r>
              <a:rPr lang="en-US" sz="2400" b="1" dirty="0" smtClean="0"/>
              <a:t>services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000" dirty="0" err="1"/>
              <a:t>AppEngine</a:t>
            </a:r>
            <a:r>
              <a:rPr lang="en-US" sz="2000" dirty="0"/>
              <a:t> offers additional services such as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Task Queues </a:t>
            </a:r>
            <a:r>
              <a:rPr lang="en-US" sz="2000" dirty="0"/>
              <a:t>and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Cron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Jobs  </a:t>
            </a:r>
            <a:r>
              <a:rPr lang="en-US" sz="2000" dirty="0" smtClean="0"/>
              <a:t>that </a:t>
            </a:r>
            <a:r>
              <a:rPr lang="en-US" sz="2000" dirty="0"/>
              <a:t>simplify the execution of computations that are off-bandwidth or those that cannot be performed within the timeframe of the Web request</a:t>
            </a:r>
            <a:r>
              <a:rPr lang="en-US" sz="2000" dirty="0" smtClean="0"/>
              <a:t>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000" b="1" dirty="0"/>
              <a:t>Task </a:t>
            </a:r>
            <a:r>
              <a:rPr lang="en-US" sz="2000" b="1" dirty="0" smtClean="0"/>
              <a:t>queues</a:t>
            </a:r>
          </a:p>
          <a:p>
            <a:pPr marL="236487" lvl="1" indent="0" algn="just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5">
                    <a:lumMod val="25000"/>
                  </a:schemeClr>
                </a:solidFill>
              </a:rPr>
              <a:t>Task Queues allow applications to submit a task for a later execution. </a:t>
            </a:r>
            <a:endParaRPr lang="en-US" sz="1600" dirty="0" smtClean="0">
              <a:solidFill>
                <a:schemeClr val="accent5">
                  <a:lumMod val="25000"/>
                </a:schemeClr>
              </a:solidFill>
            </a:endParaRPr>
          </a:p>
          <a:p>
            <a:pPr marL="236487" lvl="1" indent="0" algn="just"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accent5">
                    <a:lumMod val="25000"/>
                  </a:schemeClr>
                </a:solidFill>
              </a:rPr>
              <a:t>This </a:t>
            </a:r>
            <a:r>
              <a:rPr lang="en-US" sz="1600" dirty="0">
                <a:solidFill>
                  <a:schemeClr val="accent5">
                    <a:lumMod val="25000"/>
                  </a:schemeClr>
                </a:solidFill>
              </a:rPr>
              <a:t>service is </a:t>
            </a:r>
            <a:r>
              <a:rPr lang="en-US" sz="1600" dirty="0" smtClean="0">
                <a:solidFill>
                  <a:schemeClr val="accent5">
                    <a:lumMod val="25000"/>
                  </a:schemeClr>
                </a:solidFill>
              </a:rPr>
              <a:t>particularly useful </a:t>
            </a:r>
            <a:r>
              <a:rPr lang="en-US" sz="1600" dirty="0">
                <a:solidFill>
                  <a:schemeClr val="accent5">
                    <a:lumMod val="25000"/>
                  </a:schemeClr>
                </a:solidFill>
              </a:rPr>
              <a:t>for long computations that cannot be completed within the maximum response time of </a:t>
            </a:r>
            <a:r>
              <a:rPr lang="en-US" sz="1600" dirty="0" smtClean="0">
                <a:solidFill>
                  <a:schemeClr val="accent5">
                    <a:lumMod val="25000"/>
                  </a:schemeClr>
                </a:solidFill>
              </a:rPr>
              <a:t>a request </a:t>
            </a:r>
            <a:r>
              <a:rPr lang="en-US" sz="1600" dirty="0">
                <a:solidFill>
                  <a:schemeClr val="accent5">
                    <a:lumMod val="25000"/>
                  </a:schemeClr>
                </a:solidFill>
              </a:rPr>
              <a:t>handler. </a:t>
            </a:r>
            <a:endParaRPr lang="en-US" sz="1600" dirty="0" smtClean="0">
              <a:solidFill>
                <a:schemeClr val="accent5">
                  <a:lumMod val="25000"/>
                </a:schemeClr>
              </a:solidFill>
            </a:endParaRPr>
          </a:p>
          <a:p>
            <a:pPr marL="236487" lvl="1" indent="0" algn="just"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accent5">
                    <a:lumMod val="25000"/>
                  </a:schemeClr>
                </a:solidFill>
              </a:rPr>
              <a:t>The </a:t>
            </a:r>
            <a:r>
              <a:rPr lang="en-US" sz="1600" dirty="0">
                <a:solidFill>
                  <a:schemeClr val="accent5">
                    <a:lumMod val="25000"/>
                  </a:schemeClr>
                </a:solidFill>
              </a:rPr>
              <a:t>service allows users to have up to 10 queues that can execute tasks at a configurable </a:t>
            </a:r>
            <a:r>
              <a:rPr lang="en-US" sz="1600" dirty="0" smtClean="0">
                <a:solidFill>
                  <a:schemeClr val="accent5">
                    <a:lumMod val="25000"/>
                  </a:schemeClr>
                </a:solidFill>
              </a:rPr>
              <a:t>rate</a:t>
            </a:r>
          </a:p>
          <a:p>
            <a:pPr marL="234950" lvl="1" indent="-234950" algn="just">
              <a:spcBef>
                <a:spcPts val="600"/>
              </a:spcBef>
              <a:buNone/>
            </a:pPr>
            <a:r>
              <a:rPr lang="en-US" sz="2000" b="1" dirty="0" err="1" smtClean="0">
                <a:solidFill>
                  <a:schemeClr val="accent5">
                    <a:lumMod val="25000"/>
                  </a:schemeClr>
                </a:solidFill>
              </a:rPr>
              <a:t>Cron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5">
                    <a:lumMod val="25000"/>
                  </a:schemeClr>
                </a:solidFill>
              </a:rPr>
              <a:t>jobs</a:t>
            </a:r>
          </a:p>
          <a:p>
            <a:pPr marL="236487" lvl="1" indent="0" algn="just"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accent5">
                    <a:lumMod val="10000"/>
                  </a:schemeClr>
                </a:solidFill>
              </a:rPr>
              <a:t>In </a:t>
            </a:r>
            <a:r>
              <a:rPr lang="en-US" sz="1600" dirty="0">
                <a:solidFill>
                  <a:schemeClr val="accent5">
                    <a:lumMod val="10000"/>
                  </a:schemeClr>
                </a:solidFill>
              </a:rPr>
              <a:t>this case, it is possible to schedule the required operation at the desired time by </a:t>
            </a:r>
            <a:r>
              <a:rPr lang="en-US" sz="1600" dirty="0" smtClean="0">
                <a:solidFill>
                  <a:schemeClr val="accent5">
                    <a:lumMod val="10000"/>
                  </a:schemeClr>
                </a:solidFill>
              </a:rPr>
              <a:t>using the </a:t>
            </a:r>
            <a:r>
              <a:rPr lang="en-US" sz="1600" dirty="0" err="1">
                <a:solidFill>
                  <a:schemeClr val="accent5">
                    <a:lumMod val="10000"/>
                  </a:schemeClr>
                </a:solidFill>
              </a:rPr>
              <a:t>Cron</a:t>
            </a:r>
            <a:r>
              <a:rPr lang="en-US" sz="1600" dirty="0">
                <a:solidFill>
                  <a:schemeClr val="accent5">
                    <a:lumMod val="10000"/>
                  </a:schemeClr>
                </a:solidFill>
              </a:rPr>
              <a:t> Jobs service. </a:t>
            </a:r>
            <a:endParaRPr lang="en-US" sz="1600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L="236487" lvl="1" indent="0" algn="just"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accent5">
                    <a:lumMod val="10000"/>
                  </a:schemeClr>
                </a:solidFill>
              </a:rPr>
              <a:t>This </a:t>
            </a:r>
            <a:r>
              <a:rPr lang="en-US" sz="1600" dirty="0">
                <a:solidFill>
                  <a:schemeClr val="accent5">
                    <a:lumMod val="10000"/>
                  </a:schemeClr>
                </a:solidFill>
              </a:rPr>
              <a:t>service operates similarly to Task Queues but invokes the request handler specified in the task at a given time and does not </a:t>
            </a:r>
            <a:r>
              <a:rPr lang="en-US" sz="1600" dirty="0" err="1">
                <a:solidFill>
                  <a:schemeClr val="accent5">
                    <a:lumMod val="10000"/>
                  </a:schemeClr>
                </a:solidFill>
              </a:rPr>
              <a:t>reexecute</a:t>
            </a:r>
            <a:r>
              <a:rPr lang="en-US" sz="1600" dirty="0">
                <a:solidFill>
                  <a:schemeClr val="accent5">
                    <a:lumMod val="10000"/>
                  </a:schemeClr>
                </a:solidFill>
              </a:rPr>
              <a:t> the task in case </a:t>
            </a:r>
            <a:r>
              <a:rPr lang="en-US" sz="1600">
                <a:solidFill>
                  <a:schemeClr val="accent5">
                    <a:lumMod val="10000"/>
                  </a:schemeClr>
                </a:solidFill>
              </a:rPr>
              <a:t>of </a:t>
            </a:r>
            <a:r>
              <a:rPr lang="en-US" sz="1600" smtClean="0">
                <a:solidFill>
                  <a:schemeClr val="accent5">
                    <a:lumMod val="10000"/>
                  </a:schemeClr>
                </a:solidFill>
              </a:rPr>
              <a:t>failure.</a:t>
            </a:r>
            <a:endParaRPr lang="en-US" sz="1050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70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3081" y="1075765"/>
            <a:ext cx="8676120" cy="5577728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000" dirty="0" err="1"/>
              <a:t>AppEngine</a:t>
            </a:r>
            <a:r>
              <a:rPr lang="en-US" sz="2000" dirty="0"/>
              <a:t> provides support for almost all the phases characterizing the life cycle of an application: testing and development, deployment, and monitoring. </a:t>
            </a:r>
            <a:endParaRPr lang="en-US" sz="2000" dirty="0" smtClean="0"/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000" dirty="0" smtClean="0"/>
              <a:t>The </a:t>
            </a:r>
            <a:r>
              <a:rPr lang="en-US" sz="2000" dirty="0"/>
              <a:t>SDKs released by Google </a:t>
            </a:r>
            <a:r>
              <a:rPr lang="en-US" sz="2000" dirty="0" smtClean="0"/>
              <a:t>provide developers </a:t>
            </a:r>
            <a:r>
              <a:rPr lang="en-US" sz="2000" dirty="0"/>
              <a:t>with most of the functionalities required by these tasks. </a:t>
            </a:r>
            <a:r>
              <a:rPr lang="en-US" sz="2000" dirty="0">
                <a:solidFill>
                  <a:srgbClr val="FF0000"/>
                </a:solidFill>
              </a:rPr>
              <a:t>Currently </a:t>
            </a:r>
            <a:r>
              <a:rPr lang="en-US" sz="2000" dirty="0"/>
              <a:t>there are two </a:t>
            </a:r>
            <a:r>
              <a:rPr lang="en-US" sz="2000" dirty="0" smtClean="0"/>
              <a:t>SDKs available </a:t>
            </a:r>
            <a:r>
              <a:rPr lang="en-US" sz="2000" dirty="0"/>
              <a:t>for development: Java SDK and Python </a:t>
            </a:r>
            <a:r>
              <a:rPr lang="en-US" sz="2000" dirty="0" smtClean="0"/>
              <a:t>SDK</a:t>
            </a:r>
            <a:r>
              <a:rPr lang="en-US" sz="2400" b="1" dirty="0" smtClean="0"/>
              <a:t>…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400" b="1" dirty="0" smtClean="0"/>
              <a:t>Application Development and Testing 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en-US" sz="2000" b="1" dirty="0" smtClean="0"/>
              <a:t>Java SDK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en-US" sz="2000" b="1" dirty="0" smtClean="0"/>
              <a:t>Python SDK</a:t>
            </a:r>
          </a:p>
        </p:txBody>
      </p:sp>
    </p:spTree>
    <p:extLst>
      <p:ext uri="{BB962C8B-B14F-4D97-AF65-F5344CB8AC3E}">
        <p14:creationId xmlns:p14="http://schemas.microsoft.com/office/powerpoint/2010/main" val="427061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3081" y="1075765"/>
            <a:ext cx="8676120" cy="5577728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400" b="1" dirty="0" smtClean="0"/>
              <a:t>Application Deployment and Management  </a:t>
            </a:r>
          </a:p>
          <a:p>
            <a:pPr marL="236487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4"/>
                </a:solidFill>
              </a:rPr>
              <a:t>Once the application has been developed and tested, it can be deployed on </a:t>
            </a:r>
            <a:r>
              <a:rPr lang="en-US" sz="1600" dirty="0" err="1">
                <a:solidFill>
                  <a:schemeClr val="accent4"/>
                </a:solidFill>
              </a:rPr>
              <a:t>AppEngine</a:t>
            </a:r>
            <a:r>
              <a:rPr lang="en-US" sz="1600" dirty="0">
                <a:solidFill>
                  <a:schemeClr val="accent4"/>
                </a:solidFill>
              </a:rPr>
              <a:t> with a simple click or command-line tool. </a:t>
            </a:r>
            <a:endParaRPr lang="en-US" sz="1600" dirty="0" smtClean="0">
              <a:solidFill>
                <a:schemeClr val="accent4"/>
              </a:solidFill>
            </a:endParaRPr>
          </a:p>
          <a:p>
            <a:pPr marL="236487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Before </a:t>
            </a:r>
            <a:r>
              <a:rPr lang="en-US" sz="1600" dirty="0">
                <a:solidFill>
                  <a:schemeClr val="accent4"/>
                </a:solidFill>
              </a:rPr>
              <a:t>performing such task, it is necessary to create an </a:t>
            </a:r>
            <a:r>
              <a:rPr lang="en-US" sz="1600" dirty="0" smtClean="0">
                <a:solidFill>
                  <a:schemeClr val="accent4"/>
                </a:solidFill>
              </a:rPr>
              <a:t>application identifier</a:t>
            </a:r>
            <a:r>
              <a:rPr lang="en-US" sz="1600" dirty="0">
                <a:solidFill>
                  <a:schemeClr val="accent4"/>
                </a:solidFill>
              </a:rPr>
              <a:t>, which will be used to locate the application from the Web browser by typing the </a:t>
            </a:r>
            <a:r>
              <a:rPr lang="en-US" sz="1600" dirty="0" smtClean="0">
                <a:solidFill>
                  <a:schemeClr val="accent4"/>
                </a:solidFill>
              </a:rPr>
              <a:t>address http</a:t>
            </a:r>
            <a:r>
              <a:rPr lang="en-US" sz="1600" dirty="0">
                <a:solidFill>
                  <a:schemeClr val="accent4"/>
                </a:solidFill>
              </a:rPr>
              <a:t>:// , </a:t>
            </a:r>
            <a:r>
              <a:rPr lang="en-US" sz="1600" dirty="0" smtClean="0">
                <a:solidFill>
                  <a:schemeClr val="accent4"/>
                </a:solidFill>
              </a:rPr>
              <a:t>application-id.appspot.com</a:t>
            </a:r>
            <a:r>
              <a:rPr lang="en-US" sz="1600" dirty="0">
                <a:solidFill>
                  <a:schemeClr val="accent4"/>
                </a:solidFill>
              </a:rPr>
              <a:t>. </a:t>
            </a:r>
            <a:endParaRPr lang="en-US" sz="1600" dirty="0" smtClean="0">
              <a:solidFill>
                <a:schemeClr val="accent4"/>
              </a:solidFill>
            </a:endParaRPr>
          </a:p>
          <a:p>
            <a:pPr marL="236487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Alternatively</a:t>
            </a:r>
            <a:r>
              <a:rPr lang="en-US" sz="1600" dirty="0">
                <a:solidFill>
                  <a:schemeClr val="accent4"/>
                </a:solidFill>
              </a:rPr>
              <a:t>, it is also possible to map the application </a:t>
            </a:r>
            <a:r>
              <a:rPr lang="en-US" sz="1600" dirty="0" smtClean="0">
                <a:solidFill>
                  <a:schemeClr val="accent4"/>
                </a:solidFill>
              </a:rPr>
              <a:t>with a </a:t>
            </a:r>
            <a:r>
              <a:rPr lang="en-US" sz="1600" dirty="0">
                <a:solidFill>
                  <a:schemeClr val="accent4"/>
                </a:solidFill>
              </a:rPr>
              <a:t>registered DNS domain name. </a:t>
            </a:r>
            <a:endParaRPr lang="en-US" sz="1600" dirty="0" smtClean="0">
              <a:solidFill>
                <a:schemeClr val="accent4"/>
              </a:solidFill>
            </a:endParaRPr>
          </a:p>
          <a:p>
            <a:pPr marL="236487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This </a:t>
            </a:r>
            <a:r>
              <a:rPr lang="en-US" sz="1600" dirty="0">
                <a:solidFill>
                  <a:schemeClr val="accent4"/>
                </a:solidFill>
              </a:rPr>
              <a:t>is particularly useful for commercial development, </a:t>
            </a:r>
            <a:r>
              <a:rPr lang="en-US" sz="1600" dirty="0" smtClean="0">
                <a:solidFill>
                  <a:schemeClr val="accent4"/>
                </a:solidFill>
              </a:rPr>
              <a:t>where users </a:t>
            </a:r>
            <a:r>
              <a:rPr lang="en-US" sz="1600" dirty="0">
                <a:solidFill>
                  <a:schemeClr val="accent4"/>
                </a:solidFill>
              </a:rPr>
              <a:t>want to make the application available through a more appropriate name</a:t>
            </a:r>
            <a:endParaRPr lang="en-US" sz="16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3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3081" y="1075765"/>
            <a:ext cx="8523719" cy="5577728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400" b="1" dirty="0" smtClean="0"/>
              <a:t>Application Deployment and Management  </a:t>
            </a:r>
          </a:p>
          <a:p>
            <a:pPr marL="236487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4"/>
                </a:solidFill>
              </a:rPr>
              <a:t>An application identifier is mandatory because it allows unique identification of the </a:t>
            </a:r>
            <a:r>
              <a:rPr lang="en-US" sz="1600" dirty="0" smtClean="0">
                <a:solidFill>
                  <a:schemeClr val="accent4"/>
                </a:solidFill>
              </a:rPr>
              <a:t>application while </a:t>
            </a:r>
            <a:r>
              <a:rPr lang="en-US" sz="1600" dirty="0">
                <a:solidFill>
                  <a:schemeClr val="accent4"/>
                </a:solidFill>
              </a:rPr>
              <a:t>it’s interacting with </a:t>
            </a:r>
            <a:r>
              <a:rPr lang="en-US" sz="1600" dirty="0" err="1">
                <a:solidFill>
                  <a:schemeClr val="accent4"/>
                </a:solidFill>
              </a:rPr>
              <a:t>AppEngine</a:t>
            </a:r>
            <a:r>
              <a:rPr lang="en-US" sz="1600" dirty="0">
                <a:solidFill>
                  <a:schemeClr val="accent4"/>
                </a:solidFill>
              </a:rPr>
              <a:t>. </a:t>
            </a:r>
            <a:endParaRPr lang="en-US" sz="1600" dirty="0" smtClean="0">
              <a:solidFill>
                <a:schemeClr val="accent4"/>
              </a:solidFill>
            </a:endParaRPr>
          </a:p>
          <a:p>
            <a:pPr marL="236487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Developers </a:t>
            </a:r>
            <a:r>
              <a:rPr lang="en-US" sz="1600" dirty="0">
                <a:solidFill>
                  <a:schemeClr val="accent4"/>
                </a:solidFill>
              </a:rPr>
              <a:t>use an app identifier to upload and update applications. Besides being unique, it also needs to be compliant to the rules that are enforced </a:t>
            </a:r>
            <a:r>
              <a:rPr lang="en-US" sz="1600" dirty="0" smtClean="0">
                <a:solidFill>
                  <a:schemeClr val="accent4"/>
                </a:solidFill>
              </a:rPr>
              <a:t>for domain </a:t>
            </a:r>
            <a:r>
              <a:rPr lang="en-US" sz="1600" dirty="0">
                <a:solidFill>
                  <a:schemeClr val="accent4"/>
                </a:solidFill>
              </a:rPr>
              <a:t>names. </a:t>
            </a:r>
            <a:endParaRPr lang="en-US" sz="1600" dirty="0" smtClean="0">
              <a:solidFill>
                <a:schemeClr val="accent4"/>
              </a:solidFill>
            </a:endParaRPr>
          </a:p>
          <a:p>
            <a:pPr marL="236487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It </a:t>
            </a:r>
            <a:r>
              <a:rPr lang="en-US" sz="1600" dirty="0">
                <a:solidFill>
                  <a:schemeClr val="accent4"/>
                </a:solidFill>
              </a:rPr>
              <a:t>is possible to register an application identifier by logging into </a:t>
            </a:r>
            <a:r>
              <a:rPr lang="en-US" sz="1600" dirty="0" err="1">
                <a:solidFill>
                  <a:schemeClr val="accent4"/>
                </a:solidFill>
              </a:rPr>
              <a:t>AppEngine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smtClean="0">
                <a:solidFill>
                  <a:schemeClr val="accent4"/>
                </a:solidFill>
              </a:rPr>
              <a:t>and selecting </a:t>
            </a:r>
            <a:r>
              <a:rPr lang="en-US" sz="1600" dirty="0">
                <a:solidFill>
                  <a:schemeClr val="accent4"/>
                </a:solidFill>
              </a:rPr>
              <a:t>the “Create application” option</a:t>
            </a:r>
            <a:r>
              <a:rPr lang="en-US" sz="1600" dirty="0" smtClean="0">
                <a:solidFill>
                  <a:schemeClr val="accent4"/>
                </a:solidFill>
              </a:rPr>
              <a:t>.</a:t>
            </a:r>
          </a:p>
          <a:p>
            <a:pPr marL="236487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4"/>
                </a:solidFill>
              </a:rPr>
              <a:t> Once an application identifier has been created, it is possible to deploy an application </a:t>
            </a:r>
            <a:r>
              <a:rPr lang="en-US" sz="1600" dirty="0" smtClean="0">
                <a:solidFill>
                  <a:schemeClr val="accent4"/>
                </a:solidFill>
              </a:rPr>
              <a:t>on </a:t>
            </a:r>
            <a:r>
              <a:rPr lang="en-US" sz="1600" dirty="0" err="1" smtClean="0">
                <a:solidFill>
                  <a:schemeClr val="accent4"/>
                </a:solidFill>
              </a:rPr>
              <a:t>AppEngine</a:t>
            </a:r>
            <a:r>
              <a:rPr lang="en-US" sz="1600" dirty="0">
                <a:solidFill>
                  <a:schemeClr val="accent4"/>
                </a:solidFill>
              </a:rPr>
              <a:t>. This task can be done using either the respective development </a:t>
            </a:r>
            <a:r>
              <a:rPr lang="en-US" sz="1600" dirty="0" smtClean="0">
                <a:solidFill>
                  <a:schemeClr val="accent4"/>
                </a:solidFill>
              </a:rPr>
              <a:t>environment (</a:t>
            </a:r>
            <a:r>
              <a:rPr lang="en-US" sz="1600" dirty="0" err="1">
                <a:solidFill>
                  <a:schemeClr val="accent4"/>
                </a:solidFill>
              </a:rPr>
              <a:t>GoogleAppEngineLauncher</a:t>
            </a:r>
            <a:r>
              <a:rPr lang="en-US" sz="1600" dirty="0">
                <a:solidFill>
                  <a:schemeClr val="accent4"/>
                </a:solidFill>
              </a:rPr>
              <a:t> and Google </a:t>
            </a:r>
            <a:r>
              <a:rPr lang="en-US" sz="1600" dirty="0" err="1">
                <a:solidFill>
                  <a:schemeClr val="accent4"/>
                </a:solidFill>
              </a:rPr>
              <a:t>AppEngine</a:t>
            </a:r>
            <a:r>
              <a:rPr lang="en-US" sz="1600" dirty="0">
                <a:solidFill>
                  <a:schemeClr val="accent4"/>
                </a:solidFill>
              </a:rPr>
              <a:t> plug-in) or the command-line tools. Once </a:t>
            </a:r>
            <a:r>
              <a:rPr lang="en-US" sz="1600" dirty="0" smtClean="0">
                <a:solidFill>
                  <a:schemeClr val="accent4"/>
                </a:solidFill>
              </a:rPr>
              <a:t>the application </a:t>
            </a:r>
            <a:r>
              <a:rPr lang="en-US" sz="1600" dirty="0">
                <a:solidFill>
                  <a:schemeClr val="accent4"/>
                </a:solidFill>
              </a:rPr>
              <a:t>is uploaded, nothing else needs to be done to make it available. </a:t>
            </a:r>
            <a:r>
              <a:rPr lang="en-US" sz="1600" dirty="0" err="1">
                <a:solidFill>
                  <a:schemeClr val="accent4"/>
                </a:solidFill>
              </a:rPr>
              <a:t>AppEngine</a:t>
            </a:r>
            <a:r>
              <a:rPr lang="en-US" sz="1600" dirty="0">
                <a:solidFill>
                  <a:schemeClr val="accent4"/>
                </a:solidFill>
              </a:rPr>
              <a:t> will take care </a:t>
            </a:r>
            <a:r>
              <a:rPr lang="en-US" sz="1600" dirty="0" smtClean="0">
                <a:solidFill>
                  <a:schemeClr val="accent4"/>
                </a:solidFill>
              </a:rPr>
              <a:t>of everything</a:t>
            </a:r>
            <a:r>
              <a:rPr lang="en-US" sz="1600" dirty="0">
                <a:solidFill>
                  <a:schemeClr val="accent4"/>
                </a:solidFill>
              </a:rPr>
              <a:t>. Developers can then manage the application by using the administrative console. This is </a:t>
            </a:r>
            <a:r>
              <a:rPr lang="en-US" sz="1600" dirty="0" smtClean="0">
                <a:solidFill>
                  <a:schemeClr val="accent4"/>
                </a:solidFill>
              </a:rPr>
              <a:t>the primary </a:t>
            </a:r>
            <a:r>
              <a:rPr lang="en-US" sz="1600" dirty="0">
                <a:solidFill>
                  <a:schemeClr val="accent4"/>
                </a:solidFill>
              </a:rPr>
              <a:t>tool used for application monitoring and provides users with insight into resource usage (CPU</a:t>
            </a:r>
            <a:r>
              <a:rPr lang="en-US" sz="1600" dirty="0" smtClean="0">
                <a:solidFill>
                  <a:schemeClr val="accent4"/>
                </a:solidFill>
              </a:rPr>
              <a:t>, bandwidth</a:t>
            </a:r>
            <a:r>
              <a:rPr lang="en-US" sz="1600" dirty="0">
                <a:solidFill>
                  <a:schemeClr val="accent4"/>
                </a:solidFill>
              </a:rPr>
              <a:t>) and services and other useful counters. It is also possible to manage multiple versions of </a:t>
            </a:r>
            <a:r>
              <a:rPr lang="en-US" sz="1600" dirty="0" smtClean="0">
                <a:solidFill>
                  <a:schemeClr val="accent4"/>
                </a:solidFill>
              </a:rPr>
              <a:t>a single </a:t>
            </a:r>
            <a:r>
              <a:rPr lang="en-US" sz="1600" dirty="0">
                <a:solidFill>
                  <a:schemeClr val="accent4"/>
                </a:solidFill>
              </a:rPr>
              <a:t>application, select the one available for the release, and manage its billing-related issues</a:t>
            </a:r>
            <a:endParaRPr lang="en-US" sz="16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8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3081" y="1075765"/>
            <a:ext cx="8523719" cy="5577728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400" b="1" dirty="0" smtClean="0"/>
              <a:t>Application Deployment and Management  </a:t>
            </a:r>
          </a:p>
          <a:p>
            <a:pPr marL="236487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Once </a:t>
            </a:r>
            <a:r>
              <a:rPr lang="en-US" sz="1600" dirty="0">
                <a:solidFill>
                  <a:schemeClr val="accent4"/>
                </a:solidFill>
              </a:rPr>
              <a:t>an application identifier has been created, it is possible to deploy an application </a:t>
            </a:r>
            <a:r>
              <a:rPr lang="en-US" sz="1600" dirty="0" smtClean="0">
                <a:solidFill>
                  <a:schemeClr val="accent4"/>
                </a:solidFill>
              </a:rPr>
              <a:t>on </a:t>
            </a:r>
            <a:r>
              <a:rPr lang="en-US" sz="1600" dirty="0" err="1" smtClean="0">
                <a:solidFill>
                  <a:schemeClr val="accent4"/>
                </a:solidFill>
              </a:rPr>
              <a:t>AppEngine</a:t>
            </a:r>
            <a:r>
              <a:rPr lang="en-US" sz="1600" dirty="0">
                <a:solidFill>
                  <a:schemeClr val="accent4"/>
                </a:solidFill>
              </a:rPr>
              <a:t>. </a:t>
            </a:r>
            <a:endParaRPr lang="en-US" sz="1600" dirty="0" smtClean="0">
              <a:solidFill>
                <a:schemeClr val="accent4"/>
              </a:solidFill>
            </a:endParaRPr>
          </a:p>
          <a:p>
            <a:pPr marL="236487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This </a:t>
            </a:r>
            <a:r>
              <a:rPr lang="en-US" sz="1600" dirty="0">
                <a:solidFill>
                  <a:schemeClr val="accent4"/>
                </a:solidFill>
              </a:rPr>
              <a:t>task can be done using either the respective development </a:t>
            </a:r>
            <a:r>
              <a:rPr lang="en-US" sz="1600" dirty="0" smtClean="0">
                <a:solidFill>
                  <a:schemeClr val="accent4"/>
                </a:solidFill>
              </a:rPr>
              <a:t>environment (</a:t>
            </a:r>
            <a:r>
              <a:rPr lang="en-US" sz="1600" dirty="0" err="1">
                <a:solidFill>
                  <a:schemeClr val="accent4"/>
                </a:solidFill>
              </a:rPr>
              <a:t>GoogleAppEngineLauncher</a:t>
            </a:r>
            <a:r>
              <a:rPr lang="en-US" sz="1600" dirty="0">
                <a:solidFill>
                  <a:schemeClr val="accent4"/>
                </a:solidFill>
              </a:rPr>
              <a:t> and Google </a:t>
            </a:r>
            <a:r>
              <a:rPr lang="en-US" sz="1600" dirty="0" err="1">
                <a:solidFill>
                  <a:schemeClr val="accent4"/>
                </a:solidFill>
              </a:rPr>
              <a:t>AppEngine</a:t>
            </a:r>
            <a:r>
              <a:rPr lang="en-US" sz="1600" dirty="0">
                <a:solidFill>
                  <a:schemeClr val="accent4"/>
                </a:solidFill>
              </a:rPr>
              <a:t> plug-in) or the command-line tools</a:t>
            </a:r>
            <a:r>
              <a:rPr lang="en-US" sz="1600" dirty="0" smtClean="0">
                <a:solidFill>
                  <a:schemeClr val="accent4"/>
                </a:solidFill>
              </a:rPr>
              <a:t>.</a:t>
            </a:r>
          </a:p>
          <a:p>
            <a:pPr marL="236487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>
                <a:solidFill>
                  <a:schemeClr val="accent4"/>
                </a:solidFill>
              </a:rPr>
              <a:t>Once </a:t>
            </a:r>
            <a:r>
              <a:rPr lang="en-US" sz="1600" dirty="0" smtClean="0">
                <a:solidFill>
                  <a:schemeClr val="accent4"/>
                </a:solidFill>
              </a:rPr>
              <a:t>the application </a:t>
            </a:r>
            <a:r>
              <a:rPr lang="en-US" sz="1600" dirty="0">
                <a:solidFill>
                  <a:schemeClr val="accent4"/>
                </a:solidFill>
              </a:rPr>
              <a:t>is uploaded, nothing else needs to be done to make it available. </a:t>
            </a:r>
            <a:r>
              <a:rPr lang="en-US" sz="1600" dirty="0" err="1">
                <a:solidFill>
                  <a:schemeClr val="accent4"/>
                </a:solidFill>
              </a:rPr>
              <a:t>AppEngine</a:t>
            </a:r>
            <a:r>
              <a:rPr lang="en-US" sz="1600" dirty="0">
                <a:solidFill>
                  <a:schemeClr val="accent4"/>
                </a:solidFill>
              </a:rPr>
              <a:t> will take care </a:t>
            </a:r>
            <a:r>
              <a:rPr lang="en-US" sz="1600" dirty="0" smtClean="0">
                <a:solidFill>
                  <a:schemeClr val="accent4"/>
                </a:solidFill>
              </a:rPr>
              <a:t>of everything</a:t>
            </a:r>
            <a:r>
              <a:rPr lang="en-US" sz="1600" dirty="0">
                <a:solidFill>
                  <a:schemeClr val="accent4"/>
                </a:solidFill>
              </a:rPr>
              <a:t>. Developers can then manage the application by using the administrative console. </a:t>
            </a:r>
            <a:endParaRPr lang="en-US" sz="1600" dirty="0" smtClean="0">
              <a:solidFill>
                <a:schemeClr val="accent4"/>
              </a:solidFill>
            </a:endParaRPr>
          </a:p>
          <a:p>
            <a:pPr marL="236487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This </a:t>
            </a:r>
            <a:r>
              <a:rPr lang="en-US" sz="1600" dirty="0">
                <a:solidFill>
                  <a:schemeClr val="accent4"/>
                </a:solidFill>
              </a:rPr>
              <a:t>is </a:t>
            </a:r>
            <a:r>
              <a:rPr lang="en-US" sz="1600" dirty="0" smtClean="0">
                <a:solidFill>
                  <a:schemeClr val="accent4"/>
                </a:solidFill>
              </a:rPr>
              <a:t>the primary </a:t>
            </a:r>
            <a:r>
              <a:rPr lang="en-US" sz="1600" dirty="0">
                <a:solidFill>
                  <a:schemeClr val="accent4"/>
                </a:solidFill>
              </a:rPr>
              <a:t>tool used for application monitoring and provides users with insight into resource usage (CPU</a:t>
            </a:r>
            <a:r>
              <a:rPr lang="en-US" sz="1600" dirty="0" smtClean="0">
                <a:solidFill>
                  <a:schemeClr val="accent4"/>
                </a:solidFill>
              </a:rPr>
              <a:t>, bandwidth</a:t>
            </a:r>
            <a:r>
              <a:rPr lang="en-US" sz="1600" dirty="0">
                <a:solidFill>
                  <a:schemeClr val="accent4"/>
                </a:solidFill>
              </a:rPr>
              <a:t>) and services and other useful counters. It is also possible to manage multiple versions of </a:t>
            </a:r>
            <a:r>
              <a:rPr lang="en-US" sz="1600" dirty="0" smtClean="0">
                <a:solidFill>
                  <a:schemeClr val="accent4"/>
                </a:solidFill>
              </a:rPr>
              <a:t>a single </a:t>
            </a:r>
            <a:r>
              <a:rPr lang="en-US" sz="1600" dirty="0">
                <a:solidFill>
                  <a:schemeClr val="accent4"/>
                </a:solidFill>
              </a:rPr>
              <a:t>application, select the one available for the release, and manage its billing-related issues</a:t>
            </a:r>
            <a:endParaRPr lang="en-US" sz="16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0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/>
              <a:t>Cost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3081" y="1075765"/>
            <a:ext cx="8523719" cy="5577728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000" dirty="0" err="1"/>
              <a:t>AppEngine</a:t>
            </a:r>
            <a:r>
              <a:rPr lang="en-US" sz="2000" dirty="0"/>
              <a:t> provides a free service with limited quotas that get reset every 24 hours. Once </a:t>
            </a:r>
            <a:r>
              <a:rPr lang="en-US" sz="2000" dirty="0" smtClean="0"/>
              <a:t>the application </a:t>
            </a:r>
            <a:r>
              <a:rPr lang="en-US" sz="2000" dirty="0"/>
              <a:t>has been tested and tuned for </a:t>
            </a:r>
            <a:r>
              <a:rPr lang="en-US" sz="2000" dirty="0" err="1"/>
              <a:t>AppEngine</a:t>
            </a:r>
            <a:r>
              <a:rPr lang="en-US" sz="2000" dirty="0"/>
              <a:t>, it is possible to set up a billing account </a:t>
            </a:r>
            <a:r>
              <a:rPr lang="en-US" sz="2000" dirty="0" smtClean="0"/>
              <a:t>and obtain </a:t>
            </a:r>
            <a:r>
              <a:rPr lang="en-US" sz="2000" dirty="0"/>
              <a:t>more allowance and be charged on a pay-per-use basis.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000" dirty="0"/>
              <a:t>An application is measured against billable quotas, fixed quotas, and per-minute quotas. </a:t>
            </a:r>
            <a:r>
              <a:rPr lang="en-US" sz="2000" dirty="0" smtClean="0"/>
              <a:t>Google </a:t>
            </a:r>
            <a:r>
              <a:rPr lang="en-US" sz="2000" dirty="0" err="1" smtClean="0"/>
              <a:t>AppEngine</a:t>
            </a:r>
            <a:r>
              <a:rPr lang="en-US" sz="2000" dirty="0" smtClean="0"/>
              <a:t> </a:t>
            </a:r>
            <a:r>
              <a:rPr lang="en-US" sz="2000" dirty="0"/>
              <a:t>uses these quotas to ensure that users do not spend more than the allocated budget </a:t>
            </a:r>
            <a:r>
              <a:rPr lang="en-US" sz="2000" dirty="0" smtClean="0"/>
              <a:t>and that </a:t>
            </a:r>
            <a:r>
              <a:rPr lang="en-US" sz="2000" dirty="0"/>
              <a:t>applications run without being influenced by each other from a performance point of </a:t>
            </a:r>
            <a:r>
              <a:rPr lang="en-US" sz="2000" dirty="0" smtClean="0"/>
              <a:t>view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000" dirty="0"/>
              <a:t>Once an application reaches the quota for a given resource, the resource is depleted and will </a:t>
            </a:r>
            <a:r>
              <a:rPr lang="en-US" sz="2000" dirty="0" smtClean="0"/>
              <a:t>not be </a:t>
            </a:r>
            <a:r>
              <a:rPr lang="en-US" sz="2000" dirty="0"/>
              <a:t>available to the application until the quota is replenished. Once a resource is depleted, subsequent requests to that resource will generate an error or an </a:t>
            </a:r>
            <a:r>
              <a:rPr lang="en-US" sz="2000" dirty="0" smtClean="0"/>
              <a:t>exception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000" dirty="0"/>
              <a:t>Resources and services quotas are organized into free default quotas and billing-enabled default quotas. For these two categories, a daily limit and a maximum rate are defined.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7967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3081" y="1075765"/>
            <a:ext cx="8523719" cy="5577728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000" dirty="0" err="1" smtClean="0"/>
              <a:t>AppEngine</a:t>
            </a:r>
            <a:r>
              <a:rPr lang="en-US" sz="2000" dirty="0"/>
              <a:t>, a framework for developing scalable Web applications, leverages Google’s infrastructure. The core components of the service are a scalable and sandboxed runtime environment </a:t>
            </a:r>
            <a:r>
              <a:rPr lang="en-US" sz="2000" dirty="0" smtClean="0"/>
              <a:t>for executing </a:t>
            </a:r>
            <a:r>
              <a:rPr lang="en-US" sz="2000" dirty="0"/>
              <a:t>applications and a collection of services that implement most of the common </a:t>
            </a:r>
            <a:r>
              <a:rPr lang="en-US" sz="2000" dirty="0" smtClean="0"/>
              <a:t>features required </a:t>
            </a:r>
            <a:r>
              <a:rPr lang="en-US" sz="2000" dirty="0"/>
              <a:t>for Web development and that help developers build applications that are easy to scale.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000" dirty="0"/>
              <a:t>One of the characteristic elements of </a:t>
            </a:r>
            <a:r>
              <a:rPr lang="en-US" sz="2000" dirty="0" err="1"/>
              <a:t>AppEngine</a:t>
            </a:r>
            <a:r>
              <a:rPr lang="en-US" sz="2000" dirty="0"/>
              <a:t> is the use of simple interfaces that allow applications to perform specific operations that are optimized and designed to scale. Building on top </a:t>
            </a:r>
            <a:r>
              <a:rPr lang="en-US" sz="2000" dirty="0" smtClean="0"/>
              <a:t>of these </a:t>
            </a:r>
            <a:r>
              <a:rPr lang="en-US" sz="2000" dirty="0"/>
              <a:t>blocks, developers can build applications and let </a:t>
            </a:r>
            <a:r>
              <a:rPr lang="en-US" sz="2000" dirty="0" err="1"/>
              <a:t>AppEngine</a:t>
            </a:r>
            <a:r>
              <a:rPr lang="en-US" sz="2000" dirty="0"/>
              <a:t> scale them out when needed.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5083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web </a:t>
            </a:r>
            <a:r>
              <a:rPr lang="en-US" dirty="0" smtClean="0"/>
              <a:t>services Ecosystem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3BD1-9A30-4045-9DFE-48DC1CB9D58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09441"/>
            <a:ext cx="7467600" cy="533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5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080" y="1"/>
            <a:ext cx="8846705" cy="685799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3081" y="1075765"/>
            <a:ext cx="8523719" cy="5577728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000" dirty="0" smtClean="0"/>
              <a:t>With </a:t>
            </a:r>
            <a:r>
              <a:rPr lang="en-US" sz="2000" dirty="0"/>
              <a:t>respect to the traditional approach to Web development, the implementation of rich </a:t>
            </a:r>
            <a:r>
              <a:rPr lang="en-US" sz="2000" dirty="0" smtClean="0"/>
              <a:t>and powerful </a:t>
            </a:r>
            <a:r>
              <a:rPr lang="en-US" sz="2000" dirty="0"/>
              <a:t>applications requires a change of perspective and more effort. </a:t>
            </a:r>
            <a:endParaRPr lang="en-US" sz="2000" dirty="0" smtClean="0"/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000" dirty="0" smtClean="0"/>
              <a:t>Developers </a:t>
            </a:r>
            <a:r>
              <a:rPr lang="en-US" sz="2000" dirty="0"/>
              <a:t>have to </a:t>
            </a:r>
            <a:r>
              <a:rPr lang="en-US" sz="2000" dirty="0" smtClean="0"/>
              <a:t>become familiar </a:t>
            </a:r>
            <a:r>
              <a:rPr lang="en-US" sz="2000" dirty="0"/>
              <a:t>with the capabilities of </a:t>
            </a:r>
            <a:r>
              <a:rPr lang="en-US" sz="2000" dirty="0" err="1"/>
              <a:t>AppEngine</a:t>
            </a:r>
            <a:r>
              <a:rPr lang="en-US" sz="2000" dirty="0"/>
              <a:t> and implement the required features in a way that conforms with the </a:t>
            </a:r>
            <a:r>
              <a:rPr lang="en-US" sz="2000" dirty="0" err="1"/>
              <a:t>AppEngine</a:t>
            </a:r>
            <a:r>
              <a:rPr lang="en-US" sz="2000" dirty="0"/>
              <a:t> application model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8050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Rajkumar Buyya, Christian </a:t>
            </a:r>
            <a:r>
              <a:rPr lang="en-US" sz="2400" dirty="0" err="1"/>
              <a:t>Vecchiola</a:t>
            </a:r>
            <a:r>
              <a:rPr lang="en-US" sz="2400" dirty="0"/>
              <a:t>, and </a:t>
            </a:r>
            <a:r>
              <a:rPr lang="en-US" sz="2400" dirty="0" err="1"/>
              <a:t>Thamarai</a:t>
            </a:r>
            <a:r>
              <a:rPr lang="en-US" sz="2400" dirty="0"/>
              <a:t> </a:t>
            </a:r>
            <a:r>
              <a:rPr lang="en-US" sz="2400" dirty="0" err="1"/>
              <a:t>Selvi</a:t>
            </a:r>
            <a:r>
              <a:rPr lang="en-US" sz="2400" dirty="0"/>
              <a:t>, </a:t>
            </a:r>
            <a:r>
              <a:rPr lang="en-US" sz="2400" b="1" dirty="0"/>
              <a:t>Mastering Cloud Computing</a:t>
            </a:r>
            <a:r>
              <a:rPr lang="en-US" sz="2400" dirty="0"/>
              <a:t>, </a:t>
            </a:r>
            <a:r>
              <a:rPr lang="en-US" sz="2400" dirty="0" smtClean="0"/>
              <a:t>McGraw </a:t>
            </a:r>
            <a:r>
              <a:rPr lang="en-US" sz="2400" dirty="0"/>
              <a:t>Hill, ISBN-13: 978-1-25-902995-0, New Delhi, India, 2013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800" dirty="0" smtClean="0"/>
              <a:t>Chapter </a:t>
            </a:r>
            <a:r>
              <a:rPr lang="en-US" sz="2800" dirty="0" smtClean="0"/>
              <a:t>9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5198-89AE-4B00-A47A-4DE3C7AA545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Services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300" dirty="0" smtClean="0"/>
              <a:t>Amazon EC2 allows </a:t>
            </a:r>
            <a:r>
              <a:rPr lang="en-US" sz="2300" dirty="0"/>
              <a:t>deploying servers in the form of virtual machines created as instances of a specific image.</a:t>
            </a:r>
          </a:p>
          <a:p>
            <a:pPr algn="just"/>
            <a:r>
              <a:rPr lang="en-US" sz="2300" dirty="0"/>
              <a:t>Images come with a preinstalled operating system and a software stack, and instances can be configured for memory, number of processors, and storage. </a:t>
            </a:r>
            <a:endParaRPr lang="en-US" sz="2300" dirty="0" smtClean="0"/>
          </a:p>
          <a:p>
            <a:pPr algn="just"/>
            <a:r>
              <a:rPr lang="en-US" sz="2300" dirty="0" smtClean="0"/>
              <a:t>Users </a:t>
            </a:r>
            <a:r>
              <a:rPr lang="en-US" sz="2300" dirty="0"/>
              <a:t>are provided with credentials </a:t>
            </a:r>
            <a:r>
              <a:rPr lang="en-US" sz="2300" dirty="0" smtClean="0"/>
              <a:t>to remotely </a:t>
            </a:r>
            <a:r>
              <a:rPr lang="en-US" sz="2300" dirty="0"/>
              <a:t>access the instance and further configure or install software if needed</a:t>
            </a:r>
            <a:r>
              <a:rPr lang="en-US" sz="2300" dirty="0" smtClean="0"/>
              <a:t>.</a:t>
            </a:r>
            <a:endParaRPr lang="en-US" sz="2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8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Services - </a:t>
            </a:r>
            <a:r>
              <a:rPr lang="en-US" dirty="0"/>
              <a:t>Amazon machine </a:t>
            </a:r>
            <a:r>
              <a:rPr lang="en-US" dirty="0" smtClean="0"/>
              <a:t>images (AMI)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300" dirty="0"/>
              <a:t>Amazon Machine Images (AMIs) are templates from which it is possible to create a virtual machine.</a:t>
            </a:r>
          </a:p>
          <a:p>
            <a:pPr algn="just"/>
            <a:r>
              <a:rPr lang="en-US" sz="2300" dirty="0"/>
              <a:t>They are stored in Amazon S3 and identified by a unique identifier in the form of </a:t>
            </a:r>
            <a:r>
              <a:rPr lang="en-US" sz="2300" dirty="0" err="1"/>
              <a:t>ami-xxxxxx</a:t>
            </a:r>
            <a:r>
              <a:rPr lang="en-US" sz="2300" dirty="0"/>
              <a:t> </a:t>
            </a:r>
            <a:r>
              <a:rPr lang="en-US" sz="2300" dirty="0" smtClean="0"/>
              <a:t>and </a:t>
            </a:r>
            <a:r>
              <a:rPr lang="en-US" sz="2400" dirty="0"/>
              <a:t>a manifest XML file. </a:t>
            </a:r>
            <a:endParaRPr lang="en-US" sz="2400" dirty="0" smtClean="0"/>
          </a:p>
          <a:p>
            <a:pPr algn="just"/>
            <a:r>
              <a:rPr lang="en-US" sz="2400" dirty="0" smtClean="0"/>
              <a:t>An </a:t>
            </a:r>
            <a:r>
              <a:rPr lang="en-US" sz="2400" dirty="0"/>
              <a:t>AMI contains a physical file system layout with a predefined operating system installed. </a:t>
            </a:r>
            <a:endParaRPr lang="en-US" sz="2400" dirty="0" smtClean="0"/>
          </a:p>
          <a:p>
            <a:pPr algn="just"/>
            <a:r>
              <a:rPr lang="en-US" sz="2400" dirty="0" smtClean="0"/>
              <a:t>These </a:t>
            </a:r>
            <a:r>
              <a:rPr lang="en-US" sz="2400" dirty="0"/>
              <a:t>are specified by the Amazon </a:t>
            </a:r>
            <a:r>
              <a:rPr lang="en-US" sz="2400" dirty="0" err="1" smtClean="0"/>
              <a:t>Ramdisk</a:t>
            </a:r>
            <a:r>
              <a:rPr lang="en-US" sz="2400" dirty="0" smtClean="0"/>
              <a:t> </a:t>
            </a:r>
            <a:r>
              <a:rPr lang="en-US" sz="2400" dirty="0"/>
              <a:t>Image (ARI, id: </a:t>
            </a:r>
            <a:r>
              <a:rPr lang="en-US" sz="2400" dirty="0" err="1"/>
              <a:t>ari-yyyyyy</a:t>
            </a:r>
            <a:r>
              <a:rPr lang="en-US" sz="2400" dirty="0"/>
              <a:t>) and the Amazon Kernel Image (AKI, id: </a:t>
            </a:r>
            <a:r>
              <a:rPr lang="en-US" sz="2400" dirty="0" err="1"/>
              <a:t>aki-zzzzzz</a:t>
            </a:r>
            <a:r>
              <a:rPr lang="en-US" sz="2400" dirty="0"/>
              <a:t>), which are part of the configuration of the template. </a:t>
            </a:r>
            <a:endParaRPr lang="en-US" sz="2400" dirty="0" smtClean="0"/>
          </a:p>
          <a:p>
            <a:pPr algn="just"/>
            <a:r>
              <a:rPr lang="en-US" sz="2400" dirty="0" smtClean="0"/>
              <a:t>AMIs </a:t>
            </a:r>
            <a:r>
              <a:rPr lang="en-US" sz="2400" dirty="0"/>
              <a:t>are either created from scratch or “bundled” from existing EC2 instances</a:t>
            </a:r>
            <a:endParaRPr lang="en-US" sz="23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Services - </a:t>
            </a:r>
            <a:r>
              <a:rPr lang="en-US" dirty="0"/>
              <a:t>EC2 </a:t>
            </a:r>
            <a:r>
              <a:rPr lang="en-US" dirty="0" smtClean="0"/>
              <a:t>instances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300" dirty="0" smtClean="0"/>
              <a:t>The processing </a:t>
            </a:r>
            <a:r>
              <a:rPr lang="en-US" sz="2300" dirty="0"/>
              <a:t>power is expressed in terms of virtual cores and EC2 Compute Units (ECUs). </a:t>
            </a:r>
            <a:endParaRPr lang="en-US" sz="2300" dirty="0" smtClean="0"/>
          </a:p>
          <a:p>
            <a:pPr algn="just"/>
            <a:r>
              <a:rPr lang="en-US" sz="2300" dirty="0"/>
              <a:t>The ECU is a measure of the computing power of a virtual core; it is used to express a predictable </a:t>
            </a:r>
            <a:r>
              <a:rPr lang="en-US" sz="2300" dirty="0" smtClean="0"/>
              <a:t>quantity of </a:t>
            </a:r>
            <a:r>
              <a:rPr lang="en-US" sz="2300" dirty="0"/>
              <a:t>real CPU power that is allocated to an </a:t>
            </a:r>
            <a:r>
              <a:rPr lang="en-US" sz="2300" dirty="0" smtClean="0"/>
              <a:t>instance</a:t>
            </a:r>
            <a:endParaRPr lang="en-US" sz="2300" dirty="0"/>
          </a:p>
          <a:p>
            <a:pPr algn="just"/>
            <a:r>
              <a:rPr lang="en-US" sz="2300" dirty="0"/>
              <a:t>By using compute units instead of real frequency values, Amazon can change over time the mapping of such units to the underlying </a:t>
            </a:r>
            <a:r>
              <a:rPr lang="en-US" sz="2300" dirty="0" smtClean="0"/>
              <a:t>real amount </a:t>
            </a:r>
            <a:r>
              <a:rPr lang="en-US" sz="2300" dirty="0"/>
              <a:t>of computing power allocated, thus keeping the performance of EC2 instances </a:t>
            </a:r>
            <a:r>
              <a:rPr lang="en-US" sz="2300" dirty="0" smtClean="0"/>
              <a:t>consistent with </a:t>
            </a:r>
            <a:r>
              <a:rPr lang="en-US" sz="2300" dirty="0"/>
              <a:t>standards set by the times. </a:t>
            </a:r>
            <a:endParaRPr lang="en-US" sz="2300" dirty="0" smtClean="0"/>
          </a:p>
          <a:p>
            <a:pPr algn="just"/>
            <a:r>
              <a:rPr lang="en-US" sz="2300" dirty="0" smtClean="0"/>
              <a:t>Over </a:t>
            </a:r>
            <a:r>
              <a:rPr lang="en-US" sz="2300" dirty="0"/>
              <a:t>time, the hardware supporting the underlying </a:t>
            </a:r>
            <a:r>
              <a:rPr lang="en-US" sz="2300" dirty="0" smtClean="0"/>
              <a:t>infrastructure will </a:t>
            </a:r>
            <a:r>
              <a:rPr lang="en-US" sz="2300" dirty="0"/>
              <a:t>be replaced by more powerful hardware, and the use of ECUs helps give users a </a:t>
            </a:r>
            <a:r>
              <a:rPr lang="en-US" sz="2300" dirty="0" smtClean="0"/>
              <a:t>consistent view </a:t>
            </a:r>
            <a:r>
              <a:rPr lang="en-US" sz="2300" dirty="0"/>
              <a:t>of the performance offered by EC2 instances. </a:t>
            </a:r>
            <a:endParaRPr lang="en-US" sz="2300" dirty="0" smtClean="0"/>
          </a:p>
          <a:p>
            <a:pPr algn="just"/>
            <a:endParaRPr lang="en-US" sz="2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2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Services - </a:t>
            </a:r>
            <a:r>
              <a:rPr lang="en-US" dirty="0"/>
              <a:t>EC2 </a:t>
            </a:r>
            <a:r>
              <a:rPr lang="en-US" dirty="0" smtClean="0"/>
              <a:t>instances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7C33-53C8-485A-9288-560B29A3829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019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9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t 1 - CPU, Systems and Directory services overview">
  <a:themeElements>
    <a:clrScheme name="LD1p_9.1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7889FB"/>
      </a:accent1>
      <a:accent2>
        <a:srgbClr val="4D4D4D"/>
      </a:accent2>
      <a:accent3>
        <a:srgbClr val="FFFFFF"/>
      </a:accent3>
      <a:accent4>
        <a:srgbClr val="000000"/>
      </a:accent4>
      <a:accent5>
        <a:srgbClr val="BEC4FD"/>
      </a:accent5>
      <a:accent6>
        <a:srgbClr val="454545"/>
      </a:accent6>
      <a:hlink>
        <a:srgbClr val="1C7270"/>
      </a:hlink>
      <a:folHlink>
        <a:srgbClr val="9E640E"/>
      </a:folHlink>
    </a:clrScheme>
    <a:fontScheme name="LD1p_9.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DFDFD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DFDFD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D1p_9.1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7889FB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454545"/>
        </a:accent6>
        <a:hlink>
          <a:srgbClr val="1C7270"/>
        </a:hlink>
        <a:folHlink>
          <a:srgbClr val="9E64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D1p_9.1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ClassAuthor-ICE.pot [Compatibility Mode]" id="{87A60986-B4E0-4C59-B5EF-494D45550DA7}" vid="{54E6EA8F-8A8D-41C4-B9CD-6AD6AF53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4020</TotalTime>
  <Words>4229</Words>
  <Application>Microsoft Office PowerPoint</Application>
  <PresentationFormat>On-screen Show (4:3)</PresentationFormat>
  <Paragraphs>307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Unit 1 - CPU, Systems and Directory services overview</vt:lpstr>
      <vt:lpstr>Module 4 :Cloud Infrastructure &amp; Platforms in Industry</vt:lpstr>
      <vt:lpstr>Module 4  : Objectives</vt:lpstr>
      <vt:lpstr>Cloud Computing Offering</vt:lpstr>
      <vt:lpstr>Amazon web services</vt:lpstr>
      <vt:lpstr>Amazon web services Ecosystem</vt:lpstr>
      <vt:lpstr>Compute Services</vt:lpstr>
      <vt:lpstr>Compute Services - Amazon machine images (AMI)</vt:lpstr>
      <vt:lpstr>Compute Services - EC2 instances </vt:lpstr>
      <vt:lpstr>Compute Services - EC2 instances </vt:lpstr>
      <vt:lpstr>Compute Services - EC2 instances </vt:lpstr>
      <vt:lpstr>Compute Services - EC2 instances </vt:lpstr>
      <vt:lpstr>Compute Services - EC2 environment </vt:lpstr>
      <vt:lpstr>Compute Services - EC2 environment </vt:lpstr>
      <vt:lpstr>Compute Services - Advanced compute services </vt:lpstr>
      <vt:lpstr>Unit 4  : Objectives</vt:lpstr>
      <vt:lpstr>Storage Services  </vt:lpstr>
      <vt:lpstr>Storage Services -  S3 key concepts </vt:lpstr>
      <vt:lpstr>Storage Services -  S3 key concepts </vt:lpstr>
      <vt:lpstr>Storage Services -  Resource naming </vt:lpstr>
      <vt:lpstr>Storage Services -  Bucket </vt:lpstr>
      <vt:lpstr>Storage Services -  S3 Key Concept</vt:lpstr>
      <vt:lpstr>Storage Services -  Amazon EBS</vt:lpstr>
      <vt:lpstr>Storage Services -  Amazon Elasticache</vt:lpstr>
      <vt:lpstr>Storage Services -  Amazon Elasticache</vt:lpstr>
      <vt:lpstr>Storage Services - Structured Storage Solutions</vt:lpstr>
      <vt:lpstr>Storage Services - Structured Storage Solutions</vt:lpstr>
      <vt:lpstr>Storage Services - Structured Storage Solutions</vt:lpstr>
      <vt:lpstr>Storage Services - Structured Storage Solutions</vt:lpstr>
      <vt:lpstr>Storage Services - Structured Storage Solutions</vt:lpstr>
      <vt:lpstr>Storage Services - Structured Storage Solutions</vt:lpstr>
      <vt:lpstr>Storage Services - Structured Storage Solutions</vt:lpstr>
      <vt:lpstr>Storage Services – Amazon Cloud Front</vt:lpstr>
      <vt:lpstr>Storage Services – Amazon Cloud Front</vt:lpstr>
      <vt:lpstr>Google AppEngine</vt:lpstr>
      <vt:lpstr>Architecture and core concepts</vt:lpstr>
      <vt:lpstr>Architecture and core concepts</vt:lpstr>
      <vt:lpstr>Architecture and core concepts</vt:lpstr>
      <vt:lpstr>Architecture and core concepts</vt:lpstr>
      <vt:lpstr>Architecture and core concepts</vt:lpstr>
      <vt:lpstr>Architecture and core concepts</vt:lpstr>
      <vt:lpstr>Architecture and core concepts</vt:lpstr>
      <vt:lpstr>Architecture and core concepts</vt:lpstr>
      <vt:lpstr>Architecture and core concepts</vt:lpstr>
      <vt:lpstr>Application Lifecycle</vt:lpstr>
      <vt:lpstr>Application Lifecycle</vt:lpstr>
      <vt:lpstr>Application Lifecycle</vt:lpstr>
      <vt:lpstr>Application Lifecycle</vt:lpstr>
      <vt:lpstr>Cost Model</vt:lpstr>
      <vt:lpstr>Observations</vt:lpstr>
      <vt:lpstr>Observations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raghav</dc:creator>
  <cp:lastModifiedBy>MMP</cp:lastModifiedBy>
  <cp:revision>208</cp:revision>
  <dcterms:created xsi:type="dcterms:W3CDTF">2016-02-14T03:57:00Z</dcterms:created>
  <dcterms:modified xsi:type="dcterms:W3CDTF">2021-11-12T05:47:33Z</dcterms:modified>
</cp:coreProperties>
</file>