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125.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117.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109.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119.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23.xml"/>
  <Override ContentType="application/vnd.openxmlformats-officedocument.presentationml.notesSlide+xml" PartName="/ppt/notesSlides/notesSlide110.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12.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120.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27.xml"/>
  <Override ContentType="application/vnd.openxmlformats-officedocument.presentationml.notesSlide+xml" PartName="/ppt/notesSlides/notesSlide114.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116.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24.xml"/>
  <Override ContentType="application/vnd.openxmlformats-officedocument.presentationml.notesSlide+xml" PartName="/ppt/notesSlides/notesSlide126.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108.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122.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118.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111.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113.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21.xml"/>
  <Override ContentType="application/vnd.openxmlformats-officedocument.presentationml.notesSlide+xml" PartName="/ppt/notesSlides/notesSlide6.xml"/>
  <Override ContentType="application/vnd.openxmlformats-officedocument.presentationml.notesSlide+xml" PartName="/ppt/notesSlides/notesSlide12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115.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13.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123.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111.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18.xml"/>
  <Override ContentType="application/vnd.openxmlformats-officedocument.presentationml.slide+xml" PartName="/ppt/slides/slide12.xml"/>
  <Override ContentType="application/vnd.openxmlformats-officedocument.presentationml.slide+xml" PartName="/ppt/slides/slide108.xml"/>
  <Override ContentType="application/vnd.openxmlformats-officedocument.presentationml.slide+xml" PartName="/ppt/slides/slide98.xml"/>
  <Override ContentType="application/vnd.openxmlformats-officedocument.presentationml.slide+xml" PartName="/ppt/slides/slide125.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116.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114.xml"/>
  <Override ContentType="application/vnd.openxmlformats-officedocument.presentationml.slide+xml" PartName="/ppt/slides/slide31.xml"/>
  <Override ContentType="application/vnd.openxmlformats-officedocument.presentationml.slide+xml" PartName="/ppt/slides/slide127.xml"/>
  <Override ContentType="application/vnd.openxmlformats-officedocument.presentationml.slide+xml" PartName="/ppt/slides/slide120.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12.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22.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110.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124.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119.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126.xml"/>
  <Override ContentType="application/vnd.openxmlformats-officedocument.presentationml.slide+xml" PartName="/ppt/slides/slide109.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117.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128.xml"/>
  <Override ContentType="application/vnd.openxmlformats-officedocument.presentationml.slide+xml" PartName="/ppt/slides/slide92.xml"/>
  <Override ContentType="application/vnd.openxmlformats-officedocument.presentationml.slide+xml" PartName="/ppt/slides/slide115.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 id="350" r:id="rId101"/>
    <p:sldId id="351" r:id="rId102"/>
    <p:sldId id="352" r:id="rId103"/>
    <p:sldId id="353" r:id="rId104"/>
    <p:sldId id="354" r:id="rId105"/>
    <p:sldId id="355" r:id="rId106"/>
    <p:sldId id="356" r:id="rId107"/>
    <p:sldId id="357" r:id="rId108"/>
    <p:sldId id="358" r:id="rId109"/>
    <p:sldId id="359" r:id="rId110"/>
    <p:sldId id="360" r:id="rId111"/>
    <p:sldId id="361" r:id="rId112"/>
    <p:sldId id="362" r:id="rId113"/>
    <p:sldId id="363" r:id="rId114"/>
    <p:sldId id="364" r:id="rId115"/>
    <p:sldId id="365" r:id="rId116"/>
    <p:sldId id="366" r:id="rId117"/>
    <p:sldId id="367" r:id="rId118"/>
    <p:sldId id="368" r:id="rId119"/>
    <p:sldId id="369" r:id="rId120"/>
    <p:sldId id="370" r:id="rId121"/>
    <p:sldId id="371" r:id="rId122"/>
    <p:sldId id="372" r:id="rId123"/>
    <p:sldId id="373" r:id="rId124"/>
    <p:sldId id="374" r:id="rId125"/>
    <p:sldId id="375" r:id="rId126"/>
    <p:sldId id="376" r:id="rId127"/>
    <p:sldId id="377" r:id="rId128"/>
    <p:sldId id="378" r:id="rId129"/>
    <p:sldId id="379" r:id="rId130"/>
    <p:sldId id="380" r:id="rId131"/>
    <p:sldId id="381" r:id="rId132"/>
    <p:sldId id="382" r:id="rId133"/>
    <p:sldId id="383" r:id="rId134"/>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135" roundtripDataSignature="AMtx7mhZwE7ARf1l+7LmU5kDmHYJP1ne+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74F1CAA9-CFE0-409A-887E-55CE068EC3AB}">
  <a:tblStyle styleId="{74F1CAA9-CFE0-409A-887E-55CE068EC3AB}" styleName="Table_0">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slide" Target="slides/slide101.xml"/><Relationship Id="rId106" Type="http://schemas.openxmlformats.org/officeDocument/2006/relationships/slide" Target="slides/slide100.xml"/><Relationship Id="rId105" Type="http://schemas.openxmlformats.org/officeDocument/2006/relationships/slide" Target="slides/slide99.xml"/><Relationship Id="rId104" Type="http://schemas.openxmlformats.org/officeDocument/2006/relationships/slide" Target="slides/slide98.xml"/><Relationship Id="rId109" Type="http://schemas.openxmlformats.org/officeDocument/2006/relationships/slide" Target="slides/slide103.xml"/><Relationship Id="rId108" Type="http://schemas.openxmlformats.org/officeDocument/2006/relationships/slide" Target="slides/slide102.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slide" Target="slides/slide97.xml"/><Relationship Id="rId102" Type="http://schemas.openxmlformats.org/officeDocument/2006/relationships/slide" Target="slides/slide96.xml"/><Relationship Id="rId101" Type="http://schemas.openxmlformats.org/officeDocument/2006/relationships/slide" Target="slides/slide95.xml"/><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29" Type="http://schemas.openxmlformats.org/officeDocument/2006/relationships/slide" Target="slides/slide123.xml"/><Relationship Id="rId128" Type="http://schemas.openxmlformats.org/officeDocument/2006/relationships/slide" Target="slides/slide122.xml"/><Relationship Id="rId127" Type="http://schemas.openxmlformats.org/officeDocument/2006/relationships/slide" Target="slides/slide121.xml"/><Relationship Id="rId126" Type="http://schemas.openxmlformats.org/officeDocument/2006/relationships/slide" Target="slides/slide120.xml"/><Relationship Id="rId26" Type="http://schemas.openxmlformats.org/officeDocument/2006/relationships/slide" Target="slides/slide20.xml"/><Relationship Id="rId121" Type="http://schemas.openxmlformats.org/officeDocument/2006/relationships/slide" Target="slides/slide115.xml"/><Relationship Id="rId25" Type="http://schemas.openxmlformats.org/officeDocument/2006/relationships/slide" Target="slides/slide19.xml"/><Relationship Id="rId120" Type="http://schemas.openxmlformats.org/officeDocument/2006/relationships/slide" Target="slides/slide114.xml"/><Relationship Id="rId28" Type="http://schemas.openxmlformats.org/officeDocument/2006/relationships/slide" Target="slides/slide22.xml"/><Relationship Id="rId27" Type="http://schemas.openxmlformats.org/officeDocument/2006/relationships/slide" Target="slides/slide21.xml"/><Relationship Id="rId125" Type="http://schemas.openxmlformats.org/officeDocument/2006/relationships/slide" Target="slides/slide119.xml"/><Relationship Id="rId29" Type="http://schemas.openxmlformats.org/officeDocument/2006/relationships/slide" Target="slides/slide23.xml"/><Relationship Id="rId124" Type="http://schemas.openxmlformats.org/officeDocument/2006/relationships/slide" Target="slides/slide118.xml"/><Relationship Id="rId123" Type="http://schemas.openxmlformats.org/officeDocument/2006/relationships/slide" Target="slides/slide117.xml"/><Relationship Id="rId122" Type="http://schemas.openxmlformats.org/officeDocument/2006/relationships/slide" Target="slides/slide116.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8" Type="http://schemas.openxmlformats.org/officeDocument/2006/relationships/slide" Target="slides/slide112.xml"/><Relationship Id="rId117" Type="http://schemas.openxmlformats.org/officeDocument/2006/relationships/slide" Target="slides/slide111.xml"/><Relationship Id="rId116" Type="http://schemas.openxmlformats.org/officeDocument/2006/relationships/slide" Target="slides/slide110.xml"/><Relationship Id="rId115" Type="http://schemas.openxmlformats.org/officeDocument/2006/relationships/slide" Target="slides/slide109.xml"/><Relationship Id="rId119" Type="http://schemas.openxmlformats.org/officeDocument/2006/relationships/slide" Target="slides/slide113.xml"/><Relationship Id="rId15" Type="http://schemas.openxmlformats.org/officeDocument/2006/relationships/slide" Target="slides/slide9.xml"/><Relationship Id="rId110" Type="http://schemas.openxmlformats.org/officeDocument/2006/relationships/slide" Target="slides/slide104.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slide" Target="slides/slide108.xml"/><Relationship Id="rId18" Type="http://schemas.openxmlformats.org/officeDocument/2006/relationships/slide" Target="slides/slide12.xml"/><Relationship Id="rId113" Type="http://schemas.openxmlformats.org/officeDocument/2006/relationships/slide" Target="slides/slide107.xml"/><Relationship Id="rId112" Type="http://schemas.openxmlformats.org/officeDocument/2006/relationships/slide" Target="slides/slide106.xml"/><Relationship Id="rId111" Type="http://schemas.openxmlformats.org/officeDocument/2006/relationships/slide" Target="slides/slide105.xml"/><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132" Type="http://schemas.openxmlformats.org/officeDocument/2006/relationships/slide" Target="slides/slide126.xml"/><Relationship Id="rId131" Type="http://schemas.openxmlformats.org/officeDocument/2006/relationships/slide" Target="slides/slide125.xml"/><Relationship Id="rId130" Type="http://schemas.openxmlformats.org/officeDocument/2006/relationships/slide" Target="slides/slide124.xml"/><Relationship Id="rId135" Type="http://customschemas.google.com/relationships/presentationmetadata" Target="metadata"/><Relationship Id="rId134" Type="http://schemas.openxmlformats.org/officeDocument/2006/relationships/slide" Target="slides/slide128.xml"/><Relationship Id="rId133" Type="http://schemas.openxmlformats.org/officeDocument/2006/relationships/slide" Target="slides/slide127.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 name="Google Shape;8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7" name="Shape 707"/>
        <p:cNvGrpSpPr/>
        <p:nvPr/>
      </p:nvGrpSpPr>
      <p:grpSpPr>
        <a:xfrm>
          <a:off x="0" y="0"/>
          <a:ext cx="0" cy="0"/>
          <a:chOff x="0" y="0"/>
          <a:chExt cx="0" cy="0"/>
        </a:xfrm>
      </p:grpSpPr>
      <p:sp>
        <p:nvSpPr>
          <p:cNvPr id="708" name="Google Shape;708;p10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9" name="Google Shape;709;p10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3" name="Shape 713"/>
        <p:cNvGrpSpPr/>
        <p:nvPr/>
      </p:nvGrpSpPr>
      <p:grpSpPr>
        <a:xfrm>
          <a:off x="0" y="0"/>
          <a:ext cx="0" cy="0"/>
          <a:chOff x="0" y="0"/>
          <a:chExt cx="0" cy="0"/>
        </a:xfrm>
      </p:grpSpPr>
      <p:sp>
        <p:nvSpPr>
          <p:cNvPr id="714" name="Google Shape;714;p10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15" name="Google Shape;715;p10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9" name="Shape 719"/>
        <p:cNvGrpSpPr/>
        <p:nvPr/>
      </p:nvGrpSpPr>
      <p:grpSpPr>
        <a:xfrm>
          <a:off x="0" y="0"/>
          <a:ext cx="0" cy="0"/>
          <a:chOff x="0" y="0"/>
          <a:chExt cx="0" cy="0"/>
        </a:xfrm>
      </p:grpSpPr>
      <p:sp>
        <p:nvSpPr>
          <p:cNvPr id="720" name="Google Shape;720;p10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1" name="Google Shape;721;p10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5" name="Shape 725"/>
        <p:cNvGrpSpPr/>
        <p:nvPr/>
      </p:nvGrpSpPr>
      <p:grpSpPr>
        <a:xfrm>
          <a:off x="0" y="0"/>
          <a:ext cx="0" cy="0"/>
          <a:chOff x="0" y="0"/>
          <a:chExt cx="0" cy="0"/>
        </a:xfrm>
      </p:grpSpPr>
      <p:sp>
        <p:nvSpPr>
          <p:cNvPr id="726" name="Google Shape;726;p10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27" name="Google Shape;727;p1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1" name="Shape 731"/>
        <p:cNvGrpSpPr/>
        <p:nvPr/>
      </p:nvGrpSpPr>
      <p:grpSpPr>
        <a:xfrm>
          <a:off x="0" y="0"/>
          <a:ext cx="0" cy="0"/>
          <a:chOff x="0" y="0"/>
          <a:chExt cx="0" cy="0"/>
        </a:xfrm>
      </p:grpSpPr>
      <p:sp>
        <p:nvSpPr>
          <p:cNvPr id="732" name="Google Shape;732;p10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3" name="Google Shape;733;p10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7" name="Shape 737"/>
        <p:cNvGrpSpPr/>
        <p:nvPr/>
      </p:nvGrpSpPr>
      <p:grpSpPr>
        <a:xfrm>
          <a:off x="0" y="0"/>
          <a:ext cx="0" cy="0"/>
          <a:chOff x="0" y="0"/>
          <a:chExt cx="0" cy="0"/>
        </a:xfrm>
      </p:grpSpPr>
      <p:sp>
        <p:nvSpPr>
          <p:cNvPr id="738" name="Google Shape;738;p10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39" name="Google Shape;739;p10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3" name="Shape 743"/>
        <p:cNvGrpSpPr/>
        <p:nvPr/>
      </p:nvGrpSpPr>
      <p:grpSpPr>
        <a:xfrm>
          <a:off x="0" y="0"/>
          <a:ext cx="0" cy="0"/>
          <a:chOff x="0" y="0"/>
          <a:chExt cx="0" cy="0"/>
        </a:xfrm>
      </p:grpSpPr>
      <p:sp>
        <p:nvSpPr>
          <p:cNvPr id="744" name="Google Shape;744;p10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45" name="Google Shape;745;p10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9" name="Shape 749"/>
        <p:cNvGrpSpPr/>
        <p:nvPr/>
      </p:nvGrpSpPr>
      <p:grpSpPr>
        <a:xfrm>
          <a:off x="0" y="0"/>
          <a:ext cx="0" cy="0"/>
          <a:chOff x="0" y="0"/>
          <a:chExt cx="0" cy="0"/>
        </a:xfrm>
      </p:grpSpPr>
      <p:sp>
        <p:nvSpPr>
          <p:cNvPr id="750" name="Google Shape;750;p1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1" name="Google Shape;751;p1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1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57" name="Google Shape;757;p1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1" name="Shape 761"/>
        <p:cNvGrpSpPr/>
        <p:nvPr/>
      </p:nvGrpSpPr>
      <p:grpSpPr>
        <a:xfrm>
          <a:off x="0" y="0"/>
          <a:ext cx="0" cy="0"/>
          <a:chOff x="0" y="0"/>
          <a:chExt cx="0" cy="0"/>
        </a:xfrm>
      </p:grpSpPr>
      <p:sp>
        <p:nvSpPr>
          <p:cNvPr id="762" name="Google Shape;762;p1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3" name="Google Shape;763;p1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8" name="Google Shape;168;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7" name="Shape 767"/>
        <p:cNvGrpSpPr/>
        <p:nvPr/>
      </p:nvGrpSpPr>
      <p:grpSpPr>
        <a:xfrm>
          <a:off x="0" y="0"/>
          <a:ext cx="0" cy="0"/>
          <a:chOff x="0" y="0"/>
          <a:chExt cx="0" cy="0"/>
        </a:xfrm>
      </p:grpSpPr>
      <p:sp>
        <p:nvSpPr>
          <p:cNvPr id="768" name="Google Shape;768;p1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69" name="Google Shape;769;p1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3" name="Shape 773"/>
        <p:cNvGrpSpPr/>
        <p:nvPr/>
      </p:nvGrpSpPr>
      <p:grpSpPr>
        <a:xfrm>
          <a:off x="0" y="0"/>
          <a:ext cx="0" cy="0"/>
          <a:chOff x="0" y="0"/>
          <a:chExt cx="0" cy="0"/>
        </a:xfrm>
      </p:grpSpPr>
      <p:sp>
        <p:nvSpPr>
          <p:cNvPr id="774" name="Google Shape;774;p1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75" name="Google Shape;775;p1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p1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1" name="Google Shape;781;p1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5" name="Shape 785"/>
        <p:cNvGrpSpPr/>
        <p:nvPr/>
      </p:nvGrpSpPr>
      <p:grpSpPr>
        <a:xfrm>
          <a:off x="0" y="0"/>
          <a:ext cx="0" cy="0"/>
          <a:chOff x="0" y="0"/>
          <a:chExt cx="0" cy="0"/>
        </a:xfrm>
      </p:grpSpPr>
      <p:sp>
        <p:nvSpPr>
          <p:cNvPr id="786" name="Google Shape;786;p1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87" name="Google Shape;787;p1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1" name="Shape 791"/>
        <p:cNvGrpSpPr/>
        <p:nvPr/>
      </p:nvGrpSpPr>
      <p:grpSpPr>
        <a:xfrm>
          <a:off x="0" y="0"/>
          <a:ext cx="0" cy="0"/>
          <a:chOff x="0" y="0"/>
          <a:chExt cx="0" cy="0"/>
        </a:xfrm>
      </p:grpSpPr>
      <p:sp>
        <p:nvSpPr>
          <p:cNvPr id="792" name="Google Shape;792;p1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3" name="Google Shape;793;p1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7" name="Shape 797"/>
        <p:cNvGrpSpPr/>
        <p:nvPr/>
      </p:nvGrpSpPr>
      <p:grpSpPr>
        <a:xfrm>
          <a:off x="0" y="0"/>
          <a:ext cx="0" cy="0"/>
          <a:chOff x="0" y="0"/>
          <a:chExt cx="0" cy="0"/>
        </a:xfrm>
      </p:grpSpPr>
      <p:sp>
        <p:nvSpPr>
          <p:cNvPr id="798" name="Google Shape;798;p1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99" name="Google Shape;799;p1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p1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05" name="Google Shape;805;p1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9" name="Shape 809"/>
        <p:cNvGrpSpPr/>
        <p:nvPr/>
      </p:nvGrpSpPr>
      <p:grpSpPr>
        <a:xfrm>
          <a:off x="0" y="0"/>
          <a:ext cx="0" cy="0"/>
          <a:chOff x="0" y="0"/>
          <a:chExt cx="0" cy="0"/>
        </a:xfrm>
      </p:grpSpPr>
      <p:sp>
        <p:nvSpPr>
          <p:cNvPr id="810" name="Google Shape;810;p1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1" name="Google Shape;811;p1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5" name="Shape 815"/>
        <p:cNvGrpSpPr/>
        <p:nvPr/>
      </p:nvGrpSpPr>
      <p:grpSpPr>
        <a:xfrm>
          <a:off x="0" y="0"/>
          <a:ext cx="0" cy="0"/>
          <a:chOff x="0" y="0"/>
          <a:chExt cx="0" cy="0"/>
        </a:xfrm>
      </p:grpSpPr>
      <p:sp>
        <p:nvSpPr>
          <p:cNvPr id="816" name="Google Shape;816;p1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17" name="Google Shape;817;p1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p1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3" name="Google Shape;823;p1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4" name="Google Shape;174;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7" name="Shape 827"/>
        <p:cNvGrpSpPr/>
        <p:nvPr/>
      </p:nvGrpSpPr>
      <p:grpSpPr>
        <a:xfrm>
          <a:off x="0" y="0"/>
          <a:ext cx="0" cy="0"/>
          <a:chOff x="0" y="0"/>
          <a:chExt cx="0" cy="0"/>
        </a:xfrm>
      </p:grpSpPr>
      <p:sp>
        <p:nvSpPr>
          <p:cNvPr id="828" name="Google Shape;828;p1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29" name="Google Shape;829;p1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3" name="Shape 833"/>
        <p:cNvGrpSpPr/>
        <p:nvPr/>
      </p:nvGrpSpPr>
      <p:grpSpPr>
        <a:xfrm>
          <a:off x="0" y="0"/>
          <a:ext cx="0" cy="0"/>
          <a:chOff x="0" y="0"/>
          <a:chExt cx="0" cy="0"/>
        </a:xfrm>
      </p:grpSpPr>
      <p:sp>
        <p:nvSpPr>
          <p:cNvPr id="834" name="Google Shape;834;p1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35" name="Google Shape;835;p1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9" name="Shape 839"/>
        <p:cNvGrpSpPr/>
        <p:nvPr/>
      </p:nvGrpSpPr>
      <p:grpSpPr>
        <a:xfrm>
          <a:off x="0" y="0"/>
          <a:ext cx="0" cy="0"/>
          <a:chOff x="0" y="0"/>
          <a:chExt cx="0" cy="0"/>
        </a:xfrm>
      </p:grpSpPr>
      <p:sp>
        <p:nvSpPr>
          <p:cNvPr id="840" name="Google Shape;840;p1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1" name="Google Shape;841;p1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5" name="Shape 845"/>
        <p:cNvGrpSpPr/>
        <p:nvPr/>
      </p:nvGrpSpPr>
      <p:grpSpPr>
        <a:xfrm>
          <a:off x="0" y="0"/>
          <a:ext cx="0" cy="0"/>
          <a:chOff x="0" y="0"/>
          <a:chExt cx="0" cy="0"/>
        </a:xfrm>
      </p:grpSpPr>
      <p:sp>
        <p:nvSpPr>
          <p:cNvPr id="846" name="Google Shape;846;p1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47" name="Google Shape;847;p1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1" name="Shape 851"/>
        <p:cNvGrpSpPr/>
        <p:nvPr/>
      </p:nvGrpSpPr>
      <p:grpSpPr>
        <a:xfrm>
          <a:off x="0" y="0"/>
          <a:ext cx="0" cy="0"/>
          <a:chOff x="0" y="0"/>
          <a:chExt cx="0" cy="0"/>
        </a:xfrm>
      </p:grpSpPr>
      <p:sp>
        <p:nvSpPr>
          <p:cNvPr id="852" name="Google Shape;852;p1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3" name="Google Shape;853;p1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7" name="Shape 857"/>
        <p:cNvGrpSpPr/>
        <p:nvPr/>
      </p:nvGrpSpPr>
      <p:grpSpPr>
        <a:xfrm>
          <a:off x="0" y="0"/>
          <a:ext cx="0" cy="0"/>
          <a:chOff x="0" y="0"/>
          <a:chExt cx="0" cy="0"/>
        </a:xfrm>
      </p:grpSpPr>
      <p:sp>
        <p:nvSpPr>
          <p:cNvPr id="858" name="Google Shape;858;p1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59" name="Google Shape;859;p1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3" name="Shape 863"/>
        <p:cNvGrpSpPr/>
        <p:nvPr/>
      </p:nvGrpSpPr>
      <p:grpSpPr>
        <a:xfrm>
          <a:off x="0" y="0"/>
          <a:ext cx="0" cy="0"/>
          <a:chOff x="0" y="0"/>
          <a:chExt cx="0" cy="0"/>
        </a:xfrm>
      </p:grpSpPr>
      <p:sp>
        <p:nvSpPr>
          <p:cNvPr id="864" name="Google Shape;864;p1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65" name="Google Shape;865;p1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9" name="Shape 869"/>
        <p:cNvGrpSpPr/>
        <p:nvPr/>
      </p:nvGrpSpPr>
      <p:grpSpPr>
        <a:xfrm>
          <a:off x="0" y="0"/>
          <a:ext cx="0" cy="0"/>
          <a:chOff x="0" y="0"/>
          <a:chExt cx="0" cy="0"/>
        </a:xfrm>
      </p:grpSpPr>
      <p:sp>
        <p:nvSpPr>
          <p:cNvPr id="870" name="Google Shape;870;p1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1" name="Google Shape;871;p1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5" name="Shape 875"/>
        <p:cNvGrpSpPr/>
        <p:nvPr/>
      </p:nvGrpSpPr>
      <p:grpSpPr>
        <a:xfrm>
          <a:off x="0" y="0"/>
          <a:ext cx="0" cy="0"/>
          <a:chOff x="0" y="0"/>
          <a:chExt cx="0" cy="0"/>
        </a:xfrm>
      </p:grpSpPr>
      <p:sp>
        <p:nvSpPr>
          <p:cNvPr id="876" name="Google Shape;876;p1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7" name="Google Shape;877;p1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0" name="Google Shape;180;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6" name="Google Shape;186;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8" name="Google Shape;198;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4" name="Google Shape;204;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0" name="Google Shape;210;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6" name="Google Shape;216;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2" name="Google Shape;92;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2" name="Google Shape;222;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8" name="Google Shape;228;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4" name="Google Shape;234;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0" name="Google Shape;240;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6" name="Google Shape;246;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2" name="Google Shape;252;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8" name="Google Shape;258;p2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4" name="Google Shape;264;p2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2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p2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2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7" name="Google Shape;277;p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1" name="Google Shape;10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3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3" name="Google Shape;283;p3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3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9" name="Google Shape;289;p3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3" name="Shape 293"/>
        <p:cNvGrpSpPr/>
        <p:nvPr/>
      </p:nvGrpSpPr>
      <p:grpSpPr>
        <a:xfrm>
          <a:off x="0" y="0"/>
          <a:ext cx="0" cy="0"/>
          <a:chOff x="0" y="0"/>
          <a:chExt cx="0" cy="0"/>
        </a:xfrm>
      </p:grpSpPr>
      <p:sp>
        <p:nvSpPr>
          <p:cNvPr id="294" name="Google Shape;294;p3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5" name="Google Shape;295;p3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3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2" name="Google Shape;302;p3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p3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8" name="Google Shape;308;p3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4" name="Google Shape;314;p3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3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0" name="Google Shape;320;p3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3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6" name="Google Shape;326;p3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0" name="Shape 330"/>
        <p:cNvGrpSpPr/>
        <p:nvPr/>
      </p:nvGrpSpPr>
      <p:grpSpPr>
        <a:xfrm>
          <a:off x="0" y="0"/>
          <a:ext cx="0" cy="0"/>
          <a:chOff x="0" y="0"/>
          <a:chExt cx="0" cy="0"/>
        </a:xfrm>
      </p:grpSpPr>
      <p:sp>
        <p:nvSpPr>
          <p:cNvPr id="331" name="Google Shape;331;p3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2" name="Google Shape;332;p3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4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8" name="Google Shape;338;p4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4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5" name="Google Shape;345;p4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p4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1" name="Google Shape;351;p4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p4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7" name="Google Shape;357;p4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1" name="Shape 361"/>
        <p:cNvGrpSpPr/>
        <p:nvPr/>
      </p:nvGrpSpPr>
      <p:grpSpPr>
        <a:xfrm>
          <a:off x="0" y="0"/>
          <a:ext cx="0" cy="0"/>
          <a:chOff x="0" y="0"/>
          <a:chExt cx="0" cy="0"/>
        </a:xfrm>
      </p:grpSpPr>
      <p:sp>
        <p:nvSpPr>
          <p:cNvPr id="362" name="Google Shape;362;p4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3" name="Google Shape;363;p4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4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9" name="Google Shape;369;p4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p4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5" name="Google Shape;375;p4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p4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1" name="Google Shape;381;p4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5" name="Shape 385"/>
        <p:cNvGrpSpPr/>
        <p:nvPr/>
      </p:nvGrpSpPr>
      <p:grpSpPr>
        <a:xfrm>
          <a:off x="0" y="0"/>
          <a:ext cx="0" cy="0"/>
          <a:chOff x="0" y="0"/>
          <a:chExt cx="0" cy="0"/>
        </a:xfrm>
      </p:grpSpPr>
      <p:sp>
        <p:nvSpPr>
          <p:cNvPr id="386" name="Google Shape;386;p4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7" name="Google Shape;387;p4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p4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3" name="Google Shape;393;p4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5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9" name="Google Shape;399;p5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0" name="Google Shape;120;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3" name="Shape 403"/>
        <p:cNvGrpSpPr/>
        <p:nvPr/>
      </p:nvGrpSpPr>
      <p:grpSpPr>
        <a:xfrm>
          <a:off x="0" y="0"/>
          <a:ext cx="0" cy="0"/>
          <a:chOff x="0" y="0"/>
          <a:chExt cx="0" cy="0"/>
        </a:xfrm>
      </p:grpSpPr>
      <p:sp>
        <p:nvSpPr>
          <p:cNvPr id="404" name="Google Shape;404;p5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5" name="Google Shape;405;p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9" name="Shape 409"/>
        <p:cNvGrpSpPr/>
        <p:nvPr/>
      </p:nvGrpSpPr>
      <p:grpSpPr>
        <a:xfrm>
          <a:off x="0" y="0"/>
          <a:ext cx="0" cy="0"/>
          <a:chOff x="0" y="0"/>
          <a:chExt cx="0" cy="0"/>
        </a:xfrm>
      </p:grpSpPr>
      <p:sp>
        <p:nvSpPr>
          <p:cNvPr id="410" name="Google Shape;410;p5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1" name="Google Shape;411;p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p5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7" name="Google Shape;417;p5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p5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3" name="Google Shape;423;p5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5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9" name="Google Shape;429;p5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3" name="Shape 433"/>
        <p:cNvGrpSpPr/>
        <p:nvPr/>
      </p:nvGrpSpPr>
      <p:grpSpPr>
        <a:xfrm>
          <a:off x="0" y="0"/>
          <a:ext cx="0" cy="0"/>
          <a:chOff x="0" y="0"/>
          <a:chExt cx="0" cy="0"/>
        </a:xfrm>
      </p:grpSpPr>
      <p:sp>
        <p:nvSpPr>
          <p:cNvPr id="434" name="Google Shape;434;p5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5" name="Google Shape;435;p5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5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1" name="Google Shape;441;p5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5" name="Shape 445"/>
        <p:cNvGrpSpPr/>
        <p:nvPr/>
      </p:nvGrpSpPr>
      <p:grpSpPr>
        <a:xfrm>
          <a:off x="0" y="0"/>
          <a:ext cx="0" cy="0"/>
          <a:chOff x="0" y="0"/>
          <a:chExt cx="0" cy="0"/>
        </a:xfrm>
      </p:grpSpPr>
      <p:sp>
        <p:nvSpPr>
          <p:cNvPr id="446" name="Google Shape;446;p5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47" name="Google Shape;447;p5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1" name="Shape 451"/>
        <p:cNvGrpSpPr/>
        <p:nvPr/>
      </p:nvGrpSpPr>
      <p:grpSpPr>
        <a:xfrm>
          <a:off x="0" y="0"/>
          <a:ext cx="0" cy="0"/>
          <a:chOff x="0" y="0"/>
          <a:chExt cx="0" cy="0"/>
        </a:xfrm>
      </p:grpSpPr>
      <p:sp>
        <p:nvSpPr>
          <p:cNvPr id="452" name="Google Shape;452;p5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3" name="Google Shape;453;p5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p6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59" name="Google Shape;459;p6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9" name="Google Shape;129;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0" name="Google Shape;130;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p6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65" name="Google Shape;465;p6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p6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1" name="Google Shape;471;p6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p6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77" name="Google Shape;477;p6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6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3" name="Google Shape;483;p6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7" name="Shape 487"/>
        <p:cNvGrpSpPr/>
        <p:nvPr/>
      </p:nvGrpSpPr>
      <p:grpSpPr>
        <a:xfrm>
          <a:off x="0" y="0"/>
          <a:ext cx="0" cy="0"/>
          <a:chOff x="0" y="0"/>
          <a:chExt cx="0" cy="0"/>
        </a:xfrm>
      </p:grpSpPr>
      <p:sp>
        <p:nvSpPr>
          <p:cNvPr id="488" name="Google Shape;488;p6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89" name="Google Shape;489;p6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p6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95" name="Google Shape;495;p6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9" name="Shape 499"/>
        <p:cNvGrpSpPr/>
        <p:nvPr/>
      </p:nvGrpSpPr>
      <p:grpSpPr>
        <a:xfrm>
          <a:off x="0" y="0"/>
          <a:ext cx="0" cy="0"/>
          <a:chOff x="0" y="0"/>
          <a:chExt cx="0" cy="0"/>
        </a:xfrm>
      </p:grpSpPr>
      <p:sp>
        <p:nvSpPr>
          <p:cNvPr id="500" name="Google Shape;500;p6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1" name="Google Shape;501;p6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5" name="Shape 505"/>
        <p:cNvGrpSpPr/>
        <p:nvPr/>
      </p:nvGrpSpPr>
      <p:grpSpPr>
        <a:xfrm>
          <a:off x="0" y="0"/>
          <a:ext cx="0" cy="0"/>
          <a:chOff x="0" y="0"/>
          <a:chExt cx="0" cy="0"/>
        </a:xfrm>
      </p:grpSpPr>
      <p:sp>
        <p:nvSpPr>
          <p:cNvPr id="506" name="Google Shape;506;p6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07" name="Google Shape;507;p6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1" name="Shape 511"/>
        <p:cNvGrpSpPr/>
        <p:nvPr/>
      </p:nvGrpSpPr>
      <p:grpSpPr>
        <a:xfrm>
          <a:off x="0" y="0"/>
          <a:ext cx="0" cy="0"/>
          <a:chOff x="0" y="0"/>
          <a:chExt cx="0" cy="0"/>
        </a:xfrm>
      </p:grpSpPr>
      <p:sp>
        <p:nvSpPr>
          <p:cNvPr id="512" name="Google Shape;512;p6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3" name="Google Shape;513;p6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7" name="Shape 517"/>
        <p:cNvGrpSpPr/>
        <p:nvPr/>
      </p:nvGrpSpPr>
      <p:grpSpPr>
        <a:xfrm>
          <a:off x="0" y="0"/>
          <a:ext cx="0" cy="0"/>
          <a:chOff x="0" y="0"/>
          <a:chExt cx="0" cy="0"/>
        </a:xfrm>
      </p:grpSpPr>
      <p:sp>
        <p:nvSpPr>
          <p:cNvPr id="518" name="Google Shape;518;p7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19" name="Google Shape;519;p7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7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25" name="Google Shape;525;p7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7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1" name="Google Shape;531;p7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5" name="Shape 535"/>
        <p:cNvGrpSpPr/>
        <p:nvPr/>
      </p:nvGrpSpPr>
      <p:grpSpPr>
        <a:xfrm>
          <a:off x="0" y="0"/>
          <a:ext cx="0" cy="0"/>
          <a:chOff x="0" y="0"/>
          <a:chExt cx="0" cy="0"/>
        </a:xfrm>
      </p:grpSpPr>
      <p:sp>
        <p:nvSpPr>
          <p:cNvPr id="536" name="Google Shape;536;p7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37" name="Google Shape;537;p7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1" name="Shape 541"/>
        <p:cNvGrpSpPr/>
        <p:nvPr/>
      </p:nvGrpSpPr>
      <p:grpSpPr>
        <a:xfrm>
          <a:off x="0" y="0"/>
          <a:ext cx="0" cy="0"/>
          <a:chOff x="0" y="0"/>
          <a:chExt cx="0" cy="0"/>
        </a:xfrm>
      </p:grpSpPr>
      <p:sp>
        <p:nvSpPr>
          <p:cNvPr id="542" name="Google Shape;542;p7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3" name="Google Shape;543;p7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7" name="Shape 547"/>
        <p:cNvGrpSpPr/>
        <p:nvPr/>
      </p:nvGrpSpPr>
      <p:grpSpPr>
        <a:xfrm>
          <a:off x="0" y="0"/>
          <a:ext cx="0" cy="0"/>
          <a:chOff x="0" y="0"/>
          <a:chExt cx="0" cy="0"/>
        </a:xfrm>
      </p:grpSpPr>
      <p:sp>
        <p:nvSpPr>
          <p:cNvPr id="548" name="Google Shape;548;p7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49" name="Google Shape;549;p7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7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55" name="Google Shape;555;p7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9" name="Shape 559"/>
        <p:cNvGrpSpPr/>
        <p:nvPr/>
      </p:nvGrpSpPr>
      <p:grpSpPr>
        <a:xfrm>
          <a:off x="0" y="0"/>
          <a:ext cx="0" cy="0"/>
          <a:chOff x="0" y="0"/>
          <a:chExt cx="0" cy="0"/>
        </a:xfrm>
      </p:grpSpPr>
      <p:sp>
        <p:nvSpPr>
          <p:cNvPr id="560" name="Google Shape;560;p7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1" name="Google Shape;561;p7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5" name="Shape 565"/>
        <p:cNvGrpSpPr/>
        <p:nvPr/>
      </p:nvGrpSpPr>
      <p:grpSpPr>
        <a:xfrm>
          <a:off x="0" y="0"/>
          <a:ext cx="0" cy="0"/>
          <a:chOff x="0" y="0"/>
          <a:chExt cx="0" cy="0"/>
        </a:xfrm>
      </p:grpSpPr>
      <p:sp>
        <p:nvSpPr>
          <p:cNvPr id="566" name="Google Shape;566;p7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67" name="Google Shape;567;p7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8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3" name="Google Shape;573;p8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p8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79" name="Google Shape;579;p8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9" name="Google Shape;149;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p8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86" name="Google Shape;586;p8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1" name="Shape 591"/>
        <p:cNvGrpSpPr/>
        <p:nvPr/>
      </p:nvGrpSpPr>
      <p:grpSpPr>
        <a:xfrm>
          <a:off x="0" y="0"/>
          <a:ext cx="0" cy="0"/>
          <a:chOff x="0" y="0"/>
          <a:chExt cx="0" cy="0"/>
        </a:xfrm>
      </p:grpSpPr>
      <p:sp>
        <p:nvSpPr>
          <p:cNvPr id="592" name="Google Shape;592;p8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3" name="Google Shape;593;p8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7" name="Shape 597"/>
        <p:cNvGrpSpPr/>
        <p:nvPr/>
      </p:nvGrpSpPr>
      <p:grpSpPr>
        <a:xfrm>
          <a:off x="0" y="0"/>
          <a:ext cx="0" cy="0"/>
          <a:chOff x="0" y="0"/>
          <a:chExt cx="0" cy="0"/>
        </a:xfrm>
      </p:grpSpPr>
      <p:sp>
        <p:nvSpPr>
          <p:cNvPr id="598" name="Google Shape;598;p8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599" name="Google Shape;599;p8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8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05" name="Google Shape;605;p8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9" name="Shape 609"/>
        <p:cNvGrpSpPr/>
        <p:nvPr/>
      </p:nvGrpSpPr>
      <p:grpSpPr>
        <a:xfrm>
          <a:off x="0" y="0"/>
          <a:ext cx="0" cy="0"/>
          <a:chOff x="0" y="0"/>
          <a:chExt cx="0" cy="0"/>
        </a:xfrm>
      </p:grpSpPr>
      <p:sp>
        <p:nvSpPr>
          <p:cNvPr id="610" name="Google Shape;610;p8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1" name="Google Shape;611;p8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p8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17" name="Google Shape;617;p8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p8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3" name="Google Shape;623;p8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p8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29" name="Google Shape;629;p8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3" name="Shape 633"/>
        <p:cNvGrpSpPr/>
        <p:nvPr/>
      </p:nvGrpSpPr>
      <p:grpSpPr>
        <a:xfrm>
          <a:off x="0" y="0"/>
          <a:ext cx="0" cy="0"/>
          <a:chOff x="0" y="0"/>
          <a:chExt cx="0" cy="0"/>
        </a:xfrm>
      </p:grpSpPr>
      <p:sp>
        <p:nvSpPr>
          <p:cNvPr id="634" name="Google Shape;634;p9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35" name="Google Shape;635;p9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9" name="Shape 639"/>
        <p:cNvGrpSpPr/>
        <p:nvPr/>
      </p:nvGrpSpPr>
      <p:grpSpPr>
        <a:xfrm>
          <a:off x="0" y="0"/>
          <a:ext cx="0" cy="0"/>
          <a:chOff x="0" y="0"/>
          <a:chExt cx="0" cy="0"/>
        </a:xfrm>
      </p:grpSpPr>
      <p:sp>
        <p:nvSpPr>
          <p:cNvPr id="640" name="Google Shape;640;p9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1" name="Google Shape;641;p9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6" name="Google Shape;156;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7" name="Shape 647"/>
        <p:cNvGrpSpPr/>
        <p:nvPr/>
      </p:nvGrpSpPr>
      <p:grpSpPr>
        <a:xfrm>
          <a:off x="0" y="0"/>
          <a:ext cx="0" cy="0"/>
          <a:chOff x="0" y="0"/>
          <a:chExt cx="0" cy="0"/>
        </a:xfrm>
      </p:grpSpPr>
      <p:sp>
        <p:nvSpPr>
          <p:cNvPr id="648" name="Google Shape;648;p9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49" name="Google Shape;649;p9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3" name="Shape 653"/>
        <p:cNvGrpSpPr/>
        <p:nvPr/>
      </p:nvGrpSpPr>
      <p:grpSpPr>
        <a:xfrm>
          <a:off x="0" y="0"/>
          <a:ext cx="0" cy="0"/>
          <a:chOff x="0" y="0"/>
          <a:chExt cx="0" cy="0"/>
        </a:xfrm>
      </p:grpSpPr>
      <p:sp>
        <p:nvSpPr>
          <p:cNvPr id="654" name="Google Shape;654;p9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55" name="Google Shape;655;p9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9" name="Shape 659"/>
        <p:cNvGrpSpPr/>
        <p:nvPr/>
      </p:nvGrpSpPr>
      <p:grpSpPr>
        <a:xfrm>
          <a:off x="0" y="0"/>
          <a:ext cx="0" cy="0"/>
          <a:chOff x="0" y="0"/>
          <a:chExt cx="0" cy="0"/>
        </a:xfrm>
      </p:grpSpPr>
      <p:sp>
        <p:nvSpPr>
          <p:cNvPr id="660" name="Google Shape;660;p9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1" name="Google Shape;661;p9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5" name="Shape 665"/>
        <p:cNvGrpSpPr/>
        <p:nvPr/>
      </p:nvGrpSpPr>
      <p:grpSpPr>
        <a:xfrm>
          <a:off x="0" y="0"/>
          <a:ext cx="0" cy="0"/>
          <a:chOff x="0" y="0"/>
          <a:chExt cx="0" cy="0"/>
        </a:xfrm>
      </p:grpSpPr>
      <p:sp>
        <p:nvSpPr>
          <p:cNvPr id="666" name="Google Shape;666;p9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67" name="Google Shape;667;p9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1" name="Shape 671"/>
        <p:cNvGrpSpPr/>
        <p:nvPr/>
      </p:nvGrpSpPr>
      <p:grpSpPr>
        <a:xfrm>
          <a:off x="0" y="0"/>
          <a:ext cx="0" cy="0"/>
          <a:chOff x="0" y="0"/>
          <a:chExt cx="0" cy="0"/>
        </a:xfrm>
      </p:grpSpPr>
      <p:sp>
        <p:nvSpPr>
          <p:cNvPr id="672" name="Google Shape;672;p9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3" name="Google Shape;673;p9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7" name="Shape 677"/>
        <p:cNvGrpSpPr/>
        <p:nvPr/>
      </p:nvGrpSpPr>
      <p:grpSpPr>
        <a:xfrm>
          <a:off x="0" y="0"/>
          <a:ext cx="0" cy="0"/>
          <a:chOff x="0" y="0"/>
          <a:chExt cx="0" cy="0"/>
        </a:xfrm>
      </p:grpSpPr>
      <p:sp>
        <p:nvSpPr>
          <p:cNvPr id="678" name="Google Shape;678;p9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79" name="Google Shape;679;p9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3" name="Shape 683"/>
        <p:cNvGrpSpPr/>
        <p:nvPr/>
      </p:nvGrpSpPr>
      <p:grpSpPr>
        <a:xfrm>
          <a:off x="0" y="0"/>
          <a:ext cx="0" cy="0"/>
          <a:chOff x="0" y="0"/>
          <a:chExt cx="0" cy="0"/>
        </a:xfrm>
      </p:grpSpPr>
      <p:sp>
        <p:nvSpPr>
          <p:cNvPr id="684" name="Google Shape;684;p9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85" name="Google Shape;685;p9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9" name="Shape 689"/>
        <p:cNvGrpSpPr/>
        <p:nvPr/>
      </p:nvGrpSpPr>
      <p:grpSpPr>
        <a:xfrm>
          <a:off x="0" y="0"/>
          <a:ext cx="0" cy="0"/>
          <a:chOff x="0" y="0"/>
          <a:chExt cx="0" cy="0"/>
        </a:xfrm>
      </p:grpSpPr>
      <p:sp>
        <p:nvSpPr>
          <p:cNvPr id="690" name="Google Shape;690;p10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1" name="Google Shape;691;p10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5" name="Shape 695"/>
        <p:cNvGrpSpPr/>
        <p:nvPr/>
      </p:nvGrpSpPr>
      <p:grpSpPr>
        <a:xfrm>
          <a:off x="0" y="0"/>
          <a:ext cx="0" cy="0"/>
          <a:chOff x="0" y="0"/>
          <a:chExt cx="0" cy="0"/>
        </a:xfrm>
      </p:grpSpPr>
      <p:sp>
        <p:nvSpPr>
          <p:cNvPr id="696" name="Google Shape;696;p10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697" name="Google Shape;697;p10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1" name="Shape 701"/>
        <p:cNvGrpSpPr/>
        <p:nvPr/>
      </p:nvGrpSpPr>
      <p:grpSpPr>
        <a:xfrm>
          <a:off x="0" y="0"/>
          <a:ext cx="0" cy="0"/>
          <a:chOff x="0" y="0"/>
          <a:chExt cx="0" cy="0"/>
        </a:xfrm>
      </p:grpSpPr>
      <p:sp>
        <p:nvSpPr>
          <p:cNvPr id="702" name="Google Shape;702;p10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703" name="Google Shape;703;p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134"/>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34"/>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1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143"/>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4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4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4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144"/>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144"/>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4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4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4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1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136"/>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3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1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1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37"/>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137"/>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1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13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38"/>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138"/>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138"/>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138"/>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1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1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1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1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1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1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1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1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141"/>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141"/>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141"/>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1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142"/>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142"/>
          <p:cNvSpPr/>
          <p:nvPr>
            <p:ph idx="2" type="pic"/>
          </p:nvPr>
        </p:nvSpPr>
        <p:spPr>
          <a:xfrm>
            <a:off x="1792288" y="612775"/>
            <a:ext cx="5486400" cy="4114800"/>
          </a:xfrm>
          <a:prstGeom prst="rect">
            <a:avLst/>
          </a:prstGeom>
          <a:noFill/>
          <a:ln>
            <a:noFill/>
          </a:ln>
        </p:spPr>
      </p:sp>
      <p:sp>
        <p:nvSpPr>
          <p:cNvPr id="68" name="Google Shape;68;p142"/>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1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8.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0.xml"/><Relationship Id="rId3" Type="http://schemas.openxmlformats.org/officeDocument/2006/relationships/hyperlink" Target="https://aws.amazon.com/products/" TargetMode="Externa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1.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3.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0.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1.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4.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6.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 Id="rId3" Type="http://schemas.openxmlformats.org/officeDocument/2006/relationships/image" Target="../media/image8.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10.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6.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 Id="rId3" Type="http://schemas.openxmlformats.org/officeDocument/2006/relationships/image" Target="../media/image7.png"/><Relationship Id="rId4"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Module 3.1</a:t>
            </a:r>
            <a:endParaRPr/>
          </a:p>
        </p:txBody>
      </p:sp>
      <p:sp>
        <p:nvSpPr>
          <p:cNvPr id="89" name="Google Shape;89;p1"/>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fontScale="77500" lnSpcReduction="20000"/>
          </a:bodyPr>
          <a:lstStyle/>
          <a:p>
            <a:pPr indent="0" lvl="0" marL="0" rtl="0" algn="ctr">
              <a:lnSpc>
                <a:spcPct val="100000"/>
              </a:lnSpc>
              <a:spcBef>
                <a:spcPts val="0"/>
              </a:spcBef>
              <a:spcAft>
                <a:spcPts val="0"/>
              </a:spcAft>
              <a:buClr>
                <a:srgbClr val="888888"/>
              </a:buClr>
              <a:buSzPct val="100000"/>
              <a:buNone/>
            </a:pPr>
            <a:r>
              <a:rPr lang="en-US"/>
              <a:t>Cloud Infrastructure and Platforms in Industry</a:t>
            </a:r>
            <a:endParaRPr/>
          </a:p>
          <a:p>
            <a:pPr indent="0" lvl="0" marL="0" rtl="0" algn="ctr">
              <a:lnSpc>
                <a:spcPct val="100000"/>
              </a:lnSpc>
              <a:spcBef>
                <a:spcPts val="496"/>
              </a:spcBef>
              <a:spcAft>
                <a:spcPts val="0"/>
              </a:spcAft>
              <a:buClr>
                <a:srgbClr val="888888"/>
              </a:buClr>
              <a:buSzPct val="100000"/>
              <a:buNone/>
            </a:pPr>
            <a:r>
              <a:rPr lang="en-US"/>
              <a:t>Amazon Web Services – Compute Services, Storage Services, Communication Services, Additional Services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Compute services</a:t>
            </a:r>
            <a:endParaRPr/>
          </a:p>
        </p:txBody>
      </p:sp>
      <p:sp>
        <p:nvSpPr>
          <p:cNvPr id="165" name="Google Shape;165;p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Amazon EC2 allows </a:t>
            </a:r>
            <a:r>
              <a:rPr b="1" lang="en-US" sz="2400"/>
              <a:t>deploying servers in the form of virtual machines created as instances of a specific image. </a:t>
            </a:r>
            <a:endParaRPr/>
          </a:p>
          <a:p>
            <a:pPr indent="-342900" lvl="0" marL="342900" rtl="0" algn="l">
              <a:lnSpc>
                <a:spcPct val="100000"/>
              </a:lnSpc>
              <a:spcBef>
                <a:spcPts val="480"/>
              </a:spcBef>
              <a:spcAft>
                <a:spcPts val="0"/>
              </a:spcAft>
              <a:buClr>
                <a:schemeClr val="dk1"/>
              </a:buClr>
              <a:buSzPts val="2400"/>
              <a:buChar char="•"/>
            </a:pPr>
            <a:r>
              <a:rPr b="1" lang="en-US" sz="2400"/>
              <a:t>Images come with a preinstalled operating system and a software stack, and instances can be configured for memory, number of processors, and storage. </a:t>
            </a:r>
            <a:endParaRPr/>
          </a:p>
          <a:p>
            <a:pPr indent="-342900" lvl="0" marL="342900" rtl="0" algn="l">
              <a:lnSpc>
                <a:spcPct val="100000"/>
              </a:lnSpc>
              <a:spcBef>
                <a:spcPts val="480"/>
              </a:spcBef>
              <a:spcAft>
                <a:spcPts val="0"/>
              </a:spcAft>
              <a:buClr>
                <a:schemeClr val="dk1"/>
              </a:buClr>
              <a:buSzPts val="2400"/>
              <a:buChar char="•"/>
            </a:pPr>
            <a:r>
              <a:rPr b="1" lang="en-US" sz="2400"/>
              <a:t>Users are provided with credentials to remotely access the </a:t>
            </a:r>
            <a:r>
              <a:rPr lang="en-US" sz="2400"/>
              <a:t>instance and further configure or install software if needed</a:t>
            </a:r>
            <a:endParaRPr sz="2400"/>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0" name="Shape 710"/>
        <p:cNvGrpSpPr/>
        <p:nvPr/>
      </p:nvGrpSpPr>
      <p:grpSpPr>
        <a:xfrm>
          <a:off x="0" y="0"/>
          <a:ext cx="0" cy="0"/>
          <a:chOff x="0" y="0"/>
          <a:chExt cx="0" cy="0"/>
        </a:xfrm>
      </p:grpSpPr>
      <p:sp>
        <p:nvSpPr>
          <p:cNvPr id="711" name="Google Shape;711;p10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US"/>
              <a:t>DB instance classes</a:t>
            </a:r>
            <a:endParaRPr/>
          </a:p>
        </p:txBody>
      </p:sp>
      <p:sp>
        <p:nvSpPr>
          <p:cNvPr id="712" name="Google Shape;712;p10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Char char="•"/>
            </a:pPr>
            <a:r>
              <a:rPr b="1" lang="en-US" sz="2400"/>
              <a:t>A DB instance class consists of both the DB instance type and the size.</a:t>
            </a:r>
            <a:r>
              <a:rPr lang="en-US" sz="2400"/>
              <a:t> </a:t>
            </a:r>
            <a:endParaRPr sz="2400"/>
          </a:p>
          <a:p>
            <a:pPr indent="-342900" lvl="0" marL="342900" rtl="0" algn="l">
              <a:lnSpc>
                <a:spcPct val="100000"/>
              </a:lnSpc>
              <a:spcBef>
                <a:spcPts val="480"/>
              </a:spcBef>
              <a:spcAft>
                <a:spcPts val="0"/>
              </a:spcAft>
              <a:buClr>
                <a:schemeClr val="dk1"/>
              </a:buClr>
              <a:buSzPts val="2400"/>
              <a:buChar char="•"/>
            </a:pPr>
            <a:r>
              <a:rPr lang="en-US" sz="2400"/>
              <a:t>For example, </a:t>
            </a:r>
            <a:endParaRPr sz="2400"/>
          </a:p>
          <a:p>
            <a:pPr indent="-342900" lvl="0" marL="342900" rtl="0" algn="l">
              <a:lnSpc>
                <a:spcPct val="100000"/>
              </a:lnSpc>
              <a:spcBef>
                <a:spcPts val="480"/>
              </a:spcBef>
              <a:spcAft>
                <a:spcPts val="0"/>
              </a:spcAft>
              <a:buClr>
                <a:schemeClr val="dk1"/>
              </a:buClr>
              <a:buSzPts val="2400"/>
              <a:buChar char="•"/>
            </a:pPr>
            <a:r>
              <a:rPr b="1" lang="en-US" sz="2400"/>
              <a:t>db.m6g is a general-purpose DB instance type powered by AWS Graviton2 processors. </a:t>
            </a:r>
            <a:endParaRPr b="1" sz="2400"/>
          </a:p>
          <a:p>
            <a:pPr indent="-342900" lvl="0" marL="342900" rtl="0" algn="l">
              <a:lnSpc>
                <a:spcPct val="100000"/>
              </a:lnSpc>
              <a:spcBef>
                <a:spcPts val="480"/>
              </a:spcBef>
              <a:spcAft>
                <a:spcPts val="0"/>
              </a:spcAft>
              <a:buClr>
                <a:schemeClr val="dk1"/>
              </a:buClr>
              <a:buSzPts val="2400"/>
              <a:buChar char="•"/>
            </a:pPr>
            <a:r>
              <a:rPr b="1" lang="en-US" sz="2400"/>
              <a:t>Within the db.m6g instance type, db.m6g.2xlarge is a DB instance class.</a:t>
            </a:r>
            <a:endParaRPr/>
          </a:p>
          <a:p>
            <a:pPr indent="0" lvl="0" marL="0" rtl="0" algn="l">
              <a:lnSpc>
                <a:spcPct val="100000"/>
              </a:lnSpc>
              <a:spcBef>
                <a:spcPts val="480"/>
              </a:spcBef>
              <a:spcAft>
                <a:spcPts val="0"/>
              </a:spcAft>
              <a:buClr>
                <a:schemeClr val="dk1"/>
              </a:buClr>
              <a:buSzPts val="2400"/>
              <a:buNone/>
            </a:pPr>
            <a:r>
              <a:rPr b="1" lang="en-US" sz="2400"/>
              <a:t>						-Amazon AWS</a:t>
            </a:r>
            <a:endParaRPr b="1" sz="2400"/>
          </a:p>
        </p:txBody>
      </p:sp>
    </p:spTree>
  </p:cSld>
  <p:clrMapOvr>
    <a:masterClrMapping/>
  </p:clrMapOvr>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6" name="Shape 716"/>
        <p:cNvGrpSpPr/>
        <p:nvPr/>
      </p:nvGrpSpPr>
      <p:grpSpPr>
        <a:xfrm>
          <a:off x="0" y="0"/>
          <a:ext cx="0" cy="0"/>
          <a:chOff x="0" y="0"/>
          <a:chExt cx="0" cy="0"/>
        </a:xfrm>
      </p:grpSpPr>
      <p:sp>
        <p:nvSpPr>
          <p:cNvPr id="717" name="Google Shape;717;p10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US"/>
              <a:t>DB instance types</a:t>
            </a:r>
            <a:endParaRPr b="1"/>
          </a:p>
        </p:txBody>
      </p:sp>
      <p:sp>
        <p:nvSpPr>
          <p:cNvPr id="718" name="Google Shape;718;p10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Char char="•"/>
            </a:pPr>
            <a:r>
              <a:rPr lang="en-US" sz="2400"/>
              <a:t>The following are the general-purpose DB instance types available:</a:t>
            </a:r>
            <a:endParaRPr/>
          </a:p>
          <a:p>
            <a:pPr indent="-342900" lvl="0" marL="342900" rtl="0" algn="l">
              <a:lnSpc>
                <a:spcPct val="100000"/>
              </a:lnSpc>
              <a:spcBef>
                <a:spcPts val="480"/>
              </a:spcBef>
              <a:spcAft>
                <a:spcPts val="0"/>
              </a:spcAft>
              <a:buClr>
                <a:schemeClr val="dk1"/>
              </a:buClr>
              <a:buSzPts val="2400"/>
              <a:buChar char="•"/>
            </a:pPr>
            <a:r>
              <a:rPr b="1" lang="en-US" sz="2400"/>
              <a:t>db.m6g</a:t>
            </a:r>
            <a:r>
              <a:rPr lang="en-US" sz="2400"/>
              <a:t> </a:t>
            </a:r>
            <a:endParaRPr sz="2400"/>
          </a:p>
          <a:p>
            <a:pPr indent="-342900" lvl="0" marL="342900" rtl="0" algn="l">
              <a:lnSpc>
                <a:spcPct val="100000"/>
              </a:lnSpc>
              <a:spcBef>
                <a:spcPts val="480"/>
              </a:spcBef>
              <a:spcAft>
                <a:spcPts val="0"/>
              </a:spcAft>
              <a:buClr>
                <a:schemeClr val="dk1"/>
              </a:buClr>
              <a:buSzPts val="2400"/>
              <a:buChar char="•"/>
            </a:pPr>
            <a:r>
              <a:rPr b="1" lang="en-US" sz="2400"/>
              <a:t>db.m6gd</a:t>
            </a:r>
            <a:r>
              <a:rPr lang="en-US" sz="2400"/>
              <a:t> </a:t>
            </a:r>
            <a:endParaRPr sz="2400"/>
          </a:p>
          <a:p>
            <a:pPr indent="-342900" lvl="0" marL="342900" rtl="0" algn="l">
              <a:lnSpc>
                <a:spcPct val="100000"/>
              </a:lnSpc>
              <a:spcBef>
                <a:spcPts val="480"/>
              </a:spcBef>
              <a:spcAft>
                <a:spcPts val="0"/>
              </a:spcAft>
              <a:buClr>
                <a:schemeClr val="dk1"/>
              </a:buClr>
              <a:buSzPts val="2400"/>
              <a:buChar char="•"/>
            </a:pPr>
            <a:r>
              <a:rPr b="1" lang="en-US" sz="2400"/>
              <a:t>db.m6i</a:t>
            </a:r>
            <a:r>
              <a:rPr lang="en-US" sz="2400"/>
              <a:t> </a:t>
            </a:r>
            <a:endParaRPr sz="2400"/>
          </a:p>
          <a:p>
            <a:pPr indent="-342900" lvl="0" marL="342900" rtl="0" algn="l">
              <a:lnSpc>
                <a:spcPct val="100000"/>
              </a:lnSpc>
              <a:spcBef>
                <a:spcPts val="480"/>
              </a:spcBef>
              <a:spcAft>
                <a:spcPts val="0"/>
              </a:spcAft>
              <a:buClr>
                <a:schemeClr val="dk1"/>
              </a:buClr>
              <a:buSzPts val="2400"/>
              <a:buChar char="•"/>
            </a:pPr>
            <a:r>
              <a:rPr b="1" lang="en-US" sz="2400"/>
              <a:t>db.m5d</a:t>
            </a:r>
            <a:endParaRPr/>
          </a:p>
          <a:p>
            <a:pPr indent="-342900" lvl="0" marL="342900" rtl="0" algn="l">
              <a:lnSpc>
                <a:spcPct val="100000"/>
              </a:lnSpc>
              <a:spcBef>
                <a:spcPts val="480"/>
              </a:spcBef>
              <a:spcAft>
                <a:spcPts val="0"/>
              </a:spcAft>
              <a:buClr>
                <a:schemeClr val="dk1"/>
              </a:buClr>
              <a:buSzPts val="2400"/>
              <a:buChar char="•"/>
            </a:pPr>
            <a:r>
              <a:rPr b="1" lang="en-US" sz="2400"/>
              <a:t>db.m5</a:t>
            </a:r>
            <a:endParaRPr/>
          </a:p>
          <a:p>
            <a:pPr indent="-342900" lvl="0" marL="342900" rtl="0" algn="l">
              <a:lnSpc>
                <a:spcPct val="100000"/>
              </a:lnSpc>
              <a:spcBef>
                <a:spcPts val="480"/>
              </a:spcBef>
              <a:spcAft>
                <a:spcPts val="0"/>
              </a:spcAft>
              <a:buClr>
                <a:schemeClr val="dk1"/>
              </a:buClr>
              <a:buSzPts val="2400"/>
              <a:buChar char="•"/>
            </a:pPr>
            <a:r>
              <a:rPr b="1" lang="en-US" sz="2400"/>
              <a:t>db.m4</a:t>
            </a:r>
            <a:endParaRPr/>
          </a:p>
          <a:p>
            <a:pPr indent="-342900" lvl="0" marL="342900" rtl="0" algn="l">
              <a:lnSpc>
                <a:spcPct val="100000"/>
              </a:lnSpc>
              <a:spcBef>
                <a:spcPts val="480"/>
              </a:spcBef>
              <a:spcAft>
                <a:spcPts val="0"/>
              </a:spcAft>
              <a:buClr>
                <a:schemeClr val="dk1"/>
              </a:buClr>
              <a:buSzPts val="2400"/>
              <a:buChar char="•"/>
            </a:pPr>
            <a:r>
              <a:rPr b="1" lang="en-US" sz="2400"/>
              <a:t>db.m3</a:t>
            </a:r>
            <a:endParaRPr b="1" sz="2400"/>
          </a:p>
          <a:p>
            <a:pPr indent="-190500" lvl="0" marL="342900" rtl="0" algn="l">
              <a:lnSpc>
                <a:spcPct val="100000"/>
              </a:lnSpc>
              <a:spcBef>
                <a:spcPts val="480"/>
              </a:spcBef>
              <a:spcAft>
                <a:spcPts val="0"/>
              </a:spcAft>
              <a:buClr>
                <a:schemeClr val="dk1"/>
              </a:buClr>
              <a:buSzPts val="2400"/>
              <a:buNone/>
            </a:pPr>
            <a:r>
              <a:t/>
            </a:r>
            <a:endParaRPr b="1" sz="2400"/>
          </a:p>
          <a:p>
            <a:pPr indent="-190500" lvl="0" marL="342900" rtl="0" algn="l">
              <a:lnSpc>
                <a:spcPct val="100000"/>
              </a:lnSpc>
              <a:spcBef>
                <a:spcPts val="480"/>
              </a:spcBef>
              <a:spcAft>
                <a:spcPts val="0"/>
              </a:spcAft>
              <a:buClr>
                <a:schemeClr val="dk1"/>
              </a:buClr>
              <a:buSzPts val="2400"/>
              <a:buNone/>
            </a:pPr>
            <a:r>
              <a:t/>
            </a:r>
            <a:endParaRPr b="1" sz="2400"/>
          </a:p>
          <a:p>
            <a:pPr indent="-190500" lvl="0" marL="342900" rtl="0" algn="l">
              <a:lnSpc>
                <a:spcPct val="100000"/>
              </a:lnSpc>
              <a:spcBef>
                <a:spcPts val="480"/>
              </a:spcBef>
              <a:spcAft>
                <a:spcPts val="0"/>
              </a:spcAft>
              <a:buClr>
                <a:schemeClr val="dk1"/>
              </a:buClr>
              <a:buSzPts val="2400"/>
              <a:buNone/>
            </a:pPr>
            <a:r>
              <a:t/>
            </a:r>
            <a:endParaRPr b="1" sz="2400"/>
          </a:p>
          <a:p>
            <a:pPr indent="-190500" lvl="0" marL="342900" rtl="0" algn="l">
              <a:lnSpc>
                <a:spcPct val="100000"/>
              </a:lnSpc>
              <a:spcBef>
                <a:spcPts val="480"/>
              </a:spcBef>
              <a:spcAft>
                <a:spcPts val="0"/>
              </a:spcAft>
              <a:buClr>
                <a:schemeClr val="dk1"/>
              </a:buClr>
              <a:buSzPts val="2400"/>
              <a:buNone/>
            </a:pPr>
            <a:r>
              <a:t/>
            </a:r>
            <a:endParaRPr b="1" sz="2400"/>
          </a:p>
          <a:p>
            <a:pPr indent="-190500" lvl="0" marL="342900" rtl="0" algn="l">
              <a:lnSpc>
                <a:spcPct val="100000"/>
              </a:lnSpc>
              <a:spcBef>
                <a:spcPts val="480"/>
              </a:spcBef>
              <a:spcAft>
                <a:spcPts val="0"/>
              </a:spcAft>
              <a:buClr>
                <a:schemeClr val="dk1"/>
              </a:buClr>
              <a:buSzPts val="2400"/>
              <a:buNone/>
            </a:pPr>
            <a:r>
              <a:t/>
            </a:r>
            <a:endParaRPr b="1" sz="2400"/>
          </a:p>
          <a:p>
            <a:pPr indent="-190500" lvl="0" marL="342900" rtl="0" algn="l">
              <a:lnSpc>
                <a:spcPct val="100000"/>
              </a:lnSpc>
              <a:spcBef>
                <a:spcPts val="480"/>
              </a:spcBef>
              <a:spcAft>
                <a:spcPts val="0"/>
              </a:spcAft>
              <a:buClr>
                <a:schemeClr val="dk1"/>
              </a:buClr>
              <a:buSzPts val="2400"/>
              <a:buNone/>
            </a:pPr>
            <a:r>
              <a:t/>
            </a:r>
            <a:endParaRPr b="1" sz="2400"/>
          </a:p>
          <a:p>
            <a:pPr indent="-190500" lvl="0" marL="342900" rtl="0" algn="l">
              <a:lnSpc>
                <a:spcPct val="100000"/>
              </a:lnSpc>
              <a:spcBef>
                <a:spcPts val="480"/>
              </a:spcBef>
              <a:spcAft>
                <a:spcPts val="0"/>
              </a:spcAft>
              <a:buClr>
                <a:schemeClr val="dk1"/>
              </a:buClr>
              <a:buSzPts val="2400"/>
              <a:buNone/>
            </a:pPr>
            <a:r>
              <a:t/>
            </a:r>
            <a:endParaRPr b="1" sz="2400"/>
          </a:p>
          <a:p>
            <a:pPr indent="0" lvl="0" marL="0" rtl="0" algn="l">
              <a:lnSpc>
                <a:spcPct val="100000"/>
              </a:lnSpc>
              <a:spcBef>
                <a:spcPts val="480"/>
              </a:spcBef>
              <a:spcAft>
                <a:spcPts val="0"/>
              </a:spcAft>
              <a:buClr>
                <a:schemeClr val="dk1"/>
              </a:buClr>
              <a:buSzPts val="2400"/>
              <a:buNone/>
            </a:pPr>
            <a:r>
              <a:rPr b="1" lang="en-US" sz="2400"/>
              <a:t>						-Amazon AWS</a:t>
            </a:r>
            <a:endParaRPr b="1" sz="2400"/>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2" name="Shape 722"/>
        <p:cNvGrpSpPr/>
        <p:nvPr/>
      </p:nvGrpSpPr>
      <p:grpSpPr>
        <a:xfrm>
          <a:off x="0" y="0"/>
          <a:ext cx="0" cy="0"/>
          <a:chOff x="0" y="0"/>
          <a:chExt cx="0" cy="0"/>
        </a:xfrm>
      </p:grpSpPr>
      <p:sp>
        <p:nvSpPr>
          <p:cNvPr id="723" name="Google Shape;723;p105"/>
          <p:cNvSpPr txBox="1"/>
          <p:nvPr>
            <p:ph type="title"/>
          </p:nvPr>
        </p:nvSpPr>
        <p:spPr>
          <a:xfrm>
            <a:off x="467544" y="11764"/>
            <a:ext cx="8229600" cy="562074"/>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b="1" lang="en-US"/>
              <a:t>DB instance types</a:t>
            </a:r>
            <a:endParaRPr b="1"/>
          </a:p>
        </p:txBody>
      </p:sp>
      <p:sp>
        <p:nvSpPr>
          <p:cNvPr id="724" name="Google Shape;724;p105"/>
          <p:cNvSpPr txBox="1"/>
          <p:nvPr>
            <p:ph idx="1" type="body"/>
          </p:nvPr>
        </p:nvSpPr>
        <p:spPr>
          <a:xfrm>
            <a:off x="395536" y="404664"/>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Char char="•"/>
            </a:pPr>
            <a:r>
              <a:rPr lang="en-US" sz="2400"/>
              <a:t>The following are the memory-optimized DB instance types available:</a:t>
            </a:r>
            <a:endParaRPr/>
          </a:p>
          <a:p>
            <a:pPr indent="-342900" lvl="0" marL="342900" rtl="0" algn="l">
              <a:lnSpc>
                <a:spcPct val="100000"/>
              </a:lnSpc>
              <a:spcBef>
                <a:spcPts val="480"/>
              </a:spcBef>
              <a:spcAft>
                <a:spcPts val="0"/>
              </a:spcAft>
              <a:buClr>
                <a:schemeClr val="dk1"/>
              </a:buClr>
              <a:buSzPts val="2400"/>
              <a:buChar char="•"/>
            </a:pPr>
            <a:r>
              <a:rPr b="1" lang="en-US" sz="2400"/>
              <a:t>db.x2g</a:t>
            </a:r>
            <a:endParaRPr/>
          </a:p>
          <a:p>
            <a:pPr indent="-342900" lvl="0" marL="342900" rtl="0" algn="l">
              <a:lnSpc>
                <a:spcPct val="100000"/>
              </a:lnSpc>
              <a:spcBef>
                <a:spcPts val="480"/>
              </a:spcBef>
              <a:spcAft>
                <a:spcPts val="0"/>
              </a:spcAft>
              <a:buClr>
                <a:schemeClr val="dk1"/>
              </a:buClr>
              <a:buSzPts val="2400"/>
              <a:buChar char="•"/>
            </a:pPr>
            <a:r>
              <a:rPr b="1" lang="en-US" sz="2400"/>
              <a:t>db.z1d</a:t>
            </a:r>
            <a:endParaRPr/>
          </a:p>
          <a:p>
            <a:pPr indent="-342900" lvl="0" marL="342900" rtl="0" algn="l">
              <a:lnSpc>
                <a:spcPct val="100000"/>
              </a:lnSpc>
              <a:spcBef>
                <a:spcPts val="480"/>
              </a:spcBef>
              <a:spcAft>
                <a:spcPts val="0"/>
              </a:spcAft>
              <a:buClr>
                <a:schemeClr val="dk1"/>
              </a:buClr>
              <a:buSzPts val="2400"/>
              <a:buChar char="•"/>
            </a:pPr>
            <a:r>
              <a:rPr b="1" lang="en-US" sz="2400"/>
              <a:t>db.x2i</a:t>
            </a:r>
            <a:endParaRPr/>
          </a:p>
          <a:p>
            <a:pPr indent="-342900" lvl="0" marL="342900" rtl="0" algn="l">
              <a:lnSpc>
                <a:spcPct val="100000"/>
              </a:lnSpc>
              <a:spcBef>
                <a:spcPts val="480"/>
              </a:spcBef>
              <a:spcAft>
                <a:spcPts val="0"/>
              </a:spcAft>
              <a:buClr>
                <a:schemeClr val="dk1"/>
              </a:buClr>
              <a:buSzPts val="2400"/>
              <a:buChar char="•"/>
            </a:pPr>
            <a:r>
              <a:rPr b="1" lang="en-US" sz="2400"/>
              <a:t>db.x1e</a:t>
            </a:r>
            <a:r>
              <a:rPr lang="en-US" sz="2400"/>
              <a:t> </a:t>
            </a:r>
            <a:endParaRPr sz="2400"/>
          </a:p>
          <a:p>
            <a:pPr indent="-342900" lvl="0" marL="342900" rtl="0" algn="l">
              <a:lnSpc>
                <a:spcPct val="100000"/>
              </a:lnSpc>
              <a:spcBef>
                <a:spcPts val="480"/>
              </a:spcBef>
              <a:spcAft>
                <a:spcPts val="0"/>
              </a:spcAft>
              <a:buClr>
                <a:schemeClr val="dk1"/>
              </a:buClr>
              <a:buSzPts val="2400"/>
              <a:buChar char="•"/>
            </a:pPr>
            <a:r>
              <a:rPr b="1" lang="en-US" sz="2400"/>
              <a:t>db.x1</a:t>
            </a:r>
            <a:endParaRPr/>
          </a:p>
          <a:p>
            <a:pPr indent="-342900" lvl="0" marL="342900" rtl="0" algn="l">
              <a:lnSpc>
                <a:spcPct val="100000"/>
              </a:lnSpc>
              <a:spcBef>
                <a:spcPts val="480"/>
              </a:spcBef>
              <a:spcAft>
                <a:spcPts val="0"/>
              </a:spcAft>
              <a:buClr>
                <a:schemeClr val="dk1"/>
              </a:buClr>
              <a:buSzPts val="2400"/>
              <a:buChar char="•"/>
            </a:pPr>
            <a:r>
              <a:rPr b="1" lang="en-US" sz="2400"/>
              <a:t>db.r6g</a:t>
            </a:r>
            <a:endParaRPr/>
          </a:p>
          <a:p>
            <a:pPr indent="-342900" lvl="0" marL="342900" rtl="0" algn="l">
              <a:lnSpc>
                <a:spcPct val="100000"/>
              </a:lnSpc>
              <a:spcBef>
                <a:spcPts val="480"/>
              </a:spcBef>
              <a:spcAft>
                <a:spcPts val="0"/>
              </a:spcAft>
              <a:buClr>
                <a:schemeClr val="dk1"/>
              </a:buClr>
              <a:buSzPts val="2400"/>
              <a:buChar char="•"/>
            </a:pPr>
            <a:r>
              <a:rPr b="1" lang="en-US" sz="2400"/>
              <a:t>db.r6gd</a:t>
            </a:r>
            <a:endParaRPr/>
          </a:p>
          <a:p>
            <a:pPr indent="-342900" lvl="0" marL="342900" rtl="0" algn="l">
              <a:lnSpc>
                <a:spcPct val="100000"/>
              </a:lnSpc>
              <a:spcBef>
                <a:spcPts val="480"/>
              </a:spcBef>
              <a:spcAft>
                <a:spcPts val="0"/>
              </a:spcAft>
              <a:buClr>
                <a:schemeClr val="dk1"/>
              </a:buClr>
              <a:buSzPts val="2400"/>
              <a:buChar char="•"/>
            </a:pPr>
            <a:r>
              <a:rPr b="1" lang="en-US" sz="2400"/>
              <a:t>db.r6i</a:t>
            </a:r>
            <a:endParaRPr/>
          </a:p>
          <a:p>
            <a:pPr indent="-342900" lvl="0" marL="342900" rtl="0" algn="l">
              <a:lnSpc>
                <a:spcPct val="100000"/>
              </a:lnSpc>
              <a:spcBef>
                <a:spcPts val="480"/>
              </a:spcBef>
              <a:spcAft>
                <a:spcPts val="0"/>
              </a:spcAft>
              <a:buClr>
                <a:schemeClr val="dk1"/>
              </a:buClr>
              <a:buSzPts val="2400"/>
              <a:buChar char="•"/>
            </a:pPr>
            <a:r>
              <a:rPr b="1" lang="en-US" sz="2400"/>
              <a:t>db.r5b</a:t>
            </a:r>
            <a:endParaRPr/>
          </a:p>
          <a:p>
            <a:pPr indent="-342900" lvl="0" marL="342900" rtl="0" algn="l">
              <a:lnSpc>
                <a:spcPct val="100000"/>
              </a:lnSpc>
              <a:spcBef>
                <a:spcPts val="480"/>
              </a:spcBef>
              <a:spcAft>
                <a:spcPts val="0"/>
              </a:spcAft>
              <a:buClr>
                <a:schemeClr val="dk1"/>
              </a:buClr>
              <a:buSzPts val="2400"/>
              <a:buChar char="•"/>
            </a:pPr>
            <a:r>
              <a:rPr b="1" lang="en-US" sz="2400"/>
              <a:t>db.r5d</a:t>
            </a:r>
            <a:r>
              <a:rPr lang="en-US" sz="2400"/>
              <a:t> </a:t>
            </a:r>
            <a:endParaRPr b="1" sz="2400"/>
          </a:p>
          <a:p>
            <a:pPr indent="-342900" lvl="0" marL="342900" rtl="0" algn="l">
              <a:lnSpc>
                <a:spcPct val="100000"/>
              </a:lnSpc>
              <a:spcBef>
                <a:spcPts val="480"/>
              </a:spcBef>
              <a:spcAft>
                <a:spcPts val="0"/>
              </a:spcAft>
              <a:buClr>
                <a:schemeClr val="dk1"/>
              </a:buClr>
              <a:buSzPts val="2400"/>
              <a:buChar char="•"/>
            </a:pPr>
            <a:r>
              <a:rPr b="1" lang="en-US" sz="2400"/>
              <a:t>db.r5</a:t>
            </a:r>
            <a:endParaRPr/>
          </a:p>
          <a:p>
            <a:pPr indent="-342900" lvl="0" marL="342900" rtl="0" algn="l">
              <a:lnSpc>
                <a:spcPct val="100000"/>
              </a:lnSpc>
              <a:spcBef>
                <a:spcPts val="480"/>
              </a:spcBef>
              <a:spcAft>
                <a:spcPts val="0"/>
              </a:spcAft>
              <a:buClr>
                <a:schemeClr val="dk1"/>
              </a:buClr>
              <a:buSzPts val="2400"/>
              <a:buChar char="•"/>
            </a:pPr>
            <a:r>
              <a:rPr b="1" lang="en-US" sz="2400"/>
              <a:t>db.r4</a:t>
            </a:r>
            <a:endParaRPr/>
          </a:p>
          <a:p>
            <a:pPr indent="-342900" lvl="0" marL="342900" rtl="0" algn="l">
              <a:lnSpc>
                <a:spcPct val="100000"/>
              </a:lnSpc>
              <a:spcBef>
                <a:spcPts val="480"/>
              </a:spcBef>
              <a:spcAft>
                <a:spcPts val="0"/>
              </a:spcAft>
              <a:buClr>
                <a:schemeClr val="dk1"/>
              </a:buClr>
              <a:buSzPts val="2400"/>
              <a:buChar char="•"/>
            </a:pPr>
            <a:r>
              <a:rPr b="1" lang="en-US" sz="2400"/>
              <a:t>db.r3</a:t>
            </a:r>
            <a:endParaRPr b="1" sz="2400"/>
          </a:p>
          <a:p>
            <a:pPr indent="-190500" lvl="0" marL="342900" rtl="0" algn="l">
              <a:lnSpc>
                <a:spcPct val="100000"/>
              </a:lnSpc>
              <a:spcBef>
                <a:spcPts val="480"/>
              </a:spcBef>
              <a:spcAft>
                <a:spcPts val="0"/>
              </a:spcAft>
              <a:buClr>
                <a:schemeClr val="dk1"/>
              </a:buClr>
              <a:buSzPts val="2400"/>
              <a:buNone/>
            </a:pPr>
            <a:r>
              <a:t/>
            </a:r>
            <a:endParaRPr b="1" sz="2400"/>
          </a:p>
          <a:p>
            <a:pPr indent="-190500" lvl="0" marL="342900" rtl="0" algn="l">
              <a:lnSpc>
                <a:spcPct val="100000"/>
              </a:lnSpc>
              <a:spcBef>
                <a:spcPts val="480"/>
              </a:spcBef>
              <a:spcAft>
                <a:spcPts val="0"/>
              </a:spcAft>
              <a:buClr>
                <a:schemeClr val="dk1"/>
              </a:buClr>
              <a:buSzPts val="2400"/>
              <a:buNone/>
            </a:pPr>
            <a:r>
              <a:t/>
            </a:r>
            <a:endParaRPr b="1" sz="2400"/>
          </a:p>
          <a:p>
            <a:pPr indent="-190500" lvl="0" marL="342900" rtl="0" algn="l">
              <a:lnSpc>
                <a:spcPct val="100000"/>
              </a:lnSpc>
              <a:spcBef>
                <a:spcPts val="480"/>
              </a:spcBef>
              <a:spcAft>
                <a:spcPts val="0"/>
              </a:spcAft>
              <a:buClr>
                <a:schemeClr val="dk1"/>
              </a:buClr>
              <a:buSzPts val="2400"/>
              <a:buNone/>
            </a:pPr>
            <a:r>
              <a:t/>
            </a:r>
            <a:endParaRPr b="1" sz="2400"/>
          </a:p>
          <a:p>
            <a:pPr indent="-190500" lvl="0" marL="342900" rtl="0" algn="l">
              <a:lnSpc>
                <a:spcPct val="100000"/>
              </a:lnSpc>
              <a:spcBef>
                <a:spcPts val="480"/>
              </a:spcBef>
              <a:spcAft>
                <a:spcPts val="0"/>
              </a:spcAft>
              <a:buClr>
                <a:schemeClr val="dk1"/>
              </a:buClr>
              <a:buSzPts val="2400"/>
              <a:buNone/>
            </a:pPr>
            <a:r>
              <a:t/>
            </a:r>
            <a:endParaRPr b="1" sz="2400"/>
          </a:p>
          <a:p>
            <a:pPr indent="-190500" lvl="0" marL="342900" rtl="0" algn="l">
              <a:lnSpc>
                <a:spcPct val="100000"/>
              </a:lnSpc>
              <a:spcBef>
                <a:spcPts val="480"/>
              </a:spcBef>
              <a:spcAft>
                <a:spcPts val="0"/>
              </a:spcAft>
              <a:buClr>
                <a:schemeClr val="dk1"/>
              </a:buClr>
              <a:buSzPts val="2400"/>
              <a:buNone/>
            </a:pPr>
            <a:r>
              <a:t/>
            </a:r>
            <a:endParaRPr b="1" sz="2400"/>
          </a:p>
          <a:p>
            <a:pPr indent="0" lvl="0" marL="0" rtl="0" algn="l">
              <a:lnSpc>
                <a:spcPct val="100000"/>
              </a:lnSpc>
              <a:spcBef>
                <a:spcPts val="480"/>
              </a:spcBef>
              <a:spcAft>
                <a:spcPts val="0"/>
              </a:spcAft>
              <a:buClr>
                <a:schemeClr val="dk1"/>
              </a:buClr>
              <a:buSzPts val="2400"/>
              <a:buNone/>
            </a:pPr>
            <a:r>
              <a:rPr b="1" lang="en-US" sz="2400"/>
              <a:t>						-Amazon AWS</a:t>
            </a:r>
            <a:endParaRPr b="1" sz="2400"/>
          </a:p>
        </p:txBody>
      </p:sp>
    </p:spTree>
  </p:cSld>
  <p:clrMapOvr>
    <a:masterClrMapping/>
  </p:clrMapOvr>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8" name="Shape 728"/>
        <p:cNvGrpSpPr/>
        <p:nvPr/>
      </p:nvGrpSpPr>
      <p:grpSpPr>
        <a:xfrm>
          <a:off x="0" y="0"/>
          <a:ext cx="0" cy="0"/>
          <a:chOff x="0" y="0"/>
          <a:chExt cx="0" cy="0"/>
        </a:xfrm>
      </p:grpSpPr>
      <p:sp>
        <p:nvSpPr>
          <p:cNvPr id="729" name="Google Shape;729;p10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US"/>
              <a:t>DB instance types</a:t>
            </a:r>
            <a:endParaRPr b="1"/>
          </a:p>
        </p:txBody>
      </p:sp>
      <p:sp>
        <p:nvSpPr>
          <p:cNvPr id="730" name="Google Shape;730;p10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Char char="•"/>
            </a:pPr>
            <a:r>
              <a:rPr lang="en-US" sz="2400"/>
              <a:t>The following are the burstable-performance DB instance types available:</a:t>
            </a:r>
            <a:endParaRPr/>
          </a:p>
          <a:p>
            <a:pPr indent="-342900" lvl="0" marL="342900" rtl="0" algn="l">
              <a:lnSpc>
                <a:spcPct val="100000"/>
              </a:lnSpc>
              <a:spcBef>
                <a:spcPts val="480"/>
              </a:spcBef>
              <a:spcAft>
                <a:spcPts val="0"/>
              </a:spcAft>
              <a:buClr>
                <a:schemeClr val="dk1"/>
              </a:buClr>
              <a:buSzPts val="2400"/>
              <a:buChar char="•"/>
            </a:pPr>
            <a:r>
              <a:rPr b="1" lang="en-US" sz="2400"/>
              <a:t>db.t4g</a:t>
            </a:r>
            <a:endParaRPr sz="2400"/>
          </a:p>
          <a:p>
            <a:pPr indent="-342900" lvl="0" marL="342900" rtl="0" algn="l">
              <a:lnSpc>
                <a:spcPct val="100000"/>
              </a:lnSpc>
              <a:spcBef>
                <a:spcPts val="480"/>
              </a:spcBef>
              <a:spcAft>
                <a:spcPts val="0"/>
              </a:spcAft>
              <a:buClr>
                <a:schemeClr val="dk1"/>
              </a:buClr>
              <a:buSzPts val="2400"/>
              <a:buChar char="•"/>
            </a:pPr>
            <a:r>
              <a:rPr b="1" lang="en-US" sz="2400"/>
              <a:t>db.t3</a:t>
            </a:r>
            <a:endParaRPr/>
          </a:p>
          <a:p>
            <a:pPr indent="-342900" lvl="0" marL="342900" rtl="0" algn="l">
              <a:lnSpc>
                <a:spcPct val="100000"/>
              </a:lnSpc>
              <a:spcBef>
                <a:spcPts val="480"/>
              </a:spcBef>
              <a:spcAft>
                <a:spcPts val="0"/>
              </a:spcAft>
              <a:buClr>
                <a:schemeClr val="dk1"/>
              </a:buClr>
              <a:buSzPts val="2400"/>
              <a:buChar char="•"/>
            </a:pPr>
            <a:r>
              <a:rPr b="1" lang="en-US" sz="2400"/>
              <a:t>db.t2</a:t>
            </a:r>
            <a:endParaRPr b="1" sz="2400"/>
          </a:p>
          <a:p>
            <a:pPr indent="-190500" lvl="0" marL="342900" rtl="0" algn="l">
              <a:lnSpc>
                <a:spcPct val="100000"/>
              </a:lnSpc>
              <a:spcBef>
                <a:spcPts val="480"/>
              </a:spcBef>
              <a:spcAft>
                <a:spcPts val="0"/>
              </a:spcAft>
              <a:buClr>
                <a:schemeClr val="dk1"/>
              </a:buClr>
              <a:buSzPts val="2400"/>
              <a:buNone/>
            </a:pPr>
            <a:r>
              <a:t/>
            </a:r>
            <a:endParaRPr b="1" sz="2400"/>
          </a:p>
          <a:p>
            <a:pPr indent="-190500" lvl="0" marL="342900" rtl="0" algn="l">
              <a:lnSpc>
                <a:spcPct val="100000"/>
              </a:lnSpc>
              <a:spcBef>
                <a:spcPts val="480"/>
              </a:spcBef>
              <a:spcAft>
                <a:spcPts val="0"/>
              </a:spcAft>
              <a:buClr>
                <a:schemeClr val="dk1"/>
              </a:buClr>
              <a:buSzPts val="2400"/>
              <a:buNone/>
            </a:pPr>
            <a:r>
              <a:t/>
            </a:r>
            <a:endParaRPr b="1" sz="2400"/>
          </a:p>
          <a:p>
            <a:pPr indent="-190500" lvl="0" marL="342900" rtl="0" algn="l">
              <a:lnSpc>
                <a:spcPct val="100000"/>
              </a:lnSpc>
              <a:spcBef>
                <a:spcPts val="480"/>
              </a:spcBef>
              <a:spcAft>
                <a:spcPts val="0"/>
              </a:spcAft>
              <a:buClr>
                <a:schemeClr val="dk1"/>
              </a:buClr>
              <a:buSzPts val="2400"/>
              <a:buNone/>
            </a:pPr>
            <a:r>
              <a:t/>
            </a:r>
            <a:endParaRPr b="1" sz="2400"/>
          </a:p>
          <a:p>
            <a:pPr indent="0" lvl="0" marL="0" rtl="0" algn="l">
              <a:lnSpc>
                <a:spcPct val="100000"/>
              </a:lnSpc>
              <a:spcBef>
                <a:spcPts val="480"/>
              </a:spcBef>
              <a:spcAft>
                <a:spcPts val="0"/>
              </a:spcAft>
              <a:buClr>
                <a:schemeClr val="dk1"/>
              </a:buClr>
              <a:buSzPts val="2400"/>
              <a:buNone/>
            </a:pPr>
            <a:r>
              <a:rPr b="1" lang="en-US" sz="2400"/>
              <a:t>						-Amazon AWS</a:t>
            </a:r>
            <a:endParaRPr b="1" sz="2400"/>
          </a:p>
        </p:txBody>
      </p:sp>
    </p:spTree>
  </p:cSld>
  <p:clrMapOvr>
    <a:masterClrMapping/>
  </p:clrMapOvr>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4" name="Shape 734"/>
        <p:cNvGrpSpPr/>
        <p:nvPr/>
      </p:nvGrpSpPr>
      <p:grpSpPr>
        <a:xfrm>
          <a:off x="0" y="0"/>
          <a:ext cx="0" cy="0"/>
          <a:chOff x="0" y="0"/>
          <a:chExt cx="0" cy="0"/>
        </a:xfrm>
      </p:grpSpPr>
      <p:sp>
        <p:nvSpPr>
          <p:cNvPr id="735" name="Google Shape;735;p107"/>
          <p:cNvSpPr txBox="1"/>
          <p:nvPr>
            <p:ph type="title"/>
          </p:nvPr>
        </p:nvSpPr>
        <p:spPr>
          <a:xfrm>
            <a:off x="467544" y="0"/>
            <a:ext cx="8229600" cy="27404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Calibri"/>
              <a:buNone/>
            </a:pPr>
            <a:r>
              <a:rPr b="1" lang="en-US" sz="2400"/>
              <a:t>Supported DB engines for DB instance classes</a:t>
            </a:r>
            <a:endParaRPr/>
          </a:p>
        </p:txBody>
      </p:sp>
      <p:graphicFrame>
        <p:nvGraphicFramePr>
          <p:cNvPr id="736" name="Google Shape;736;p107"/>
          <p:cNvGraphicFramePr/>
          <p:nvPr/>
        </p:nvGraphicFramePr>
        <p:xfrm>
          <a:off x="395536" y="620688"/>
          <a:ext cx="3000000" cy="3000000"/>
        </p:xfrm>
        <a:graphic>
          <a:graphicData uri="http://schemas.openxmlformats.org/drawingml/2006/table">
            <a:tbl>
              <a:tblPr>
                <a:noFill/>
                <a:tableStyleId>{74F1CAA9-CFE0-409A-887E-55CE068EC3AB}</a:tableStyleId>
              </a:tblPr>
              <a:tblGrid>
                <a:gridCol w="1404150"/>
                <a:gridCol w="1404150"/>
                <a:gridCol w="1404150"/>
                <a:gridCol w="1404150"/>
                <a:gridCol w="1404150"/>
                <a:gridCol w="1404150"/>
              </a:tblGrid>
              <a:tr h="11890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Instance class</a:t>
                      </a:r>
                      <a:endParaRPr b="1" sz="1400" u="none" cap="none" strike="noStrike"/>
                    </a:p>
                  </a:txBody>
                  <a:tcPr marT="8500" marB="8500" marR="23600" marL="23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MariaDB</a:t>
                      </a:r>
                      <a:endParaRPr b="1" sz="1400" u="none" cap="none" strike="noStrike"/>
                    </a:p>
                  </a:txBody>
                  <a:tcPr marT="8500" marB="8500" marR="23600" marL="23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Microsoft SQL Server</a:t>
                      </a:r>
                      <a:endParaRPr b="1" sz="1400" u="none" cap="none" strike="noStrike"/>
                    </a:p>
                  </a:txBody>
                  <a:tcPr marT="8500" marB="8500" marR="23600" marL="23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MySQL</a:t>
                      </a:r>
                      <a:endParaRPr b="1" sz="1400" u="none" cap="none" strike="noStrike"/>
                    </a:p>
                  </a:txBody>
                  <a:tcPr marT="8500" marB="8500" marR="23600" marL="23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Oracle</a:t>
                      </a:r>
                      <a:endParaRPr b="1" sz="1400" u="none" cap="none" strike="noStrike"/>
                    </a:p>
                  </a:txBody>
                  <a:tcPr marT="8500" marB="8500" marR="23600" marL="23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PostgreSQL</a:t>
                      </a:r>
                      <a:endParaRPr b="1" sz="1400" u="none" cap="none" strike="noStrike"/>
                    </a:p>
                  </a:txBody>
                  <a:tcPr marT="8500" marB="8500" marR="23600" marL="23600"/>
                </a:tc>
              </a:tr>
              <a:tr h="60400">
                <a:tc gridSpan="6">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db.m6g – general-purpose instance classes powered by AWS Graviton2 processors</a:t>
                      </a:r>
                      <a:endParaRPr b="0" sz="1400" u="none" cap="none" strike="noStrike"/>
                    </a:p>
                  </a:txBody>
                  <a:tcPr marT="4725" marB="4725" marR="23600" marL="23600"/>
                </a:tc>
                <a:tc hMerge="1"/>
                <a:tc hMerge="1"/>
                <a:tc hMerge="1"/>
                <a:tc hMerge="1"/>
                <a:tc hMerge="1"/>
              </a:tr>
              <a:tr h="6209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db.m6g.16xlarge</a:t>
                      </a:r>
                      <a:endParaRPr b="0" sz="1400" u="none" cap="none" strike="noStrike"/>
                    </a:p>
                  </a:txBody>
                  <a:tcPr marT="4725" marB="4725" marR="23600" marL="23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All MariaDB 10.6 versions, all MariaDB 10.5 versions, and all MariaDB 10.4 versions</a:t>
                      </a:r>
                      <a:endParaRPr b="0" sz="1400" u="none" cap="none" strike="noStrike"/>
                    </a:p>
                  </a:txBody>
                  <a:tcPr marT="4725" marB="4725" marR="23600" marL="23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No</a:t>
                      </a:r>
                      <a:endParaRPr b="0" sz="1400" u="none" cap="none" strike="noStrike"/>
                    </a:p>
                  </a:txBody>
                  <a:tcPr marT="4725" marB="4725" marR="23600" marL="23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MySQL 8.0.23 and higher</a:t>
                      </a:r>
                      <a:endParaRPr b="0" sz="1400" u="none" cap="none" strike="noStrike"/>
                    </a:p>
                  </a:txBody>
                  <a:tcPr marT="4725" marB="4725" marR="23600" marL="23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No</a:t>
                      </a:r>
                      <a:endParaRPr b="0" sz="1400" u="none" cap="none" strike="noStrike"/>
                    </a:p>
                  </a:txBody>
                  <a:tcPr marT="4725" marB="4725" marR="23600" marL="23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All PostgreSQL 15 versions, all PostgreSQL 14 versions, all PostgreSQL 13 versions, PostgreSQL 12.7 and higher</a:t>
                      </a:r>
                      <a:endParaRPr b="0" sz="1400" u="none" cap="none" strike="noStrike"/>
                    </a:p>
                  </a:txBody>
                  <a:tcPr marT="4725" marB="4725" marR="23600" marL="23600"/>
                </a:tc>
              </a:tr>
              <a:tr h="6209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db.m6g.12xlarge</a:t>
                      </a:r>
                      <a:endParaRPr b="0" sz="1400" u="none" cap="none" strike="noStrike"/>
                    </a:p>
                  </a:txBody>
                  <a:tcPr marT="4725" marB="4725" marR="23600" marL="23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All MariaDB 10.6 versions, all MariaDB 10.5 versions, and all MariaDB 10.4 versions</a:t>
                      </a:r>
                      <a:endParaRPr b="0" sz="1400" u="none" cap="none" strike="noStrike"/>
                    </a:p>
                  </a:txBody>
                  <a:tcPr marT="4725" marB="4725" marR="23600" marL="23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No</a:t>
                      </a:r>
                      <a:endParaRPr b="0" sz="1400" u="none" cap="none" strike="noStrike"/>
                    </a:p>
                  </a:txBody>
                  <a:tcPr marT="4725" marB="4725" marR="23600" marL="23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MySQL 8.0.23 and higher</a:t>
                      </a:r>
                      <a:endParaRPr b="0" sz="1400" u="none" cap="none" strike="noStrike"/>
                    </a:p>
                  </a:txBody>
                  <a:tcPr marT="4725" marB="4725" marR="23600" marL="23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No</a:t>
                      </a:r>
                      <a:endParaRPr b="0" sz="1400" u="none" cap="none" strike="noStrike"/>
                    </a:p>
                  </a:txBody>
                  <a:tcPr marT="4725" marB="4725" marR="23600" marL="23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All PostgreSQL 15 versions, all PostgreSQL 14 versions, all PostgreSQL 13 versions, PostgreSQL 12.7 and higher</a:t>
                      </a:r>
                      <a:endParaRPr b="0" sz="1400" u="none" cap="none" strike="noStrike"/>
                    </a:p>
                  </a:txBody>
                  <a:tcPr marT="4725" marB="4725" marR="23600" marL="23600"/>
                </a:tc>
              </a:tr>
              <a:tr h="620950">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db.m6g.8xlarge</a:t>
                      </a:r>
                      <a:endParaRPr b="0" sz="1400" u="none" cap="none" strike="noStrike"/>
                    </a:p>
                  </a:txBody>
                  <a:tcPr marT="4725" marB="4725" marR="23600" marL="23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All MariaDB 10.6 versions, all MariaDB 10.5 versions, and all MariaDB 10.4 versions</a:t>
                      </a:r>
                      <a:endParaRPr b="0" sz="1400" u="none" cap="none" strike="noStrike"/>
                    </a:p>
                  </a:txBody>
                  <a:tcPr marT="4725" marB="4725" marR="23600" marL="23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No</a:t>
                      </a:r>
                      <a:endParaRPr b="0" sz="1400" u="none" cap="none" strike="noStrike"/>
                    </a:p>
                  </a:txBody>
                  <a:tcPr marT="4725" marB="4725" marR="23600" marL="23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MySQL 8.0.23 and higher</a:t>
                      </a:r>
                      <a:endParaRPr b="0" sz="1400" u="none" cap="none" strike="noStrike"/>
                    </a:p>
                  </a:txBody>
                  <a:tcPr marT="4725" marB="4725" marR="23600" marL="23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No</a:t>
                      </a:r>
                      <a:endParaRPr b="0" sz="1400" u="none" cap="none" strike="noStrike"/>
                    </a:p>
                  </a:txBody>
                  <a:tcPr marT="4725" marB="4725" marR="23600" marL="23600"/>
                </a:tc>
                <a:tc>
                  <a:txBody>
                    <a:bodyPr/>
                    <a:lstStyle/>
                    <a:p>
                      <a:pPr indent="0" lvl="0" marL="0" marR="0" rtl="0" algn="l">
                        <a:lnSpc>
                          <a:spcPct val="100000"/>
                        </a:lnSpc>
                        <a:spcBef>
                          <a:spcPts val="0"/>
                        </a:spcBef>
                        <a:spcAft>
                          <a:spcPts val="0"/>
                        </a:spcAft>
                        <a:buClr>
                          <a:srgbClr val="000000"/>
                        </a:buClr>
                        <a:buSzPts val="1400"/>
                        <a:buFont typeface="Arial"/>
                        <a:buNone/>
                      </a:pPr>
                      <a:r>
                        <a:rPr lang="en-US" sz="1400" u="none" cap="none" strike="noStrike"/>
                        <a:t>All PostgreSQL 15 versions, all PostgreSQL 14 versions, all PostgreSQL 13 versions, PostgreSQL 12.7 and higher</a:t>
                      </a:r>
                      <a:endParaRPr b="0" sz="1400" u="none" cap="none" strike="noStrike"/>
                    </a:p>
                  </a:txBody>
                  <a:tcPr marT="4725" marB="4725" marR="23600" marL="23600"/>
                </a:tc>
              </a:tr>
            </a:tbl>
          </a:graphicData>
        </a:graphic>
      </p:graphicFrame>
    </p:spTree>
  </p:cSld>
  <p:clrMapOvr>
    <a:masterClrMapping/>
  </p:clrMapOvr>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0" name="Shape 740"/>
        <p:cNvGrpSpPr/>
        <p:nvPr/>
      </p:nvGrpSpPr>
      <p:grpSpPr>
        <a:xfrm>
          <a:off x="0" y="0"/>
          <a:ext cx="0" cy="0"/>
          <a:chOff x="0" y="0"/>
          <a:chExt cx="0" cy="0"/>
        </a:xfrm>
      </p:grpSpPr>
      <p:sp>
        <p:nvSpPr>
          <p:cNvPr id="741" name="Google Shape;741;p108"/>
          <p:cNvSpPr txBox="1"/>
          <p:nvPr>
            <p:ph type="title"/>
          </p:nvPr>
        </p:nvSpPr>
        <p:spPr>
          <a:xfrm>
            <a:off x="467544" y="0"/>
            <a:ext cx="8229600" cy="274042"/>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dk1"/>
              </a:buClr>
              <a:buSzPts val="2400"/>
              <a:buFont typeface="Calibri"/>
              <a:buNone/>
            </a:pPr>
            <a:r>
              <a:rPr b="1" lang="en-US" sz="2400"/>
              <a:t>Supported DB engines for DB instance classes</a:t>
            </a:r>
            <a:endParaRPr/>
          </a:p>
        </p:txBody>
      </p:sp>
      <p:graphicFrame>
        <p:nvGraphicFramePr>
          <p:cNvPr id="742" name="Google Shape;742;p108"/>
          <p:cNvGraphicFramePr/>
          <p:nvPr/>
        </p:nvGraphicFramePr>
        <p:xfrm>
          <a:off x="323528" y="548680"/>
          <a:ext cx="3000000" cy="3000000"/>
        </p:xfrm>
        <a:graphic>
          <a:graphicData uri="http://schemas.openxmlformats.org/drawingml/2006/table">
            <a:tbl>
              <a:tblPr>
                <a:noFill/>
                <a:tableStyleId>{74F1CAA9-CFE0-409A-887E-55CE068EC3AB}</a:tableStyleId>
              </a:tblPr>
              <a:tblGrid>
                <a:gridCol w="1404150"/>
                <a:gridCol w="1404150"/>
                <a:gridCol w="1404150"/>
                <a:gridCol w="1404150"/>
                <a:gridCol w="1404150"/>
                <a:gridCol w="1404150"/>
              </a:tblGrid>
              <a:tr h="11890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Instance class</a:t>
                      </a:r>
                      <a:endParaRPr b="1" sz="1200" u="none" cap="none" strike="noStrike"/>
                    </a:p>
                  </a:txBody>
                  <a:tcPr marT="8500" marB="8500" marR="23600" marL="2360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MariaDB</a:t>
                      </a:r>
                      <a:endParaRPr b="1" sz="1200" u="none" cap="none" strike="noStrike"/>
                    </a:p>
                  </a:txBody>
                  <a:tcPr marT="8500" marB="8500" marR="23600" marL="2360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Microsoft SQL Server</a:t>
                      </a:r>
                      <a:endParaRPr b="1" sz="1200" u="none" cap="none" strike="noStrike"/>
                    </a:p>
                  </a:txBody>
                  <a:tcPr marT="8500" marB="8500" marR="23600" marL="2360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MySQL</a:t>
                      </a:r>
                      <a:endParaRPr b="1" sz="1200" u="none" cap="none" strike="noStrike"/>
                    </a:p>
                  </a:txBody>
                  <a:tcPr marT="8500" marB="8500" marR="23600" marL="2360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Oracle</a:t>
                      </a:r>
                      <a:endParaRPr b="1" sz="1200" u="none" cap="none" strike="noStrike"/>
                    </a:p>
                  </a:txBody>
                  <a:tcPr marT="8500" marB="8500" marR="23600" marL="2360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PostgreSQL</a:t>
                      </a:r>
                      <a:endParaRPr b="1" sz="1200" u="none" cap="none" strike="noStrike"/>
                    </a:p>
                  </a:txBody>
                  <a:tcPr marT="8500" marB="8500" marR="23600" marL="23600"/>
                </a:tc>
              </a:tr>
              <a:tr h="60400">
                <a:tc gridSpan="6">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db.m6g – general-purpose instance classes powered by AWS Graviton2 processors</a:t>
                      </a:r>
                      <a:endParaRPr b="0" sz="1200" u="none" cap="none" strike="noStrike"/>
                    </a:p>
                  </a:txBody>
                  <a:tcPr marT="4725" marB="4725" marR="23600" marL="23600"/>
                </a:tc>
                <a:tc hMerge="1"/>
                <a:tc hMerge="1"/>
                <a:tc hMerge="1"/>
                <a:tc hMerge="1"/>
                <a:tc hMerge="1"/>
              </a:tr>
              <a:tr h="6209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db.m6g.4xlarge</a:t>
                      </a:r>
                      <a:endParaRPr b="0" sz="1200" u="none" cap="none" strike="noStrike"/>
                    </a:p>
                  </a:txBody>
                  <a:tcPr marT="4725" marB="4725" marR="23600" marL="2360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All MariaDB 10.6 versions, all MariaDB 10.5 versions, and all MariaDB 10.4 versions</a:t>
                      </a:r>
                      <a:endParaRPr b="0" sz="1200" u="none" cap="none" strike="noStrike"/>
                    </a:p>
                  </a:txBody>
                  <a:tcPr marT="4725" marB="4725" marR="23600" marL="2360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No</a:t>
                      </a:r>
                      <a:endParaRPr b="0" sz="1200" u="none" cap="none" strike="noStrike"/>
                    </a:p>
                  </a:txBody>
                  <a:tcPr marT="4725" marB="4725" marR="23600" marL="2360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MySQL 8.0.23 and higher</a:t>
                      </a:r>
                      <a:endParaRPr b="0" sz="1200" u="none" cap="none" strike="noStrike"/>
                    </a:p>
                  </a:txBody>
                  <a:tcPr marT="4725" marB="4725" marR="23600" marL="2360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No</a:t>
                      </a:r>
                      <a:endParaRPr b="0" sz="1200" u="none" cap="none" strike="noStrike"/>
                    </a:p>
                  </a:txBody>
                  <a:tcPr marT="4725" marB="4725" marR="23600" marL="2360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All PostgreSQL 15 versions, all PostgreSQL 14 versions, all PostgreSQL 13 versions, PostgreSQL 12.7 and higher</a:t>
                      </a:r>
                      <a:endParaRPr b="0" sz="1200" u="none" cap="none" strike="noStrike"/>
                    </a:p>
                  </a:txBody>
                  <a:tcPr marT="4725" marB="4725" marR="23600" marL="23600"/>
                </a:tc>
              </a:tr>
              <a:tr h="6209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db.m6g.2xlarge</a:t>
                      </a:r>
                      <a:endParaRPr b="0" sz="1200" u="none" cap="none" strike="noStrike"/>
                    </a:p>
                  </a:txBody>
                  <a:tcPr marT="4725" marB="4725" marR="23600" marL="2360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All MariaDB 10.6 versions, all MariaDB 10.5 versions, and all MariaDB 10.4 versions</a:t>
                      </a:r>
                      <a:endParaRPr b="0" sz="1200" u="none" cap="none" strike="noStrike"/>
                    </a:p>
                  </a:txBody>
                  <a:tcPr marT="4725" marB="4725" marR="23600" marL="2360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No</a:t>
                      </a:r>
                      <a:endParaRPr b="0" sz="1200" u="none" cap="none" strike="noStrike"/>
                    </a:p>
                  </a:txBody>
                  <a:tcPr marT="4725" marB="4725" marR="23600" marL="2360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MySQL 8.0.23 and higher</a:t>
                      </a:r>
                      <a:endParaRPr b="0" sz="1200" u="none" cap="none" strike="noStrike"/>
                    </a:p>
                  </a:txBody>
                  <a:tcPr marT="4725" marB="4725" marR="23600" marL="2360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No</a:t>
                      </a:r>
                      <a:endParaRPr b="0" sz="1200" u="none" cap="none" strike="noStrike"/>
                    </a:p>
                  </a:txBody>
                  <a:tcPr marT="4725" marB="4725" marR="23600" marL="2360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All PostgreSQL 15 versions, all PostgreSQL 14 versions, all PostgreSQL 13 versions, PostgreSQL 12.7 and higher</a:t>
                      </a:r>
                      <a:endParaRPr b="0" sz="1200" u="none" cap="none" strike="noStrike"/>
                    </a:p>
                  </a:txBody>
                  <a:tcPr marT="4725" marB="4725" marR="23600" marL="23600"/>
                </a:tc>
              </a:tr>
              <a:tr h="6209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db.m6g.xlarge</a:t>
                      </a:r>
                      <a:endParaRPr b="0" sz="1200" u="none" cap="none" strike="noStrike"/>
                    </a:p>
                  </a:txBody>
                  <a:tcPr marT="4725" marB="4725" marR="23600" marL="2360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All MariaDB 10.6 versions, all MariaDB 10.5 versions, and all MariaDB 10.4 versions</a:t>
                      </a:r>
                      <a:endParaRPr b="0" sz="1200" u="none" cap="none" strike="noStrike"/>
                    </a:p>
                  </a:txBody>
                  <a:tcPr marT="4725" marB="4725" marR="23600" marL="2360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No</a:t>
                      </a:r>
                      <a:endParaRPr b="0" sz="1200" u="none" cap="none" strike="noStrike"/>
                    </a:p>
                  </a:txBody>
                  <a:tcPr marT="4725" marB="4725" marR="23600" marL="2360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MySQL 8.0.23 and higher</a:t>
                      </a:r>
                      <a:endParaRPr b="0" sz="1200" u="none" cap="none" strike="noStrike"/>
                    </a:p>
                  </a:txBody>
                  <a:tcPr marT="4725" marB="4725" marR="23600" marL="2360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No</a:t>
                      </a:r>
                      <a:endParaRPr b="0" sz="1200" u="none" cap="none" strike="noStrike"/>
                    </a:p>
                  </a:txBody>
                  <a:tcPr marT="4725" marB="4725" marR="23600" marL="2360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All PostgreSQL 15 versions, all PostgreSQL 14 versions, all PostgreSQL 13 versions, PostgreSQL 12.7 and higher</a:t>
                      </a:r>
                      <a:endParaRPr b="0" sz="1200" u="none" cap="none" strike="noStrike"/>
                    </a:p>
                  </a:txBody>
                  <a:tcPr marT="4725" marB="4725" marR="23600" marL="23600"/>
                </a:tc>
              </a:tr>
              <a:tr h="620950">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db.m6g.large</a:t>
                      </a:r>
                      <a:endParaRPr b="0" sz="1200" u="none" cap="none" strike="noStrike"/>
                    </a:p>
                  </a:txBody>
                  <a:tcPr marT="4725" marB="4725" marR="23600" marL="2360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All MariaDB 10.6 versions, all MariaDB 10.5 versions, and all MariaDB 10.4 versions</a:t>
                      </a:r>
                      <a:endParaRPr b="0" sz="1200" u="none" cap="none" strike="noStrike"/>
                    </a:p>
                  </a:txBody>
                  <a:tcPr marT="4725" marB="4725" marR="23600" marL="2360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No</a:t>
                      </a:r>
                      <a:endParaRPr b="0" sz="1200" u="none" cap="none" strike="noStrike"/>
                    </a:p>
                  </a:txBody>
                  <a:tcPr marT="4725" marB="4725" marR="23600" marL="2360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MySQL 8.0.23 and higher</a:t>
                      </a:r>
                      <a:endParaRPr b="0" sz="1200" u="none" cap="none" strike="noStrike"/>
                    </a:p>
                  </a:txBody>
                  <a:tcPr marT="4725" marB="4725" marR="23600" marL="2360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No</a:t>
                      </a:r>
                      <a:endParaRPr b="0" sz="1200" u="none" cap="none" strike="noStrike"/>
                    </a:p>
                  </a:txBody>
                  <a:tcPr marT="4725" marB="4725" marR="23600" marL="23600"/>
                </a:tc>
                <a:tc>
                  <a:txBody>
                    <a:bodyPr/>
                    <a:lstStyle/>
                    <a:p>
                      <a:pPr indent="0" lvl="0" marL="0" marR="0" rtl="0" algn="l">
                        <a:lnSpc>
                          <a:spcPct val="100000"/>
                        </a:lnSpc>
                        <a:spcBef>
                          <a:spcPts val="0"/>
                        </a:spcBef>
                        <a:spcAft>
                          <a:spcPts val="0"/>
                        </a:spcAft>
                        <a:buClr>
                          <a:srgbClr val="000000"/>
                        </a:buClr>
                        <a:buSzPts val="1200"/>
                        <a:buFont typeface="Arial"/>
                        <a:buNone/>
                      </a:pPr>
                      <a:r>
                        <a:rPr lang="en-US" sz="1200" u="none" cap="none" strike="noStrike"/>
                        <a:t>All PostgreSQL 15 versions, all PostgreSQL 14 versions, all PostgreSQL 13 versions, PostgreSQL 12.7 and higher</a:t>
                      </a:r>
                      <a:endParaRPr b="0" sz="1200" u="none" cap="none" strike="noStrike"/>
                    </a:p>
                  </a:txBody>
                  <a:tcPr marT="4725" marB="4725" marR="23600" marL="23600"/>
                </a:tc>
              </a:tr>
            </a:tbl>
          </a:graphicData>
        </a:graphic>
      </p:graphicFrame>
    </p:spTree>
  </p:cSld>
  <p:clrMapOvr>
    <a:masterClrMapping/>
  </p:clrMapOvr>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6" name="Shape 746"/>
        <p:cNvGrpSpPr/>
        <p:nvPr/>
      </p:nvGrpSpPr>
      <p:grpSpPr>
        <a:xfrm>
          <a:off x="0" y="0"/>
          <a:ext cx="0" cy="0"/>
          <a:chOff x="0" y="0"/>
          <a:chExt cx="0" cy="0"/>
        </a:xfrm>
      </p:grpSpPr>
      <p:sp>
        <p:nvSpPr>
          <p:cNvPr id="747" name="Google Shape;747;p10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US"/>
              <a:t>Amazon DynamoDB</a:t>
            </a:r>
            <a:endParaRPr b="1"/>
          </a:p>
        </p:txBody>
      </p:sp>
      <p:sp>
        <p:nvSpPr>
          <p:cNvPr id="748" name="Google Shape;748;p10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Amazon DynamoDB is a </a:t>
            </a:r>
            <a:r>
              <a:rPr b="1" lang="en-US" sz="2400"/>
              <a:t>fully managed NoSQL database service that provides fast and predictable performance with seamless scalability. </a:t>
            </a:r>
            <a:endParaRPr b="1" sz="2400"/>
          </a:p>
        </p:txBody>
      </p:sp>
    </p:spTree>
  </p:cSld>
  <p:clrMapOvr>
    <a:masterClrMapping/>
  </p:clrMapOvr>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2" name="Shape 752"/>
        <p:cNvGrpSpPr/>
        <p:nvPr/>
      </p:nvGrpSpPr>
      <p:grpSpPr>
        <a:xfrm>
          <a:off x="0" y="0"/>
          <a:ext cx="0" cy="0"/>
          <a:chOff x="0" y="0"/>
          <a:chExt cx="0" cy="0"/>
        </a:xfrm>
      </p:grpSpPr>
      <p:sp>
        <p:nvSpPr>
          <p:cNvPr id="753" name="Google Shape;753;p11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US"/>
              <a:t>Amazon DynamoDB</a:t>
            </a:r>
            <a:endParaRPr b="1"/>
          </a:p>
        </p:txBody>
      </p:sp>
      <p:sp>
        <p:nvSpPr>
          <p:cNvPr id="754" name="Google Shape;754;p11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DynamoDB lets you </a:t>
            </a:r>
            <a:r>
              <a:rPr b="1" lang="en-US" sz="2400"/>
              <a:t>offload the administrative burdens </a:t>
            </a:r>
            <a:r>
              <a:rPr lang="en-US" sz="2400"/>
              <a:t>of operating and scaling a distributed database so that you </a:t>
            </a:r>
            <a:r>
              <a:rPr b="1" lang="en-US" sz="2400"/>
              <a:t>don't have to worry about hardware provisioning, setup and configuration, replication, software patching, or cluster scaling. </a:t>
            </a:r>
            <a:endParaRPr b="1" sz="2400"/>
          </a:p>
          <a:p>
            <a:pPr indent="-342900" lvl="0" marL="342900" rtl="0" algn="l">
              <a:lnSpc>
                <a:spcPct val="100000"/>
              </a:lnSpc>
              <a:spcBef>
                <a:spcPts val="480"/>
              </a:spcBef>
              <a:spcAft>
                <a:spcPts val="0"/>
              </a:spcAft>
              <a:buClr>
                <a:schemeClr val="dk1"/>
              </a:buClr>
              <a:buSzPts val="2400"/>
              <a:buChar char="•"/>
            </a:pPr>
            <a:r>
              <a:rPr lang="en-US" sz="2400"/>
              <a:t>DynamoDB also offers </a:t>
            </a:r>
            <a:r>
              <a:rPr b="1" lang="en-US" sz="2400"/>
              <a:t>encryption , which eliminates the operational burden and complexity involved in protecting sensitive data</a:t>
            </a:r>
            <a:endParaRPr/>
          </a:p>
          <a:p>
            <a:pPr indent="-190500" lvl="0" marL="342900" rtl="0" algn="l">
              <a:lnSpc>
                <a:spcPct val="100000"/>
              </a:lnSpc>
              <a:spcBef>
                <a:spcPts val="480"/>
              </a:spcBef>
              <a:spcAft>
                <a:spcPts val="0"/>
              </a:spcAft>
              <a:buClr>
                <a:schemeClr val="dk1"/>
              </a:buClr>
              <a:buSzPts val="2400"/>
              <a:buNone/>
            </a:pPr>
            <a:r>
              <a:t/>
            </a:r>
            <a:endParaRPr sz="2400"/>
          </a:p>
        </p:txBody>
      </p:sp>
    </p:spTree>
  </p:cSld>
  <p:clrMapOvr>
    <a:masterClrMapping/>
  </p:clrMapOvr>
</p:sld>
</file>

<file path=ppt/slides/slide10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1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Amazon SimpleDB</a:t>
            </a:r>
            <a:endParaRPr/>
          </a:p>
        </p:txBody>
      </p:sp>
      <p:sp>
        <p:nvSpPr>
          <p:cNvPr id="760" name="Google Shape;760;p1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Amazon SimpleDB is a lightweight, highly scalable, and flexible data storage solution for applications </a:t>
            </a:r>
            <a:r>
              <a:rPr b="1" lang="en-US" sz="2400"/>
              <a:t>that do not require a fully relational model for their data. </a:t>
            </a:r>
            <a:endParaRPr/>
          </a:p>
          <a:p>
            <a:pPr indent="-342900" lvl="0" marL="342900" rtl="0" algn="l">
              <a:lnSpc>
                <a:spcPct val="100000"/>
              </a:lnSpc>
              <a:spcBef>
                <a:spcPts val="480"/>
              </a:spcBef>
              <a:spcAft>
                <a:spcPts val="0"/>
              </a:spcAft>
              <a:buClr>
                <a:schemeClr val="dk1"/>
              </a:buClr>
              <a:buSzPts val="2400"/>
              <a:buChar char="•"/>
            </a:pPr>
            <a:r>
              <a:rPr lang="en-US" sz="2400"/>
              <a:t>SimpleDB provides support for semistructured data, the model for which is based on the concept of domains, items, and attributes. </a:t>
            </a:r>
            <a:endParaRPr/>
          </a:p>
          <a:p>
            <a:pPr indent="-342900" lvl="0" marL="342900" rtl="0" algn="l">
              <a:lnSpc>
                <a:spcPct val="100000"/>
              </a:lnSpc>
              <a:spcBef>
                <a:spcPts val="480"/>
              </a:spcBef>
              <a:spcAft>
                <a:spcPts val="0"/>
              </a:spcAft>
              <a:buClr>
                <a:schemeClr val="dk1"/>
              </a:buClr>
              <a:buSzPts val="2400"/>
              <a:buChar char="•"/>
            </a:pPr>
            <a:r>
              <a:rPr b="1" lang="en-US" sz="2400"/>
              <a:t>With respect to the relational model, this model provides fewer constraints on the structure of data entries, </a:t>
            </a:r>
            <a:r>
              <a:rPr lang="en-US" sz="2400"/>
              <a:t>thus obtaining improved performance in querying large quantities of data.</a:t>
            </a:r>
            <a:endParaRPr sz="2400"/>
          </a:p>
        </p:txBody>
      </p:sp>
    </p:spTree>
  </p:cSld>
  <p:clrMapOvr>
    <a:masterClrMapping/>
  </p:clrMapOvr>
</p:sld>
</file>

<file path=ppt/slides/slide10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4" name="Shape 764"/>
        <p:cNvGrpSpPr/>
        <p:nvPr/>
      </p:nvGrpSpPr>
      <p:grpSpPr>
        <a:xfrm>
          <a:off x="0" y="0"/>
          <a:ext cx="0" cy="0"/>
          <a:chOff x="0" y="0"/>
          <a:chExt cx="0" cy="0"/>
        </a:xfrm>
      </p:grpSpPr>
      <p:sp>
        <p:nvSpPr>
          <p:cNvPr id="765" name="Google Shape;765;p1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Amazon SimpleDB</a:t>
            </a:r>
            <a:endParaRPr/>
          </a:p>
        </p:txBody>
      </p:sp>
      <p:sp>
        <p:nvSpPr>
          <p:cNvPr id="766" name="Google Shape;766;p1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Clr>
                <a:schemeClr val="dk1"/>
              </a:buClr>
              <a:buSzPts val="2400"/>
              <a:buChar char="•"/>
            </a:pPr>
            <a:r>
              <a:rPr lang="en-US" sz="2400"/>
              <a:t>Amazon SimpleDB is </a:t>
            </a:r>
            <a:r>
              <a:rPr b="1" lang="en-US" sz="2400"/>
              <a:t>a highly available NoSQL data store that offloads the work of database administration</a:t>
            </a:r>
            <a:r>
              <a:rPr lang="en-US" sz="2400"/>
              <a:t>. </a:t>
            </a:r>
            <a:endParaRPr sz="2400"/>
          </a:p>
          <a:p>
            <a:pPr indent="-342900" lvl="0" marL="342900" rtl="0" algn="l">
              <a:lnSpc>
                <a:spcPct val="100000"/>
              </a:lnSpc>
              <a:spcBef>
                <a:spcPts val="480"/>
              </a:spcBef>
              <a:spcAft>
                <a:spcPts val="0"/>
              </a:spcAft>
              <a:buClr>
                <a:schemeClr val="dk1"/>
              </a:buClr>
              <a:buSzPts val="2400"/>
              <a:buChar char="•"/>
            </a:pPr>
            <a:r>
              <a:rPr lang="en-US" sz="2400"/>
              <a:t>Developers simply store and query data items via web services requests and Amazon SimpleDB does the rest.</a:t>
            </a:r>
            <a:endParaRPr/>
          </a:p>
          <a:p>
            <a:pPr indent="-190500" lvl="0" marL="342900" rtl="0" algn="l">
              <a:lnSpc>
                <a:spcPct val="100000"/>
              </a:lnSpc>
              <a:spcBef>
                <a:spcPts val="480"/>
              </a:spcBef>
              <a:spcAft>
                <a:spcPts val="0"/>
              </a:spcAft>
              <a:buClr>
                <a:schemeClr val="dk1"/>
              </a:buClr>
              <a:buSzPts val="2400"/>
              <a:buNone/>
            </a:pPr>
            <a:r>
              <a:t/>
            </a:r>
            <a:endParaRPr sz="2400"/>
          </a:p>
          <a:p>
            <a:pPr indent="-190500" lvl="0" marL="342900" rtl="0" algn="l">
              <a:lnSpc>
                <a:spcPct val="100000"/>
              </a:lnSpc>
              <a:spcBef>
                <a:spcPts val="480"/>
              </a:spcBef>
              <a:spcAft>
                <a:spcPts val="0"/>
              </a:spcAft>
              <a:buClr>
                <a:schemeClr val="dk1"/>
              </a:buClr>
              <a:buSzPts val="2400"/>
              <a:buNone/>
            </a:pPr>
            <a:r>
              <a:t/>
            </a:r>
            <a:endParaRPr sz="2400"/>
          </a:p>
          <a:p>
            <a:pPr indent="-190500" lvl="0" marL="342900" rtl="0" algn="l">
              <a:lnSpc>
                <a:spcPct val="100000"/>
              </a:lnSpc>
              <a:spcBef>
                <a:spcPts val="480"/>
              </a:spcBef>
              <a:spcAft>
                <a:spcPts val="0"/>
              </a:spcAft>
              <a:buClr>
                <a:schemeClr val="dk1"/>
              </a:buClr>
              <a:buSzPts val="2400"/>
              <a:buNone/>
            </a:pPr>
            <a:r>
              <a:t/>
            </a:r>
            <a:endParaRPr sz="2400"/>
          </a:p>
          <a:p>
            <a:pPr indent="-190500" lvl="0" marL="342900" rtl="0" algn="l">
              <a:lnSpc>
                <a:spcPct val="100000"/>
              </a:lnSpc>
              <a:spcBef>
                <a:spcPts val="480"/>
              </a:spcBef>
              <a:spcAft>
                <a:spcPts val="0"/>
              </a:spcAft>
              <a:buClr>
                <a:schemeClr val="dk1"/>
              </a:buClr>
              <a:buSzPts val="2400"/>
              <a:buNone/>
            </a:pPr>
            <a:r>
              <a:t/>
            </a:r>
            <a:endParaRPr sz="2400"/>
          </a:p>
          <a:p>
            <a:pPr indent="-190500" lvl="0" marL="342900" rtl="0" algn="l">
              <a:lnSpc>
                <a:spcPct val="100000"/>
              </a:lnSpc>
              <a:spcBef>
                <a:spcPts val="480"/>
              </a:spcBef>
              <a:spcAft>
                <a:spcPts val="0"/>
              </a:spcAft>
              <a:buClr>
                <a:schemeClr val="dk1"/>
              </a:buClr>
              <a:buSzPts val="2400"/>
              <a:buNone/>
            </a:pPr>
            <a:r>
              <a:t/>
            </a:r>
            <a:endParaRPr sz="2400"/>
          </a:p>
          <a:p>
            <a:pPr indent="-190500" lvl="0" marL="342900" rtl="0" algn="l">
              <a:lnSpc>
                <a:spcPct val="100000"/>
              </a:lnSpc>
              <a:spcBef>
                <a:spcPts val="480"/>
              </a:spcBef>
              <a:spcAft>
                <a:spcPts val="0"/>
              </a:spcAft>
              <a:buClr>
                <a:schemeClr val="dk1"/>
              </a:buClr>
              <a:buSzPts val="2400"/>
              <a:buNone/>
            </a:pPr>
            <a:r>
              <a:t/>
            </a:r>
            <a:endParaRPr sz="2400"/>
          </a:p>
          <a:p>
            <a:pPr indent="0" lvl="0" marL="0" rtl="0" algn="l">
              <a:lnSpc>
                <a:spcPct val="100000"/>
              </a:lnSpc>
              <a:spcBef>
                <a:spcPts val="480"/>
              </a:spcBef>
              <a:spcAft>
                <a:spcPts val="0"/>
              </a:spcAft>
              <a:buClr>
                <a:schemeClr val="dk1"/>
              </a:buClr>
              <a:buSzPts val="2400"/>
              <a:buNone/>
            </a:pPr>
            <a:r>
              <a:rPr lang="en-US" sz="2400"/>
              <a:t>https://aws.amazon.com/simpledb/</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1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Amazon machine images</a:t>
            </a:r>
            <a:endParaRPr/>
          </a:p>
        </p:txBody>
      </p:sp>
      <p:sp>
        <p:nvSpPr>
          <p:cNvPr id="171" name="Google Shape;171;p1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Char char="•"/>
            </a:pPr>
            <a:r>
              <a:rPr lang="en-US" sz="2400"/>
              <a:t>Amazon Machine Images (AMIs) are </a:t>
            </a:r>
            <a:r>
              <a:rPr b="1" lang="en-US" sz="2400">
                <a:solidFill>
                  <a:srgbClr val="FF0000"/>
                </a:solidFill>
              </a:rPr>
              <a:t>templates from which it is possible to create a virtual machine</a:t>
            </a:r>
            <a:r>
              <a:rPr lang="en-US" sz="2400">
                <a:solidFill>
                  <a:srgbClr val="FF0000"/>
                </a:solidFill>
              </a:rPr>
              <a:t>. </a:t>
            </a:r>
            <a:endParaRPr/>
          </a:p>
          <a:p>
            <a:pPr indent="-342900" lvl="0" marL="342900" rtl="0" algn="l">
              <a:lnSpc>
                <a:spcPct val="100000"/>
              </a:lnSpc>
              <a:spcBef>
                <a:spcPts val="480"/>
              </a:spcBef>
              <a:spcAft>
                <a:spcPts val="0"/>
              </a:spcAft>
              <a:buClr>
                <a:schemeClr val="dk1"/>
              </a:buClr>
              <a:buSzPts val="2400"/>
              <a:buChar char="•"/>
            </a:pPr>
            <a:r>
              <a:rPr b="1" lang="en-US" sz="2400"/>
              <a:t>They are stored in Amazon Simple Storage Service S3 </a:t>
            </a:r>
            <a:r>
              <a:rPr lang="en-US" sz="2400"/>
              <a:t>and </a:t>
            </a:r>
            <a:endParaRPr/>
          </a:p>
          <a:p>
            <a:pPr indent="-342900" lvl="0" marL="342900" rtl="0" algn="l">
              <a:lnSpc>
                <a:spcPct val="100000"/>
              </a:lnSpc>
              <a:spcBef>
                <a:spcPts val="480"/>
              </a:spcBef>
              <a:spcAft>
                <a:spcPts val="0"/>
              </a:spcAft>
              <a:buClr>
                <a:schemeClr val="dk1"/>
              </a:buClr>
              <a:buSzPts val="2400"/>
              <a:buChar char="•"/>
            </a:pPr>
            <a:r>
              <a:rPr b="1" lang="en-US" sz="2400"/>
              <a:t>Identified by a unique identifier in the form of ami-xxxxxx and a manifest XML file. </a:t>
            </a:r>
            <a:endParaRPr/>
          </a:p>
        </p:txBody>
      </p:sp>
    </p:spTree>
  </p:cSld>
  <p:clrMapOvr>
    <a:masterClrMapping/>
  </p:clrMapOvr>
</p:sld>
</file>

<file path=ppt/slides/slide1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0" name="Shape 770"/>
        <p:cNvGrpSpPr/>
        <p:nvPr/>
      </p:nvGrpSpPr>
      <p:grpSpPr>
        <a:xfrm>
          <a:off x="0" y="0"/>
          <a:ext cx="0" cy="0"/>
          <a:chOff x="0" y="0"/>
          <a:chExt cx="0" cy="0"/>
        </a:xfrm>
      </p:grpSpPr>
      <p:sp>
        <p:nvSpPr>
          <p:cNvPr id="771" name="Google Shape;771;p1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Amazon SimpleDB</a:t>
            </a:r>
            <a:endParaRPr/>
          </a:p>
        </p:txBody>
      </p:sp>
      <p:sp>
        <p:nvSpPr>
          <p:cNvPr id="772" name="Google Shape;772;p1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Char char="•"/>
            </a:pPr>
            <a:r>
              <a:rPr lang="en-US" sz="2400"/>
              <a:t>The page is still up, and AWS is obviously still running the service (and will as long as customers keep using it), but it's not linked from anywhere. Here's a list of all the AWS services (</a:t>
            </a:r>
            <a:r>
              <a:rPr lang="en-US" sz="2400" u="sng">
                <a:solidFill>
                  <a:schemeClr val="hlink"/>
                </a:solidFill>
                <a:hlinkClick r:id="rId3"/>
              </a:rPr>
              <a:t>https://aws.amazon.com/products/</a:t>
            </a:r>
            <a:r>
              <a:rPr lang="en-US" sz="2400"/>
              <a:t>) and it's not listed. </a:t>
            </a:r>
            <a:endParaRPr sz="2400"/>
          </a:p>
          <a:p>
            <a:pPr indent="-342900" lvl="0" marL="342900" rtl="0" algn="l">
              <a:lnSpc>
                <a:spcPct val="100000"/>
              </a:lnSpc>
              <a:spcBef>
                <a:spcPts val="480"/>
              </a:spcBef>
              <a:spcAft>
                <a:spcPts val="0"/>
              </a:spcAft>
              <a:buClr>
                <a:schemeClr val="dk1"/>
              </a:buClr>
              <a:buSzPts val="2400"/>
              <a:buChar char="•"/>
            </a:pPr>
            <a:r>
              <a:rPr lang="en-US" sz="2400"/>
              <a:t>If you look at the developer guide, it hasn't been updated in three years.</a:t>
            </a:r>
            <a:endParaRPr/>
          </a:p>
          <a:p>
            <a:pPr indent="-342900" lvl="0" marL="342900" rtl="0" algn="l">
              <a:lnSpc>
                <a:spcPct val="100000"/>
              </a:lnSpc>
              <a:spcBef>
                <a:spcPts val="480"/>
              </a:spcBef>
              <a:spcAft>
                <a:spcPts val="0"/>
              </a:spcAft>
              <a:buClr>
                <a:schemeClr val="dk1"/>
              </a:buClr>
              <a:buSzPts val="2400"/>
              <a:buChar char="•"/>
            </a:pPr>
            <a:r>
              <a:rPr lang="en-US" sz="2400"/>
              <a:t>It may not be officially deprecated, but a service that hasn't been touched in three years, which AWS will only tell you about if asked very specifically.</a:t>
            </a:r>
            <a:endParaRPr sz="2400"/>
          </a:p>
          <a:p>
            <a:pPr indent="0" lvl="0" marL="0" rtl="0" algn="l">
              <a:lnSpc>
                <a:spcPct val="100000"/>
              </a:lnSpc>
              <a:spcBef>
                <a:spcPts val="480"/>
              </a:spcBef>
              <a:spcAft>
                <a:spcPts val="0"/>
              </a:spcAft>
              <a:buClr>
                <a:schemeClr val="dk1"/>
              </a:buClr>
              <a:buSzPts val="2400"/>
              <a:buNone/>
            </a:pPr>
            <a:r>
              <a:t/>
            </a:r>
            <a:endParaRPr sz="2400"/>
          </a:p>
        </p:txBody>
      </p:sp>
    </p:spTree>
  </p:cSld>
  <p:clrMapOvr>
    <a:masterClrMapping/>
  </p:clrMapOvr>
</p:sld>
</file>

<file path=ppt/slides/slide1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6" name="Shape 776"/>
        <p:cNvGrpSpPr/>
        <p:nvPr/>
      </p:nvGrpSpPr>
      <p:grpSpPr>
        <a:xfrm>
          <a:off x="0" y="0"/>
          <a:ext cx="0" cy="0"/>
          <a:chOff x="0" y="0"/>
          <a:chExt cx="0" cy="0"/>
        </a:xfrm>
      </p:grpSpPr>
      <p:sp>
        <p:nvSpPr>
          <p:cNvPr id="777" name="Google Shape;777;p11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Communication services</a:t>
            </a:r>
            <a:endParaRPr/>
          </a:p>
        </p:txBody>
      </p:sp>
      <p:sp>
        <p:nvSpPr>
          <p:cNvPr id="778" name="Google Shape;778;p1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Amazon provides </a:t>
            </a:r>
            <a:r>
              <a:rPr b="1" lang="en-US" sz="2400"/>
              <a:t>facilities to structure and facilitate the communication among existing applications and services </a:t>
            </a:r>
            <a:r>
              <a:rPr lang="en-US" sz="2400"/>
              <a:t>residing within the AWS infrastructure. </a:t>
            </a:r>
            <a:endParaRPr/>
          </a:p>
          <a:p>
            <a:pPr indent="-342900" lvl="0" marL="342900" rtl="0" algn="l">
              <a:lnSpc>
                <a:spcPct val="100000"/>
              </a:lnSpc>
              <a:spcBef>
                <a:spcPts val="480"/>
              </a:spcBef>
              <a:spcAft>
                <a:spcPts val="0"/>
              </a:spcAft>
              <a:buClr>
                <a:schemeClr val="dk1"/>
              </a:buClr>
              <a:buSzPts val="2400"/>
              <a:buChar char="•"/>
            </a:pPr>
            <a:r>
              <a:rPr lang="en-US" sz="2400"/>
              <a:t>These facilities can be organized into two major categories: </a:t>
            </a:r>
            <a:endParaRPr/>
          </a:p>
          <a:p>
            <a:pPr indent="-285750" lvl="1" marL="742950" rtl="0" algn="l">
              <a:lnSpc>
                <a:spcPct val="100000"/>
              </a:lnSpc>
              <a:spcBef>
                <a:spcPts val="480"/>
              </a:spcBef>
              <a:spcAft>
                <a:spcPts val="0"/>
              </a:spcAft>
              <a:buClr>
                <a:schemeClr val="dk1"/>
              </a:buClr>
              <a:buSzPts val="2400"/>
              <a:buChar char="–"/>
            </a:pPr>
            <a:r>
              <a:rPr b="1" lang="en-US" sz="2400"/>
              <a:t>Virtual networking and </a:t>
            </a:r>
            <a:endParaRPr/>
          </a:p>
          <a:p>
            <a:pPr indent="-285750" lvl="1" marL="742950" rtl="0" algn="l">
              <a:lnSpc>
                <a:spcPct val="100000"/>
              </a:lnSpc>
              <a:spcBef>
                <a:spcPts val="480"/>
              </a:spcBef>
              <a:spcAft>
                <a:spcPts val="0"/>
              </a:spcAft>
              <a:buClr>
                <a:schemeClr val="dk1"/>
              </a:buClr>
              <a:buSzPts val="2400"/>
              <a:buChar char="–"/>
            </a:pPr>
            <a:r>
              <a:rPr b="1" lang="en-US" sz="2400"/>
              <a:t>Messaging. </a:t>
            </a:r>
            <a:endParaRPr b="1" sz="2400"/>
          </a:p>
        </p:txBody>
      </p:sp>
    </p:spTree>
  </p:cSld>
  <p:clrMapOvr>
    <a:masterClrMapping/>
  </p:clrMapOvr>
</p:sld>
</file>

<file path=ppt/slides/slide1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1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Communication services</a:t>
            </a:r>
            <a:endParaRPr/>
          </a:p>
        </p:txBody>
      </p:sp>
      <p:sp>
        <p:nvSpPr>
          <p:cNvPr id="784" name="Google Shape;784;p1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None/>
            </a:pPr>
            <a:r>
              <a:rPr b="1" lang="en-US" sz="2400"/>
              <a:t>Virtual networking-</a:t>
            </a:r>
            <a:endParaRPr/>
          </a:p>
          <a:p>
            <a:pPr indent="-342900" lvl="0" marL="342900" rtl="0" algn="l">
              <a:lnSpc>
                <a:spcPct val="100000"/>
              </a:lnSpc>
              <a:spcBef>
                <a:spcPts val="480"/>
              </a:spcBef>
              <a:spcAft>
                <a:spcPts val="0"/>
              </a:spcAft>
              <a:buClr>
                <a:schemeClr val="dk1"/>
              </a:buClr>
              <a:buSzPts val="2400"/>
              <a:buChar char="•"/>
            </a:pPr>
            <a:r>
              <a:rPr lang="en-US" sz="2400"/>
              <a:t>Virtual networking comprises </a:t>
            </a:r>
            <a:r>
              <a:rPr b="1" lang="en-US" sz="2400"/>
              <a:t>a collection of services that allow AWS users to control the connectivity to and between compute and storage services. </a:t>
            </a:r>
            <a:endParaRPr/>
          </a:p>
          <a:p>
            <a:pPr indent="-190500" lvl="0" marL="342900" rtl="0" algn="l">
              <a:lnSpc>
                <a:spcPct val="100000"/>
              </a:lnSpc>
              <a:spcBef>
                <a:spcPts val="480"/>
              </a:spcBef>
              <a:spcAft>
                <a:spcPts val="0"/>
              </a:spcAft>
              <a:buClr>
                <a:schemeClr val="dk1"/>
              </a:buClr>
              <a:buSzPts val="2400"/>
              <a:buNone/>
            </a:pPr>
            <a:r>
              <a:t/>
            </a:r>
            <a:endParaRPr sz="2400"/>
          </a:p>
        </p:txBody>
      </p:sp>
    </p:spTree>
  </p:cSld>
  <p:clrMapOvr>
    <a:masterClrMapping/>
  </p:clrMapOvr>
</p:sld>
</file>

<file path=ppt/slides/slide1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8" name="Shape 788"/>
        <p:cNvGrpSpPr/>
        <p:nvPr/>
      </p:nvGrpSpPr>
      <p:grpSpPr>
        <a:xfrm>
          <a:off x="0" y="0"/>
          <a:ext cx="0" cy="0"/>
          <a:chOff x="0" y="0"/>
          <a:chExt cx="0" cy="0"/>
        </a:xfrm>
      </p:grpSpPr>
      <p:sp>
        <p:nvSpPr>
          <p:cNvPr id="789" name="Google Shape;789;p1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Communication services</a:t>
            </a:r>
            <a:endParaRPr/>
          </a:p>
        </p:txBody>
      </p:sp>
      <p:sp>
        <p:nvSpPr>
          <p:cNvPr id="790" name="Google Shape;790;p1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None/>
            </a:pPr>
            <a:r>
              <a:rPr b="1" lang="en-US" sz="2400"/>
              <a:t>Virtual networking-</a:t>
            </a:r>
            <a:endParaRPr/>
          </a:p>
          <a:p>
            <a:pPr indent="-342900" lvl="0" marL="342900" rtl="0" algn="l">
              <a:lnSpc>
                <a:spcPct val="100000"/>
              </a:lnSpc>
              <a:spcBef>
                <a:spcPts val="480"/>
              </a:spcBef>
              <a:spcAft>
                <a:spcPts val="0"/>
              </a:spcAft>
              <a:buClr>
                <a:schemeClr val="dk1"/>
              </a:buClr>
              <a:buSzPts val="2400"/>
              <a:buChar char="•"/>
            </a:pPr>
            <a:r>
              <a:rPr b="1" lang="en-US" sz="2400"/>
              <a:t>Amazon Virtual Private Cloud (VPC) and Amazon Direct Connect</a:t>
            </a:r>
            <a:r>
              <a:rPr lang="en-US" sz="2400"/>
              <a:t> provide connectivity solutions in terms of infrastructure; </a:t>
            </a:r>
            <a:endParaRPr/>
          </a:p>
          <a:p>
            <a:pPr indent="-342900" lvl="0" marL="342900" rtl="0" algn="l">
              <a:lnSpc>
                <a:spcPct val="100000"/>
              </a:lnSpc>
              <a:spcBef>
                <a:spcPts val="480"/>
              </a:spcBef>
              <a:spcAft>
                <a:spcPts val="0"/>
              </a:spcAft>
              <a:buClr>
                <a:schemeClr val="dk1"/>
              </a:buClr>
              <a:buSzPts val="2400"/>
              <a:buChar char="•"/>
            </a:pPr>
            <a:r>
              <a:rPr b="1" lang="en-US" sz="2400"/>
              <a:t>Route 53</a:t>
            </a:r>
            <a:r>
              <a:rPr lang="en-US" sz="2400"/>
              <a:t> facilitates connectivity in terms of naming</a:t>
            </a:r>
            <a:endParaRPr sz="2400"/>
          </a:p>
        </p:txBody>
      </p:sp>
    </p:spTree>
  </p:cSld>
  <p:clrMapOvr>
    <a:masterClrMapping/>
  </p:clrMapOvr>
</p:sld>
</file>

<file path=ppt/slides/slide1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4" name="Shape 794"/>
        <p:cNvGrpSpPr/>
        <p:nvPr/>
      </p:nvGrpSpPr>
      <p:grpSpPr>
        <a:xfrm>
          <a:off x="0" y="0"/>
          <a:ext cx="0" cy="0"/>
          <a:chOff x="0" y="0"/>
          <a:chExt cx="0" cy="0"/>
        </a:xfrm>
      </p:grpSpPr>
      <p:sp>
        <p:nvSpPr>
          <p:cNvPr id="795" name="Google Shape;795;p1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Communication services</a:t>
            </a:r>
            <a:endParaRPr/>
          </a:p>
        </p:txBody>
      </p:sp>
      <p:sp>
        <p:nvSpPr>
          <p:cNvPr id="796" name="Google Shape;796;p1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None/>
            </a:pPr>
            <a:r>
              <a:rPr b="1" lang="en-US" sz="2400"/>
              <a:t>Virtual networking-</a:t>
            </a:r>
            <a:endParaRPr/>
          </a:p>
          <a:p>
            <a:pPr indent="-342900" lvl="0" marL="342900" rtl="0" algn="l">
              <a:lnSpc>
                <a:spcPct val="100000"/>
              </a:lnSpc>
              <a:spcBef>
                <a:spcPts val="480"/>
              </a:spcBef>
              <a:spcAft>
                <a:spcPts val="0"/>
              </a:spcAft>
              <a:buClr>
                <a:schemeClr val="dk1"/>
              </a:buClr>
              <a:buSzPts val="2400"/>
              <a:buChar char="•"/>
            </a:pPr>
            <a:r>
              <a:rPr lang="en-US" sz="2400"/>
              <a:t>Amazon VPC provides a great degree of flexibility in creating virtual private networks within the Amazon infrastructure and beyond. </a:t>
            </a:r>
            <a:endParaRPr/>
          </a:p>
          <a:p>
            <a:pPr indent="-190500" lvl="0" marL="342900" rtl="0" algn="l">
              <a:lnSpc>
                <a:spcPct val="100000"/>
              </a:lnSpc>
              <a:spcBef>
                <a:spcPts val="480"/>
              </a:spcBef>
              <a:spcAft>
                <a:spcPts val="0"/>
              </a:spcAft>
              <a:buClr>
                <a:schemeClr val="dk1"/>
              </a:buClr>
              <a:buSzPts val="2400"/>
              <a:buNone/>
            </a:pPr>
            <a:r>
              <a:t/>
            </a:r>
            <a:endParaRPr sz="2400"/>
          </a:p>
        </p:txBody>
      </p:sp>
    </p:spTree>
  </p:cSld>
  <p:clrMapOvr>
    <a:masterClrMapping/>
  </p:clrMapOvr>
</p:sld>
</file>

<file path=ppt/slides/slide1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0" name="Shape 800"/>
        <p:cNvGrpSpPr/>
        <p:nvPr/>
      </p:nvGrpSpPr>
      <p:grpSpPr>
        <a:xfrm>
          <a:off x="0" y="0"/>
          <a:ext cx="0" cy="0"/>
          <a:chOff x="0" y="0"/>
          <a:chExt cx="0" cy="0"/>
        </a:xfrm>
      </p:grpSpPr>
      <p:sp>
        <p:nvSpPr>
          <p:cNvPr id="801" name="Google Shape;801;p1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Communication services</a:t>
            </a:r>
            <a:endParaRPr/>
          </a:p>
        </p:txBody>
      </p:sp>
      <p:sp>
        <p:nvSpPr>
          <p:cNvPr id="802" name="Google Shape;802;p1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Clr>
                <a:schemeClr val="dk1"/>
              </a:buClr>
              <a:buSzPts val="2400"/>
              <a:buNone/>
            </a:pPr>
            <a:r>
              <a:rPr b="1" lang="en-US" sz="2400"/>
              <a:t>Virtual networking-</a:t>
            </a:r>
            <a:endParaRPr/>
          </a:p>
          <a:p>
            <a:pPr indent="-342900" lvl="0" marL="342900" rtl="0" algn="l">
              <a:lnSpc>
                <a:spcPct val="100000"/>
              </a:lnSpc>
              <a:spcBef>
                <a:spcPts val="480"/>
              </a:spcBef>
              <a:spcAft>
                <a:spcPts val="0"/>
              </a:spcAft>
              <a:buClr>
                <a:schemeClr val="dk1"/>
              </a:buClr>
              <a:buSzPts val="2400"/>
              <a:buChar char="•"/>
            </a:pPr>
            <a:r>
              <a:rPr lang="en-US" sz="2400"/>
              <a:t>The service </a:t>
            </a:r>
            <a:r>
              <a:rPr b="1" lang="en-US" sz="2400"/>
              <a:t>providers prepare either templates </a:t>
            </a:r>
            <a:r>
              <a:rPr lang="en-US" sz="2400"/>
              <a:t>covering most of the usual scenarios </a:t>
            </a:r>
            <a:r>
              <a:rPr b="1" lang="en-US" sz="2400"/>
              <a:t>or a fully customizable network service </a:t>
            </a:r>
            <a:r>
              <a:rPr lang="en-US" sz="2400"/>
              <a:t>for advanced configurations. </a:t>
            </a:r>
            <a:endParaRPr/>
          </a:p>
          <a:p>
            <a:pPr indent="-342900" lvl="0" marL="342900" rtl="0" algn="l">
              <a:lnSpc>
                <a:spcPct val="100000"/>
              </a:lnSpc>
              <a:spcBef>
                <a:spcPts val="480"/>
              </a:spcBef>
              <a:spcAft>
                <a:spcPts val="0"/>
              </a:spcAft>
              <a:buClr>
                <a:schemeClr val="dk1"/>
              </a:buClr>
              <a:buSzPts val="2400"/>
              <a:buChar char="•"/>
            </a:pPr>
            <a:r>
              <a:rPr lang="en-US" sz="2400"/>
              <a:t>Prepared templates include </a:t>
            </a:r>
            <a:endParaRPr/>
          </a:p>
          <a:p>
            <a:pPr indent="-285750" lvl="1" marL="742950" rtl="0" algn="l">
              <a:lnSpc>
                <a:spcPct val="100000"/>
              </a:lnSpc>
              <a:spcBef>
                <a:spcPts val="480"/>
              </a:spcBef>
              <a:spcAft>
                <a:spcPts val="0"/>
              </a:spcAft>
              <a:buClr>
                <a:schemeClr val="dk1"/>
              </a:buClr>
              <a:buSzPts val="2400"/>
              <a:buChar char="–"/>
            </a:pPr>
            <a:r>
              <a:rPr b="1" lang="en-US" sz="2400"/>
              <a:t>public subnets, </a:t>
            </a:r>
            <a:endParaRPr/>
          </a:p>
          <a:p>
            <a:pPr indent="-285750" lvl="1" marL="742950" rtl="0" algn="l">
              <a:lnSpc>
                <a:spcPct val="100000"/>
              </a:lnSpc>
              <a:spcBef>
                <a:spcPts val="480"/>
              </a:spcBef>
              <a:spcAft>
                <a:spcPts val="0"/>
              </a:spcAft>
              <a:buClr>
                <a:schemeClr val="dk1"/>
              </a:buClr>
              <a:buSzPts val="2400"/>
              <a:buChar char="–"/>
            </a:pPr>
            <a:r>
              <a:rPr b="1" lang="en-US" sz="2400"/>
              <a:t>isolated networks, </a:t>
            </a:r>
            <a:endParaRPr/>
          </a:p>
          <a:p>
            <a:pPr indent="-285750" lvl="1" marL="742950" rtl="0" algn="l">
              <a:lnSpc>
                <a:spcPct val="100000"/>
              </a:lnSpc>
              <a:spcBef>
                <a:spcPts val="480"/>
              </a:spcBef>
              <a:spcAft>
                <a:spcPts val="0"/>
              </a:spcAft>
              <a:buClr>
                <a:schemeClr val="dk1"/>
              </a:buClr>
              <a:buSzPts val="2400"/>
              <a:buChar char="–"/>
            </a:pPr>
            <a:r>
              <a:rPr b="1" lang="en-US" sz="2400"/>
              <a:t>private networks accessing Internet through network address translation (NAT), and </a:t>
            </a:r>
            <a:endParaRPr/>
          </a:p>
          <a:p>
            <a:pPr indent="-285750" lvl="1" marL="742950" rtl="0" algn="l">
              <a:lnSpc>
                <a:spcPct val="100000"/>
              </a:lnSpc>
              <a:spcBef>
                <a:spcPts val="480"/>
              </a:spcBef>
              <a:spcAft>
                <a:spcPts val="0"/>
              </a:spcAft>
              <a:buClr>
                <a:schemeClr val="dk1"/>
              </a:buClr>
              <a:buSzPts val="2400"/>
              <a:buChar char="–"/>
            </a:pPr>
            <a:r>
              <a:rPr b="1" lang="en-US" sz="2400"/>
              <a:t>hybrid networks including AWS resources and private resources. </a:t>
            </a:r>
            <a:endParaRPr/>
          </a:p>
          <a:p>
            <a:pPr indent="-190500" lvl="0" marL="342900" rtl="0" algn="l">
              <a:lnSpc>
                <a:spcPct val="100000"/>
              </a:lnSpc>
              <a:spcBef>
                <a:spcPts val="480"/>
              </a:spcBef>
              <a:spcAft>
                <a:spcPts val="0"/>
              </a:spcAft>
              <a:buClr>
                <a:schemeClr val="dk1"/>
              </a:buClr>
              <a:buSzPts val="2400"/>
              <a:buNone/>
            </a:pPr>
            <a:r>
              <a:t/>
            </a:r>
            <a:endParaRPr sz="2400"/>
          </a:p>
        </p:txBody>
      </p:sp>
    </p:spTree>
  </p:cSld>
  <p:clrMapOvr>
    <a:masterClrMapping/>
  </p:clrMapOvr>
</p:sld>
</file>

<file path=ppt/slides/slide1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1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Communication services</a:t>
            </a:r>
            <a:endParaRPr/>
          </a:p>
        </p:txBody>
      </p:sp>
      <p:sp>
        <p:nvSpPr>
          <p:cNvPr id="808" name="Google Shape;808;p1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None/>
            </a:pPr>
            <a:r>
              <a:rPr b="1" lang="en-US" sz="2400"/>
              <a:t>Virtual networking-</a:t>
            </a:r>
            <a:endParaRPr/>
          </a:p>
          <a:p>
            <a:pPr indent="-342900" lvl="0" marL="342900" rtl="0" algn="l">
              <a:lnSpc>
                <a:spcPct val="100000"/>
              </a:lnSpc>
              <a:spcBef>
                <a:spcPts val="480"/>
              </a:spcBef>
              <a:spcAft>
                <a:spcPts val="0"/>
              </a:spcAft>
              <a:buClr>
                <a:schemeClr val="dk1"/>
              </a:buClr>
              <a:buSzPts val="2400"/>
              <a:buChar char="•"/>
            </a:pPr>
            <a:r>
              <a:rPr lang="en-US" sz="2400"/>
              <a:t>Also, it is possible to </a:t>
            </a:r>
            <a:r>
              <a:rPr b="1" lang="en-US" sz="2400"/>
              <a:t>control connectivity between different services (EC2 instances and S3 buckets) by using the Identity Access Management (IAM) service.</a:t>
            </a:r>
            <a:endParaRPr b="1" sz="2400"/>
          </a:p>
        </p:txBody>
      </p:sp>
    </p:spTree>
  </p:cSld>
  <p:clrMapOvr>
    <a:masterClrMapping/>
  </p:clrMapOvr>
</p:sld>
</file>

<file path=ppt/slides/slide1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2" name="Shape 812"/>
        <p:cNvGrpSpPr/>
        <p:nvPr/>
      </p:nvGrpSpPr>
      <p:grpSpPr>
        <a:xfrm>
          <a:off x="0" y="0"/>
          <a:ext cx="0" cy="0"/>
          <a:chOff x="0" y="0"/>
          <a:chExt cx="0" cy="0"/>
        </a:xfrm>
      </p:grpSpPr>
      <p:sp>
        <p:nvSpPr>
          <p:cNvPr id="813" name="Google Shape;813;p1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Communication services</a:t>
            </a:r>
            <a:endParaRPr/>
          </a:p>
        </p:txBody>
      </p:sp>
      <p:sp>
        <p:nvSpPr>
          <p:cNvPr id="814" name="Google Shape;814;p1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Amazon Direct Connect allows AWS users to create dedicated networks between the user private network and Amazon Direct Connect locations, called ports. </a:t>
            </a:r>
            <a:endParaRPr/>
          </a:p>
          <a:p>
            <a:pPr indent="-342900" lvl="0" marL="342900" rtl="0" algn="l">
              <a:lnSpc>
                <a:spcPct val="100000"/>
              </a:lnSpc>
              <a:spcBef>
                <a:spcPts val="480"/>
              </a:spcBef>
              <a:spcAft>
                <a:spcPts val="0"/>
              </a:spcAft>
              <a:buClr>
                <a:schemeClr val="dk1"/>
              </a:buClr>
              <a:buSzPts val="2400"/>
              <a:buChar char="•"/>
            </a:pPr>
            <a:r>
              <a:rPr lang="en-US" sz="2400"/>
              <a:t>This connection can be further partitioned in multiple logical connections and give access to the public resources hosted on the Amazon infrastructure. </a:t>
            </a:r>
            <a:endParaRPr/>
          </a:p>
        </p:txBody>
      </p:sp>
    </p:spTree>
  </p:cSld>
  <p:clrMapOvr>
    <a:masterClrMapping/>
  </p:clrMapOvr>
</p:sld>
</file>

<file path=ppt/slides/slide1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18" name="Shape 818"/>
        <p:cNvGrpSpPr/>
        <p:nvPr/>
      </p:nvGrpSpPr>
      <p:grpSpPr>
        <a:xfrm>
          <a:off x="0" y="0"/>
          <a:ext cx="0" cy="0"/>
          <a:chOff x="0" y="0"/>
          <a:chExt cx="0" cy="0"/>
        </a:xfrm>
      </p:grpSpPr>
      <p:sp>
        <p:nvSpPr>
          <p:cNvPr id="819" name="Google Shape;819;p1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Communication services</a:t>
            </a:r>
            <a:endParaRPr/>
          </a:p>
        </p:txBody>
      </p:sp>
      <p:sp>
        <p:nvSpPr>
          <p:cNvPr id="820" name="Google Shape;820;p1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The advantage of using Direct Connect versus other solutions is the consistent performance of the connection between the users’ premises and the Direct Connect locations.</a:t>
            </a:r>
            <a:endParaRPr/>
          </a:p>
          <a:p>
            <a:pPr indent="-342900" lvl="0" marL="342900" rtl="0" algn="l">
              <a:lnSpc>
                <a:spcPct val="100000"/>
              </a:lnSpc>
              <a:spcBef>
                <a:spcPts val="480"/>
              </a:spcBef>
              <a:spcAft>
                <a:spcPts val="0"/>
              </a:spcAft>
              <a:buClr>
                <a:schemeClr val="dk1"/>
              </a:buClr>
              <a:buSzPts val="2400"/>
              <a:buChar char="•"/>
            </a:pPr>
            <a:r>
              <a:rPr lang="en-US" sz="2400"/>
              <a:t>This service is compatible with other services such as EC2, S3, and Amazon VPC and can be used in scenarios requiring high bandwidth between the Amazon network and the outside world.</a:t>
            </a:r>
            <a:endParaRPr sz="2400"/>
          </a:p>
        </p:txBody>
      </p:sp>
    </p:spTree>
  </p:cSld>
  <p:clrMapOvr>
    <a:masterClrMapping/>
  </p:clrMapOvr>
</p:sld>
</file>

<file path=ppt/slides/slide1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1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Communication services</a:t>
            </a:r>
            <a:endParaRPr/>
          </a:p>
        </p:txBody>
      </p:sp>
      <p:sp>
        <p:nvSpPr>
          <p:cNvPr id="826" name="Google Shape;826;p1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Amazon Route 53 implements dynamic DNS services that allow AWS resources to be reached through domain names different from the amazon.com domain. </a:t>
            </a:r>
            <a:endParaRPr sz="24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1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Amazon machine images</a:t>
            </a:r>
            <a:endParaRPr/>
          </a:p>
        </p:txBody>
      </p:sp>
      <p:sp>
        <p:nvSpPr>
          <p:cNvPr id="177" name="Google Shape;177;p1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Char char="•"/>
            </a:pPr>
            <a:r>
              <a:rPr lang="en-US" sz="2400"/>
              <a:t>An AMI contains a physical file system layout with a </a:t>
            </a:r>
            <a:r>
              <a:rPr b="1" lang="en-US" sz="2400"/>
              <a:t>predefined operating system installed. </a:t>
            </a:r>
            <a:endParaRPr/>
          </a:p>
          <a:p>
            <a:pPr indent="-342900" lvl="0" marL="342900" rtl="0" algn="l">
              <a:lnSpc>
                <a:spcPct val="100000"/>
              </a:lnSpc>
              <a:spcBef>
                <a:spcPts val="480"/>
              </a:spcBef>
              <a:spcAft>
                <a:spcPts val="0"/>
              </a:spcAft>
              <a:buClr>
                <a:schemeClr val="dk1"/>
              </a:buClr>
              <a:buSzPts val="2400"/>
              <a:buChar char="•"/>
            </a:pPr>
            <a:r>
              <a:rPr b="1" lang="en-US" sz="2400"/>
              <a:t>These are specified by the </a:t>
            </a:r>
            <a:endParaRPr/>
          </a:p>
          <a:p>
            <a:pPr indent="-457200" lvl="0" marL="457200" rtl="0" algn="l">
              <a:lnSpc>
                <a:spcPct val="100000"/>
              </a:lnSpc>
              <a:spcBef>
                <a:spcPts val="480"/>
              </a:spcBef>
              <a:spcAft>
                <a:spcPts val="0"/>
              </a:spcAft>
              <a:buClr>
                <a:srgbClr val="FF0000"/>
              </a:buClr>
              <a:buSzPts val="2400"/>
              <a:buFont typeface="Calibri"/>
              <a:buAutoNum type="arabicParenR"/>
            </a:pPr>
            <a:r>
              <a:rPr b="1" lang="en-US" sz="2400">
                <a:solidFill>
                  <a:srgbClr val="FF0000"/>
                </a:solidFill>
              </a:rPr>
              <a:t>Amazon Ramdisk Image (ARI, id: ari-yyyyyy) and </a:t>
            </a:r>
            <a:endParaRPr/>
          </a:p>
          <a:p>
            <a:pPr indent="-457200" lvl="0" marL="457200" rtl="0" algn="l">
              <a:lnSpc>
                <a:spcPct val="100000"/>
              </a:lnSpc>
              <a:spcBef>
                <a:spcPts val="480"/>
              </a:spcBef>
              <a:spcAft>
                <a:spcPts val="0"/>
              </a:spcAft>
              <a:buClr>
                <a:srgbClr val="FF0000"/>
              </a:buClr>
              <a:buSzPts val="2400"/>
              <a:buFont typeface="Calibri"/>
              <a:buAutoNum type="arabicParenR"/>
            </a:pPr>
            <a:r>
              <a:rPr b="1" lang="en-US" sz="2400">
                <a:solidFill>
                  <a:srgbClr val="FF0000"/>
                </a:solidFill>
              </a:rPr>
              <a:t>Amazon Kernel Image (AKI, id: aki-zzzzzz), </a:t>
            </a:r>
            <a:endParaRPr/>
          </a:p>
          <a:p>
            <a:pPr indent="-342900" lvl="0" marL="342900" rtl="0" algn="l">
              <a:lnSpc>
                <a:spcPct val="100000"/>
              </a:lnSpc>
              <a:spcBef>
                <a:spcPts val="480"/>
              </a:spcBef>
              <a:spcAft>
                <a:spcPts val="0"/>
              </a:spcAft>
              <a:buClr>
                <a:schemeClr val="dk1"/>
              </a:buClr>
              <a:buSzPts val="2400"/>
              <a:buChar char="•"/>
            </a:pPr>
            <a:r>
              <a:rPr b="1" lang="en-US" sz="2400"/>
              <a:t>which are part of the configuration of the template</a:t>
            </a:r>
            <a:r>
              <a:rPr lang="en-US" sz="2400"/>
              <a:t>. </a:t>
            </a:r>
            <a:endParaRPr/>
          </a:p>
          <a:p>
            <a:pPr indent="-190500" lvl="0" marL="342900" rtl="0" algn="l">
              <a:lnSpc>
                <a:spcPct val="100000"/>
              </a:lnSpc>
              <a:spcBef>
                <a:spcPts val="480"/>
              </a:spcBef>
              <a:spcAft>
                <a:spcPts val="0"/>
              </a:spcAft>
              <a:buClr>
                <a:schemeClr val="dk1"/>
              </a:buClr>
              <a:buSzPts val="2400"/>
              <a:buNone/>
            </a:pPr>
            <a:r>
              <a:t/>
            </a:r>
            <a:endParaRPr sz="2400"/>
          </a:p>
          <a:p>
            <a:pPr indent="-342900" lvl="0" marL="342900" rtl="0" algn="l">
              <a:lnSpc>
                <a:spcPct val="100000"/>
              </a:lnSpc>
              <a:spcBef>
                <a:spcPts val="480"/>
              </a:spcBef>
              <a:spcAft>
                <a:spcPts val="0"/>
              </a:spcAft>
              <a:buClr>
                <a:schemeClr val="dk1"/>
              </a:buClr>
              <a:buSzPts val="2400"/>
              <a:buChar char="•"/>
            </a:pPr>
            <a:r>
              <a:rPr lang="en-US" sz="2400"/>
              <a:t>AMIs are either created from scratch or “bundled” from existing EC2 instances. </a:t>
            </a:r>
            <a:endParaRPr/>
          </a:p>
        </p:txBody>
      </p:sp>
    </p:spTree>
  </p:cSld>
  <p:clrMapOvr>
    <a:masterClrMapping/>
  </p:clrMapOvr>
</p:sld>
</file>

<file path=ppt/slides/slide1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0" name="Shape 830"/>
        <p:cNvGrpSpPr/>
        <p:nvPr/>
      </p:nvGrpSpPr>
      <p:grpSpPr>
        <a:xfrm>
          <a:off x="0" y="0"/>
          <a:ext cx="0" cy="0"/>
          <a:chOff x="0" y="0"/>
          <a:chExt cx="0" cy="0"/>
        </a:xfrm>
      </p:grpSpPr>
      <p:sp>
        <p:nvSpPr>
          <p:cNvPr id="831" name="Google Shape;831;p1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Communication services- Messaging</a:t>
            </a:r>
            <a:endParaRPr/>
          </a:p>
        </p:txBody>
      </p:sp>
      <p:sp>
        <p:nvSpPr>
          <p:cNvPr id="832" name="Google Shape;832;p1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Messaging services constitute the next step in connecting applications by leveraging AWS capabilities. </a:t>
            </a:r>
            <a:endParaRPr/>
          </a:p>
          <a:p>
            <a:pPr indent="-342900" lvl="0" marL="342900" rtl="0" algn="l">
              <a:lnSpc>
                <a:spcPct val="100000"/>
              </a:lnSpc>
              <a:spcBef>
                <a:spcPts val="480"/>
              </a:spcBef>
              <a:spcAft>
                <a:spcPts val="0"/>
              </a:spcAft>
              <a:buClr>
                <a:schemeClr val="dk1"/>
              </a:buClr>
              <a:buSzPts val="2400"/>
              <a:buChar char="•"/>
            </a:pPr>
            <a:r>
              <a:rPr lang="en-US" sz="2400"/>
              <a:t>The three different types of messaging services offered are </a:t>
            </a:r>
            <a:endParaRPr/>
          </a:p>
          <a:p>
            <a:pPr indent="-457200" lvl="0" marL="457200" rtl="0" algn="l">
              <a:lnSpc>
                <a:spcPct val="100000"/>
              </a:lnSpc>
              <a:spcBef>
                <a:spcPts val="480"/>
              </a:spcBef>
              <a:spcAft>
                <a:spcPts val="0"/>
              </a:spcAft>
              <a:buClr>
                <a:schemeClr val="dk1"/>
              </a:buClr>
              <a:buSzPts val="2400"/>
              <a:buFont typeface="Calibri"/>
              <a:buAutoNum type="arabicParenR"/>
            </a:pPr>
            <a:r>
              <a:rPr b="1" lang="en-US" sz="2400"/>
              <a:t>Amazon Simple Queue Service (SQS), </a:t>
            </a:r>
            <a:endParaRPr/>
          </a:p>
          <a:p>
            <a:pPr indent="-457200" lvl="0" marL="457200" rtl="0" algn="l">
              <a:lnSpc>
                <a:spcPct val="100000"/>
              </a:lnSpc>
              <a:spcBef>
                <a:spcPts val="480"/>
              </a:spcBef>
              <a:spcAft>
                <a:spcPts val="0"/>
              </a:spcAft>
              <a:buClr>
                <a:schemeClr val="dk1"/>
              </a:buClr>
              <a:buSzPts val="2400"/>
              <a:buFont typeface="Calibri"/>
              <a:buAutoNum type="arabicParenR"/>
            </a:pPr>
            <a:r>
              <a:rPr b="1" lang="en-US" sz="2400"/>
              <a:t>Amazon Simple Notification Service (SNS), and </a:t>
            </a:r>
            <a:endParaRPr/>
          </a:p>
          <a:p>
            <a:pPr indent="-457200" lvl="0" marL="457200" rtl="0" algn="l">
              <a:lnSpc>
                <a:spcPct val="100000"/>
              </a:lnSpc>
              <a:spcBef>
                <a:spcPts val="480"/>
              </a:spcBef>
              <a:spcAft>
                <a:spcPts val="0"/>
              </a:spcAft>
              <a:buClr>
                <a:schemeClr val="dk1"/>
              </a:buClr>
              <a:buSzPts val="2400"/>
              <a:buFont typeface="Calibri"/>
              <a:buAutoNum type="arabicParenR"/>
            </a:pPr>
            <a:r>
              <a:rPr b="1" lang="en-US" sz="2400"/>
              <a:t>Amazon Simple Email Service (SES).</a:t>
            </a:r>
            <a:endParaRPr b="1" sz="2400"/>
          </a:p>
        </p:txBody>
      </p:sp>
    </p:spTree>
  </p:cSld>
  <p:clrMapOvr>
    <a:masterClrMapping/>
  </p:clrMapOvr>
</p:sld>
</file>

<file path=ppt/slides/slide1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6" name="Shape 836"/>
        <p:cNvGrpSpPr/>
        <p:nvPr/>
      </p:nvGrpSpPr>
      <p:grpSpPr>
        <a:xfrm>
          <a:off x="0" y="0"/>
          <a:ext cx="0" cy="0"/>
          <a:chOff x="0" y="0"/>
          <a:chExt cx="0" cy="0"/>
        </a:xfrm>
      </p:grpSpPr>
      <p:sp>
        <p:nvSpPr>
          <p:cNvPr id="837" name="Google Shape;837;p1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Communication services- Messaging</a:t>
            </a:r>
            <a:endParaRPr/>
          </a:p>
        </p:txBody>
      </p:sp>
      <p:sp>
        <p:nvSpPr>
          <p:cNvPr id="838" name="Google Shape;838;p1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20000"/>
          </a:bodyPr>
          <a:lstStyle/>
          <a:p>
            <a:pPr indent="-457200" lvl="0" marL="457200" rtl="0" algn="l">
              <a:lnSpc>
                <a:spcPct val="100000"/>
              </a:lnSpc>
              <a:spcBef>
                <a:spcPts val="0"/>
              </a:spcBef>
              <a:spcAft>
                <a:spcPts val="0"/>
              </a:spcAft>
              <a:buClr>
                <a:schemeClr val="dk1"/>
              </a:buClr>
              <a:buSzPct val="100000"/>
              <a:buFont typeface="Calibri"/>
              <a:buAutoNum type="arabicParenR"/>
            </a:pPr>
            <a:r>
              <a:rPr b="1" lang="en-US" sz="2400"/>
              <a:t>Amazon Simple Queue Service (SQS), </a:t>
            </a:r>
            <a:endParaRPr/>
          </a:p>
          <a:p>
            <a:pPr indent="0" lvl="0" marL="0" rtl="0" algn="l">
              <a:lnSpc>
                <a:spcPct val="100000"/>
              </a:lnSpc>
              <a:spcBef>
                <a:spcPts val="444"/>
              </a:spcBef>
              <a:spcAft>
                <a:spcPts val="0"/>
              </a:spcAft>
              <a:buClr>
                <a:schemeClr val="dk1"/>
              </a:buClr>
              <a:buSzPct val="100000"/>
              <a:buNone/>
            </a:pPr>
            <a:r>
              <a:rPr lang="en-US" sz="2400"/>
              <a:t>Amazon SQS constitutes disconnected model for exchanging messages between applications by means of message queues, hosted within the AWS infrastructure. </a:t>
            </a:r>
            <a:endParaRPr/>
          </a:p>
          <a:p>
            <a:pPr indent="0" lvl="0" marL="0" rtl="0" algn="l">
              <a:lnSpc>
                <a:spcPct val="100000"/>
              </a:lnSpc>
              <a:spcBef>
                <a:spcPts val="444"/>
              </a:spcBef>
              <a:spcAft>
                <a:spcPts val="0"/>
              </a:spcAft>
              <a:buClr>
                <a:schemeClr val="dk1"/>
              </a:buClr>
              <a:buSzPct val="100000"/>
              <a:buNone/>
            </a:pPr>
            <a:r>
              <a:rPr lang="en-US" sz="2400"/>
              <a:t>Using the AWS console or directly the underlying Web service AWS, users can create an unlimited number of message queues and configure them to control their access. </a:t>
            </a:r>
            <a:endParaRPr/>
          </a:p>
          <a:p>
            <a:pPr indent="0" lvl="0" marL="0" rtl="0" algn="l">
              <a:lnSpc>
                <a:spcPct val="100000"/>
              </a:lnSpc>
              <a:spcBef>
                <a:spcPts val="444"/>
              </a:spcBef>
              <a:spcAft>
                <a:spcPts val="0"/>
              </a:spcAft>
              <a:buClr>
                <a:schemeClr val="dk1"/>
              </a:buClr>
              <a:buSzPct val="100000"/>
              <a:buNone/>
            </a:pPr>
            <a:r>
              <a:rPr lang="en-US" sz="2400"/>
              <a:t>Applications can send messages to any queue they have access to. These messages are securely and redundantly stored within the AWS infrastructure for a limited period of time, and they can be accessed by other (authorized) applications. </a:t>
            </a:r>
            <a:endParaRPr/>
          </a:p>
          <a:p>
            <a:pPr indent="0" lvl="0" marL="0" rtl="0" algn="l">
              <a:lnSpc>
                <a:spcPct val="100000"/>
              </a:lnSpc>
              <a:spcBef>
                <a:spcPts val="444"/>
              </a:spcBef>
              <a:spcAft>
                <a:spcPts val="0"/>
              </a:spcAft>
              <a:buClr>
                <a:schemeClr val="dk1"/>
              </a:buClr>
              <a:buSzPct val="100000"/>
              <a:buNone/>
            </a:pPr>
            <a:r>
              <a:rPr lang="en-US" sz="2400"/>
              <a:t>While a message is being read, it is kept locked to avoid spurious processing from other applications. Such a lock will expire after a given period</a:t>
            </a:r>
            <a:endParaRPr sz="2400"/>
          </a:p>
        </p:txBody>
      </p:sp>
    </p:spTree>
  </p:cSld>
  <p:clrMapOvr>
    <a:masterClrMapping/>
  </p:clrMapOvr>
</p:sld>
</file>

<file path=ppt/slides/slide1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2" name="Shape 842"/>
        <p:cNvGrpSpPr/>
        <p:nvPr/>
      </p:nvGrpSpPr>
      <p:grpSpPr>
        <a:xfrm>
          <a:off x="0" y="0"/>
          <a:ext cx="0" cy="0"/>
          <a:chOff x="0" y="0"/>
          <a:chExt cx="0" cy="0"/>
        </a:xfrm>
      </p:grpSpPr>
      <p:sp>
        <p:nvSpPr>
          <p:cNvPr id="843" name="Google Shape;843;p1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Communication services- Messaging</a:t>
            </a:r>
            <a:endParaRPr/>
          </a:p>
        </p:txBody>
      </p:sp>
      <p:sp>
        <p:nvSpPr>
          <p:cNvPr id="844" name="Google Shape;844;p1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Clr>
                <a:schemeClr val="dk1"/>
              </a:buClr>
              <a:buSzPts val="2400"/>
              <a:buNone/>
            </a:pPr>
            <a:r>
              <a:rPr b="1" lang="en-US" sz="2400"/>
              <a:t>Amazon Simple Notification Service (SNS), and </a:t>
            </a:r>
            <a:endParaRPr/>
          </a:p>
          <a:p>
            <a:pPr indent="-342900" lvl="0" marL="342900" rtl="0" algn="l">
              <a:lnSpc>
                <a:spcPct val="100000"/>
              </a:lnSpc>
              <a:spcBef>
                <a:spcPts val="480"/>
              </a:spcBef>
              <a:spcAft>
                <a:spcPts val="0"/>
              </a:spcAft>
              <a:buClr>
                <a:schemeClr val="dk1"/>
              </a:buClr>
              <a:buSzPts val="2400"/>
              <a:buChar char="•"/>
            </a:pPr>
            <a:r>
              <a:rPr lang="en-US" sz="2400"/>
              <a:t>Amazon SNS provides a publish-subscribe method for connecting heterogeneous applications. </a:t>
            </a:r>
            <a:endParaRPr/>
          </a:p>
          <a:p>
            <a:pPr indent="-342900" lvl="0" marL="342900" rtl="0" algn="l">
              <a:lnSpc>
                <a:spcPct val="100000"/>
              </a:lnSpc>
              <a:spcBef>
                <a:spcPts val="480"/>
              </a:spcBef>
              <a:spcAft>
                <a:spcPts val="0"/>
              </a:spcAft>
              <a:buClr>
                <a:schemeClr val="dk1"/>
              </a:buClr>
              <a:buSzPts val="2400"/>
              <a:buChar char="•"/>
            </a:pPr>
            <a:r>
              <a:rPr lang="en-US" sz="2400"/>
              <a:t>With respect to Amazon SQS, where it is necessary to continuously poll a given queue for a new message to process, </a:t>
            </a:r>
            <a:endParaRPr/>
          </a:p>
          <a:p>
            <a:pPr indent="-342900" lvl="0" marL="342900" rtl="0" algn="l">
              <a:lnSpc>
                <a:spcPct val="100000"/>
              </a:lnSpc>
              <a:spcBef>
                <a:spcPts val="480"/>
              </a:spcBef>
              <a:spcAft>
                <a:spcPts val="0"/>
              </a:spcAft>
              <a:buClr>
                <a:schemeClr val="dk1"/>
              </a:buClr>
              <a:buSzPts val="2400"/>
              <a:buChar char="•"/>
            </a:pPr>
            <a:r>
              <a:rPr lang="en-US" sz="2400"/>
              <a:t>Amazon SNS allows applications to be notified when new content of interest is available. </a:t>
            </a:r>
            <a:endParaRPr/>
          </a:p>
          <a:p>
            <a:pPr indent="-342900" lvl="0" marL="342900" rtl="0" algn="l">
              <a:lnSpc>
                <a:spcPct val="100000"/>
              </a:lnSpc>
              <a:spcBef>
                <a:spcPts val="480"/>
              </a:spcBef>
              <a:spcAft>
                <a:spcPts val="0"/>
              </a:spcAft>
              <a:buClr>
                <a:schemeClr val="dk1"/>
              </a:buClr>
              <a:buSzPts val="2400"/>
              <a:buChar char="•"/>
            </a:pPr>
            <a:r>
              <a:rPr lang="en-US" sz="2400"/>
              <a:t>This feature is accessible through a Web service whereby AWS users can create a topic, which other applications can subscribe to. </a:t>
            </a:r>
            <a:endParaRPr/>
          </a:p>
          <a:p>
            <a:pPr indent="-342900" lvl="0" marL="342900" rtl="0" algn="l">
              <a:lnSpc>
                <a:spcPct val="100000"/>
              </a:lnSpc>
              <a:spcBef>
                <a:spcPts val="480"/>
              </a:spcBef>
              <a:spcAft>
                <a:spcPts val="0"/>
              </a:spcAft>
              <a:buClr>
                <a:schemeClr val="dk1"/>
              </a:buClr>
              <a:buSzPts val="2400"/>
              <a:buChar char="•"/>
            </a:pPr>
            <a:r>
              <a:rPr lang="en-US" sz="2400"/>
              <a:t>At any time, applications can publish content on a given topic and subscribers can be automatically notified.</a:t>
            </a:r>
            <a:endParaRPr b="1" sz="2400"/>
          </a:p>
        </p:txBody>
      </p:sp>
    </p:spTree>
  </p:cSld>
  <p:clrMapOvr>
    <a:masterClrMapping/>
  </p:clrMapOvr>
</p:sld>
</file>

<file path=ppt/slides/slide1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8" name="Shape 848"/>
        <p:cNvGrpSpPr/>
        <p:nvPr/>
      </p:nvGrpSpPr>
      <p:grpSpPr>
        <a:xfrm>
          <a:off x="0" y="0"/>
          <a:ext cx="0" cy="0"/>
          <a:chOff x="0" y="0"/>
          <a:chExt cx="0" cy="0"/>
        </a:xfrm>
      </p:grpSpPr>
      <p:sp>
        <p:nvSpPr>
          <p:cNvPr id="849" name="Google Shape;849;p1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Communication services- Messaging</a:t>
            </a:r>
            <a:endParaRPr/>
          </a:p>
        </p:txBody>
      </p:sp>
      <p:sp>
        <p:nvSpPr>
          <p:cNvPr id="850" name="Google Shape;850;p1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None/>
            </a:pPr>
            <a:r>
              <a:rPr b="1" lang="en-US" sz="2400"/>
              <a:t>Amazon Simple Email Service (SES).</a:t>
            </a:r>
            <a:endParaRPr b="1" sz="2400"/>
          </a:p>
          <a:p>
            <a:pPr indent="-342900" lvl="0" marL="342900" rtl="0" algn="l">
              <a:lnSpc>
                <a:spcPct val="100000"/>
              </a:lnSpc>
              <a:spcBef>
                <a:spcPts val="480"/>
              </a:spcBef>
              <a:spcAft>
                <a:spcPts val="0"/>
              </a:spcAft>
              <a:buClr>
                <a:schemeClr val="dk1"/>
              </a:buClr>
              <a:buSzPts val="2400"/>
              <a:buChar char="•"/>
            </a:pPr>
            <a:r>
              <a:rPr lang="en-US" sz="2400"/>
              <a:t>Amazon SES provides AWS users with a scalable email service that leverages the AWS infrastructure. </a:t>
            </a:r>
            <a:endParaRPr/>
          </a:p>
          <a:p>
            <a:pPr indent="-342900" lvl="0" marL="342900" rtl="0" algn="l">
              <a:lnSpc>
                <a:spcPct val="100000"/>
              </a:lnSpc>
              <a:spcBef>
                <a:spcPts val="480"/>
              </a:spcBef>
              <a:spcAft>
                <a:spcPts val="0"/>
              </a:spcAft>
              <a:buClr>
                <a:schemeClr val="dk1"/>
              </a:buClr>
              <a:buSzPts val="2400"/>
              <a:buChar char="•"/>
            </a:pPr>
            <a:r>
              <a:rPr lang="en-US" sz="2400"/>
              <a:t>Once users are signed up for the service, they have to provide an email that SES will use to send emails on their behalf.</a:t>
            </a:r>
            <a:endParaRPr/>
          </a:p>
          <a:p>
            <a:pPr indent="-342900" lvl="0" marL="342900" rtl="0" algn="l">
              <a:lnSpc>
                <a:spcPct val="100000"/>
              </a:lnSpc>
              <a:spcBef>
                <a:spcPts val="480"/>
              </a:spcBef>
              <a:spcAft>
                <a:spcPts val="0"/>
              </a:spcAft>
              <a:buClr>
                <a:schemeClr val="dk1"/>
              </a:buClr>
              <a:buSzPts val="2400"/>
              <a:buChar char="•"/>
            </a:pPr>
            <a:r>
              <a:rPr lang="en-US" sz="2400"/>
              <a:t> To activate the service, SES will send an email to verify the given address and provide the users with the necessary information for the activation. </a:t>
            </a:r>
            <a:endParaRPr/>
          </a:p>
        </p:txBody>
      </p:sp>
    </p:spTree>
  </p:cSld>
  <p:clrMapOvr>
    <a:masterClrMapping/>
  </p:clrMapOvr>
</p:sld>
</file>

<file path=ppt/slides/slide1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4" name="Shape 854"/>
        <p:cNvGrpSpPr/>
        <p:nvPr/>
      </p:nvGrpSpPr>
      <p:grpSpPr>
        <a:xfrm>
          <a:off x="0" y="0"/>
          <a:ext cx="0" cy="0"/>
          <a:chOff x="0" y="0"/>
          <a:chExt cx="0" cy="0"/>
        </a:xfrm>
      </p:grpSpPr>
      <p:sp>
        <p:nvSpPr>
          <p:cNvPr id="855" name="Google Shape;855;p1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Communication services- Messaging</a:t>
            </a:r>
            <a:endParaRPr/>
          </a:p>
        </p:txBody>
      </p:sp>
      <p:sp>
        <p:nvSpPr>
          <p:cNvPr id="856" name="Google Shape;856;p1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None/>
            </a:pPr>
            <a:r>
              <a:rPr b="1" lang="en-US" sz="2400"/>
              <a:t>Amazon Simple Email Service (SES).</a:t>
            </a:r>
            <a:endParaRPr b="1" sz="2400"/>
          </a:p>
          <a:p>
            <a:pPr indent="-342900" lvl="0" marL="342900" rtl="0" algn="l">
              <a:lnSpc>
                <a:spcPct val="100000"/>
              </a:lnSpc>
              <a:spcBef>
                <a:spcPts val="480"/>
              </a:spcBef>
              <a:spcAft>
                <a:spcPts val="0"/>
              </a:spcAft>
              <a:buClr>
                <a:schemeClr val="dk1"/>
              </a:buClr>
              <a:buSzPts val="2400"/>
              <a:buChar char="•"/>
            </a:pPr>
            <a:r>
              <a:rPr lang="en-US" sz="2400"/>
              <a:t>Upon verification, the user is given an SES sandbox to test the service, and he can request access to the production version. </a:t>
            </a:r>
            <a:endParaRPr/>
          </a:p>
          <a:p>
            <a:pPr indent="-342900" lvl="0" marL="342900" rtl="0" algn="l">
              <a:lnSpc>
                <a:spcPct val="100000"/>
              </a:lnSpc>
              <a:spcBef>
                <a:spcPts val="480"/>
              </a:spcBef>
              <a:spcAft>
                <a:spcPts val="0"/>
              </a:spcAft>
              <a:buClr>
                <a:schemeClr val="dk1"/>
              </a:buClr>
              <a:buSzPts val="2400"/>
              <a:buChar char="•"/>
            </a:pPr>
            <a:r>
              <a:rPr lang="en-US" sz="2400"/>
              <a:t>Using SES, it is possible to send either SMTP-compliant emails or raw emails by specifying email headers and Multipurpose Internet Mail Extension (MIME) types delivery, and the users are notified of any failed delivery. </a:t>
            </a:r>
            <a:endParaRPr/>
          </a:p>
          <a:p>
            <a:pPr indent="-342900" lvl="0" marL="342900" rtl="0" algn="l">
              <a:lnSpc>
                <a:spcPct val="100000"/>
              </a:lnSpc>
              <a:spcBef>
                <a:spcPts val="480"/>
              </a:spcBef>
              <a:spcAft>
                <a:spcPts val="0"/>
              </a:spcAft>
              <a:buClr>
                <a:schemeClr val="dk1"/>
              </a:buClr>
              <a:buSzPts val="2400"/>
              <a:buChar char="•"/>
            </a:pPr>
            <a:r>
              <a:rPr lang="en-US" sz="2400"/>
              <a:t>SES also provides a wide range of statistics that help users to improve their email campaigns for effective communication with customers</a:t>
            </a:r>
            <a:endParaRPr b="1" sz="2400"/>
          </a:p>
        </p:txBody>
      </p:sp>
    </p:spTree>
  </p:cSld>
  <p:clrMapOvr>
    <a:masterClrMapping/>
  </p:clrMapOvr>
</p:sld>
</file>

<file path=ppt/slides/slide1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0" name="Shape 860"/>
        <p:cNvGrpSpPr/>
        <p:nvPr/>
      </p:nvGrpSpPr>
      <p:grpSpPr>
        <a:xfrm>
          <a:off x="0" y="0"/>
          <a:ext cx="0" cy="0"/>
          <a:chOff x="0" y="0"/>
          <a:chExt cx="0" cy="0"/>
        </a:xfrm>
      </p:grpSpPr>
      <p:sp>
        <p:nvSpPr>
          <p:cNvPr id="861" name="Google Shape;861;p1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Additional services</a:t>
            </a:r>
            <a:endParaRPr/>
          </a:p>
        </p:txBody>
      </p:sp>
      <p:sp>
        <p:nvSpPr>
          <p:cNvPr id="862" name="Google Shape;862;p1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Besides compute, storage, and communication services, </a:t>
            </a:r>
            <a:endParaRPr/>
          </a:p>
          <a:p>
            <a:pPr indent="-342900" lvl="0" marL="342900" rtl="0" algn="l">
              <a:lnSpc>
                <a:spcPct val="100000"/>
              </a:lnSpc>
              <a:spcBef>
                <a:spcPts val="480"/>
              </a:spcBef>
              <a:spcAft>
                <a:spcPts val="0"/>
              </a:spcAft>
              <a:buClr>
                <a:schemeClr val="dk1"/>
              </a:buClr>
              <a:buSzPts val="2400"/>
              <a:buChar char="•"/>
            </a:pPr>
            <a:r>
              <a:rPr lang="en-US" sz="2400"/>
              <a:t>AWS provides a collection of services that allow users to utilize services in aggregation. </a:t>
            </a:r>
            <a:endParaRPr/>
          </a:p>
          <a:p>
            <a:pPr indent="-342900" lvl="0" marL="342900" rtl="0" algn="l">
              <a:lnSpc>
                <a:spcPct val="100000"/>
              </a:lnSpc>
              <a:spcBef>
                <a:spcPts val="480"/>
              </a:spcBef>
              <a:spcAft>
                <a:spcPts val="0"/>
              </a:spcAft>
              <a:buClr>
                <a:schemeClr val="dk1"/>
              </a:buClr>
              <a:buSzPts val="2400"/>
              <a:buChar char="•"/>
            </a:pPr>
            <a:r>
              <a:rPr lang="en-US" sz="2400"/>
              <a:t>The two relevant services are </a:t>
            </a:r>
            <a:endParaRPr/>
          </a:p>
          <a:p>
            <a:pPr indent="-514350" lvl="0" marL="514350" rtl="0" algn="l">
              <a:lnSpc>
                <a:spcPct val="100000"/>
              </a:lnSpc>
              <a:spcBef>
                <a:spcPts val="480"/>
              </a:spcBef>
              <a:spcAft>
                <a:spcPts val="0"/>
              </a:spcAft>
              <a:buClr>
                <a:schemeClr val="dk1"/>
              </a:buClr>
              <a:buSzPts val="2400"/>
              <a:buFont typeface="Calibri"/>
              <a:buAutoNum type="arabicParenR"/>
            </a:pPr>
            <a:r>
              <a:rPr lang="en-US" sz="2400"/>
              <a:t>Amazon CloudWatch and </a:t>
            </a:r>
            <a:endParaRPr/>
          </a:p>
          <a:p>
            <a:pPr indent="-514350" lvl="0" marL="514350" rtl="0" algn="l">
              <a:lnSpc>
                <a:spcPct val="100000"/>
              </a:lnSpc>
              <a:spcBef>
                <a:spcPts val="480"/>
              </a:spcBef>
              <a:spcAft>
                <a:spcPts val="0"/>
              </a:spcAft>
              <a:buClr>
                <a:schemeClr val="dk1"/>
              </a:buClr>
              <a:buSzPts val="2400"/>
              <a:buFont typeface="Calibri"/>
              <a:buAutoNum type="arabicParenR"/>
            </a:pPr>
            <a:r>
              <a:rPr lang="en-US" sz="2400"/>
              <a:t>Amazon Flexible Payment Service (FPS). </a:t>
            </a:r>
            <a:endParaRPr/>
          </a:p>
        </p:txBody>
      </p:sp>
    </p:spTree>
  </p:cSld>
  <p:clrMapOvr>
    <a:masterClrMapping/>
  </p:clrMapOvr>
</p:sld>
</file>

<file path=ppt/slides/slide1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6" name="Shape 866"/>
        <p:cNvGrpSpPr/>
        <p:nvPr/>
      </p:nvGrpSpPr>
      <p:grpSpPr>
        <a:xfrm>
          <a:off x="0" y="0"/>
          <a:ext cx="0" cy="0"/>
          <a:chOff x="0" y="0"/>
          <a:chExt cx="0" cy="0"/>
        </a:xfrm>
      </p:grpSpPr>
      <p:sp>
        <p:nvSpPr>
          <p:cNvPr id="867" name="Google Shape;867;p1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Additional services</a:t>
            </a:r>
            <a:endParaRPr/>
          </a:p>
        </p:txBody>
      </p:sp>
      <p:sp>
        <p:nvSpPr>
          <p:cNvPr id="868" name="Google Shape;868;p1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b="1" lang="en-US" sz="2400"/>
              <a:t>Amazon CloudWatch </a:t>
            </a:r>
            <a:endParaRPr/>
          </a:p>
          <a:p>
            <a:pPr indent="-342900" lvl="0" marL="342900" rtl="0" algn="l">
              <a:lnSpc>
                <a:spcPct val="100000"/>
              </a:lnSpc>
              <a:spcBef>
                <a:spcPts val="480"/>
              </a:spcBef>
              <a:spcAft>
                <a:spcPts val="0"/>
              </a:spcAft>
              <a:buClr>
                <a:schemeClr val="dk1"/>
              </a:buClr>
              <a:buSzPts val="2400"/>
              <a:buChar char="•"/>
            </a:pPr>
            <a:r>
              <a:rPr lang="en-US" sz="2400"/>
              <a:t>is a service that provides a comprehensive set of statistics </a:t>
            </a:r>
            <a:endParaRPr/>
          </a:p>
          <a:p>
            <a:pPr indent="-342900" lvl="0" marL="342900" rtl="0" algn="l">
              <a:lnSpc>
                <a:spcPct val="100000"/>
              </a:lnSpc>
              <a:spcBef>
                <a:spcPts val="480"/>
              </a:spcBef>
              <a:spcAft>
                <a:spcPts val="0"/>
              </a:spcAft>
              <a:buClr>
                <a:schemeClr val="dk1"/>
              </a:buClr>
              <a:buSzPts val="2400"/>
              <a:buChar char="•"/>
            </a:pPr>
            <a:r>
              <a:rPr lang="en-US" sz="2400"/>
              <a:t>that help developers understand and optimize the behavior of their application hosted on AWS. </a:t>
            </a:r>
            <a:endParaRPr/>
          </a:p>
          <a:p>
            <a:pPr indent="-342900" lvl="0" marL="342900" rtl="0" algn="l">
              <a:lnSpc>
                <a:spcPct val="100000"/>
              </a:lnSpc>
              <a:spcBef>
                <a:spcPts val="480"/>
              </a:spcBef>
              <a:spcAft>
                <a:spcPts val="0"/>
              </a:spcAft>
              <a:buClr>
                <a:schemeClr val="dk1"/>
              </a:buClr>
              <a:buSzPts val="2400"/>
              <a:buChar char="•"/>
            </a:pPr>
            <a:r>
              <a:rPr lang="en-US" sz="2400"/>
              <a:t>CloudWatch collects information from several other AWS services: EC2, S3, SimpleDB, CloudFront, and others. </a:t>
            </a:r>
            <a:endParaRPr/>
          </a:p>
        </p:txBody>
      </p:sp>
    </p:spTree>
  </p:cSld>
  <p:clrMapOvr>
    <a:masterClrMapping/>
  </p:clrMapOvr>
</p:sld>
</file>

<file path=ppt/slides/slide1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2" name="Shape 872"/>
        <p:cNvGrpSpPr/>
        <p:nvPr/>
      </p:nvGrpSpPr>
      <p:grpSpPr>
        <a:xfrm>
          <a:off x="0" y="0"/>
          <a:ext cx="0" cy="0"/>
          <a:chOff x="0" y="0"/>
          <a:chExt cx="0" cy="0"/>
        </a:xfrm>
      </p:grpSpPr>
      <p:sp>
        <p:nvSpPr>
          <p:cNvPr id="873" name="Google Shape;873;p1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Additional services</a:t>
            </a:r>
            <a:endParaRPr/>
          </a:p>
        </p:txBody>
      </p:sp>
      <p:sp>
        <p:nvSpPr>
          <p:cNvPr id="874" name="Google Shape;874;p1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None/>
            </a:pPr>
            <a:r>
              <a:rPr b="1" lang="en-US" sz="2400"/>
              <a:t>Amazon CloudWatch </a:t>
            </a:r>
            <a:endParaRPr/>
          </a:p>
          <a:p>
            <a:pPr indent="-342900" lvl="0" marL="342900" rtl="0" algn="l">
              <a:lnSpc>
                <a:spcPct val="100000"/>
              </a:lnSpc>
              <a:spcBef>
                <a:spcPts val="480"/>
              </a:spcBef>
              <a:spcAft>
                <a:spcPts val="0"/>
              </a:spcAft>
              <a:buClr>
                <a:schemeClr val="dk1"/>
              </a:buClr>
              <a:buSzPts val="2400"/>
              <a:buChar char="•"/>
            </a:pPr>
            <a:r>
              <a:rPr lang="en-US" sz="2400"/>
              <a:t>Using CloudWatch, developers can see a detailed breakdown of their usage of the service </a:t>
            </a:r>
            <a:endParaRPr/>
          </a:p>
          <a:p>
            <a:pPr indent="-342900" lvl="0" marL="342900" rtl="0" algn="l">
              <a:lnSpc>
                <a:spcPct val="100000"/>
              </a:lnSpc>
              <a:spcBef>
                <a:spcPts val="480"/>
              </a:spcBef>
              <a:spcAft>
                <a:spcPts val="0"/>
              </a:spcAft>
              <a:buClr>
                <a:schemeClr val="dk1"/>
              </a:buClr>
              <a:buSzPts val="2400"/>
              <a:buChar char="•"/>
            </a:pPr>
            <a:r>
              <a:rPr lang="en-US" sz="2400"/>
              <a:t>they are renting on AWS and can devise more efficient and cost-saving applications. </a:t>
            </a:r>
            <a:endParaRPr/>
          </a:p>
          <a:p>
            <a:pPr indent="-342900" lvl="0" marL="342900" rtl="0" algn="l">
              <a:lnSpc>
                <a:spcPct val="100000"/>
              </a:lnSpc>
              <a:spcBef>
                <a:spcPts val="480"/>
              </a:spcBef>
              <a:spcAft>
                <a:spcPts val="0"/>
              </a:spcAft>
              <a:buClr>
                <a:schemeClr val="dk1"/>
              </a:buClr>
              <a:buSzPts val="2400"/>
              <a:buChar char="•"/>
            </a:pPr>
            <a:r>
              <a:rPr lang="en-US" sz="2400"/>
              <a:t>Earlier services of CloudWatch were offered only through subscription, but now it is made available for free to all the AWS users.</a:t>
            </a:r>
            <a:endParaRPr sz="2400"/>
          </a:p>
        </p:txBody>
      </p:sp>
    </p:spTree>
  </p:cSld>
  <p:clrMapOvr>
    <a:masterClrMapping/>
  </p:clrMapOvr>
</p:sld>
</file>

<file path=ppt/slides/slide1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8" name="Shape 878"/>
        <p:cNvGrpSpPr/>
        <p:nvPr/>
      </p:nvGrpSpPr>
      <p:grpSpPr>
        <a:xfrm>
          <a:off x="0" y="0"/>
          <a:ext cx="0" cy="0"/>
          <a:chOff x="0" y="0"/>
          <a:chExt cx="0" cy="0"/>
        </a:xfrm>
      </p:grpSpPr>
      <p:sp>
        <p:nvSpPr>
          <p:cNvPr id="879" name="Google Shape;879;p1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Additional services</a:t>
            </a:r>
            <a:endParaRPr/>
          </a:p>
        </p:txBody>
      </p:sp>
      <p:sp>
        <p:nvSpPr>
          <p:cNvPr id="880" name="Google Shape;880;p1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None/>
            </a:pPr>
            <a:r>
              <a:rPr b="1" lang="en-US" sz="2400"/>
              <a:t>Amazon Flexible Payment Service (FPS)-</a:t>
            </a:r>
            <a:endParaRPr/>
          </a:p>
          <a:p>
            <a:pPr indent="-342900" lvl="0" marL="342900" rtl="0" algn="l">
              <a:lnSpc>
                <a:spcPct val="100000"/>
              </a:lnSpc>
              <a:spcBef>
                <a:spcPts val="480"/>
              </a:spcBef>
              <a:spcAft>
                <a:spcPts val="0"/>
              </a:spcAft>
              <a:buClr>
                <a:schemeClr val="dk1"/>
              </a:buClr>
              <a:buSzPts val="2400"/>
              <a:buChar char="•"/>
            </a:pPr>
            <a:r>
              <a:rPr lang="en-US" sz="2400"/>
              <a:t>Amazon FPS infrastructure allows AWS users to leverage Amazon’s billing infrastructure to sell goods and services to other AWS users.</a:t>
            </a:r>
            <a:endParaRPr sz="24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1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Amazon machine images</a:t>
            </a:r>
            <a:endParaRPr/>
          </a:p>
        </p:txBody>
      </p:sp>
      <p:sp>
        <p:nvSpPr>
          <p:cNvPr id="183" name="Google Shape;183;p1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rgbClr val="FF0000"/>
              </a:buClr>
              <a:buSzPts val="2400"/>
              <a:buNone/>
            </a:pPr>
            <a:r>
              <a:rPr b="1" lang="en-US" sz="2400">
                <a:solidFill>
                  <a:srgbClr val="FF0000"/>
                </a:solidFill>
              </a:rPr>
              <a:t>Prepare a new AMIs?</a:t>
            </a:r>
            <a:endParaRPr/>
          </a:p>
          <a:p>
            <a:pPr indent="-457200" lvl="0" marL="457200" rtl="0" algn="l">
              <a:lnSpc>
                <a:spcPct val="100000"/>
              </a:lnSpc>
              <a:spcBef>
                <a:spcPts val="480"/>
              </a:spcBef>
              <a:spcAft>
                <a:spcPts val="0"/>
              </a:spcAft>
              <a:buClr>
                <a:schemeClr val="dk1"/>
              </a:buClr>
              <a:buSzPts val="2400"/>
              <a:buFont typeface="Calibri"/>
              <a:buAutoNum type="arabicParenR"/>
            </a:pPr>
            <a:r>
              <a:rPr lang="en-US" sz="2400"/>
              <a:t>To create an instance from a preexisting AMI, </a:t>
            </a:r>
            <a:endParaRPr/>
          </a:p>
          <a:p>
            <a:pPr indent="-457200" lvl="0" marL="457200" rtl="0" algn="l">
              <a:lnSpc>
                <a:spcPct val="100000"/>
              </a:lnSpc>
              <a:spcBef>
                <a:spcPts val="480"/>
              </a:spcBef>
              <a:spcAft>
                <a:spcPts val="0"/>
              </a:spcAft>
              <a:buClr>
                <a:schemeClr val="dk1"/>
              </a:buClr>
              <a:buSzPts val="2400"/>
              <a:buFont typeface="Calibri"/>
              <a:buAutoNum type="arabicParenR"/>
            </a:pPr>
            <a:r>
              <a:rPr lang="en-US" sz="2400"/>
              <a:t>Log into it once it is booted and running, and install all the software needed. </a:t>
            </a:r>
            <a:endParaRPr/>
          </a:p>
          <a:p>
            <a:pPr indent="-457200" lvl="0" marL="457200" rtl="0" algn="l">
              <a:lnSpc>
                <a:spcPct val="100000"/>
              </a:lnSpc>
              <a:spcBef>
                <a:spcPts val="480"/>
              </a:spcBef>
              <a:spcAft>
                <a:spcPts val="0"/>
              </a:spcAft>
              <a:buClr>
                <a:schemeClr val="dk1"/>
              </a:buClr>
              <a:buSzPts val="2400"/>
              <a:buFont typeface="Calibri"/>
              <a:buAutoNum type="arabicParenR"/>
            </a:pPr>
            <a:r>
              <a:rPr lang="en-US" sz="2400"/>
              <a:t>Using the tools provided by Amazon, we can convert the instance into a new image. </a:t>
            </a:r>
            <a:endParaRPr/>
          </a:p>
          <a:p>
            <a:pPr indent="-457200" lvl="0" marL="457200" rtl="0" algn="l">
              <a:lnSpc>
                <a:spcPct val="100000"/>
              </a:lnSpc>
              <a:spcBef>
                <a:spcPts val="480"/>
              </a:spcBef>
              <a:spcAft>
                <a:spcPts val="0"/>
              </a:spcAft>
              <a:buClr>
                <a:schemeClr val="dk1"/>
              </a:buClr>
              <a:buSzPts val="2400"/>
              <a:buFont typeface="Calibri"/>
              <a:buAutoNum type="arabicParenR"/>
            </a:pPr>
            <a:r>
              <a:rPr lang="en-US" sz="2400"/>
              <a:t>Once an AMI is created, it is stored in an S3 bucket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14"/>
          <p:cNvSpPr txBox="1"/>
          <p:nvPr>
            <p:ph type="title"/>
          </p:nvPr>
        </p:nvSpPr>
        <p:spPr>
          <a:xfrm>
            <a:off x="457200" y="341784"/>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Amazon machine images</a:t>
            </a:r>
            <a:endParaRPr/>
          </a:p>
        </p:txBody>
      </p:sp>
      <p:sp>
        <p:nvSpPr>
          <p:cNvPr id="189" name="Google Shape;189;p1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Char char="•"/>
            </a:pPr>
            <a:r>
              <a:rPr b="1" lang="en-US" sz="2400"/>
              <a:t>The user can decide whether to make it available to other users or keep it for personal use. </a:t>
            </a:r>
            <a:endParaRPr b="1" sz="2400"/>
          </a:p>
          <a:p>
            <a:pPr indent="-190500" lvl="0" marL="342900" rtl="0" algn="l">
              <a:lnSpc>
                <a:spcPct val="100000"/>
              </a:lnSpc>
              <a:spcBef>
                <a:spcPts val="480"/>
              </a:spcBef>
              <a:spcAft>
                <a:spcPts val="0"/>
              </a:spcAft>
              <a:buClr>
                <a:schemeClr val="dk1"/>
              </a:buClr>
              <a:buSzPts val="2400"/>
              <a:buNone/>
            </a:pPr>
            <a:r>
              <a:t/>
            </a:r>
            <a:endParaRPr sz="2400"/>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5"/>
          <p:cNvSpPr txBox="1"/>
          <p:nvPr>
            <p:ph type="title"/>
          </p:nvPr>
        </p:nvSpPr>
        <p:spPr>
          <a:xfrm>
            <a:off x="457200" y="341784"/>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Amazon machine images-Revenue Generation</a:t>
            </a:r>
            <a:endParaRPr/>
          </a:p>
        </p:txBody>
      </p:sp>
      <p:sp>
        <p:nvSpPr>
          <p:cNvPr id="195" name="Google Shape;195;p1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Char char="•"/>
            </a:pPr>
            <a:r>
              <a:rPr lang="en-US" sz="2400"/>
              <a:t>Finally, it is also possible to </a:t>
            </a:r>
            <a:r>
              <a:rPr b="1" lang="en-US" sz="2400"/>
              <a:t>associate a product code with a given AMI, thus allowing the owner of the AMI to get revenue every time this AMI is used to create EC2 instances</a:t>
            </a:r>
            <a:endParaRPr b="1" sz="2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1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EC2 instances</a:t>
            </a:r>
            <a:endParaRPr/>
          </a:p>
        </p:txBody>
      </p:sp>
      <p:sp>
        <p:nvSpPr>
          <p:cNvPr id="201" name="Google Shape;201;p1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b="1" lang="en-US" sz="2400"/>
              <a:t>EC2 instances represent virtual machines. </a:t>
            </a:r>
            <a:endParaRPr/>
          </a:p>
          <a:p>
            <a:pPr indent="-342900" lvl="0" marL="342900" rtl="0" algn="l">
              <a:lnSpc>
                <a:spcPct val="100000"/>
              </a:lnSpc>
              <a:spcBef>
                <a:spcPts val="480"/>
              </a:spcBef>
              <a:spcAft>
                <a:spcPts val="0"/>
              </a:spcAft>
              <a:buClr>
                <a:schemeClr val="dk1"/>
              </a:buClr>
              <a:buSzPts val="2400"/>
              <a:buChar char="•"/>
            </a:pPr>
            <a:r>
              <a:rPr b="1" lang="en-US" sz="2400"/>
              <a:t>They are created using AMI as templates, </a:t>
            </a:r>
            <a:r>
              <a:rPr lang="en-US" sz="2400"/>
              <a:t>which are specialized by selecting the number of cores, their computing power, and the installed memory. </a:t>
            </a:r>
            <a:endParaRPr/>
          </a:p>
          <a:p>
            <a:pPr indent="-342900" lvl="0" marL="342900" rtl="0" algn="l">
              <a:lnSpc>
                <a:spcPct val="100000"/>
              </a:lnSpc>
              <a:spcBef>
                <a:spcPts val="480"/>
              </a:spcBef>
              <a:spcAft>
                <a:spcPts val="0"/>
              </a:spcAft>
              <a:buClr>
                <a:schemeClr val="dk1"/>
              </a:buClr>
              <a:buSzPts val="2400"/>
              <a:buChar char="•"/>
            </a:pPr>
            <a:r>
              <a:rPr b="1" lang="en-US" sz="2400"/>
              <a:t>The processing power is expressed in terms of virtual cores and EC2 Compute Units (ECUs). </a:t>
            </a:r>
            <a:endParaRPr/>
          </a:p>
          <a:p>
            <a:pPr indent="-139700" lvl="0" marL="342900" rtl="0" algn="l">
              <a:lnSpc>
                <a:spcPct val="100000"/>
              </a:lnSpc>
              <a:spcBef>
                <a:spcPts val="640"/>
              </a:spcBef>
              <a:spcAft>
                <a:spcPts val="0"/>
              </a:spcAft>
              <a:buClr>
                <a:schemeClr val="dk1"/>
              </a:buClr>
              <a:buSzPts val="32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EC2</a:t>
            </a:r>
            <a:endParaRPr/>
          </a:p>
        </p:txBody>
      </p:sp>
      <p:sp>
        <p:nvSpPr>
          <p:cNvPr id="207" name="Google Shape;207;p1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b="1" lang="en-US" sz="2400"/>
              <a:t>The ECU is a measure of the computing power of a virtual core; </a:t>
            </a:r>
            <a:r>
              <a:rPr lang="en-US" sz="2400"/>
              <a:t>it is used to express a predictable quantity of real CPU power that is allocated to an instance. </a:t>
            </a:r>
            <a:endParaRPr/>
          </a:p>
          <a:p>
            <a:pPr indent="-342900" lvl="0" marL="342900" rtl="0" algn="l">
              <a:lnSpc>
                <a:spcPct val="100000"/>
              </a:lnSpc>
              <a:spcBef>
                <a:spcPts val="480"/>
              </a:spcBef>
              <a:spcAft>
                <a:spcPts val="0"/>
              </a:spcAft>
              <a:buClr>
                <a:schemeClr val="dk1"/>
              </a:buClr>
              <a:buSzPts val="2400"/>
              <a:buChar char="•"/>
            </a:pPr>
            <a:r>
              <a:rPr lang="en-US" sz="2400"/>
              <a:t>By using compute units instead of real frequency values, </a:t>
            </a:r>
            <a:r>
              <a:rPr b="1" lang="en-US" sz="2400"/>
              <a:t>Amazon can change over time the mapping of such units to the underlying real amount of computing power allocated, </a:t>
            </a:r>
            <a:r>
              <a:rPr lang="en-US" sz="2400"/>
              <a:t>thus keeping the performance of EC2 instances consistent with standards set by the times.</a:t>
            </a:r>
            <a:endParaRPr/>
          </a:p>
          <a:p>
            <a:pPr indent="-190500" lvl="0" marL="342900" rtl="0" algn="l">
              <a:lnSpc>
                <a:spcPct val="100000"/>
              </a:lnSpc>
              <a:spcBef>
                <a:spcPts val="480"/>
              </a:spcBef>
              <a:spcAft>
                <a:spcPts val="0"/>
              </a:spcAft>
              <a:buClr>
                <a:schemeClr val="dk1"/>
              </a:buClr>
              <a:buSzPts val="2400"/>
              <a:buNone/>
            </a:pPr>
            <a:r>
              <a:t/>
            </a:r>
            <a:endParaRPr sz="24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EC2</a:t>
            </a:r>
            <a:endParaRPr/>
          </a:p>
        </p:txBody>
      </p:sp>
      <p:sp>
        <p:nvSpPr>
          <p:cNvPr id="213" name="Google Shape;213;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We can identify six major categories:</a:t>
            </a:r>
            <a:endParaRPr/>
          </a:p>
          <a:p>
            <a:pPr indent="-457200" lvl="0" marL="457200" rtl="0" algn="l">
              <a:lnSpc>
                <a:spcPct val="100000"/>
              </a:lnSpc>
              <a:spcBef>
                <a:spcPts val="480"/>
              </a:spcBef>
              <a:spcAft>
                <a:spcPts val="0"/>
              </a:spcAft>
              <a:buClr>
                <a:schemeClr val="dk1"/>
              </a:buClr>
              <a:buSzPts val="2400"/>
              <a:buFont typeface="Calibri"/>
              <a:buAutoNum type="arabicParenR"/>
            </a:pPr>
            <a:r>
              <a:rPr b="1" lang="en-US" sz="2400"/>
              <a:t>Standard instances</a:t>
            </a:r>
            <a:endParaRPr/>
          </a:p>
          <a:p>
            <a:pPr indent="-457200" lvl="0" marL="457200" rtl="0" algn="l">
              <a:lnSpc>
                <a:spcPct val="100000"/>
              </a:lnSpc>
              <a:spcBef>
                <a:spcPts val="480"/>
              </a:spcBef>
              <a:spcAft>
                <a:spcPts val="0"/>
              </a:spcAft>
              <a:buClr>
                <a:schemeClr val="dk1"/>
              </a:buClr>
              <a:buSzPts val="2400"/>
              <a:buFont typeface="Calibri"/>
              <a:buAutoNum type="arabicParenR"/>
            </a:pPr>
            <a:r>
              <a:rPr b="1" lang="en-US" sz="2400"/>
              <a:t>Micro instances</a:t>
            </a:r>
            <a:endParaRPr/>
          </a:p>
          <a:p>
            <a:pPr indent="-457200" lvl="0" marL="457200" rtl="0" algn="l">
              <a:lnSpc>
                <a:spcPct val="100000"/>
              </a:lnSpc>
              <a:spcBef>
                <a:spcPts val="480"/>
              </a:spcBef>
              <a:spcAft>
                <a:spcPts val="0"/>
              </a:spcAft>
              <a:buClr>
                <a:schemeClr val="dk1"/>
              </a:buClr>
              <a:buSzPts val="2400"/>
              <a:buFont typeface="Calibri"/>
              <a:buAutoNum type="arabicParenR"/>
            </a:pPr>
            <a:r>
              <a:rPr b="1" lang="en-US" sz="2400"/>
              <a:t>High-memory instances</a:t>
            </a:r>
            <a:endParaRPr/>
          </a:p>
          <a:p>
            <a:pPr indent="-457200" lvl="0" marL="457200" rtl="0" algn="l">
              <a:lnSpc>
                <a:spcPct val="100000"/>
              </a:lnSpc>
              <a:spcBef>
                <a:spcPts val="480"/>
              </a:spcBef>
              <a:spcAft>
                <a:spcPts val="0"/>
              </a:spcAft>
              <a:buClr>
                <a:schemeClr val="dk1"/>
              </a:buClr>
              <a:buSzPts val="2400"/>
              <a:buFont typeface="Calibri"/>
              <a:buAutoNum type="arabicParenR"/>
            </a:pPr>
            <a:r>
              <a:rPr b="1" lang="en-US" sz="2400"/>
              <a:t>High-CPU instances</a:t>
            </a:r>
            <a:endParaRPr/>
          </a:p>
          <a:p>
            <a:pPr indent="-457200" lvl="0" marL="457200" rtl="0" algn="l">
              <a:lnSpc>
                <a:spcPct val="100000"/>
              </a:lnSpc>
              <a:spcBef>
                <a:spcPts val="480"/>
              </a:spcBef>
              <a:spcAft>
                <a:spcPts val="0"/>
              </a:spcAft>
              <a:buClr>
                <a:schemeClr val="dk1"/>
              </a:buClr>
              <a:buSzPts val="2400"/>
              <a:buFont typeface="Calibri"/>
              <a:buAutoNum type="arabicParenR"/>
            </a:pPr>
            <a:r>
              <a:rPr b="1" lang="en-US" sz="2400"/>
              <a:t>Cluster Compute instances</a:t>
            </a:r>
            <a:endParaRPr/>
          </a:p>
          <a:p>
            <a:pPr indent="-457200" lvl="0" marL="457200" rtl="0" algn="l">
              <a:lnSpc>
                <a:spcPct val="100000"/>
              </a:lnSpc>
              <a:spcBef>
                <a:spcPts val="480"/>
              </a:spcBef>
              <a:spcAft>
                <a:spcPts val="0"/>
              </a:spcAft>
              <a:buClr>
                <a:schemeClr val="dk1"/>
              </a:buClr>
              <a:buSzPts val="2400"/>
              <a:buFont typeface="Calibri"/>
              <a:buAutoNum type="arabicParenR"/>
            </a:pPr>
            <a:r>
              <a:rPr b="1" lang="en-US" sz="2400"/>
              <a:t>Cluster GPU instances</a:t>
            </a:r>
            <a:endParaRPr b="1" sz="2400"/>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EC2</a:t>
            </a:r>
            <a:endParaRPr/>
          </a:p>
        </p:txBody>
      </p:sp>
      <p:sp>
        <p:nvSpPr>
          <p:cNvPr id="219" name="Google Shape;219;p1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None/>
            </a:pPr>
            <a:r>
              <a:rPr b="1" lang="en-US" sz="2400"/>
              <a:t>Standard instances-</a:t>
            </a:r>
            <a:endParaRPr/>
          </a:p>
          <a:p>
            <a:pPr indent="-342900" lvl="0" marL="342900" rtl="0" algn="l">
              <a:lnSpc>
                <a:spcPct val="100000"/>
              </a:lnSpc>
              <a:spcBef>
                <a:spcPts val="480"/>
              </a:spcBef>
              <a:spcAft>
                <a:spcPts val="0"/>
              </a:spcAft>
              <a:buClr>
                <a:schemeClr val="dk1"/>
              </a:buClr>
              <a:buSzPts val="2400"/>
              <a:buChar char="•"/>
            </a:pPr>
            <a:r>
              <a:rPr b="1" lang="en-US" sz="2400"/>
              <a:t>This class offers a set of configurations that are suitable for most applications.</a:t>
            </a:r>
            <a:endParaRPr/>
          </a:p>
          <a:p>
            <a:pPr indent="-342900" lvl="0" marL="342900" rtl="0" algn="l">
              <a:lnSpc>
                <a:spcPct val="100000"/>
              </a:lnSpc>
              <a:spcBef>
                <a:spcPts val="480"/>
              </a:spcBef>
              <a:spcAft>
                <a:spcPts val="0"/>
              </a:spcAft>
              <a:buClr>
                <a:schemeClr val="dk1"/>
              </a:buClr>
              <a:buSzPts val="2400"/>
              <a:buChar char="•"/>
            </a:pPr>
            <a:r>
              <a:rPr lang="en-US" sz="2400"/>
              <a:t>EC2 provides </a:t>
            </a:r>
            <a:r>
              <a:rPr b="1" lang="en-US" sz="2400"/>
              <a:t>three different categories</a:t>
            </a:r>
            <a:r>
              <a:rPr lang="en-US" sz="2400"/>
              <a:t> of increasing computing power, storage, and memory.</a:t>
            </a:r>
            <a:endParaRPr b="1" sz="2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Public Clouds and Service Offerings</a:t>
            </a:r>
            <a:endParaRPr/>
          </a:p>
        </p:txBody>
      </p:sp>
      <p:pic>
        <p:nvPicPr>
          <p:cNvPr id="95" name="Google Shape;95;p2"/>
          <p:cNvPicPr preferRelativeResize="0"/>
          <p:nvPr>
            <p:ph idx="1" type="body"/>
          </p:nvPr>
        </p:nvPicPr>
        <p:blipFill rotWithShape="1">
          <a:blip r:embed="rId3">
            <a:alphaModFix/>
          </a:blip>
          <a:srcRect b="0" l="0" r="0" t="0"/>
          <a:stretch/>
        </p:blipFill>
        <p:spPr>
          <a:xfrm>
            <a:off x="683568" y="1268760"/>
            <a:ext cx="7776864" cy="5040560"/>
          </a:xfrm>
          <a:prstGeom prst="rect">
            <a:avLst/>
          </a:prstGeom>
          <a:noFill/>
          <a:ln>
            <a:noFill/>
          </a:ln>
        </p:spPr>
      </p:pic>
      <p:sp>
        <p:nvSpPr>
          <p:cNvPr id="96" name="Google Shape;96;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03-03-2023</a:t>
            </a:r>
            <a:endParaRPr/>
          </a:p>
        </p:txBody>
      </p:sp>
      <p:sp>
        <p:nvSpPr>
          <p:cNvPr id="97" name="Google Shape;97;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Shweta Dhawan Chachra</a:t>
            </a:r>
            <a:endParaRPr/>
          </a:p>
        </p:txBody>
      </p:sp>
      <p:sp>
        <p:nvSpPr>
          <p:cNvPr id="98" name="Google Shape;98;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EC2</a:t>
            </a:r>
            <a:endParaRPr/>
          </a:p>
        </p:txBody>
      </p:sp>
      <p:sp>
        <p:nvSpPr>
          <p:cNvPr id="225" name="Google Shape;225;p2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None/>
            </a:pPr>
            <a:r>
              <a:rPr b="1" lang="en-US" sz="2400"/>
              <a:t>Micro instances-</a:t>
            </a:r>
            <a:endParaRPr/>
          </a:p>
          <a:p>
            <a:pPr indent="-342900" lvl="0" marL="342900" rtl="0" algn="l">
              <a:lnSpc>
                <a:spcPct val="100000"/>
              </a:lnSpc>
              <a:spcBef>
                <a:spcPts val="480"/>
              </a:spcBef>
              <a:spcAft>
                <a:spcPts val="0"/>
              </a:spcAft>
              <a:buClr>
                <a:schemeClr val="dk1"/>
              </a:buClr>
              <a:buSzPts val="2400"/>
              <a:buChar char="•"/>
            </a:pPr>
            <a:r>
              <a:rPr lang="en-US" sz="2400"/>
              <a:t>This class is suitable for those applications that consume a </a:t>
            </a:r>
            <a:r>
              <a:rPr b="1" lang="en-US" sz="2400"/>
              <a:t>limited amount of computing power and memory </a:t>
            </a:r>
            <a:r>
              <a:rPr lang="en-US" sz="2400"/>
              <a:t>and </a:t>
            </a:r>
            <a:r>
              <a:rPr b="1" lang="en-US" sz="2400"/>
              <a:t>occasionally need </a:t>
            </a:r>
            <a:r>
              <a:rPr lang="en-US" sz="2400"/>
              <a:t>bursts in CPU cycles to </a:t>
            </a:r>
            <a:r>
              <a:rPr b="1" lang="en-US" sz="2400"/>
              <a:t>process surges in the workload. </a:t>
            </a:r>
            <a:endParaRPr/>
          </a:p>
          <a:p>
            <a:pPr indent="-342900" lvl="0" marL="342900" rtl="0" algn="l">
              <a:lnSpc>
                <a:spcPct val="100000"/>
              </a:lnSpc>
              <a:spcBef>
                <a:spcPts val="480"/>
              </a:spcBef>
              <a:spcAft>
                <a:spcPts val="0"/>
              </a:spcAft>
              <a:buClr>
                <a:schemeClr val="dk1"/>
              </a:buClr>
              <a:buSzPts val="2400"/>
              <a:buChar char="•"/>
            </a:pPr>
            <a:r>
              <a:rPr lang="en-US" sz="2400"/>
              <a:t>Micro instances can be used for </a:t>
            </a:r>
            <a:r>
              <a:rPr b="1" lang="en-US" sz="2400"/>
              <a:t>small Web applications with limited traffic.</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EC2</a:t>
            </a:r>
            <a:endParaRPr/>
          </a:p>
        </p:txBody>
      </p:sp>
      <p:sp>
        <p:nvSpPr>
          <p:cNvPr id="231" name="Google Shape;231;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None/>
            </a:pPr>
            <a:r>
              <a:rPr b="1" lang="en-US" sz="2400"/>
              <a:t>High-memory instances</a:t>
            </a:r>
            <a:endParaRPr/>
          </a:p>
          <a:p>
            <a:pPr indent="-342900" lvl="0" marL="342900" rtl="0" algn="l">
              <a:lnSpc>
                <a:spcPct val="100000"/>
              </a:lnSpc>
              <a:spcBef>
                <a:spcPts val="480"/>
              </a:spcBef>
              <a:spcAft>
                <a:spcPts val="0"/>
              </a:spcAft>
              <a:buClr>
                <a:schemeClr val="dk1"/>
              </a:buClr>
              <a:buSzPts val="2400"/>
              <a:buChar char="•"/>
            </a:pPr>
            <a:r>
              <a:rPr lang="en-US" sz="2400"/>
              <a:t>This class targets applications that need to </a:t>
            </a:r>
            <a:r>
              <a:rPr b="1" lang="en-US" sz="2400"/>
              <a:t>process huge workloads and require large amounts of memory. </a:t>
            </a:r>
            <a:endParaRPr/>
          </a:p>
          <a:p>
            <a:pPr indent="-342900" lvl="0" marL="342900" rtl="0" algn="l">
              <a:lnSpc>
                <a:spcPct val="100000"/>
              </a:lnSpc>
              <a:spcBef>
                <a:spcPts val="480"/>
              </a:spcBef>
              <a:spcAft>
                <a:spcPts val="0"/>
              </a:spcAft>
              <a:buClr>
                <a:schemeClr val="dk1"/>
              </a:buClr>
              <a:buSzPts val="2400"/>
              <a:buChar char="•"/>
            </a:pPr>
            <a:r>
              <a:rPr lang="en-US" sz="2400"/>
              <a:t>Three-tier </a:t>
            </a:r>
            <a:r>
              <a:rPr b="1" lang="en-US" sz="2400"/>
              <a:t>Web applications characterized by high traffic</a:t>
            </a:r>
            <a:r>
              <a:rPr lang="en-US" sz="2400"/>
              <a:t> are the target profile. </a:t>
            </a:r>
            <a:endParaRPr/>
          </a:p>
          <a:p>
            <a:pPr indent="-342900" lvl="0" marL="342900" rtl="0" algn="l">
              <a:lnSpc>
                <a:spcPct val="100000"/>
              </a:lnSpc>
              <a:spcBef>
                <a:spcPts val="480"/>
              </a:spcBef>
              <a:spcAft>
                <a:spcPts val="0"/>
              </a:spcAft>
              <a:buClr>
                <a:schemeClr val="dk1"/>
              </a:buClr>
              <a:buSzPts val="2400"/>
              <a:buChar char="•"/>
            </a:pPr>
            <a:r>
              <a:rPr b="1" lang="en-US" sz="2400"/>
              <a:t>Three categories of increasing memory and CPU</a:t>
            </a:r>
            <a:r>
              <a:rPr lang="en-US" sz="2400"/>
              <a:t> are available, </a:t>
            </a:r>
            <a:r>
              <a:rPr b="1" lang="en-US" sz="2400"/>
              <a:t>with memory proportionally larger than computing power.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EC2</a:t>
            </a:r>
            <a:endParaRPr/>
          </a:p>
        </p:txBody>
      </p:sp>
      <p:sp>
        <p:nvSpPr>
          <p:cNvPr id="237" name="Google Shape;237;p2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None/>
            </a:pPr>
            <a:r>
              <a:rPr b="1" lang="en-US" sz="2400"/>
              <a:t>High-CPU instances-</a:t>
            </a:r>
            <a:endParaRPr/>
          </a:p>
          <a:p>
            <a:pPr indent="-342900" lvl="0" marL="342900" rtl="0" algn="l">
              <a:lnSpc>
                <a:spcPct val="100000"/>
              </a:lnSpc>
              <a:spcBef>
                <a:spcPts val="480"/>
              </a:spcBef>
              <a:spcAft>
                <a:spcPts val="0"/>
              </a:spcAft>
              <a:buClr>
                <a:schemeClr val="dk1"/>
              </a:buClr>
              <a:buSzPts val="2400"/>
              <a:buChar char="•"/>
            </a:pPr>
            <a:r>
              <a:rPr lang="en-US" sz="2400"/>
              <a:t>This class targets </a:t>
            </a:r>
            <a:r>
              <a:rPr b="1" lang="en-US" sz="2400"/>
              <a:t>compute-intensive applications.</a:t>
            </a:r>
            <a:r>
              <a:rPr lang="en-US" sz="2400"/>
              <a:t> </a:t>
            </a:r>
            <a:endParaRPr/>
          </a:p>
          <a:p>
            <a:pPr indent="-342900" lvl="0" marL="342900" rtl="0" algn="l">
              <a:lnSpc>
                <a:spcPct val="100000"/>
              </a:lnSpc>
              <a:spcBef>
                <a:spcPts val="480"/>
              </a:spcBef>
              <a:spcAft>
                <a:spcPts val="0"/>
              </a:spcAft>
              <a:buClr>
                <a:schemeClr val="dk1"/>
              </a:buClr>
              <a:buSzPts val="2400"/>
              <a:buChar char="•"/>
            </a:pPr>
            <a:r>
              <a:rPr b="1" lang="en-US" sz="2400"/>
              <a:t>Two configurations are available</a:t>
            </a:r>
            <a:r>
              <a:rPr lang="en-US" sz="2400"/>
              <a:t> where </a:t>
            </a:r>
            <a:r>
              <a:rPr b="1" lang="en-US" sz="2400"/>
              <a:t>computing power proportionally increases more than memory.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EC2</a:t>
            </a:r>
            <a:endParaRPr/>
          </a:p>
        </p:txBody>
      </p:sp>
      <p:sp>
        <p:nvSpPr>
          <p:cNvPr id="243" name="Google Shape;243;p2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None/>
            </a:pPr>
            <a:r>
              <a:rPr b="1" lang="en-US" sz="2400"/>
              <a:t>Cluster Compute instances-</a:t>
            </a:r>
            <a:endParaRPr/>
          </a:p>
          <a:p>
            <a:pPr indent="-342900" lvl="0" marL="342900" rtl="0" algn="l">
              <a:lnSpc>
                <a:spcPct val="100000"/>
              </a:lnSpc>
              <a:spcBef>
                <a:spcPts val="480"/>
              </a:spcBef>
              <a:spcAft>
                <a:spcPts val="0"/>
              </a:spcAft>
              <a:buClr>
                <a:schemeClr val="dk1"/>
              </a:buClr>
              <a:buSzPts val="2400"/>
              <a:buChar char="•"/>
            </a:pPr>
            <a:r>
              <a:rPr lang="en-US" sz="2400"/>
              <a:t>This class is </a:t>
            </a:r>
            <a:r>
              <a:rPr b="1" lang="en-US" sz="2400"/>
              <a:t>used to provide virtual cluster services</a:t>
            </a:r>
            <a:r>
              <a:rPr lang="en-US" sz="2400"/>
              <a:t>. </a:t>
            </a:r>
            <a:endParaRPr/>
          </a:p>
          <a:p>
            <a:pPr indent="-342900" lvl="0" marL="342900" rtl="0" algn="l">
              <a:lnSpc>
                <a:spcPct val="100000"/>
              </a:lnSpc>
              <a:spcBef>
                <a:spcPts val="480"/>
              </a:spcBef>
              <a:spcAft>
                <a:spcPts val="0"/>
              </a:spcAft>
              <a:buClr>
                <a:schemeClr val="dk1"/>
              </a:buClr>
              <a:buSzPts val="2400"/>
              <a:buChar char="•"/>
            </a:pPr>
            <a:r>
              <a:rPr lang="en-US" sz="2400"/>
              <a:t>Instances in this category are characterized </a:t>
            </a:r>
            <a:r>
              <a:rPr b="1" lang="en-US" sz="2400"/>
              <a:t>by high CPU compute power and large memory and an extremely high I/O</a:t>
            </a:r>
            <a:r>
              <a:rPr lang="en-US" sz="2400"/>
              <a:t> and network performance, which makes it </a:t>
            </a:r>
            <a:r>
              <a:rPr b="1" lang="en-US" sz="2400"/>
              <a:t>suitable for HPC applications.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EC2</a:t>
            </a:r>
            <a:endParaRPr/>
          </a:p>
        </p:txBody>
      </p:sp>
      <p:sp>
        <p:nvSpPr>
          <p:cNvPr id="249" name="Google Shape;249;p2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None/>
            </a:pPr>
            <a:r>
              <a:rPr b="1" lang="en-US" sz="2400"/>
              <a:t>Cluster GPU instances-</a:t>
            </a:r>
            <a:endParaRPr/>
          </a:p>
          <a:p>
            <a:pPr indent="-342900" lvl="0" marL="342900" rtl="0" algn="l">
              <a:lnSpc>
                <a:spcPct val="100000"/>
              </a:lnSpc>
              <a:spcBef>
                <a:spcPts val="480"/>
              </a:spcBef>
              <a:spcAft>
                <a:spcPts val="0"/>
              </a:spcAft>
              <a:buClr>
                <a:schemeClr val="dk1"/>
              </a:buClr>
              <a:buSzPts val="2400"/>
              <a:buChar char="•"/>
            </a:pPr>
            <a:r>
              <a:rPr lang="en-US" sz="2400"/>
              <a:t>This class provides </a:t>
            </a:r>
            <a:r>
              <a:rPr b="1" lang="en-US" sz="2400"/>
              <a:t>instances featuring graphic processing units (GPUs)</a:t>
            </a:r>
            <a:r>
              <a:rPr lang="en-US" sz="2400"/>
              <a:t> and high compute power, large memory, and extremely high I/O and network performance. </a:t>
            </a:r>
            <a:endParaRPr/>
          </a:p>
          <a:p>
            <a:pPr indent="-342900" lvl="0" marL="342900" rtl="0" algn="l">
              <a:lnSpc>
                <a:spcPct val="100000"/>
              </a:lnSpc>
              <a:spcBef>
                <a:spcPts val="480"/>
              </a:spcBef>
              <a:spcAft>
                <a:spcPts val="0"/>
              </a:spcAft>
              <a:buClr>
                <a:schemeClr val="dk1"/>
              </a:buClr>
              <a:buSzPts val="2400"/>
              <a:buChar char="•"/>
            </a:pPr>
            <a:r>
              <a:rPr lang="en-US" sz="2400"/>
              <a:t>This class is particularly </a:t>
            </a:r>
            <a:r>
              <a:rPr b="1" lang="en-US" sz="2400"/>
              <a:t>suited for cluster applications that perform heavy graphic computations</a:t>
            </a:r>
            <a:r>
              <a:rPr lang="en-US" sz="2400"/>
              <a:t>, such as rendering clusters. </a:t>
            </a:r>
            <a:endParaRPr/>
          </a:p>
          <a:p>
            <a:pPr indent="-342900" lvl="0" marL="342900" rtl="0" algn="l">
              <a:lnSpc>
                <a:spcPct val="100000"/>
              </a:lnSpc>
              <a:spcBef>
                <a:spcPts val="480"/>
              </a:spcBef>
              <a:spcAft>
                <a:spcPts val="0"/>
              </a:spcAft>
              <a:buClr>
                <a:schemeClr val="dk1"/>
              </a:buClr>
              <a:buSzPts val="2400"/>
              <a:buChar char="•"/>
            </a:pPr>
            <a:r>
              <a:rPr b="1" lang="en-US" sz="2400"/>
              <a:t>Since GPU can be used for general-purpose computing, users of such instances can benefit from additional computing </a:t>
            </a:r>
            <a:r>
              <a:rPr lang="en-US" sz="2400"/>
              <a:t>power, which makes this class suitable for </a:t>
            </a:r>
            <a:r>
              <a:rPr b="1" lang="en-US" sz="2400"/>
              <a:t>HPC applications.</a:t>
            </a:r>
            <a:endParaRPr b="1" sz="2400"/>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EC2</a:t>
            </a:r>
            <a:endParaRPr/>
          </a:p>
        </p:txBody>
      </p:sp>
      <p:sp>
        <p:nvSpPr>
          <p:cNvPr id="255" name="Google Shape;255;p2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EC2 instances are </a:t>
            </a:r>
            <a:r>
              <a:rPr b="1" lang="en-US" sz="2400"/>
              <a:t>priced hourly according to the category they belong to. </a:t>
            </a:r>
            <a:endParaRPr b="1" sz="2400"/>
          </a:p>
          <a:p>
            <a:pPr indent="-342900" lvl="0" marL="342900" rtl="0" algn="l">
              <a:lnSpc>
                <a:spcPct val="100000"/>
              </a:lnSpc>
              <a:spcBef>
                <a:spcPts val="480"/>
              </a:spcBef>
              <a:spcAft>
                <a:spcPts val="0"/>
              </a:spcAft>
              <a:buClr>
                <a:schemeClr val="dk1"/>
              </a:buClr>
              <a:buSzPts val="2400"/>
              <a:buChar char="•"/>
            </a:pPr>
            <a:r>
              <a:rPr lang="en-US" sz="2400"/>
              <a:t>At the beginning of every hour of usage, </a:t>
            </a:r>
            <a:r>
              <a:rPr b="1" lang="en-US" sz="2400"/>
              <a:t>the user will be charged the cost of the entire hour.</a:t>
            </a:r>
            <a:r>
              <a:rPr lang="en-US" sz="2400"/>
              <a:t> </a:t>
            </a:r>
            <a:endParaRPr sz="2400"/>
          </a:p>
          <a:p>
            <a:pPr indent="-342900" lvl="0" marL="342900" rtl="0" algn="l">
              <a:lnSpc>
                <a:spcPct val="100000"/>
              </a:lnSpc>
              <a:spcBef>
                <a:spcPts val="480"/>
              </a:spcBef>
              <a:spcAft>
                <a:spcPts val="0"/>
              </a:spcAft>
              <a:buClr>
                <a:schemeClr val="dk1"/>
              </a:buClr>
              <a:buSzPts val="2400"/>
              <a:buChar char="•"/>
            </a:pPr>
            <a:r>
              <a:rPr lang="en-US" sz="2400"/>
              <a:t>The hourly expense charged for one instance is constant.</a:t>
            </a:r>
            <a:endParaRPr sz="2400"/>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EC2</a:t>
            </a:r>
            <a:endParaRPr/>
          </a:p>
        </p:txBody>
      </p:sp>
      <p:sp>
        <p:nvSpPr>
          <p:cNvPr id="261" name="Google Shape;261;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EC2 instances can be </a:t>
            </a:r>
            <a:r>
              <a:rPr b="1" lang="en-US" sz="2400"/>
              <a:t>run either by </a:t>
            </a:r>
            <a:endParaRPr b="1" sz="2400"/>
          </a:p>
          <a:p>
            <a:pPr indent="-342900" lvl="0" marL="342900" rtl="0" algn="l">
              <a:lnSpc>
                <a:spcPct val="100000"/>
              </a:lnSpc>
              <a:spcBef>
                <a:spcPts val="480"/>
              </a:spcBef>
              <a:spcAft>
                <a:spcPts val="0"/>
              </a:spcAft>
              <a:buClr>
                <a:schemeClr val="dk1"/>
              </a:buClr>
              <a:buSzPts val="2400"/>
              <a:buChar char="•"/>
            </a:pPr>
            <a:r>
              <a:rPr b="1" lang="en-US" sz="2400"/>
              <a:t>using the command-line tools provided by Amazon</a:t>
            </a:r>
            <a:r>
              <a:rPr lang="en-US" sz="2400"/>
              <a:t>, which connects the Amazon Web Service that provides remote access to the EC2 infrastructure, or </a:t>
            </a:r>
            <a:endParaRPr sz="2400"/>
          </a:p>
          <a:p>
            <a:pPr indent="-342900" lvl="0" marL="342900" rtl="0" algn="l">
              <a:lnSpc>
                <a:spcPct val="100000"/>
              </a:lnSpc>
              <a:spcBef>
                <a:spcPts val="480"/>
              </a:spcBef>
              <a:spcAft>
                <a:spcPts val="0"/>
              </a:spcAft>
              <a:buClr>
                <a:schemeClr val="dk1"/>
              </a:buClr>
              <a:buSzPts val="2400"/>
              <a:buChar char="•"/>
            </a:pPr>
            <a:r>
              <a:rPr b="1" lang="en-US" sz="2400"/>
              <a:t>via the AWS console, which allows the management of other services, such as S3. </a:t>
            </a:r>
            <a:endParaRPr b="1" sz="2400"/>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267" name="Google Shape;267;p2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lnSpc>
                <a:spcPct val="100000"/>
              </a:lnSpc>
              <a:spcBef>
                <a:spcPts val="0"/>
              </a:spcBef>
              <a:spcAft>
                <a:spcPts val="0"/>
              </a:spcAft>
              <a:buClr>
                <a:schemeClr val="dk1"/>
              </a:buClr>
              <a:buSzPts val="3200"/>
              <a:buNone/>
            </a:pPr>
            <a:r>
              <a:t/>
            </a:r>
            <a:endParaRPr/>
          </a:p>
        </p:txBody>
      </p:sp>
      <p:pic>
        <p:nvPicPr>
          <p:cNvPr id="268" name="Google Shape;268;p27"/>
          <p:cNvPicPr preferRelativeResize="0"/>
          <p:nvPr/>
        </p:nvPicPr>
        <p:blipFill rotWithShape="1">
          <a:blip r:embed="rId3">
            <a:alphaModFix/>
          </a:blip>
          <a:srcRect b="0" l="0" r="0" t="0"/>
          <a:stretch/>
        </p:blipFill>
        <p:spPr>
          <a:xfrm>
            <a:off x="395536" y="260648"/>
            <a:ext cx="8352928" cy="606224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EC2 environment</a:t>
            </a:r>
            <a:endParaRPr/>
          </a:p>
        </p:txBody>
      </p:sp>
      <p:sp>
        <p:nvSpPr>
          <p:cNvPr id="274" name="Google Shape;274;p2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EC2 instances are executed within a virtual environment, which </a:t>
            </a:r>
            <a:r>
              <a:rPr b="1" lang="en-US" sz="2400"/>
              <a:t>provides them with the services </a:t>
            </a:r>
            <a:r>
              <a:rPr lang="en-US" sz="2400"/>
              <a:t>they require to host applications. </a:t>
            </a:r>
            <a:endParaRPr/>
          </a:p>
          <a:p>
            <a:pPr indent="-342900" lvl="0" marL="342900" rtl="0" algn="l">
              <a:lnSpc>
                <a:spcPct val="100000"/>
              </a:lnSpc>
              <a:spcBef>
                <a:spcPts val="480"/>
              </a:spcBef>
              <a:spcAft>
                <a:spcPts val="0"/>
              </a:spcAft>
              <a:buClr>
                <a:schemeClr val="dk1"/>
              </a:buClr>
              <a:buSzPts val="2400"/>
              <a:buChar char="•"/>
            </a:pPr>
            <a:r>
              <a:rPr b="1" lang="en-US" sz="2400"/>
              <a:t>The EC2 environment is in charge of </a:t>
            </a:r>
            <a:endParaRPr/>
          </a:p>
          <a:p>
            <a:pPr indent="-342900" lvl="0" marL="342900" rtl="0" algn="l">
              <a:lnSpc>
                <a:spcPct val="100000"/>
              </a:lnSpc>
              <a:spcBef>
                <a:spcPts val="480"/>
              </a:spcBef>
              <a:spcAft>
                <a:spcPts val="0"/>
              </a:spcAft>
              <a:buClr>
                <a:schemeClr val="dk1"/>
              </a:buClr>
              <a:buSzPts val="2400"/>
              <a:buChar char="•"/>
            </a:pPr>
            <a:r>
              <a:rPr b="1" lang="en-US" sz="2400"/>
              <a:t>allocating addresses, </a:t>
            </a:r>
            <a:endParaRPr/>
          </a:p>
          <a:p>
            <a:pPr indent="-342900" lvl="0" marL="342900" rtl="0" algn="l">
              <a:lnSpc>
                <a:spcPct val="100000"/>
              </a:lnSpc>
              <a:spcBef>
                <a:spcPts val="480"/>
              </a:spcBef>
              <a:spcAft>
                <a:spcPts val="0"/>
              </a:spcAft>
              <a:buClr>
                <a:schemeClr val="dk1"/>
              </a:buClr>
              <a:buSzPts val="2400"/>
              <a:buChar char="•"/>
            </a:pPr>
            <a:r>
              <a:rPr b="1" lang="en-US" sz="2400"/>
              <a:t>attaching storage volumes, and </a:t>
            </a:r>
            <a:endParaRPr/>
          </a:p>
          <a:p>
            <a:pPr indent="-342900" lvl="0" marL="342900" rtl="0" algn="l">
              <a:lnSpc>
                <a:spcPct val="100000"/>
              </a:lnSpc>
              <a:spcBef>
                <a:spcPts val="480"/>
              </a:spcBef>
              <a:spcAft>
                <a:spcPts val="0"/>
              </a:spcAft>
              <a:buClr>
                <a:schemeClr val="dk1"/>
              </a:buClr>
              <a:buSzPts val="2400"/>
              <a:buChar char="•"/>
            </a:pPr>
            <a:r>
              <a:rPr b="1" lang="en-US" sz="2400"/>
              <a:t>configuring security</a:t>
            </a:r>
            <a:r>
              <a:rPr lang="en-US" sz="2400"/>
              <a:t> in terms of </a:t>
            </a:r>
            <a:r>
              <a:rPr b="1" lang="en-US" sz="2400"/>
              <a:t>access control and network connectivity</a:t>
            </a:r>
            <a:endParaRPr b="1" sz="2400"/>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8" name="Shape 278"/>
        <p:cNvGrpSpPr/>
        <p:nvPr/>
      </p:nvGrpSpPr>
      <p:grpSpPr>
        <a:xfrm>
          <a:off x="0" y="0"/>
          <a:ext cx="0" cy="0"/>
          <a:chOff x="0" y="0"/>
          <a:chExt cx="0" cy="0"/>
        </a:xfrm>
      </p:grpSpPr>
      <p:sp>
        <p:nvSpPr>
          <p:cNvPr id="279" name="Google Shape;279;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EC2 environment</a:t>
            </a:r>
            <a:endParaRPr/>
          </a:p>
        </p:txBody>
      </p:sp>
      <p:sp>
        <p:nvSpPr>
          <p:cNvPr id="280" name="Google Shape;280;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Char char="•"/>
            </a:pPr>
            <a:r>
              <a:rPr lang="en-US" sz="2400"/>
              <a:t>By default, instances are created with </a:t>
            </a:r>
            <a:r>
              <a:rPr b="1" lang="en-US" sz="2400"/>
              <a:t>an internal IP address, which makes them capable of communicating within the EC2 network and accessing the Internet as clients.</a:t>
            </a:r>
            <a:r>
              <a:rPr lang="en-US" sz="2400"/>
              <a:t>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Amazon Web Services (AWS)</a:t>
            </a:r>
            <a:endParaRPr/>
          </a:p>
        </p:txBody>
      </p:sp>
      <p:sp>
        <p:nvSpPr>
          <p:cNvPr id="104" name="Google Shape;104;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3200"/>
              <a:buChar char="•"/>
            </a:pPr>
            <a:r>
              <a:rPr lang="en-US"/>
              <a:t>VMs can be used to share computing resources both flexibly and safely. </a:t>
            </a:r>
            <a:endParaRPr/>
          </a:p>
          <a:p>
            <a:pPr indent="-342900" lvl="0" marL="342900" rtl="0" algn="l">
              <a:lnSpc>
                <a:spcPct val="100000"/>
              </a:lnSpc>
              <a:spcBef>
                <a:spcPts val="640"/>
              </a:spcBef>
              <a:spcAft>
                <a:spcPts val="0"/>
              </a:spcAft>
              <a:buClr>
                <a:schemeClr val="dk1"/>
              </a:buClr>
              <a:buSzPts val="3200"/>
              <a:buChar char="•"/>
            </a:pPr>
            <a:r>
              <a:rPr lang="en-US"/>
              <a:t>Amazon has been </a:t>
            </a:r>
            <a:r>
              <a:rPr lang="en-US">
                <a:solidFill>
                  <a:schemeClr val="accent1"/>
                </a:solidFill>
              </a:rPr>
              <a:t>a leader in providing public cloud services (http://aws.amazon.com/). </a:t>
            </a:r>
            <a:endParaRPr>
              <a:solidFill>
                <a:schemeClr val="accent1"/>
              </a:solidFill>
            </a:endParaRPr>
          </a:p>
          <a:p>
            <a:pPr indent="-342900" lvl="0" marL="342900" rtl="0" algn="l">
              <a:lnSpc>
                <a:spcPct val="100000"/>
              </a:lnSpc>
              <a:spcBef>
                <a:spcPts val="640"/>
              </a:spcBef>
              <a:spcAft>
                <a:spcPts val="0"/>
              </a:spcAft>
              <a:buClr>
                <a:schemeClr val="dk1"/>
              </a:buClr>
              <a:buSzPts val="3200"/>
              <a:buChar char="•"/>
            </a:pPr>
            <a:r>
              <a:rPr lang="en-US"/>
              <a:t>Amazon applies the </a:t>
            </a:r>
            <a:r>
              <a:rPr lang="en-US" u="sng">
                <a:solidFill>
                  <a:srgbClr val="FF0000"/>
                </a:solidFill>
              </a:rPr>
              <a:t>IaaS model</a:t>
            </a:r>
            <a:r>
              <a:rPr lang="en-US">
                <a:solidFill>
                  <a:schemeClr val="accent1"/>
                </a:solidFill>
              </a:rPr>
              <a:t> </a:t>
            </a:r>
            <a:r>
              <a:rPr lang="en-US"/>
              <a:t>in providing its services. </a:t>
            </a:r>
            <a:endParaRPr/>
          </a:p>
        </p:txBody>
      </p:sp>
      <p:sp>
        <p:nvSpPr>
          <p:cNvPr id="105" name="Google Shape;105;p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03-03-2023</a:t>
            </a:r>
            <a:endParaRPr/>
          </a:p>
        </p:txBody>
      </p:sp>
      <p:sp>
        <p:nvSpPr>
          <p:cNvPr id="106" name="Google Shape;106;p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Shweta Dhawan Chachra</a:t>
            </a:r>
            <a:endParaRPr/>
          </a:p>
        </p:txBody>
      </p:sp>
      <p:sp>
        <p:nvSpPr>
          <p:cNvPr id="107" name="Google Shape;107;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EC2 environment</a:t>
            </a:r>
            <a:endParaRPr/>
          </a:p>
        </p:txBody>
      </p:sp>
      <p:sp>
        <p:nvSpPr>
          <p:cNvPr id="286" name="Google Shape;286;p3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Char char="•"/>
            </a:pPr>
            <a:r>
              <a:rPr lang="en-US" sz="2400"/>
              <a:t>It is possible to </a:t>
            </a:r>
            <a:r>
              <a:rPr b="1" lang="en-US" sz="2400"/>
              <a:t>associate an Elastic IP to each instance, which can then be remapped to a different instance over time. </a:t>
            </a:r>
            <a:endParaRPr/>
          </a:p>
          <a:p>
            <a:pPr indent="-342900" lvl="0" marL="342900" rtl="0" algn="l">
              <a:lnSpc>
                <a:spcPct val="100000"/>
              </a:lnSpc>
              <a:spcBef>
                <a:spcPts val="480"/>
              </a:spcBef>
              <a:spcAft>
                <a:spcPts val="0"/>
              </a:spcAft>
              <a:buClr>
                <a:schemeClr val="dk1"/>
              </a:buClr>
              <a:buSzPts val="2400"/>
              <a:buChar char="•"/>
            </a:pPr>
            <a:r>
              <a:rPr lang="en-US" sz="2400"/>
              <a:t>Elastic IPs allow instances running in EC2 to act as servers reachable from the Internet and, </a:t>
            </a:r>
            <a:endParaRPr/>
          </a:p>
          <a:p>
            <a:pPr indent="-342900" lvl="0" marL="342900" rtl="0" algn="l">
              <a:lnSpc>
                <a:spcPct val="100000"/>
              </a:lnSpc>
              <a:spcBef>
                <a:spcPts val="480"/>
              </a:spcBef>
              <a:spcAft>
                <a:spcPts val="0"/>
              </a:spcAft>
              <a:buClr>
                <a:schemeClr val="dk1"/>
              </a:buClr>
              <a:buSzPts val="2400"/>
              <a:buChar char="•"/>
            </a:pPr>
            <a:r>
              <a:rPr lang="en-US" sz="2400"/>
              <a:t>since they are </a:t>
            </a:r>
            <a:r>
              <a:rPr b="1" lang="en-US" sz="2400"/>
              <a:t>not strictly bound to specific instances, to implement failover capabilities.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292" name="Google Shape;292;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Char char="•"/>
            </a:pPr>
            <a:r>
              <a:rPr lang="en-US" sz="2400"/>
              <a:t>The auto-assigned public IP address associated with my Amazon Elastic Compute Cloud (Amazon EC2) instance changes every time I stop and start the instance. </a:t>
            </a:r>
            <a:endParaRPr/>
          </a:p>
          <a:p>
            <a:pPr indent="0" lvl="0" marL="0" rtl="0" algn="l">
              <a:lnSpc>
                <a:spcPct val="100000"/>
              </a:lnSpc>
              <a:spcBef>
                <a:spcPts val="480"/>
              </a:spcBef>
              <a:spcAft>
                <a:spcPts val="0"/>
              </a:spcAft>
              <a:buClr>
                <a:schemeClr val="dk1"/>
              </a:buClr>
              <a:buSzPts val="2400"/>
              <a:buNone/>
            </a:pPr>
            <a:r>
              <a:t/>
            </a:r>
            <a:endParaRPr b="1" sz="2400"/>
          </a:p>
          <a:p>
            <a:pPr indent="0" lvl="0" marL="0" rtl="0" algn="l">
              <a:lnSpc>
                <a:spcPct val="100000"/>
              </a:lnSpc>
              <a:spcBef>
                <a:spcPts val="480"/>
              </a:spcBef>
              <a:spcAft>
                <a:spcPts val="0"/>
              </a:spcAft>
              <a:buClr>
                <a:schemeClr val="dk1"/>
              </a:buClr>
              <a:buSzPts val="2400"/>
              <a:buNone/>
            </a:pPr>
            <a:r>
              <a:t/>
            </a:r>
            <a:endParaRPr b="1" sz="2400"/>
          </a:p>
          <a:p>
            <a:pPr indent="0" lvl="0" marL="0" rtl="0" algn="l">
              <a:lnSpc>
                <a:spcPct val="100000"/>
              </a:lnSpc>
              <a:spcBef>
                <a:spcPts val="480"/>
              </a:spcBef>
              <a:spcAft>
                <a:spcPts val="0"/>
              </a:spcAft>
              <a:buClr>
                <a:schemeClr val="dk1"/>
              </a:buClr>
              <a:buSzPts val="2400"/>
              <a:buNone/>
            </a:pPr>
            <a:r>
              <a:rPr b="1" lang="en-US" sz="2400"/>
              <a:t>How can I assign a static public IP address to my Windows or Linux EC2 instance that doesn't change when I stop/start the instance?</a:t>
            </a:r>
            <a:endParaRPr/>
          </a:p>
          <a:p>
            <a:pPr indent="-190500" lvl="0" marL="342900" rtl="0" algn="l">
              <a:lnSpc>
                <a:spcPct val="100000"/>
              </a:lnSpc>
              <a:spcBef>
                <a:spcPts val="480"/>
              </a:spcBef>
              <a:spcAft>
                <a:spcPts val="0"/>
              </a:spcAft>
              <a:buClr>
                <a:schemeClr val="dk1"/>
              </a:buClr>
              <a:buSzPts val="2400"/>
              <a:buNone/>
            </a:pPr>
            <a:r>
              <a:t/>
            </a:r>
            <a:endParaRPr sz="24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6" name="Shape 296"/>
        <p:cNvGrpSpPr/>
        <p:nvPr/>
      </p:nvGrpSpPr>
      <p:grpSpPr>
        <a:xfrm>
          <a:off x="0" y="0"/>
          <a:ext cx="0" cy="0"/>
          <a:chOff x="0" y="0"/>
          <a:chExt cx="0" cy="0"/>
        </a:xfrm>
      </p:grpSpPr>
      <p:sp>
        <p:nvSpPr>
          <p:cNvPr id="297" name="Google Shape;297;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298" name="Google Shape;298;p3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b="1" lang="en-US" sz="2400"/>
              <a:t>Solution-</a:t>
            </a:r>
            <a:endParaRPr/>
          </a:p>
          <a:p>
            <a:pPr indent="0" lvl="0" marL="0" rtl="0" algn="l">
              <a:lnSpc>
                <a:spcPct val="100000"/>
              </a:lnSpc>
              <a:spcBef>
                <a:spcPts val="480"/>
              </a:spcBef>
              <a:spcAft>
                <a:spcPts val="0"/>
              </a:spcAft>
              <a:buClr>
                <a:schemeClr val="dk1"/>
              </a:buClr>
              <a:buSzPts val="2400"/>
              <a:buNone/>
            </a:pPr>
            <a:r>
              <a:rPr lang="en-US" sz="2400"/>
              <a:t>Short description</a:t>
            </a:r>
            <a:endParaRPr/>
          </a:p>
          <a:p>
            <a:pPr indent="-342900" lvl="0" marL="342900" rtl="0" algn="l">
              <a:lnSpc>
                <a:spcPct val="100000"/>
              </a:lnSpc>
              <a:spcBef>
                <a:spcPts val="480"/>
              </a:spcBef>
              <a:spcAft>
                <a:spcPts val="0"/>
              </a:spcAft>
              <a:buClr>
                <a:schemeClr val="dk1"/>
              </a:buClr>
              <a:buSzPts val="2400"/>
              <a:buChar char="•"/>
            </a:pPr>
            <a:r>
              <a:rPr lang="en-US" sz="2400"/>
              <a:t>An Elastic IP address is a static public IPv4 address associated with your AWS account in a specific Region. </a:t>
            </a:r>
            <a:endParaRPr/>
          </a:p>
          <a:p>
            <a:pPr indent="-342900" lvl="0" marL="342900" rtl="0" algn="l">
              <a:lnSpc>
                <a:spcPct val="100000"/>
              </a:lnSpc>
              <a:spcBef>
                <a:spcPts val="480"/>
              </a:spcBef>
              <a:spcAft>
                <a:spcPts val="0"/>
              </a:spcAft>
              <a:buClr>
                <a:schemeClr val="dk1"/>
              </a:buClr>
              <a:buSzPts val="2400"/>
              <a:buChar char="•"/>
            </a:pPr>
            <a:r>
              <a:rPr lang="en-US" sz="2400"/>
              <a:t>Unlike an auto-assigned public IP address, </a:t>
            </a:r>
            <a:r>
              <a:rPr b="1" lang="en-US" sz="2400"/>
              <a:t>an Elastic IP address is preserved after you stop and start your instance in a virtual private cloud (VPC).</a:t>
            </a:r>
            <a:endParaRPr b="1" sz="2400"/>
          </a:p>
        </p:txBody>
      </p:sp>
      <p:sp>
        <p:nvSpPr>
          <p:cNvPr id="299" name="Google Shape;299;p32"/>
          <p:cNvSpPr/>
          <p:nvPr/>
        </p:nvSpPr>
        <p:spPr>
          <a:xfrm>
            <a:off x="323528" y="6093296"/>
            <a:ext cx="7686600"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US" sz="1400" u="none" cap="none" strike="noStrike">
                <a:solidFill>
                  <a:schemeClr val="dk1"/>
                </a:solidFill>
                <a:latin typeface="Calibri"/>
                <a:ea typeface="Calibri"/>
                <a:cs typeface="Calibri"/>
                <a:sym typeface="Calibri"/>
              </a:rPr>
              <a:t>https://aws.amazon.com/premiumsupport/knowledge-center/ec2-associate-static-public-ip/</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EC2 environment</a:t>
            </a:r>
            <a:endParaRPr/>
          </a:p>
        </p:txBody>
      </p:sp>
      <p:sp>
        <p:nvSpPr>
          <p:cNvPr id="305" name="Google Shape;305;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Char char="•"/>
            </a:pPr>
            <a:r>
              <a:rPr lang="en-US" sz="2400"/>
              <a:t>Together with an external IP, </a:t>
            </a:r>
            <a:endParaRPr/>
          </a:p>
          <a:p>
            <a:pPr indent="-342900" lvl="0" marL="342900" rtl="0" algn="l">
              <a:lnSpc>
                <a:spcPct val="100000"/>
              </a:lnSpc>
              <a:spcBef>
                <a:spcPts val="480"/>
              </a:spcBef>
              <a:spcAft>
                <a:spcPts val="0"/>
              </a:spcAft>
              <a:buClr>
                <a:schemeClr val="dk1"/>
              </a:buClr>
              <a:buSzPts val="2400"/>
              <a:buChar char="•"/>
            </a:pPr>
            <a:r>
              <a:rPr b="1" lang="en-US" sz="2400"/>
              <a:t>EC2 instances are also given a domain name </a:t>
            </a:r>
            <a:r>
              <a:rPr lang="en-US" sz="2400"/>
              <a:t>that generally is in the form </a:t>
            </a:r>
            <a:endParaRPr/>
          </a:p>
          <a:p>
            <a:pPr indent="-342900" lvl="0" marL="342900" rtl="0" algn="l">
              <a:lnSpc>
                <a:spcPct val="100000"/>
              </a:lnSpc>
              <a:spcBef>
                <a:spcPts val="480"/>
              </a:spcBef>
              <a:spcAft>
                <a:spcPts val="0"/>
              </a:spcAft>
              <a:buClr>
                <a:schemeClr val="dk1"/>
              </a:buClr>
              <a:buSzPts val="2400"/>
              <a:buChar char="•"/>
            </a:pPr>
            <a:r>
              <a:rPr b="1" lang="en-US" sz="2400"/>
              <a:t>ec2-xxxxxx-xxx.compute-x.amazonaws.com</a:t>
            </a:r>
            <a:r>
              <a:rPr lang="en-US" sz="2400"/>
              <a:t>,</a:t>
            </a:r>
            <a:endParaRPr/>
          </a:p>
          <a:p>
            <a:pPr indent="-342900" lvl="0" marL="342900" rtl="0" algn="l">
              <a:lnSpc>
                <a:spcPct val="100000"/>
              </a:lnSpc>
              <a:spcBef>
                <a:spcPts val="480"/>
              </a:spcBef>
              <a:spcAft>
                <a:spcPts val="0"/>
              </a:spcAft>
              <a:buClr>
                <a:schemeClr val="dk1"/>
              </a:buClr>
              <a:buSzPts val="2400"/>
              <a:buChar char="•"/>
            </a:pPr>
            <a:r>
              <a:rPr lang="en-US" sz="2400"/>
              <a:t>where </a:t>
            </a:r>
            <a:endParaRPr/>
          </a:p>
          <a:p>
            <a:pPr indent="-342900" lvl="0" marL="342900" rtl="0" algn="l">
              <a:lnSpc>
                <a:spcPct val="100000"/>
              </a:lnSpc>
              <a:spcBef>
                <a:spcPts val="480"/>
              </a:spcBef>
              <a:spcAft>
                <a:spcPts val="0"/>
              </a:spcAft>
              <a:buClr>
                <a:schemeClr val="dk1"/>
              </a:buClr>
              <a:buSzPts val="2400"/>
              <a:buChar char="•"/>
            </a:pPr>
            <a:r>
              <a:rPr lang="en-US" sz="2400"/>
              <a:t>xxx-xxx-xxx =four parts of the external IP address separated by a dash, </a:t>
            </a:r>
            <a:endParaRPr/>
          </a:p>
          <a:p>
            <a:pPr indent="-342900" lvl="0" marL="342900" rtl="0" algn="l">
              <a:lnSpc>
                <a:spcPct val="100000"/>
              </a:lnSpc>
              <a:spcBef>
                <a:spcPts val="480"/>
              </a:spcBef>
              <a:spcAft>
                <a:spcPts val="0"/>
              </a:spcAft>
              <a:buClr>
                <a:schemeClr val="dk1"/>
              </a:buClr>
              <a:buSzPts val="2400"/>
              <a:buChar char="•"/>
            </a:pPr>
            <a:r>
              <a:rPr lang="en-US" sz="2400"/>
              <a:t>compute-x = information about the availability zone where instances are deployed. </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3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EC2 environment</a:t>
            </a:r>
            <a:endParaRPr/>
          </a:p>
        </p:txBody>
      </p:sp>
      <p:sp>
        <p:nvSpPr>
          <p:cNvPr id="311" name="Google Shape;311;p3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Char char="•"/>
            </a:pPr>
            <a:r>
              <a:rPr lang="en-US" sz="2400"/>
              <a:t>Currently, there are five availability zones that are priced differently: </a:t>
            </a:r>
            <a:endParaRPr/>
          </a:p>
          <a:p>
            <a:pPr indent="-342900" lvl="0" marL="342900" rtl="0" algn="l">
              <a:lnSpc>
                <a:spcPct val="100000"/>
              </a:lnSpc>
              <a:spcBef>
                <a:spcPts val="480"/>
              </a:spcBef>
              <a:spcAft>
                <a:spcPts val="0"/>
              </a:spcAft>
              <a:buClr>
                <a:schemeClr val="dk1"/>
              </a:buClr>
              <a:buSzPts val="2400"/>
              <a:buChar char="•"/>
            </a:pPr>
            <a:r>
              <a:rPr b="1" lang="en-US" sz="2400"/>
              <a:t>two in the United States (Virginia and Northern California), </a:t>
            </a:r>
            <a:endParaRPr/>
          </a:p>
          <a:p>
            <a:pPr indent="-342900" lvl="0" marL="342900" rtl="0" algn="l">
              <a:lnSpc>
                <a:spcPct val="100000"/>
              </a:lnSpc>
              <a:spcBef>
                <a:spcPts val="480"/>
              </a:spcBef>
              <a:spcAft>
                <a:spcPts val="0"/>
              </a:spcAft>
              <a:buClr>
                <a:schemeClr val="dk1"/>
              </a:buClr>
              <a:buSzPts val="2400"/>
              <a:buChar char="•"/>
            </a:pPr>
            <a:r>
              <a:rPr b="1" lang="en-US" sz="2400"/>
              <a:t>one in Europe (Ireland), and </a:t>
            </a:r>
            <a:endParaRPr/>
          </a:p>
          <a:p>
            <a:pPr indent="-342900" lvl="0" marL="342900" rtl="0" algn="l">
              <a:lnSpc>
                <a:spcPct val="100000"/>
              </a:lnSpc>
              <a:spcBef>
                <a:spcPts val="480"/>
              </a:spcBef>
              <a:spcAft>
                <a:spcPts val="0"/>
              </a:spcAft>
              <a:buClr>
                <a:schemeClr val="dk1"/>
              </a:buClr>
              <a:buSzPts val="2400"/>
              <a:buChar char="•"/>
            </a:pPr>
            <a:r>
              <a:rPr b="1" lang="en-US" sz="2400"/>
              <a:t>two in Asia Pacific (Singapore and Tokyo).</a:t>
            </a:r>
            <a:endParaRPr b="1" sz="2400"/>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3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EC2 environment</a:t>
            </a:r>
            <a:endParaRPr/>
          </a:p>
        </p:txBody>
      </p:sp>
      <p:sp>
        <p:nvSpPr>
          <p:cNvPr id="317" name="Google Shape;317;p3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b="1" lang="en-US" sz="2400"/>
              <a:t>Instance owners can partially control where to deploy instances. </a:t>
            </a:r>
            <a:endParaRPr/>
          </a:p>
          <a:p>
            <a:pPr indent="-342900" lvl="0" marL="342900" rtl="0" algn="l">
              <a:lnSpc>
                <a:spcPct val="100000"/>
              </a:lnSpc>
              <a:spcBef>
                <a:spcPts val="480"/>
              </a:spcBef>
              <a:spcAft>
                <a:spcPts val="0"/>
              </a:spcAft>
              <a:buClr>
                <a:schemeClr val="dk1"/>
              </a:buClr>
              <a:buSzPts val="2400"/>
              <a:buChar char="•"/>
            </a:pPr>
            <a:r>
              <a:rPr lang="en-US" sz="2400"/>
              <a:t>Instead, they have a finer control over the security of the instances as well as their network accessibility. </a:t>
            </a:r>
            <a:endParaRPr/>
          </a:p>
          <a:p>
            <a:pPr indent="-342900" lvl="0" marL="342900" rtl="0" algn="l">
              <a:lnSpc>
                <a:spcPct val="100000"/>
              </a:lnSpc>
              <a:spcBef>
                <a:spcPts val="480"/>
              </a:spcBef>
              <a:spcAft>
                <a:spcPts val="0"/>
              </a:spcAft>
              <a:buClr>
                <a:schemeClr val="dk1"/>
              </a:buClr>
              <a:buSzPts val="2400"/>
              <a:buChar char="•"/>
            </a:pPr>
            <a:r>
              <a:rPr b="1" lang="en-US" sz="2400"/>
              <a:t>Instance owners can associate a key pair to one or more instances when these instances are created. </a:t>
            </a:r>
            <a:endParaRPr/>
          </a:p>
          <a:p>
            <a:pPr indent="-342900" lvl="0" marL="342900" rtl="0" algn="l">
              <a:lnSpc>
                <a:spcPct val="100000"/>
              </a:lnSpc>
              <a:spcBef>
                <a:spcPts val="480"/>
              </a:spcBef>
              <a:spcAft>
                <a:spcPts val="0"/>
              </a:spcAft>
              <a:buClr>
                <a:schemeClr val="dk1"/>
              </a:buClr>
              <a:buSzPts val="2400"/>
              <a:buChar char="•"/>
            </a:pPr>
            <a:r>
              <a:rPr b="1" lang="en-US" sz="2400"/>
              <a:t>A key pair allows the owner to remotely connect to the instance once this is running and gain root access to it.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EC2 environment</a:t>
            </a:r>
            <a:endParaRPr/>
          </a:p>
        </p:txBody>
      </p:sp>
      <p:sp>
        <p:nvSpPr>
          <p:cNvPr id="323" name="Google Shape;323;p3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Char char="•"/>
            </a:pPr>
            <a:r>
              <a:rPr b="1" lang="en-US" sz="2400"/>
              <a:t>Amazon EC2 controls the accessibility of a virtual instance with basic firewall configuration</a:t>
            </a:r>
            <a:r>
              <a:rPr lang="en-US" sz="2400"/>
              <a:t>, allowing the specification of source address, port, and protocols (TCP, UDP, ICMP). </a:t>
            </a:r>
            <a:endParaRPr/>
          </a:p>
          <a:p>
            <a:pPr indent="-342900" lvl="0" marL="342900" rtl="0" algn="l">
              <a:lnSpc>
                <a:spcPct val="100000"/>
              </a:lnSpc>
              <a:spcBef>
                <a:spcPts val="480"/>
              </a:spcBef>
              <a:spcAft>
                <a:spcPts val="0"/>
              </a:spcAft>
              <a:buClr>
                <a:schemeClr val="dk1"/>
              </a:buClr>
              <a:buSzPts val="2400"/>
              <a:buChar char="•"/>
            </a:pPr>
            <a:r>
              <a:rPr b="1" lang="en-US" sz="2400"/>
              <a:t>Rules can also be attached to security groups, and instances can be made part of one or more groups before their deployment. </a:t>
            </a:r>
            <a:endParaRPr/>
          </a:p>
          <a:p>
            <a:pPr indent="-342900" lvl="0" marL="342900" rtl="0" algn="l">
              <a:lnSpc>
                <a:spcPct val="100000"/>
              </a:lnSpc>
              <a:spcBef>
                <a:spcPts val="480"/>
              </a:spcBef>
              <a:spcAft>
                <a:spcPts val="0"/>
              </a:spcAft>
              <a:buClr>
                <a:schemeClr val="dk1"/>
              </a:buClr>
              <a:buSzPts val="2400"/>
              <a:buChar char="•"/>
            </a:pPr>
            <a:r>
              <a:rPr b="1" lang="en-US" sz="2400"/>
              <a:t>Security groups and firewall rules constitute a flexible way of providing basic security for EC2 instances,</a:t>
            </a:r>
            <a:r>
              <a:rPr lang="en-US" sz="2400"/>
              <a:t> which has to be complemented by appropriate security configuration within the instance itself.</a:t>
            </a:r>
            <a:endParaRPr sz="24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3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Amazon elastic MapReduce</a:t>
            </a:r>
            <a:endParaRPr/>
          </a:p>
        </p:txBody>
      </p:sp>
      <p:sp>
        <p:nvSpPr>
          <p:cNvPr id="329" name="Google Shape;329;p3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Amazon Elastic MapReduce provides AWS users with </a:t>
            </a:r>
            <a:r>
              <a:rPr b="1" lang="en-US" sz="2400"/>
              <a:t>a cloud computing platform for MapReduce applications. </a:t>
            </a:r>
            <a:endParaRPr/>
          </a:p>
          <a:p>
            <a:pPr indent="-342900" lvl="0" marL="342900" rtl="0" algn="l">
              <a:lnSpc>
                <a:spcPct val="100000"/>
              </a:lnSpc>
              <a:spcBef>
                <a:spcPts val="480"/>
              </a:spcBef>
              <a:spcAft>
                <a:spcPts val="0"/>
              </a:spcAft>
              <a:buClr>
                <a:schemeClr val="dk1"/>
              </a:buClr>
              <a:buSzPts val="2400"/>
              <a:buChar char="•"/>
            </a:pPr>
            <a:r>
              <a:rPr lang="en-US" sz="2400"/>
              <a:t>It utilizes </a:t>
            </a:r>
            <a:r>
              <a:rPr b="1" lang="en-US" sz="2400"/>
              <a:t>Hadoop as the MapReduce engine, deployed on a virtual infrastructure composed of EC2 instances</a:t>
            </a:r>
            <a:r>
              <a:rPr lang="en-US" sz="2400"/>
              <a:t>, and uses Amazon S3 for storage needs.</a:t>
            </a:r>
            <a:endParaRPr sz="2400"/>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3" name="Shape 333"/>
        <p:cNvGrpSpPr/>
        <p:nvPr/>
      </p:nvGrpSpPr>
      <p:grpSpPr>
        <a:xfrm>
          <a:off x="0" y="0"/>
          <a:ext cx="0" cy="0"/>
          <a:chOff x="0" y="0"/>
          <a:chExt cx="0" cy="0"/>
        </a:xfrm>
      </p:grpSpPr>
      <p:sp>
        <p:nvSpPr>
          <p:cNvPr id="334" name="Google Shape;334;p3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Storage services AWS</a:t>
            </a:r>
            <a:endParaRPr/>
          </a:p>
        </p:txBody>
      </p:sp>
      <p:sp>
        <p:nvSpPr>
          <p:cNvPr id="335" name="Google Shape;335;p3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Storage services AWS provides </a:t>
            </a:r>
            <a:r>
              <a:rPr b="1" lang="en-US" sz="2400">
                <a:solidFill>
                  <a:srgbClr val="FF0000"/>
                </a:solidFill>
              </a:rPr>
              <a:t>a collection of services for data storage</a:t>
            </a:r>
            <a:r>
              <a:rPr lang="en-US" sz="2400">
                <a:solidFill>
                  <a:srgbClr val="FF0000"/>
                </a:solidFill>
              </a:rPr>
              <a:t> </a:t>
            </a:r>
            <a:endParaRPr/>
          </a:p>
          <a:p>
            <a:pPr indent="-342900" lvl="0" marL="342900" rtl="0" algn="l">
              <a:lnSpc>
                <a:spcPct val="100000"/>
              </a:lnSpc>
              <a:spcBef>
                <a:spcPts val="480"/>
              </a:spcBef>
              <a:spcAft>
                <a:spcPts val="0"/>
              </a:spcAft>
              <a:buClr>
                <a:srgbClr val="FF0000"/>
              </a:buClr>
              <a:buSzPts val="2400"/>
              <a:buChar char="•"/>
            </a:pPr>
            <a:r>
              <a:rPr b="1" lang="en-US" sz="2400">
                <a:solidFill>
                  <a:srgbClr val="FF0000"/>
                </a:solidFill>
              </a:rPr>
              <a:t>The core service in this area is represented by Amazon Simple Storage Service (S3). </a:t>
            </a:r>
            <a:endParaRPr b="1" sz="2400"/>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Amazon S3</a:t>
            </a:r>
            <a:endParaRPr/>
          </a:p>
        </p:txBody>
      </p:sp>
      <p:sp>
        <p:nvSpPr>
          <p:cNvPr id="341" name="Google Shape;341;p40"/>
          <p:cNvSpPr txBox="1"/>
          <p:nvPr>
            <p:ph idx="1" type="body"/>
          </p:nvPr>
        </p:nvSpPr>
        <p:spPr>
          <a:xfrm>
            <a:off x="457200" y="1484784"/>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S3 is </a:t>
            </a:r>
            <a:r>
              <a:rPr b="1" lang="en-US" sz="2400"/>
              <a:t>a distributed object store that allows users to store information in different formats. </a:t>
            </a:r>
            <a:endParaRPr b="1" sz="2400"/>
          </a:p>
        </p:txBody>
      </p:sp>
      <p:pic>
        <p:nvPicPr>
          <p:cNvPr id="342" name="Google Shape;342;p40"/>
          <p:cNvPicPr preferRelativeResize="0"/>
          <p:nvPr/>
        </p:nvPicPr>
        <p:blipFill rotWithShape="1">
          <a:blip r:embed="rId3">
            <a:alphaModFix/>
          </a:blip>
          <a:srcRect b="27120" l="4478" r="9612" t="31254"/>
          <a:stretch/>
        </p:blipFill>
        <p:spPr>
          <a:xfrm>
            <a:off x="215900" y="2564904"/>
            <a:ext cx="8785225" cy="4084637"/>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AWS Architecture</a:t>
            </a:r>
            <a:endParaRPr/>
          </a:p>
        </p:txBody>
      </p:sp>
      <p:sp>
        <p:nvSpPr>
          <p:cNvPr id="113" name="Google Shape;113;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lnSpc>
                <a:spcPct val="100000"/>
              </a:lnSpc>
              <a:spcBef>
                <a:spcPts val="0"/>
              </a:spcBef>
              <a:spcAft>
                <a:spcPts val="0"/>
              </a:spcAft>
              <a:buClr>
                <a:schemeClr val="dk1"/>
              </a:buClr>
              <a:buSzPts val="3200"/>
              <a:buNone/>
            </a:pPr>
            <a:r>
              <a:t/>
            </a:r>
            <a:endParaRPr/>
          </a:p>
        </p:txBody>
      </p:sp>
      <p:pic>
        <p:nvPicPr>
          <p:cNvPr id="114" name="Google Shape;114;p4"/>
          <p:cNvPicPr preferRelativeResize="0"/>
          <p:nvPr/>
        </p:nvPicPr>
        <p:blipFill rotWithShape="1">
          <a:blip r:embed="rId3">
            <a:alphaModFix/>
          </a:blip>
          <a:srcRect b="0" l="0" r="0" t="0"/>
          <a:stretch/>
        </p:blipFill>
        <p:spPr>
          <a:xfrm>
            <a:off x="70867" y="1233512"/>
            <a:ext cx="9037637" cy="5003800"/>
          </a:xfrm>
          <a:prstGeom prst="rect">
            <a:avLst/>
          </a:prstGeom>
          <a:noFill/>
          <a:ln>
            <a:noFill/>
          </a:ln>
        </p:spPr>
      </p:pic>
      <p:sp>
        <p:nvSpPr>
          <p:cNvPr id="115" name="Google Shape;115;p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03-03-2023</a:t>
            </a:r>
            <a:endParaRPr/>
          </a:p>
        </p:txBody>
      </p:sp>
      <p:sp>
        <p:nvSpPr>
          <p:cNvPr id="116" name="Google Shape;116;p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Shweta Dhawan Chachra</a:t>
            </a:r>
            <a:endParaRPr/>
          </a:p>
        </p:txBody>
      </p:sp>
      <p:sp>
        <p:nvSpPr>
          <p:cNvPr id="117" name="Google Shape;117;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S3 key concepts </a:t>
            </a:r>
            <a:br>
              <a:rPr lang="en-US"/>
            </a:br>
            <a:endParaRPr/>
          </a:p>
        </p:txBody>
      </p:sp>
      <p:sp>
        <p:nvSpPr>
          <p:cNvPr id="348" name="Google Shape;348;p4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As the name suggests, S3 has been designed to provide a simple storage service that’s </a:t>
            </a:r>
            <a:r>
              <a:rPr b="1" lang="en-US" sz="2400"/>
              <a:t>accessible through a Representational State Transfer (REST) interface</a:t>
            </a:r>
            <a:r>
              <a:rPr lang="en-US" sz="2400"/>
              <a:t>, which is quite similar to a distributed file system but which presents some important differences that </a:t>
            </a:r>
            <a:r>
              <a:rPr b="1" lang="en-US" sz="2400"/>
              <a:t>allow the infrastructure to be highly efficient:</a:t>
            </a:r>
            <a:endParaRPr/>
          </a:p>
          <a:p>
            <a:pPr indent="-457200" lvl="0" marL="457200" rtl="0" algn="l">
              <a:lnSpc>
                <a:spcPct val="100000"/>
              </a:lnSpc>
              <a:spcBef>
                <a:spcPts val="480"/>
              </a:spcBef>
              <a:spcAft>
                <a:spcPts val="0"/>
              </a:spcAft>
              <a:buClr>
                <a:schemeClr val="dk1"/>
              </a:buClr>
              <a:buSzPts val="2400"/>
              <a:buFont typeface="Calibri"/>
              <a:buAutoNum type="arabicParenR"/>
            </a:pPr>
            <a:r>
              <a:rPr b="1" lang="en-US" sz="2400"/>
              <a:t>The storage is organized in a two-level hierarchy</a:t>
            </a:r>
            <a:endParaRPr/>
          </a:p>
          <a:p>
            <a:pPr indent="-457200" lvl="0" marL="457200" rtl="0" algn="l">
              <a:lnSpc>
                <a:spcPct val="100000"/>
              </a:lnSpc>
              <a:spcBef>
                <a:spcPts val="480"/>
              </a:spcBef>
              <a:spcAft>
                <a:spcPts val="0"/>
              </a:spcAft>
              <a:buClr>
                <a:schemeClr val="dk1"/>
              </a:buClr>
              <a:buSzPts val="2400"/>
              <a:buFont typeface="Calibri"/>
              <a:buAutoNum type="arabicParenR"/>
            </a:pPr>
            <a:r>
              <a:rPr b="1" lang="en-US" sz="2400"/>
              <a:t>Stored objects cannot be manipulated like standard files.</a:t>
            </a:r>
            <a:endParaRPr/>
          </a:p>
          <a:p>
            <a:pPr indent="-457200" lvl="0" marL="457200" rtl="0" algn="l">
              <a:lnSpc>
                <a:spcPct val="100000"/>
              </a:lnSpc>
              <a:spcBef>
                <a:spcPts val="480"/>
              </a:spcBef>
              <a:spcAft>
                <a:spcPts val="0"/>
              </a:spcAft>
              <a:buClr>
                <a:schemeClr val="dk1"/>
              </a:buClr>
              <a:buSzPts val="2400"/>
              <a:buFont typeface="Calibri"/>
              <a:buAutoNum type="arabicParenR"/>
            </a:pPr>
            <a:r>
              <a:rPr b="1" lang="en-US" sz="2400"/>
              <a:t>Content is not immediately available to users</a:t>
            </a:r>
            <a:endParaRPr/>
          </a:p>
          <a:p>
            <a:pPr indent="-457200" lvl="0" marL="457200" rtl="0" algn="l">
              <a:lnSpc>
                <a:spcPct val="100000"/>
              </a:lnSpc>
              <a:spcBef>
                <a:spcPts val="480"/>
              </a:spcBef>
              <a:spcAft>
                <a:spcPts val="0"/>
              </a:spcAft>
              <a:buClr>
                <a:schemeClr val="dk1"/>
              </a:buClr>
              <a:buSzPts val="2400"/>
              <a:buFont typeface="Calibri"/>
              <a:buAutoNum type="arabicParenR"/>
            </a:pPr>
            <a:r>
              <a:rPr b="1" lang="en-US" sz="2400"/>
              <a:t>Requests will occasionally fail.</a:t>
            </a:r>
            <a:endParaRPr b="1" sz="2400"/>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4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Storage Service (S3). </a:t>
            </a:r>
            <a:br>
              <a:rPr lang="en-US"/>
            </a:br>
            <a:endParaRPr/>
          </a:p>
        </p:txBody>
      </p:sp>
      <p:sp>
        <p:nvSpPr>
          <p:cNvPr id="354" name="Google Shape;354;p4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None/>
            </a:pPr>
            <a:r>
              <a:rPr b="1" lang="en-US" sz="2400"/>
              <a:t>The storage is organized in a two-level hierarchy-</a:t>
            </a:r>
            <a:endParaRPr/>
          </a:p>
          <a:p>
            <a:pPr indent="-342900" lvl="0" marL="342900" rtl="0" algn="l">
              <a:lnSpc>
                <a:spcPct val="100000"/>
              </a:lnSpc>
              <a:spcBef>
                <a:spcPts val="480"/>
              </a:spcBef>
              <a:spcAft>
                <a:spcPts val="0"/>
              </a:spcAft>
              <a:buClr>
                <a:schemeClr val="dk1"/>
              </a:buClr>
              <a:buSzPts val="2400"/>
              <a:buChar char="•"/>
            </a:pPr>
            <a:r>
              <a:rPr b="1" lang="en-US" sz="2400"/>
              <a:t>Buckets &amp; Objects</a:t>
            </a:r>
            <a:endParaRPr/>
          </a:p>
          <a:p>
            <a:pPr indent="-190500" lvl="0" marL="342900" rtl="0" algn="l">
              <a:lnSpc>
                <a:spcPct val="100000"/>
              </a:lnSpc>
              <a:spcBef>
                <a:spcPts val="480"/>
              </a:spcBef>
              <a:spcAft>
                <a:spcPts val="0"/>
              </a:spcAft>
              <a:buClr>
                <a:schemeClr val="dk1"/>
              </a:buClr>
              <a:buSzPts val="2400"/>
              <a:buNone/>
            </a:pPr>
            <a:r>
              <a:t/>
            </a:r>
            <a:endParaRPr sz="2400"/>
          </a:p>
          <a:p>
            <a:pPr indent="-190500" lvl="0" marL="342900" rtl="0" algn="l">
              <a:lnSpc>
                <a:spcPct val="100000"/>
              </a:lnSpc>
              <a:spcBef>
                <a:spcPts val="480"/>
              </a:spcBef>
              <a:spcAft>
                <a:spcPts val="0"/>
              </a:spcAft>
              <a:buClr>
                <a:schemeClr val="dk1"/>
              </a:buClr>
              <a:buSzPts val="2400"/>
              <a:buNone/>
            </a:pPr>
            <a:r>
              <a:t/>
            </a:r>
            <a:endParaRPr sz="2400"/>
          </a:p>
          <a:p>
            <a:pPr indent="-190500" lvl="0" marL="342900" rtl="0" algn="l">
              <a:lnSpc>
                <a:spcPct val="100000"/>
              </a:lnSpc>
              <a:spcBef>
                <a:spcPts val="480"/>
              </a:spcBef>
              <a:spcAft>
                <a:spcPts val="0"/>
              </a:spcAft>
              <a:buClr>
                <a:schemeClr val="dk1"/>
              </a:buClr>
              <a:buSzPts val="2400"/>
              <a:buNone/>
            </a:pPr>
            <a:r>
              <a:t/>
            </a:r>
            <a:endParaRPr sz="2400"/>
          </a:p>
          <a:p>
            <a:pPr indent="-342900" lvl="0" marL="342900" rtl="0" algn="l">
              <a:lnSpc>
                <a:spcPct val="100000"/>
              </a:lnSpc>
              <a:spcBef>
                <a:spcPts val="480"/>
              </a:spcBef>
              <a:spcAft>
                <a:spcPts val="0"/>
              </a:spcAft>
              <a:buClr>
                <a:schemeClr val="dk1"/>
              </a:buClr>
              <a:buSzPts val="2400"/>
              <a:buChar char="•"/>
            </a:pPr>
            <a:r>
              <a:rPr lang="en-US" sz="2400"/>
              <a:t>S3 </a:t>
            </a:r>
            <a:r>
              <a:rPr b="1" lang="en-US" sz="2400"/>
              <a:t>organizes its storage space into buckets that cannot be further partitioned. </a:t>
            </a:r>
            <a:endParaRPr b="1" sz="2400"/>
          </a:p>
          <a:p>
            <a:pPr indent="-342900" lvl="0" marL="342900" rtl="0" algn="l">
              <a:lnSpc>
                <a:spcPct val="100000"/>
              </a:lnSpc>
              <a:spcBef>
                <a:spcPts val="480"/>
              </a:spcBef>
              <a:spcAft>
                <a:spcPts val="0"/>
              </a:spcAft>
              <a:buClr>
                <a:schemeClr val="dk1"/>
              </a:buClr>
              <a:buSzPts val="2400"/>
              <a:buChar char="•"/>
            </a:pPr>
            <a:r>
              <a:rPr lang="en-US" sz="2400"/>
              <a:t>This means that it is </a:t>
            </a:r>
            <a:r>
              <a:rPr b="1" lang="en-US" sz="2400"/>
              <a:t>not possible to create directories or other kinds of physical groupings for objects stored in a bucket. </a:t>
            </a:r>
            <a:endParaRPr b="1" sz="24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8" name="Shape 358"/>
        <p:cNvGrpSpPr/>
        <p:nvPr/>
      </p:nvGrpSpPr>
      <p:grpSpPr>
        <a:xfrm>
          <a:off x="0" y="0"/>
          <a:ext cx="0" cy="0"/>
          <a:chOff x="0" y="0"/>
          <a:chExt cx="0" cy="0"/>
        </a:xfrm>
      </p:grpSpPr>
      <p:sp>
        <p:nvSpPr>
          <p:cNvPr id="359" name="Google Shape;359;p4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Storage Service (S3). </a:t>
            </a:r>
            <a:br>
              <a:rPr lang="en-US"/>
            </a:br>
            <a:endParaRPr/>
          </a:p>
        </p:txBody>
      </p:sp>
      <p:sp>
        <p:nvSpPr>
          <p:cNvPr id="360" name="Google Shape;360;p4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None/>
            </a:pPr>
            <a:r>
              <a:rPr b="1" lang="en-US" sz="2400"/>
              <a:t>Stored objects cannot be manipulated like standard files-</a:t>
            </a:r>
            <a:endParaRPr/>
          </a:p>
          <a:p>
            <a:pPr indent="-342900" lvl="0" marL="342900" rtl="0" algn="l">
              <a:lnSpc>
                <a:spcPct val="100000"/>
              </a:lnSpc>
              <a:spcBef>
                <a:spcPts val="480"/>
              </a:spcBef>
              <a:spcAft>
                <a:spcPts val="0"/>
              </a:spcAft>
              <a:buClr>
                <a:schemeClr val="dk1"/>
              </a:buClr>
              <a:buSzPts val="2400"/>
              <a:buChar char="•"/>
            </a:pPr>
            <a:r>
              <a:rPr lang="en-US" sz="2400"/>
              <a:t>S3 has been designed to essentially provide storage for </a:t>
            </a:r>
            <a:r>
              <a:rPr b="1" lang="en-US" sz="2400"/>
              <a:t>objects that will not change over time</a:t>
            </a:r>
            <a:r>
              <a:rPr lang="en-US" sz="2400"/>
              <a:t>. </a:t>
            </a:r>
            <a:endParaRPr sz="2400"/>
          </a:p>
          <a:p>
            <a:pPr indent="-342900" lvl="0" marL="342900" rtl="0" algn="l">
              <a:lnSpc>
                <a:spcPct val="100000"/>
              </a:lnSpc>
              <a:spcBef>
                <a:spcPts val="480"/>
              </a:spcBef>
              <a:spcAft>
                <a:spcPts val="0"/>
              </a:spcAft>
              <a:buClr>
                <a:schemeClr val="dk1"/>
              </a:buClr>
              <a:buSzPts val="2400"/>
              <a:buChar char="•"/>
            </a:pPr>
            <a:r>
              <a:rPr lang="en-US" sz="2400"/>
              <a:t>Therefore, </a:t>
            </a:r>
            <a:r>
              <a:rPr lang="en-US" sz="2400">
                <a:solidFill>
                  <a:srgbClr val="FF0000"/>
                </a:solidFill>
              </a:rPr>
              <a:t>it </a:t>
            </a:r>
            <a:r>
              <a:rPr b="1" lang="en-US" sz="2400">
                <a:solidFill>
                  <a:srgbClr val="FF0000"/>
                </a:solidFill>
              </a:rPr>
              <a:t>does not allow </a:t>
            </a:r>
            <a:endParaRPr b="1" sz="2400">
              <a:solidFill>
                <a:srgbClr val="FF0000"/>
              </a:solidFill>
            </a:endParaRPr>
          </a:p>
          <a:p>
            <a:pPr indent="-342900" lvl="0" marL="342900" rtl="0" algn="l">
              <a:lnSpc>
                <a:spcPct val="100000"/>
              </a:lnSpc>
              <a:spcBef>
                <a:spcPts val="480"/>
              </a:spcBef>
              <a:spcAft>
                <a:spcPts val="0"/>
              </a:spcAft>
              <a:buClr>
                <a:srgbClr val="FF0000"/>
              </a:buClr>
              <a:buSzPts val="2400"/>
              <a:buChar char="•"/>
            </a:pPr>
            <a:r>
              <a:rPr b="1" lang="en-US" sz="2400">
                <a:solidFill>
                  <a:srgbClr val="FF0000"/>
                </a:solidFill>
              </a:rPr>
              <a:t>renaming, </a:t>
            </a:r>
            <a:endParaRPr b="1" sz="2400">
              <a:solidFill>
                <a:srgbClr val="FF0000"/>
              </a:solidFill>
            </a:endParaRPr>
          </a:p>
          <a:p>
            <a:pPr indent="-342900" lvl="0" marL="342900" rtl="0" algn="l">
              <a:lnSpc>
                <a:spcPct val="100000"/>
              </a:lnSpc>
              <a:spcBef>
                <a:spcPts val="480"/>
              </a:spcBef>
              <a:spcAft>
                <a:spcPts val="0"/>
              </a:spcAft>
              <a:buClr>
                <a:srgbClr val="FF0000"/>
              </a:buClr>
              <a:buSzPts val="2400"/>
              <a:buChar char="•"/>
            </a:pPr>
            <a:r>
              <a:rPr b="1" lang="en-US" sz="2400">
                <a:solidFill>
                  <a:srgbClr val="FF0000"/>
                </a:solidFill>
              </a:rPr>
              <a:t>modifying, or </a:t>
            </a:r>
            <a:endParaRPr b="1" sz="2400">
              <a:solidFill>
                <a:srgbClr val="FF0000"/>
              </a:solidFill>
            </a:endParaRPr>
          </a:p>
          <a:p>
            <a:pPr indent="-342900" lvl="0" marL="342900" rtl="0" algn="l">
              <a:lnSpc>
                <a:spcPct val="100000"/>
              </a:lnSpc>
              <a:spcBef>
                <a:spcPts val="480"/>
              </a:spcBef>
              <a:spcAft>
                <a:spcPts val="0"/>
              </a:spcAft>
              <a:buClr>
                <a:srgbClr val="FF0000"/>
              </a:buClr>
              <a:buSzPts val="2400"/>
              <a:buChar char="•"/>
            </a:pPr>
            <a:r>
              <a:rPr b="1" lang="en-US" sz="2400">
                <a:solidFill>
                  <a:srgbClr val="FF0000"/>
                </a:solidFill>
              </a:rPr>
              <a:t>relocating an object. </a:t>
            </a:r>
            <a:endParaRPr b="1" sz="2400">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4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Storage Service (S3). </a:t>
            </a:r>
            <a:br>
              <a:rPr lang="en-US"/>
            </a:br>
            <a:endParaRPr/>
          </a:p>
        </p:txBody>
      </p:sp>
      <p:sp>
        <p:nvSpPr>
          <p:cNvPr id="366" name="Google Shape;366;p4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None/>
            </a:pPr>
            <a:r>
              <a:rPr b="1" lang="en-US" sz="2400"/>
              <a:t>Stored objects cannot be manipulated like standard files-</a:t>
            </a:r>
            <a:endParaRPr/>
          </a:p>
          <a:p>
            <a:pPr indent="-342900" lvl="0" marL="342900" rtl="0" algn="l">
              <a:lnSpc>
                <a:spcPct val="100000"/>
              </a:lnSpc>
              <a:spcBef>
                <a:spcPts val="480"/>
              </a:spcBef>
              <a:spcAft>
                <a:spcPts val="0"/>
              </a:spcAft>
              <a:buClr>
                <a:schemeClr val="dk1"/>
              </a:buClr>
              <a:buSzPts val="2400"/>
              <a:buChar char="•"/>
            </a:pPr>
            <a:r>
              <a:rPr lang="en-US" sz="2400"/>
              <a:t>Once an object has been added to a bucket, </a:t>
            </a:r>
            <a:endParaRPr sz="2400"/>
          </a:p>
          <a:p>
            <a:pPr indent="-342900" lvl="0" marL="342900" rtl="0" algn="l">
              <a:lnSpc>
                <a:spcPct val="100000"/>
              </a:lnSpc>
              <a:spcBef>
                <a:spcPts val="480"/>
              </a:spcBef>
              <a:spcAft>
                <a:spcPts val="0"/>
              </a:spcAft>
              <a:buClr>
                <a:srgbClr val="FF0000"/>
              </a:buClr>
              <a:buSzPts val="2400"/>
              <a:buChar char="•"/>
            </a:pPr>
            <a:r>
              <a:rPr b="1" lang="en-US" sz="2400">
                <a:solidFill>
                  <a:srgbClr val="FF0000"/>
                </a:solidFill>
              </a:rPr>
              <a:t>its content and position is immutable</a:t>
            </a:r>
            <a:r>
              <a:rPr lang="en-US" sz="2400">
                <a:solidFill>
                  <a:srgbClr val="FF0000"/>
                </a:solidFill>
              </a:rPr>
              <a:t>, </a:t>
            </a:r>
            <a:r>
              <a:rPr lang="en-US" sz="2400"/>
              <a:t>and </a:t>
            </a:r>
            <a:endParaRPr sz="2400"/>
          </a:p>
          <a:p>
            <a:pPr indent="-342900" lvl="0" marL="342900" rtl="0" algn="l">
              <a:lnSpc>
                <a:spcPct val="100000"/>
              </a:lnSpc>
              <a:spcBef>
                <a:spcPts val="480"/>
              </a:spcBef>
              <a:spcAft>
                <a:spcPts val="0"/>
              </a:spcAft>
              <a:buClr>
                <a:schemeClr val="dk1"/>
              </a:buClr>
              <a:buSzPts val="2400"/>
              <a:buChar char="•"/>
            </a:pPr>
            <a:r>
              <a:rPr lang="en-US" sz="2400"/>
              <a:t>the only way to change it is </a:t>
            </a:r>
            <a:r>
              <a:rPr b="1" lang="en-US" sz="2400">
                <a:solidFill>
                  <a:srgbClr val="FF0000"/>
                </a:solidFill>
              </a:rPr>
              <a:t>to remove the object from the store and add it again. </a:t>
            </a:r>
            <a:endParaRPr b="1" sz="2400">
              <a:solidFill>
                <a:srgbClr val="FF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4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Storage Service (S3). </a:t>
            </a:r>
            <a:br>
              <a:rPr lang="en-US"/>
            </a:br>
            <a:endParaRPr/>
          </a:p>
        </p:txBody>
      </p:sp>
      <p:sp>
        <p:nvSpPr>
          <p:cNvPr id="372" name="Google Shape;372;p4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None/>
            </a:pPr>
            <a:r>
              <a:rPr b="1" lang="en-US" sz="2400"/>
              <a:t>Content is not immediately available to users. </a:t>
            </a:r>
            <a:endParaRPr b="1" sz="2400"/>
          </a:p>
          <a:p>
            <a:pPr indent="-342900" lvl="0" marL="342900" rtl="0" algn="l">
              <a:lnSpc>
                <a:spcPct val="100000"/>
              </a:lnSpc>
              <a:spcBef>
                <a:spcPts val="480"/>
              </a:spcBef>
              <a:spcAft>
                <a:spcPts val="0"/>
              </a:spcAft>
              <a:buClr>
                <a:schemeClr val="dk1"/>
              </a:buClr>
              <a:buSzPts val="2400"/>
              <a:buChar char="•"/>
            </a:pPr>
            <a:r>
              <a:rPr lang="en-US" sz="2400"/>
              <a:t>The main design goal of S3 is to provide an eventually </a:t>
            </a:r>
            <a:r>
              <a:rPr b="1" lang="en-US" sz="2400"/>
              <a:t>consistent data store</a:t>
            </a:r>
            <a:r>
              <a:rPr lang="en-US" sz="2400"/>
              <a:t>. As a result, because it is a large distributed storage facility, changes are not immediately reflected. </a:t>
            </a:r>
            <a:endParaRPr sz="2400"/>
          </a:p>
          <a:p>
            <a:pPr indent="-342900" lvl="0" marL="342900" rtl="0" algn="l">
              <a:lnSpc>
                <a:spcPct val="100000"/>
              </a:lnSpc>
              <a:spcBef>
                <a:spcPts val="480"/>
              </a:spcBef>
              <a:spcAft>
                <a:spcPts val="0"/>
              </a:spcAft>
              <a:buClr>
                <a:schemeClr val="dk1"/>
              </a:buClr>
              <a:buSzPts val="2400"/>
              <a:buChar char="•"/>
            </a:pPr>
            <a:r>
              <a:rPr lang="en-US" sz="2400"/>
              <a:t>For instance, S3 uses </a:t>
            </a:r>
            <a:r>
              <a:rPr b="1" lang="en-US" sz="2400"/>
              <a:t>replication to provide redundancy</a:t>
            </a:r>
            <a:r>
              <a:rPr lang="en-US" sz="2400"/>
              <a:t> and efficiently serve objects across the globe; this practice introduces </a:t>
            </a:r>
            <a:r>
              <a:rPr b="1" lang="en-US" sz="2400"/>
              <a:t>latencies when adding objects to the store—especially large ones—which are not available instantly across the entire globe</a:t>
            </a:r>
            <a:endParaRPr b="1" sz="2400"/>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4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378" name="Google Shape;378;p4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None/>
            </a:pPr>
            <a:r>
              <a:rPr b="1" lang="en-US" sz="2400"/>
              <a:t>Requests will occasionally fail </a:t>
            </a:r>
            <a:endParaRPr/>
          </a:p>
          <a:p>
            <a:pPr indent="-342900" lvl="0" marL="342900" rtl="0" algn="l">
              <a:lnSpc>
                <a:spcPct val="100000"/>
              </a:lnSpc>
              <a:spcBef>
                <a:spcPts val="480"/>
              </a:spcBef>
              <a:spcAft>
                <a:spcPts val="0"/>
              </a:spcAft>
              <a:buClr>
                <a:schemeClr val="dk1"/>
              </a:buClr>
              <a:buSzPts val="2400"/>
              <a:buChar char="•"/>
            </a:pPr>
            <a:r>
              <a:rPr lang="en-US" sz="2400"/>
              <a:t>Due to the large distributed infrastructure being managed,</a:t>
            </a:r>
            <a:endParaRPr/>
          </a:p>
          <a:p>
            <a:pPr indent="-342900" lvl="0" marL="342900" rtl="0" algn="l">
              <a:lnSpc>
                <a:spcPct val="100000"/>
              </a:lnSpc>
              <a:spcBef>
                <a:spcPts val="480"/>
              </a:spcBef>
              <a:spcAft>
                <a:spcPts val="0"/>
              </a:spcAft>
              <a:buClr>
                <a:schemeClr val="dk1"/>
              </a:buClr>
              <a:buSzPts val="2400"/>
              <a:buChar char="•"/>
            </a:pPr>
            <a:r>
              <a:rPr b="1" lang="en-US" sz="2400"/>
              <a:t>requests for object may occasionally fail</a:t>
            </a:r>
            <a:r>
              <a:rPr lang="en-US" sz="2400"/>
              <a:t>. </a:t>
            </a:r>
            <a:endParaRPr sz="2400"/>
          </a:p>
          <a:p>
            <a:pPr indent="-342900" lvl="0" marL="342900" rtl="0" algn="l">
              <a:lnSpc>
                <a:spcPct val="100000"/>
              </a:lnSpc>
              <a:spcBef>
                <a:spcPts val="480"/>
              </a:spcBef>
              <a:spcAft>
                <a:spcPts val="0"/>
              </a:spcAft>
              <a:buClr>
                <a:schemeClr val="dk1"/>
              </a:buClr>
              <a:buSzPts val="2400"/>
              <a:buChar char="•"/>
            </a:pPr>
            <a:r>
              <a:rPr lang="en-US" sz="2400"/>
              <a:t>Under certain conditions, </a:t>
            </a:r>
            <a:r>
              <a:rPr b="1" lang="en-US" sz="2400"/>
              <a:t>S3 can decide to drop a request by returning an internal server error. </a:t>
            </a:r>
            <a:endParaRPr b="1" sz="2400"/>
          </a:p>
          <a:p>
            <a:pPr indent="-342900" lvl="0" marL="342900" rtl="0" algn="l">
              <a:lnSpc>
                <a:spcPct val="100000"/>
              </a:lnSpc>
              <a:spcBef>
                <a:spcPts val="480"/>
              </a:spcBef>
              <a:spcAft>
                <a:spcPts val="0"/>
              </a:spcAft>
              <a:buClr>
                <a:schemeClr val="dk1"/>
              </a:buClr>
              <a:buSzPts val="2400"/>
              <a:buChar char="•"/>
            </a:pPr>
            <a:r>
              <a:rPr lang="en-US" sz="2400"/>
              <a:t>Therefore, it is expected to have </a:t>
            </a:r>
            <a:r>
              <a:rPr b="1" lang="en-US" sz="2400"/>
              <a:t>a small failure rate during day-to-day operations</a:t>
            </a:r>
            <a:r>
              <a:rPr lang="en-US" sz="2400"/>
              <a:t>, which is generally </a:t>
            </a:r>
            <a:r>
              <a:rPr b="1" lang="en-US" sz="2400"/>
              <a:t>not identified as a persistent failure.</a:t>
            </a:r>
            <a:endParaRPr b="1" sz="2400"/>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4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Simple Storage Service (S3). </a:t>
            </a:r>
            <a:br>
              <a:rPr lang="en-US"/>
            </a:br>
            <a:endParaRPr/>
          </a:p>
        </p:txBody>
      </p:sp>
      <p:sp>
        <p:nvSpPr>
          <p:cNvPr id="384" name="Google Shape;384;p4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None/>
            </a:pPr>
            <a:r>
              <a:rPr lang="en-US" sz="2400"/>
              <a:t>The core components of S3 are two: </a:t>
            </a:r>
            <a:endParaRPr/>
          </a:p>
          <a:p>
            <a:pPr indent="-342900" lvl="0" marL="342900" rtl="0" algn="l">
              <a:lnSpc>
                <a:spcPct val="100000"/>
              </a:lnSpc>
              <a:spcBef>
                <a:spcPts val="480"/>
              </a:spcBef>
              <a:spcAft>
                <a:spcPts val="0"/>
              </a:spcAft>
              <a:buClr>
                <a:schemeClr val="dk1"/>
              </a:buClr>
              <a:buSzPts val="2400"/>
              <a:buChar char="•"/>
            </a:pPr>
            <a:r>
              <a:rPr b="1" lang="en-US" sz="2400"/>
              <a:t>Buckets </a:t>
            </a:r>
            <a:endParaRPr b="1" sz="2400"/>
          </a:p>
          <a:p>
            <a:pPr indent="-342900" lvl="0" marL="342900" rtl="0" algn="l">
              <a:lnSpc>
                <a:spcPct val="100000"/>
              </a:lnSpc>
              <a:spcBef>
                <a:spcPts val="480"/>
              </a:spcBef>
              <a:spcAft>
                <a:spcPts val="0"/>
              </a:spcAft>
              <a:buClr>
                <a:schemeClr val="dk1"/>
              </a:buClr>
              <a:buSzPts val="2400"/>
              <a:buChar char="•"/>
            </a:pPr>
            <a:r>
              <a:rPr b="1" lang="en-US" sz="2400"/>
              <a:t>Objects.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8" name="Shape 388"/>
        <p:cNvGrpSpPr/>
        <p:nvPr/>
      </p:nvGrpSpPr>
      <p:grpSpPr>
        <a:xfrm>
          <a:off x="0" y="0"/>
          <a:ext cx="0" cy="0"/>
          <a:chOff x="0" y="0"/>
          <a:chExt cx="0" cy="0"/>
        </a:xfrm>
      </p:grpSpPr>
      <p:sp>
        <p:nvSpPr>
          <p:cNvPr id="389" name="Google Shape;389;p4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Simple Storage Service (S3). </a:t>
            </a:r>
            <a:br>
              <a:rPr lang="en-US"/>
            </a:br>
            <a:endParaRPr/>
          </a:p>
        </p:txBody>
      </p:sp>
      <p:sp>
        <p:nvSpPr>
          <p:cNvPr id="390" name="Google Shape;390;p4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Buckets represent virtual containers in which to store objects; </a:t>
            </a:r>
            <a:endParaRPr/>
          </a:p>
          <a:p>
            <a:pPr indent="-190500" lvl="0" marL="342900" rtl="0" algn="l">
              <a:lnSpc>
                <a:spcPct val="100000"/>
              </a:lnSpc>
              <a:spcBef>
                <a:spcPts val="480"/>
              </a:spcBef>
              <a:spcAft>
                <a:spcPts val="0"/>
              </a:spcAft>
              <a:buClr>
                <a:schemeClr val="dk1"/>
              </a:buClr>
              <a:buSzPts val="2400"/>
              <a:buNone/>
            </a:pPr>
            <a:r>
              <a:t/>
            </a:r>
            <a:endParaRPr sz="2400"/>
          </a:p>
          <a:p>
            <a:pPr indent="-342900" lvl="0" marL="342900" rtl="0" algn="l">
              <a:lnSpc>
                <a:spcPct val="100000"/>
              </a:lnSpc>
              <a:spcBef>
                <a:spcPts val="480"/>
              </a:spcBef>
              <a:spcAft>
                <a:spcPts val="0"/>
              </a:spcAft>
              <a:buClr>
                <a:schemeClr val="dk1"/>
              </a:buClr>
              <a:buSzPts val="2400"/>
              <a:buChar char="•"/>
            </a:pPr>
            <a:r>
              <a:rPr lang="en-US" sz="2400"/>
              <a:t>Objects represent the content that is actually stored. </a:t>
            </a:r>
            <a:endParaRPr/>
          </a:p>
          <a:p>
            <a:pPr indent="-190500" lvl="0" marL="342900" rtl="0" algn="l">
              <a:lnSpc>
                <a:spcPct val="100000"/>
              </a:lnSpc>
              <a:spcBef>
                <a:spcPts val="480"/>
              </a:spcBef>
              <a:spcAft>
                <a:spcPts val="0"/>
              </a:spcAft>
              <a:buClr>
                <a:schemeClr val="dk1"/>
              </a:buClr>
              <a:buSzPts val="2400"/>
              <a:buNone/>
            </a:pPr>
            <a:r>
              <a:t/>
            </a:r>
            <a:endParaRPr sz="2400"/>
          </a:p>
          <a:p>
            <a:pPr indent="-342900" lvl="0" marL="342900" rtl="0" algn="l">
              <a:lnSpc>
                <a:spcPct val="100000"/>
              </a:lnSpc>
              <a:spcBef>
                <a:spcPts val="480"/>
              </a:spcBef>
              <a:spcAft>
                <a:spcPts val="0"/>
              </a:spcAft>
              <a:buClr>
                <a:schemeClr val="dk1"/>
              </a:buClr>
              <a:buSzPts val="2400"/>
              <a:buChar char="•"/>
            </a:pPr>
            <a:r>
              <a:rPr lang="en-US" sz="2400"/>
              <a:t>Objects can also be enriched with metadata that can be used to tag the stored content with additional information.</a:t>
            </a:r>
            <a:endParaRPr b="1" sz="2400"/>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49"/>
          <p:cNvSpPr txBox="1"/>
          <p:nvPr>
            <p:ph type="title"/>
          </p:nvPr>
        </p:nvSpPr>
        <p:spPr>
          <a:xfrm>
            <a:off x="457200" y="269776"/>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Buckets</a:t>
            </a:r>
            <a:endParaRPr/>
          </a:p>
        </p:txBody>
      </p:sp>
      <p:sp>
        <p:nvSpPr>
          <p:cNvPr id="396" name="Google Shape;396;p4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A bucket is a container of objects. </a:t>
            </a:r>
            <a:endParaRPr sz="2400"/>
          </a:p>
          <a:p>
            <a:pPr indent="-342900" lvl="0" marL="342900" rtl="0" algn="l">
              <a:lnSpc>
                <a:spcPct val="100000"/>
              </a:lnSpc>
              <a:spcBef>
                <a:spcPts val="480"/>
              </a:spcBef>
              <a:spcAft>
                <a:spcPts val="0"/>
              </a:spcAft>
              <a:buClr>
                <a:schemeClr val="dk1"/>
              </a:buClr>
              <a:buSzPts val="2400"/>
              <a:buChar char="•"/>
            </a:pPr>
            <a:r>
              <a:rPr lang="en-US" sz="2400"/>
              <a:t>It can be thought of as a virtual drive hosted on the S3 distributed storage, </a:t>
            </a:r>
            <a:r>
              <a:rPr b="1" lang="en-US" sz="2400"/>
              <a:t>which provides users with a flat store to which they can add objects. </a:t>
            </a:r>
            <a:endParaRPr b="1" sz="24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50"/>
          <p:cNvSpPr txBox="1"/>
          <p:nvPr>
            <p:ph type="title"/>
          </p:nvPr>
        </p:nvSpPr>
        <p:spPr>
          <a:xfrm>
            <a:off x="457200" y="269776"/>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Buckets</a:t>
            </a:r>
            <a:endParaRPr/>
          </a:p>
        </p:txBody>
      </p:sp>
      <p:sp>
        <p:nvSpPr>
          <p:cNvPr id="402" name="Google Shape;402;p5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Buckets are top level elements of the S3 storage architecture and </a:t>
            </a:r>
            <a:r>
              <a:rPr b="1" lang="en-US" sz="2400"/>
              <a:t>do not support nesting. </a:t>
            </a:r>
            <a:endParaRPr b="1" sz="2400"/>
          </a:p>
          <a:p>
            <a:pPr indent="-342900" lvl="0" marL="342900" rtl="0" algn="l">
              <a:lnSpc>
                <a:spcPct val="100000"/>
              </a:lnSpc>
              <a:spcBef>
                <a:spcPts val="480"/>
              </a:spcBef>
              <a:spcAft>
                <a:spcPts val="0"/>
              </a:spcAft>
              <a:buClr>
                <a:schemeClr val="dk1"/>
              </a:buClr>
              <a:buSzPts val="2400"/>
              <a:buChar char="•"/>
            </a:pPr>
            <a:r>
              <a:rPr lang="en-US" sz="2400"/>
              <a:t>That is, </a:t>
            </a:r>
            <a:r>
              <a:rPr b="1" lang="en-US" sz="2400"/>
              <a:t> </a:t>
            </a:r>
            <a:r>
              <a:rPr lang="en-US" sz="2400"/>
              <a:t>or other kinds of physical divisions. </a:t>
            </a:r>
            <a:endParaRPr sz="24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AWS Architecture</a:t>
            </a:r>
            <a:endParaRPr/>
          </a:p>
        </p:txBody>
      </p:sp>
      <p:sp>
        <p:nvSpPr>
          <p:cNvPr id="123" name="Google Shape;123;p5"/>
          <p:cNvSpPr txBox="1"/>
          <p:nvPr>
            <p:ph idx="1" type="body"/>
          </p:nvPr>
        </p:nvSpPr>
        <p:spPr>
          <a:xfrm>
            <a:off x="395536" y="1340768"/>
            <a:ext cx="8229600" cy="5517232"/>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Clr>
                <a:schemeClr val="dk1"/>
              </a:buClr>
              <a:buSzPts val="2400"/>
              <a:buNone/>
            </a:pPr>
            <a:r>
              <a:rPr lang="en-US" sz="2400"/>
              <a:t>The Figure shows the AWS architecture. </a:t>
            </a:r>
            <a:endParaRPr sz="2400"/>
          </a:p>
          <a:p>
            <a:pPr indent="-342900" lvl="0" marL="342900" rtl="0" algn="l">
              <a:lnSpc>
                <a:spcPct val="100000"/>
              </a:lnSpc>
              <a:spcBef>
                <a:spcPts val="480"/>
              </a:spcBef>
              <a:spcAft>
                <a:spcPts val="0"/>
              </a:spcAft>
              <a:buClr>
                <a:schemeClr val="accent1"/>
              </a:buClr>
              <a:buSzPts val="2400"/>
              <a:buChar char="•"/>
            </a:pPr>
            <a:r>
              <a:rPr lang="en-US" sz="2400">
                <a:solidFill>
                  <a:schemeClr val="accent1"/>
                </a:solidFill>
              </a:rPr>
              <a:t>EC2 (Elastic Compute Cloud)</a:t>
            </a:r>
            <a:r>
              <a:rPr lang="en-US" sz="2400"/>
              <a:t> provides the virtualized platforms to the </a:t>
            </a:r>
            <a:r>
              <a:rPr lang="en-US" sz="2400">
                <a:solidFill>
                  <a:schemeClr val="accent1"/>
                </a:solidFill>
              </a:rPr>
              <a:t>host VMs </a:t>
            </a:r>
            <a:r>
              <a:rPr lang="en-US" sz="2400"/>
              <a:t>where the cloud application can run. </a:t>
            </a:r>
            <a:endParaRPr sz="2400"/>
          </a:p>
          <a:p>
            <a:pPr indent="-342900" lvl="0" marL="342900" rtl="0" algn="l">
              <a:lnSpc>
                <a:spcPct val="100000"/>
              </a:lnSpc>
              <a:spcBef>
                <a:spcPts val="480"/>
              </a:spcBef>
              <a:spcAft>
                <a:spcPts val="0"/>
              </a:spcAft>
              <a:buClr>
                <a:schemeClr val="accent1"/>
              </a:buClr>
              <a:buSzPts val="2400"/>
              <a:buChar char="•"/>
            </a:pPr>
            <a:r>
              <a:rPr lang="en-US" sz="2400">
                <a:solidFill>
                  <a:schemeClr val="accent1"/>
                </a:solidFill>
              </a:rPr>
              <a:t>S3 (Simple Storage Service) </a:t>
            </a:r>
            <a:r>
              <a:rPr lang="en-US" sz="2400"/>
              <a:t>provides the </a:t>
            </a:r>
            <a:r>
              <a:rPr lang="en-US" sz="2400">
                <a:solidFill>
                  <a:schemeClr val="accent1"/>
                </a:solidFill>
              </a:rPr>
              <a:t>object-oriented storage service for users. </a:t>
            </a:r>
            <a:endParaRPr/>
          </a:p>
          <a:p>
            <a:pPr indent="-342900" lvl="0" marL="342900" rtl="0" algn="l">
              <a:lnSpc>
                <a:spcPct val="100000"/>
              </a:lnSpc>
              <a:spcBef>
                <a:spcPts val="480"/>
              </a:spcBef>
              <a:spcAft>
                <a:spcPts val="0"/>
              </a:spcAft>
              <a:buClr>
                <a:schemeClr val="accent1"/>
              </a:buClr>
              <a:buSzPts val="2400"/>
              <a:buChar char="•"/>
            </a:pPr>
            <a:r>
              <a:rPr lang="en-US" sz="2400">
                <a:solidFill>
                  <a:schemeClr val="accent1"/>
                </a:solidFill>
              </a:rPr>
              <a:t>EBS (Elastic Block Service) </a:t>
            </a:r>
            <a:r>
              <a:rPr lang="en-US" sz="2400"/>
              <a:t>provides the </a:t>
            </a:r>
            <a:r>
              <a:rPr lang="en-US" sz="2400">
                <a:solidFill>
                  <a:schemeClr val="accent1"/>
                </a:solidFill>
              </a:rPr>
              <a:t>block storage interface </a:t>
            </a:r>
            <a:r>
              <a:rPr lang="en-US" sz="2400"/>
              <a:t>which can be used to support traditional applications. </a:t>
            </a:r>
            <a:endParaRPr sz="2400"/>
          </a:p>
        </p:txBody>
      </p:sp>
      <p:sp>
        <p:nvSpPr>
          <p:cNvPr id="124" name="Google Shape;124;p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03-03-2023</a:t>
            </a:r>
            <a:endParaRPr/>
          </a:p>
        </p:txBody>
      </p:sp>
      <p:sp>
        <p:nvSpPr>
          <p:cNvPr id="125" name="Google Shape;125;p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Shweta Dhawan Chachra</a:t>
            </a:r>
            <a:endParaRPr/>
          </a:p>
        </p:txBody>
      </p:sp>
      <p:sp>
        <p:nvSpPr>
          <p:cNvPr id="126" name="Google Shape;126;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6" name="Shape 406"/>
        <p:cNvGrpSpPr/>
        <p:nvPr/>
      </p:nvGrpSpPr>
      <p:grpSpPr>
        <a:xfrm>
          <a:off x="0" y="0"/>
          <a:ext cx="0" cy="0"/>
          <a:chOff x="0" y="0"/>
          <a:chExt cx="0" cy="0"/>
        </a:xfrm>
      </p:grpSpPr>
      <p:sp>
        <p:nvSpPr>
          <p:cNvPr id="407" name="Google Shape;407;p5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Buckets</a:t>
            </a:r>
            <a:endParaRPr/>
          </a:p>
        </p:txBody>
      </p:sp>
      <p:sp>
        <p:nvSpPr>
          <p:cNvPr id="408" name="Google Shape;408;p5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Char char="•"/>
            </a:pPr>
            <a:r>
              <a:rPr lang="en-US" sz="2400"/>
              <a:t>A bucket is </a:t>
            </a:r>
            <a:r>
              <a:rPr b="1" lang="en-US" sz="2400"/>
              <a:t>located in a specific geographic location and eventually replicated for fault tolerance</a:t>
            </a:r>
            <a:r>
              <a:rPr lang="en-US" sz="2400"/>
              <a:t> and better content distribution. </a:t>
            </a:r>
            <a:endParaRPr/>
          </a:p>
          <a:p>
            <a:pPr indent="-342900" lvl="0" marL="342900" rtl="0" algn="l">
              <a:lnSpc>
                <a:spcPct val="100000"/>
              </a:lnSpc>
              <a:spcBef>
                <a:spcPts val="480"/>
              </a:spcBef>
              <a:spcAft>
                <a:spcPts val="0"/>
              </a:spcAft>
              <a:buClr>
                <a:schemeClr val="dk1"/>
              </a:buClr>
              <a:buSzPts val="2400"/>
              <a:buChar char="•"/>
            </a:pPr>
            <a:r>
              <a:rPr lang="en-US" sz="2400"/>
              <a:t>Users </a:t>
            </a:r>
            <a:r>
              <a:rPr b="1" lang="en-US" sz="2400"/>
              <a:t>can select the location at which to create buckets</a:t>
            </a:r>
            <a:r>
              <a:rPr lang="en-US" sz="2400"/>
              <a:t>, </a:t>
            </a:r>
            <a:endParaRPr/>
          </a:p>
          <a:p>
            <a:pPr indent="-342900" lvl="0" marL="342900" rtl="0" algn="l">
              <a:lnSpc>
                <a:spcPct val="100000"/>
              </a:lnSpc>
              <a:spcBef>
                <a:spcPts val="480"/>
              </a:spcBef>
              <a:spcAft>
                <a:spcPts val="0"/>
              </a:spcAft>
              <a:buClr>
                <a:schemeClr val="dk1"/>
              </a:buClr>
              <a:buSzPts val="2400"/>
              <a:buChar char="•"/>
            </a:pPr>
            <a:r>
              <a:rPr b="1" lang="en-US" sz="2400"/>
              <a:t>By default buckets are created in Amazon’s U.S. datacenters. </a:t>
            </a:r>
            <a:endParaRPr/>
          </a:p>
          <a:p>
            <a:pPr indent="-342900" lvl="0" marL="342900" rtl="0" algn="l">
              <a:lnSpc>
                <a:spcPct val="100000"/>
              </a:lnSpc>
              <a:spcBef>
                <a:spcPts val="480"/>
              </a:spcBef>
              <a:spcAft>
                <a:spcPts val="0"/>
              </a:spcAft>
              <a:buClr>
                <a:schemeClr val="dk1"/>
              </a:buClr>
              <a:buSzPts val="2400"/>
              <a:buChar char="•"/>
            </a:pPr>
            <a:r>
              <a:rPr lang="en-US" sz="2400"/>
              <a:t>Once a bucket is created, </a:t>
            </a:r>
            <a:r>
              <a:rPr b="1" lang="en-US" sz="2400"/>
              <a:t>all the objects that belong to the bucket will be stored in the same availability zone of the bucket.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2" name="Shape 412"/>
        <p:cNvGrpSpPr/>
        <p:nvPr/>
      </p:nvGrpSpPr>
      <p:grpSpPr>
        <a:xfrm>
          <a:off x="0" y="0"/>
          <a:ext cx="0" cy="0"/>
          <a:chOff x="0" y="0"/>
          <a:chExt cx="0" cy="0"/>
        </a:xfrm>
      </p:grpSpPr>
      <p:sp>
        <p:nvSpPr>
          <p:cNvPr id="413" name="Google Shape;413;p5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Buckets</a:t>
            </a:r>
            <a:endParaRPr/>
          </a:p>
        </p:txBody>
      </p:sp>
      <p:sp>
        <p:nvSpPr>
          <p:cNvPr id="414" name="Google Shape;414;p5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Buckets, objects, and attached metadata are made accessible through a REST interface. </a:t>
            </a:r>
            <a:endParaRPr sz="2400"/>
          </a:p>
          <a:p>
            <a:pPr indent="-342900" lvl="0" marL="342900" rtl="0" algn="l">
              <a:lnSpc>
                <a:spcPct val="100000"/>
              </a:lnSpc>
              <a:spcBef>
                <a:spcPts val="480"/>
              </a:spcBef>
              <a:spcAft>
                <a:spcPts val="0"/>
              </a:spcAft>
              <a:buClr>
                <a:schemeClr val="dk1"/>
              </a:buClr>
              <a:buSzPts val="2400"/>
              <a:buChar char="•"/>
            </a:pPr>
            <a:r>
              <a:rPr lang="en-US" sz="2400"/>
              <a:t>Therefore, they are </a:t>
            </a:r>
            <a:r>
              <a:rPr b="1" lang="en-US" sz="2400"/>
              <a:t>represented by uniform resource identifiers (URIs) under the s3.amazonaws.com domain.</a:t>
            </a:r>
            <a:endParaRPr/>
          </a:p>
          <a:p>
            <a:pPr indent="-342900" lvl="0" marL="342900" rtl="0" algn="l">
              <a:lnSpc>
                <a:spcPct val="100000"/>
              </a:lnSpc>
              <a:spcBef>
                <a:spcPts val="480"/>
              </a:spcBef>
              <a:spcAft>
                <a:spcPts val="0"/>
              </a:spcAft>
              <a:buClr>
                <a:schemeClr val="dk1"/>
              </a:buClr>
              <a:buSzPts val="2400"/>
              <a:buChar char="•"/>
            </a:pPr>
            <a:r>
              <a:rPr lang="en-US" sz="2400"/>
              <a:t>All the operations are then performed </a:t>
            </a:r>
            <a:r>
              <a:rPr b="1" lang="en-US" sz="2400"/>
              <a:t>by expressing the entity they are directed to in the form of a request for a URI.</a:t>
            </a:r>
            <a:endParaRPr/>
          </a:p>
          <a:p>
            <a:pPr indent="-190500" lvl="0" marL="342900" rtl="0" algn="l">
              <a:lnSpc>
                <a:spcPct val="100000"/>
              </a:lnSpc>
              <a:spcBef>
                <a:spcPts val="480"/>
              </a:spcBef>
              <a:spcAft>
                <a:spcPts val="0"/>
              </a:spcAft>
              <a:buClr>
                <a:schemeClr val="dk1"/>
              </a:buClr>
              <a:buSzPts val="2400"/>
              <a:buNone/>
            </a:pPr>
            <a:r>
              <a:t/>
            </a:r>
            <a:endParaRPr sz="2400"/>
          </a:p>
          <a:p>
            <a:pPr indent="-342900" lvl="0" marL="342900" rtl="0" algn="l">
              <a:lnSpc>
                <a:spcPct val="100000"/>
              </a:lnSpc>
              <a:spcBef>
                <a:spcPts val="480"/>
              </a:spcBef>
              <a:spcAft>
                <a:spcPts val="0"/>
              </a:spcAft>
              <a:buClr>
                <a:schemeClr val="dk1"/>
              </a:buClr>
              <a:buSzPts val="2400"/>
              <a:buChar char="•"/>
            </a:pPr>
            <a:r>
              <a:rPr lang="en-US" sz="2400"/>
              <a:t>One way of addressing a bucket:</a:t>
            </a:r>
            <a:endParaRPr/>
          </a:p>
          <a:p>
            <a:pPr indent="-342900" lvl="0" marL="342900" rtl="0" algn="l">
              <a:lnSpc>
                <a:spcPct val="100000"/>
              </a:lnSpc>
              <a:spcBef>
                <a:spcPts val="480"/>
              </a:spcBef>
              <a:spcAft>
                <a:spcPts val="0"/>
              </a:spcAft>
              <a:buClr>
                <a:schemeClr val="dk1"/>
              </a:buClr>
              <a:buSzPts val="2400"/>
              <a:buChar char="•"/>
            </a:pPr>
            <a:r>
              <a:rPr lang="en-US" sz="2400"/>
              <a:t>Canonical form: </a:t>
            </a:r>
            <a:r>
              <a:rPr b="1" lang="en-US" sz="2400">
                <a:solidFill>
                  <a:srgbClr val="FF0000"/>
                </a:solidFill>
              </a:rPr>
              <a:t>http://s3.amazonaws.com/bukect_name/. </a:t>
            </a:r>
            <a:r>
              <a:rPr lang="en-US" sz="2400"/>
              <a:t>The bucket name is expressed as a path component of the domain name s3.amazonaws.com.</a:t>
            </a:r>
            <a:endParaRPr sz="2400"/>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5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Buckets</a:t>
            </a:r>
            <a:endParaRPr/>
          </a:p>
        </p:txBody>
      </p:sp>
      <p:sp>
        <p:nvSpPr>
          <p:cNvPr id="420" name="Google Shape;420;p5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0000"/>
              </a:buClr>
              <a:buSzPts val="2400"/>
              <a:buChar char="•"/>
            </a:pPr>
            <a:r>
              <a:rPr b="1" lang="en-US" sz="2400">
                <a:solidFill>
                  <a:srgbClr val="FF0000"/>
                </a:solidFill>
              </a:rPr>
              <a:t>Users create a bucket by sending a PUT request </a:t>
            </a:r>
            <a:r>
              <a:rPr b="1" lang="en-US" sz="2400"/>
              <a:t>to http://s3.amazonaws.com/ with </a:t>
            </a:r>
            <a:endParaRPr b="1" sz="2400"/>
          </a:p>
          <a:p>
            <a:pPr indent="-342900" lvl="0" marL="342900" rtl="0" algn="l">
              <a:lnSpc>
                <a:spcPct val="100000"/>
              </a:lnSpc>
              <a:spcBef>
                <a:spcPts val="480"/>
              </a:spcBef>
              <a:spcAft>
                <a:spcPts val="0"/>
              </a:spcAft>
              <a:buClr>
                <a:schemeClr val="dk1"/>
              </a:buClr>
              <a:buSzPts val="2400"/>
              <a:buChar char="•"/>
            </a:pPr>
            <a:r>
              <a:rPr b="1" lang="en-US" sz="2400"/>
              <a:t>the name of the bucket and, </a:t>
            </a:r>
            <a:endParaRPr b="1" sz="2400"/>
          </a:p>
          <a:p>
            <a:pPr indent="-342900" lvl="0" marL="342900" rtl="0" algn="l">
              <a:lnSpc>
                <a:spcPct val="100000"/>
              </a:lnSpc>
              <a:spcBef>
                <a:spcPts val="480"/>
              </a:spcBef>
              <a:spcAft>
                <a:spcPts val="0"/>
              </a:spcAft>
              <a:buClr>
                <a:schemeClr val="dk1"/>
              </a:buClr>
              <a:buSzPts val="2400"/>
              <a:buChar char="•"/>
            </a:pPr>
            <a:r>
              <a:rPr b="1" lang="en-US" sz="2400"/>
              <a:t>if they want to specify the availability zone, </a:t>
            </a:r>
            <a:endParaRPr b="1" sz="2400"/>
          </a:p>
          <a:p>
            <a:pPr indent="-342900" lvl="0" marL="342900" rtl="0" algn="l">
              <a:lnSpc>
                <a:spcPct val="100000"/>
              </a:lnSpc>
              <a:spcBef>
                <a:spcPts val="480"/>
              </a:spcBef>
              <a:spcAft>
                <a:spcPts val="0"/>
              </a:spcAft>
              <a:buClr>
                <a:schemeClr val="dk1"/>
              </a:buClr>
              <a:buSzPts val="2400"/>
              <a:buChar char="•"/>
            </a:pPr>
            <a:r>
              <a:rPr b="1" lang="en-US" sz="2400"/>
              <a:t>additional information about the preferred location. </a:t>
            </a:r>
            <a:endParaRPr b="1" sz="24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5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Buckets</a:t>
            </a:r>
            <a:endParaRPr/>
          </a:p>
        </p:txBody>
      </p:sp>
      <p:sp>
        <p:nvSpPr>
          <p:cNvPr id="426" name="Google Shape;426;p5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rgbClr val="FF0000"/>
              </a:buClr>
              <a:buSzPts val="2400"/>
              <a:buChar char="•"/>
            </a:pPr>
            <a:r>
              <a:rPr b="1" lang="en-US" sz="2400">
                <a:solidFill>
                  <a:srgbClr val="FF0000"/>
                </a:solidFill>
              </a:rPr>
              <a:t>The content of a bucket can be listed by sending a GET </a:t>
            </a:r>
            <a:r>
              <a:rPr b="1" lang="en-US" sz="2400"/>
              <a:t>request specifying the name of the bucket. </a:t>
            </a:r>
            <a:endParaRPr/>
          </a:p>
          <a:p>
            <a:pPr indent="-190500" lvl="0" marL="342900" rtl="0" algn="l">
              <a:lnSpc>
                <a:spcPct val="100000"/>
              </a:lnSpc>
              <a:spcBef>
                <a:spcPts val="480"/>
              </a:spcBef>
              <a:spcAft>
                <a:spcPts val="0"/>
              </a:spcAft>
              <a:buClr>
                <a:schemeClr val="dk1"/>
              </a:buClr>
              <a:buSzPts val="2400"/>
              <a:buNone/>
            </a:pPr>
            <a:r>
              <a:t/>
            </a:r>
            <a:endParaRPr sz="2400"/>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5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Buckets</a:t>
            </a:r>
            <a:endParaRPr/>
          </a:p>
        </p:txBody>
      </p:sp>
      <p:sp>
        <p:nvSpPr>
          <p:cNvPr id="432" name="Google Shape;432;p5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b="1" lang="en-US" sz="2400"/>
              <a:t>Once created, the bucket cannot be renamed or relocated</a:t>
            </a:r>
            <a:r>
              <a:rPr lang="en-US" sz="2400"/>
              <a:t>.</a:t>
            </a:r>
            <a:endParaRPr/>
          </a:p>
          <a:p>
            <a:pPr indent="-342900" lvl="0" marL="342900" rtl="0" algn="l">
              <a:lnSpc>
                <a:spcPct val="100000"/>
              </a:lnSpc>
              <a:spcBef>
                <a:spcPts val="480"/>
              </a:spcBef>
              <a:spcAft>
                <a:spcPts val="0"/>
              </a:spcAft>
              <a:buClr>
                <a:schemeClr val="dk1"/>
              </a:buClr>
              <a:buSzPts val="2400"/>
              <a:buChar char="•"/>
            </a:pPr>
            <a:r>
              <a:rPr lang="en-US" sz="2400"/>
              <a:t> If it is necessary to do so, </a:t>
            </a:r>
            <a:r>
              <a:rPr b="1" lang="en-US" sz="2400">
                <a:solidFill>
                  <a:srgbClr val="FF0000"/>
                </a:solidFill>
              </a:rPr>
              <a:t>the bucket needs to be deleted and recreated. </a:t>
            </a:r>
            <a:endParaRPr b="1" sz="2400">
              <a:solidFill>
                <a:srgbClr val="FF0000"/>
              </a:solidFill>
            </a:endParaRPr>
          </a:p>
          <a:p>
            <a:pPr indent="-342900" lvl="0" marL="342900" rtl="0" algn="l">
              <a:lnSpc>
                <a:spcPct val="100000"/>
              </a:lnSpc>
              <a:spcBef>
                <a:spcPts val="480"/>
              </a:spcBef>
              <a:spcAft>
                <a:spcPts val="0"/>
              </a:spcAft>
              <a:buClr>
                <a:schemeClr val="dk1"/>
              </a:buClr>
              <a:buSzPts val="2400"/>
              <a:buChar char="•"/>
            </a:pPr>
            <a:r>
              <a:rPr b="1" lang="en-US" sz="2400"/>
              <a:t>The deletion of a bucket is performed by a DELETE request, </a:t>
            </a:r>
            <a:r>
              <a:rPr b="1" lang="en-US" sz="2400">
                <a:solidFill>
                  <a:srgbClr val="FF0000"/>
                </a:solidFill>
              </a:rPr>
              <a:t>which can be successful if and only if the bucket is empty</a:t>
            </a:r>
            <a:endParaRPr b="1" sz="2400">
              <a:solidFill>
                <a:srgbClr val="FF0000"/>
              </a:solidFill>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6" name="Shape 436"/>
        <p:cNvGrpSpPr/>
        <p:nvPr/>
      </p:nvGrpSpPr>
      <p:grpSpPr>
        <a:xfrm>
          <a:off x="0" y="0"/>
          <a:ext cx="0" cy="0"/>
          <a:chOff x="0" y="0"/>
          <a:chExt cx="0" cy="0"/>
        </a:xfrm>
      </p:grpSpPr>
      <p:sp>
        <p:nvSpPr>
          <p:cNvPr id="437" name="Google Shape;437;p5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Objects</a:t>
            </a:r>
            <a:endParaRPr/>
          </a:p>
        </p:txBody>
      </p:sp>
      <p:sp>
        <p:nvSpPr>
          <p:cNvPr id="438" name="Google Shape;438;p5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Objects constitute </a:t>
            </a:r>
            <a:r>
              <a:rPr b="1" lang="en-US" sz="2400"/>
              <a:t>the content elements stored in S3. </a:t>
            </a:r>
            <a:endParaRPr b="1" sz="2400"/>
          </a:p>
          <a:p>
            <a:pPr indent="-342900" lvl="0" marL="342900" rtl="0" algn="l">
              <a:lnSpc>
                <a:spcPct val="100000"/>
              </a:lnSpc>
              <a:spcBef>
                <a:spcPts val="480"/>
              </a:spcBef>
              <a:spcAft>
                <a:spcPts val="0"/>
              </a:spcAft>
              <a:buClr>
                <a:schemeClr val="dk1"/>
              </a:buClr>
              <a:buSzPts val="2400"/>
              <a:buChar char="•"/>
            </a:pPr>
            <a:r>
              <a:rPr lang="en-US" sz="2400"/>
              <a:t>An object is </a:t>
            </a:r>
            <a:r>
              <a:rPr b="1" lang="en-US" sz="2400"/>
              <a:t>identified by a name that needs to be unique within the bucket</a:t>
            </a:r>
            <a:r>
              <a:rPr lang="en-US" sz="2400"/>
              <a:t> in which the content is stored. </a:t>
            </a:r>
            <a:endParaRPr sz="2400"/>
          </a:p>
          <a:p>
            <a:pPr indent="-342900" lvl="0" marL="342900" rtl="0" algn="l">
              <a:lnSpc>
                <a:spcPct val="100000"/>
              </a:lnSpc>
              <a:spcBef>
                <a:spcPts val="480"/>
              </a:spcBef>
              <a:spcAft>
                <a:spcPts val="0"/>
              </a:spcAft>
              <a:buClr>
                <a:schemeClr val="dk1"/>
              </a:buClr>
              <a:buSzPts val="2400"/>
              <a:buChar char="•"/>
            </a:pPr>
            <a:r>
              <a:rPr b="1" lang="en-US" sz="2400"/>
              <a:t>Users either store files or push to the S3 text stream </a:t>
            </a:r>
            <a:r>
              <a:rPr lang="en-US" sz="2400"/>
              <a:t>representing the object’s content. </a:t>
            </a:r>
            <a:endParaRPr/>
          </a:p>
          <a:p>
            <a:pPr indent="-190500" lvl="0" marL="342900" rtl="0" algn="l">
              <a:lnSpc>
                <a:spcPct val="100000"/>
              </a:lnSpc>
              <a:spcBef>
                <a:spcPts val="480"/>
              </a:spcBef>
              <a:spcAft>
                <a:spcPts val="0"/>
              </a:spcAft>
              <a:buClr>
                <a:schemeClr val="dk1"/>
              </a:buClr>
              <a:buSzPts val="2400"/>
              <a:buNone/>
            </a:pPr>
            <a:r>
              <a:t/>
            </a:r>
            <a:endParaRPr sz="2400"/>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5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Objects</a:t>
            </a:r>
            <a:endParaRPr/>
          </a:p>
        </p:txBody>
      </p:sp>
      <p:sp>
        <p:nvSpPr>
          <p:cNvPr id="444" name="Google Shape;444;p5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b="1" lang="en-US" sz="2400"/>
              <a:t>The name cannot be longer than 1,024 bytes when encoded in UTF-8, and it allows almost any character. </a:t>
            </a:r>
            <a:endParaRPr b="1" sz="2400"/>
          </a:p>
          <a:p>
            <a:pPr indent="-342900" lvl="0" marL="342900" rtl="0" algn="l">
              <a:lnSpc>
                <a:spcPct val="100000"/>
              </a:lnSpc>
              <a:spcBef>
                <a:spcPts val="480"/>
              </a:spcBef>
              <a:spcAft>
                <a:spcPts val="0"/>
              </a:spcAft>
              <a:buClr>
                <a:schemeClr val="dk1"/>
              </a:buClr>
              <a:buSzPts val="2400"/>
              <a:buChar char="•"/>
            </a:pPr>
            <a:r>
              <a:rPr lang="en-US" sz="2400"/>
              <a:t>Since buckets </a:t>
            </a:r>
            <a:r>
              <a:rPr b="1" lang="en-US" sz="2400"/>
              <a:t>do not support nesting, even characters normally used as path separators are allowed. </a:t>
            </a:r>
            <a:endParaRPr b="1" sz="2400"/>
          </a:p>
          <a:p>
            <a:pPr indent="-342900" lvl="0" marL="342900" rtl="0" algn="l">
              <a:lnSpc>
                <a:spcPct val="100000"/>
              </a:lnSpc>
              <a:spcBef>
                <a:spcPts val="480"/>
              </a:spcBef>
              <a:spcAft>
                <a:spcPts val="0"/>
              </a:spcAft>
              <a:buClr>
                <a:schemeClr val="dk1"/>
              </a:buClr>
              <a:buSzPts val="2400"/>
              <a:buChar char="•"/>
            </a:pPr>
            <a:r>
              <a:rPr lang="en-US" sz="2400"/>
              <a:t>This </a:t>
            </a:r>
            <a:r>
              <a:rPr b="1" lang="en-US" sz="2400"/>
              <a:t>actually compensates for the lack of a structured file system, since directories can be emulated by properly naming objects.</a:t>
            </a:r>
            <a:endParaRPr b="1" sz="2400"/>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8" name="Shape 448"/>
        <p:cNvGrpSpPr/>
        <p:nvPr/>
      </p:nvGrpSpPr>
      <p:grpSpPr>
        <a:xfrm>
          <a:off x="0" y="0"/>
          <a:ext cx="0" cy="0"/>
          <a:chOff x="0" y="0"/>
          <a:chExt cx="0" cy="0"/>
        </a:xfrm>
      </p:grpSpPr>
      <p:sp>
        <p:nvSpPr>
          <p:cNvPr id="449" name="Google Shape;449;p5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Objects</a:t>
            </a:r>
            <a:endParaRPr/>
          </a:p>
        </p:txBody>
      </p:sp>
      <p:sp>
        <p:nvSpPr>
          <p:cNvPr id="450" name="Google Shape;450;p5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rgbClr val="FF0000"/>
              </a:buClr>
              <a:buSzPts val="2400"/>
              <a:buChar char="•"/>
            </a:pPr>
            <a:r>
              <a:rPr b="1" lang="en-US" sz="2400">
                <a:solidFill>
                  <a:srgbClr val="FF0000"/>
                </a:solidFill>
              </a:rPr>
              <a:t>Users create an object via a PUT request that specifies </a:t>
            </a:r>
            <a:endParaRPr b="1" sz="2400">
              <a:solidFill>
                <a:srgbClr val="FF0000"/>
              </a:solidFill>
            </a:endParaRPr>
          </a:p>
          <a:p>
            <a:pPr indent="-342900" lvl="0" marL="342900" rtl="0" algn="l">
              <a:lnSpc>
                <a:spcPct val="100000"/>
              </a:lnSpc>
              <a:spcBef>
                <a:spcPts val="480"/>
              </a:spcBef>
              <a:spcAft>
                <a:spcPts val="0"/>
              </a:spcAft>
              <a:buClr>
                <a:schemeClr val="dk1"/>
              </a:buClr>
              <a:buSzPts val="2400"/>
              <a:buChar char="•"/>
            </a:pPr>
            <a:r>
              <a:rPr b="1" lang="en-US" sz="2400"/>
              <a:t>the name of the object together </a:t>
            </a:r>
            <a:endParaRPr b="1" sz="2400"/>
          </a:p>
          <a:p>
            <a:pPr indent="-342900" lvl="0" marL="342900" rtl="0" algn="l">
              <a:lnSpc>
                <a:spcPct val="100000"/>
              </a:lnSpc>
              <a:spcBef>
                <a:spcPts val="480"/>
              </a:spcBef>
              <a:spcAft>
                <a:spcPts val="0"/>
              </a:spcAft>
              <a:buClr>
                <a:schemeClr val="dk1"/>
              </a:buClr>
              <a:buSzPts val="2400"/>
              <a:buChar char="•"/>
            </a:pPr>
            <a:r>
              <a:rPr b="1" lang="en-US" sz="2400"/>
              <a:t>with the bucket name, </a:t>
            </a:r>
            <a:endParaRPr b="1" sz="2400"/>
          </a:p>
          <a:p>
            <a:pPr indent="-342900" lvl="0" marL="342900" rtl="0" algn="l">
              <a:lnSpc>
                <a:spcPct val="100000"/>
              </a:lnSpc>
              <a:spcBef>
                <a:spcPts val="480"/>
              </a:spcBef>
              <a:spcAft>
                <a:spcPts val="0"/>
              </a:spcAft>
              <a:buClr>
                <a:schemeClr val="dk1"/>
              </a:buClr>
              <a:buSzPts val="2400"/>
              <a:buChar char="•"/>
            </a:pPr>
            <a:r>
              <a:rPr b="1" lang="en-US" sz="2400"/>
              <a:t>its contents, and </a:t>
            </a:r>
            <a:endParaRPr b="1" sz="2400"/>
          </a:p>
          <a:p>
            <a:pPr indent="-342900" lvl="0" marL="342900" rtl="0" algn="l">
              <a:lnSpc>
                <a:spcPct val="100000"/>
              </a:lnSpc>
              <a:spcBef>
                <a:spcPts val="480"/>
              </a:spcBef>
              <a:spcAft>
                <a:spcPts val="0"/>
              </a:spcAft>
              <a:buClr>
                <a:schemeClr val="dk1"/>
              </a:buClr>
              <a:buSzPts val="2400"/>
              <a:buChar char="•"/>
            </a:pPr>
            <a:r>
              <a:rPr b="1" lang="en-US" sz="2400"/>
              <a:t>additional properties. </a:t>
            </a:r>
            <a:endParaRPr b="1" sz="2400"/>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4" name="Shape 454"/>
        <p:cNvGrpSpPr/>
        <p:nvPr/>
      </p:nvGrpSpPr>
      <p:grpSpPr>
        <a:xfrm>
          <a:off x="0" y="0"/>
          <a:ext cx="0" cy="0"/>
          <a:chOff x="0" y="0"/>
          <a:chExt cx="0" cy="0"/>
        </a:xfrm>
      </p:grpSpPr>
      <p:sp>
        <p:nvSpPr>
          <p:cNvPr id="455" name="Google Shape;455;p5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Objects</a:t>
            </a:r>
            <a:endParaRPr/>
          </a:p>
        </p:txBody>
      </p:sp>
      <p:sp>
        <p:nvSpPr>
          <p:cNvPr id="456" name="Google Shape;456;p5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The maximum size of an object is 5 GB. </a:t>
            </a:r>
            <a:endParaRPr sz="2400"/>
          </a:p>
          <a:p>
            <a:pPr indent="-342900" lvl="0" marL="342900" rtl="0" algn="l">
              <a:lnSpc>
                <a:spcPct val="100000"/>
              </a:lnSpc>
              <a:spcBef>
                <a:spcPts val="480"/>
              </a:spcBef>
              <a:spcAft>
                <a:spcPts val="0"/>
              </a:spcAft>
              <a:buClr>
                <a:schemeClr val="dk1"/>
              </a:buClr>
              <a:buSzPts val="2400"/>
              <a:buChar char="•"/>
            </a:pPr>
            <a:r>
              <a:rPr lang="en-US" sz="2400"/>
              <a:t>Once an object is created, </a:t>
            </a:r>
            <a:r>
              <a:rPr b="1" lang="en-US" sz="2400">
                <a:solidFill>
                  <a:srgbClr val="FF0000"/>
                </a:solidFill>
              </a:rPr>
              <a:t>it cannot be </a:t>
            </a:r>
            <a:endParaRPr b="1" sz="2400">
              <a:solidFill>
                <a:srgbClr val="FF0000"/>
              </a:solidFill>
            </a:endParaRPr>
          </a:p>
          <a:p>
            <a:pPr indent="-342900" lvl="0" marL="342900" rtl="0" algn="l">
              <a:lnSpc>
                <a:spcPct val="100000"/>
              </a:lnSpc>
              <a:spcBef>
                <a:spcPts val="480"/>
              </a:spcBef>
              <a:spcAft>
                <a:spcPts val="0"/>
              </a:spcAft>
              <a:buClr>
                <a:srgbClr val="FF0000"/>
              </a:buClr>
              <a:buSzPts val="2400"/>
              <a:buChar char="•"/>
            </a:pPr>
            <a:r>
              <a:rPr b="1" lang="en-US" sz="2400">
                <a:solidFill>
                  <a:srgbClr val="FF0000"/>
                </a:solidFill>
              </a:rPr>
              <a:t>modified, </a:t>
            </a:r>
            <a:endParaRPr b="1" sz="2400">
              <a:solidFill>
                <a:srgbClr val="FF0000"/>
              </a:solidFill>
            </a:endParaRPr>
          </a:p>
          <a:p>
            <a:pPr indent="-342900" lvl="0" marL="342900" rtl="0" algn="l">
              <a:lnSpc>
                <a:spcPct val="100000"/>
              </a:lnSpc>
              <a:spcBef>
                <a:spcPts val="480"/>
              </a:spcBef>
              <a:spcAft>
                <a:spcPts val="0"/>
              </a:spcAft>
              <a:buClr>
                <a:srgbClr val="FF0000"/>
              </a:buClr>
              <a:buSzPts val="2400"/>
              <a:buChar char="•"/>
            </a:pPr>
            <a:r>
              <a:rPr b="1" lang="en-US" sz="2400">
                <a:solidFill>
                  <a:srgbClr val="FF0000"/>
                </a:solidFill>
              </a:rPr>
              <a:t>renamed, or </a:t>
            </a:r>
            <a:endParaRPr b="1" sz="2400">
              <a:solidFill>
                <a:srgbClr val="FF0000"/>
              </a:solidFill>
            </a:endParaRPr>
          </a:p>
          <a:p>
            <a:pPr indent="-342900" lvl="0" marL="342900" rtl="0" algn="l">
              <a:lnSpc>
                <a:spcPct val="100000"/>
              </a:lnSpc>
              <a:spcBef>
                <a:spcPts val="480"/>
              </a:spcBef>
              <a:spcAft>
                <a:spcPts val="0"/>
              </a:spcAft>
              <a:buClr>
                <a:srgbClr val="FF0000"/>
              </a:buClr>
              <a:buSzPts val="2400"/>
              <a:buChar char="•"/>
            </a:pPr>
            <a:r>
              <a:rPr b="1" lang="en-US" sz="2400">
                <a:solidFill>
                  <a:srgbClr val="FF0000"/>
                </a:solidFill>
              </a:rPr>
              <a:t>moved into another bucket.</a:t>
            </a:r>
            <a:r>
              <a:rPr lang="en-US" sz="2400"/>
              <a:t> </a:t>
            </a:r>
            <a:endParaRPr sz="2400"/>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6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Objects</a:t>
            </a:r>
            <a:endParaRPr/>
          </a:p>
        </p:txBody>
      </p:sp>
      <p:sp>
        <p:nvSpPr>
          <p:cNvPr id="462" name="Google Shape;462;p6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It is possible to </a:t>
            </a:r>
            <a:r>
              <a:rPr b="1" lang="en-US" sz="2400"/>
              <a:t>retrieve an object via a GET request; </a:t>
            </a:r>
            <a:endParaRPr b="1" sz="2400"/>
          </a:p>
          <a:p>
            <a:pPr indent="-342900" lvl="0" marL="342900" rtl="0" algn="l">
              <a:lnSpc>
                <a:spcPct val="100000"/>
              </a:lnSpc>
              <a:spcBef>
                <a:spcPts val="480"/>
              </a:spcBef>
              <a:spcAft>
                <a:spcPts val="0"/>
              </a:spcAft>
              <a:buClr>
                <a:schemeClr val="dk1"/>
              </a:buClr>
              <a:buSzPts val="2400"/>
              <a:buChar char="•"/>
            </a:pPr>
            <a:r>
              <a:rPr lang="en-US" sz="2400"/>
              <a:t>Deleting an object is performed via </a:t>
            </a:r>
            <a:r>
              <a:rPr b="1" lang="en-US" sz="2400"/>
              <a:t>a DELETE request.</a:t>
            </a:r>
            <a:endParaRPr b="1"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AWS Architecture</a:t>
            </a:r>
            <a:endParaRPr/>
          </a:p>
        </p:txBody>
      </p:sp>
      <p:sp>
        <p:nvSpPr>
          <p:cNvPr id="133" name="Google Shape;133;p6"/>
          <p:cNvSpPr txBox="1"/>
          <p:nvPr>
            <p:ph idx="1" type="body"/>
          </p:nvPr>
        </p:nvSpPr>
        <p:spPr>
          <a:xfrm>
            <a:off x="395536" y="1340768"/>
            <a:ext cx="8229600" cy="5517232"/>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accent1"/>
              </a:buClr>
              <a:buSzPts val="2400"/>
              <a:buChar char="•"/>
            </a:pPr>
            <a:r>
              <a:rPr lang="en-US" sz="2400">
                <a:solidFill>
                  <a:schemeClr val="accent1"/>
                </a:solidFill>
              </a:rPr>
              <a:t>SQS stands for Simple Queue Service</a:t>
            </a:r>
            <a:r>
              <a:rPr lang="en-US" sz="2400"/>
              <a:t>, and its job is to ensure a reliable </a:t>
            </a:r>
            <a:r>
              <a:rPr lang="en-US" sz="2400">
                <a:solidFill>
                  <a:schemeClr val="accent1"/>
                </a:solidFill>
              </a:rPr>
              <a:t>message service between two processes</a:t>
            </a:r>
            <a:r>
              <a:rPr lang="en-US" sz="2400"/>
              <a:t>. The message can be kept reliably even when the receiver processes are not running. </a:t>
            </a:r>
            <a:endParaRPr sz="2400"/>
          </a:p>
          <a:p>
            <a:pPr indent="-342900" lvl="0" marL="342900" rtl="0" algn="l">
              <a:lnSpc>
                <a:spcPct val="100000"/>
              </a:lnSpc>
              <a:spcBef>
                <a:spcPts val="480"/>
              </a:spcBef>
              <a:spcAft>
                <a:spcPts val="0"/>
              </a:spcAft>
              <a:buClr>
                <a:schemeClr val="dk1"/>
              </a:buClr>
              <a:buSzPts val="2400"/>
              <a:buChar char="•"/>
            </a:pPr>
            <a:r>
              <a:rPr lang="en-US" sz="2400"/>
              <a:t>Users can </a:t>
            </a:r>
            <a:r>
              <a:rPr lang="en-US" sz="2400">
                <a:solidFill>
                  <a:schemeClr val="accent1"/>
                </a:solidFill>
              </a:rPr>
              <a:t>access their objects through SOAP(Simple Object Access Protocol) with either browsers or other client programs which support the SOAP standard.</a:t>
            </a:r>
            <a:endParaRPr/>
          </a:p>
          <a:p>
            <a:pPr indent="-190500" lvl="0" marL="342900" rtl="0" algn="l">
              <a:lnSpc>
                <a:spcPct val="100000"/>
              </a:lnSpc>
              <a:spcBef>
                <a:spcPts val="480"/>
              </a:spcBef>
              <a:spcAft>
                <a:spcPts val="0"/>
              </a:spcAft>
              <a:buClr>
                <a:schemeClr val="dk1"/>
              </a:buClr>
              <a:buSzPts val="2400"/>
              <a:buNone/>
            </a:pPr>
            <a:r>
              <a:t/>
            </a:r>
            <a:endParaRPr sz="2400"/>
          </a:p>
        </p:txBody>
      </p:sp>
      <p:sp>
        <p:nvSpPr>
          <p:cNvPr id="134" name="Google Shape;134;p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03-03-2023</a:t>
            </a:r>
            <a:endParaRPr/>
          </a:p>
        </p:txBody>
      </p:sp>
      <p:sp>
        <p:nvSpPr>
          <p:cNvPr id="135" name="Google Shape;135;p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Shweta Dhawan Chachra</a:t>
            </a:r>
            <a:endParaRPr/>
          </a:p>
        </p:txBody>
      </p:sp>
      <p:sp>
        <p:nvSpPr>
          <p:cNvPr id="136" name="Google Shape;136;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6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Metadata</a:t>
            </a:r>
            <a:endParaRPr/>
          </a:p>
        </p:txBody>
      </p:sp>
      <p:sp>
        <p:nvSpPr>
          <p:cNvPr id="468" name="Google Shape;468;p6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b="1" lang="en-US" sz="2400"/>
              <a:t>Objects can be tagged with metadata</a:t>
            </a:r>
            <a:r>
              <a:rPr lang="en-US" sz="2400"/>
              <a:t>, which are </a:t>
            </a:r>
            <a:r>
              <a:rPr b="1" lang="en-US" sz="2400"/>
              <a:t>passed as properties of the PUT request. </a:t>
            </a:r>
            <a:endParaRPr b="1" sz="2400"/>
          </a:p>
          <a:p>
            <a:pPr indent="-342900" lvl="0" marL="342900" rtl="0" algn="l">
              <a:lnSpc>
                <a:spcPct val="100000"/>
              </a:lnSpc>
              <a:spcBef>
                <a:spcPts val="480"/>
              </a:spcBef>
              <a:spcAft>
                <a:spcPts val="0"/>
              </a:spcAft>
              <a:buClr>
                <a:schemeClr val="dk1"/>
              </a:buClr>
              <a:buSzPts val="2400"/>
              <a:buChar char="•"/>
            </a:pPr>
            <a:r>
              <a:rPr lang="en-US" sz="2400"/>
              <a:t>Meta Data can be retrieved either </a:t>
            </a:r>
            <a:endParaRPr sz="2400"/>
          </a:p>
          <a:p>
            <a:pPr indent="-342900" lvl="0" marL="342900" rtl="0" algn="l">
              <a:lnSpc>
                <a:spcPct val="100000"/>
              </a:lnSpc>
              <a:spcBef>
                <a:spcPts val="480"/>
              </a:spcBef>
              <a:spcAft>
                <a:spcPts val="0"/>
              </a:spcAft>
              <a:buClr>
                <a:schemeClr val="dk1"/>
              </a:buClr>
              <a:buSzPts val="2400"/>
              <a:buChar char="•"/>
            </a:pPr>
            <a:r>
              <a:rPr lang="en-US" sz="2400"/>
              <a:t>with a GET request or </a:t>
            </a:r>
            <a:endParaRPr sz="2400"/>
          </a:p>
          <a:p>
            <a:pPr indent="-342900" lvl="0" marL="342900" rtl="0" algn="l">
              <a:lnSpc>
                <a:spcPct val="100000"/>
              </a:lnSpc>
              <a:spcBef>
                <a:spcPts val="480"/>
              </a:spcBef>
              <a:spcAft>
                <a:spcPts val="0"/>
              </a:spcAft>
              <a:buClr>
                <a:schemeClr val="dk1"/>
              </a:buClr>
              <a:buSzPts val="2400"/>
              <a:buChar char="•"/>
            </a:pPr>
            <a:r>
              <a:rPr lang="en-US" sz="2400"/>
              <a:t>with a HEAD request, </a:t>
            </a:r>
            <a:r>
              <a:rPr b="1" lang="en-US" sz="2400"/>
              <a:t>which only returns the object’s metadata without the content.</a:t>
            </a:r>
            <a:endParaRPr b="1" sz="24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6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Access control and security of Buckets and Objects </a:t>
            </a:r>
            <a:endParaRPr/>
          </a:p>
        </p:txBody>
      </p:sp>
      <p:sp>
        <p:nvSpPr>
          <p:cNvPr id="474" name="Google Shape;474;p6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b="1" lang="en-US" sz="2400"/>
              <a:t>Amazon S3 allows controlling the access to buckets and objects by means of Access Control Policies (ACPs). </a:t>
            </a:r>
            <a:endParaRPr b="1" sz="2400"/>
          </a:p>
          <a:p>
            <a:pPr indent="-342900" lvl="0" marL="342900" rtl="0" algn="l">
              <a:lnSpc>
                <a:spcPct val="100000"/>
              </a:lnSpc>
              <a:spcBef>
                <a:spcPts val="480"/>
              </a:spcBef>
              <a:spcAft>
                <a:spcPts val="0"/>
              </a:spcAft>
              <a:buClr>
                <a:schemeClr val="dk1"/>
              </a:buClr>
              <a:buSzPts val="2400"/>
              <a:buChar char="•"/>
            </a:pPr>
            <a:r>
              <a:rPr lang="en-US" sz="2400"/>
              <a:t>An ACP is a </a:t>
            </a:r>
            <a:r>
              <a:rPr b="1" lang="en-US" sz="2400"/>
              <a:t>set of grant permissions that are attached to a resource</a:t>
            </a:r>
            <a:r>
              <a:rPr lang="en-US" sz="2400"/>
              <a:t> expressed by means of </a:t>
            </a:r>
            <a:r>
              <a:rPr b="1" lang="en-US" sz="2400"/>
              <a:t>an XML configuration file. </a:t>
            </a:r>
            <a:endParaRPr b="1" sz="2400"/>
          </a:p>
          <a:p>
            <a:pPr indent="-139700" lvl="0" marL="342900" rtl="0" algn="l">
              <a:lnSpc>
                <a:spcPct val="100000"/>
              </a:lnSpc>
              <a:spcBef>
                <a:spcPts val="640"/>
              </a:spcBef>
              <a:spcAft>
                <a:spcPts val="0"/>
              </a:spcAft>
              <a:buClr>
                <a:schemeClr val="dk1"/>
              </a:buClr>
              <a:buSzPts val="3200"/>
              <a:buNone/>
            </a:pPr>
            <a:r>
              <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6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Access control and security of Buckets and Objects </a:t>
            </a:r>
            <a:endParaRPr/>
          </a:p>
        </p:txBody>
      </p:sp>
      <p:sp>
        <p:nvSpPr>
          <p:cNvPr id="480" name="Google Shape;480;p6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Currently, five different permissions can be used: </a:t>
            </a:r>
            <a:endParaRPr sz="2400"/>
          </a:p>
          <a:p>
            <a:pPr indent="-457200" lvl="0" marL="457200" rtl="0" algn="l">
              <a:lnSpc>
                <a:spcPct val="100000"/>
              </a:lnSpc>
              <a:spcBef>
                <a:spcPts val="480"/>
              </a:spcBef>
              <a:spcAft>
                <a:spcPts val="0"/>
              </a:spcAft>
              <a:buClr>
                <a:schemeClr val="dk1"/>
              </a:buClr>
              <a:buSzPts val="2400"/>
              <a:buFont typeface="Calibri"/>
              <a:buAutoNum type="arabicParenR"/>
            </a:pPr>
            <a:r>
              <a:rPr lang="en-US" sz="2400"/>
              <a:t>READ allows the grantee to </a:t>
            </a:r>
            <a:r>
              <a:rPr b="1" lang="en-US" sz="2400"/>
              <a:t>retrieve an object and its metadata </a:t>
            </a:r>
            <a:r>
              <a:rPr lang="en-US" sz="2400"/>
              <a:t>and to list the content of a bucket as well as getting its metadata. </a:t>
            </a:r>
            <a:endParaRPr sz="2400"/>
          </a:p>
          <a:p>
            <a:pPr indent="-457200" lvl="0" marL="457200" rtl="0" algn="l">
              <a:lnSpc>
                <a:spcPct val="100000"/>
              </a:lnSpc>
              <a:spcBef>
                <a:spcPts val="480"/>
              </a:spcBef>
              <a:spcAft>
                <a:spcPts val="0"/>
              </a:spcAft>
              <a:buClr>
                <a:schemeClr val="dk1"/>
              </a:buClr>
              <a:buSzPts val="2400"/>
              <a:buFont typeface="Calibri"/>
              <a:buAutoNum type="arabicParenR"/>
            </a:pPr>
            <a:r>
              <a:rPr lang="en-US" sz="2400"/>
              <a:t>WRITE allows the grantee </a:t>
            </a:r>
            <a:r>
              <a:rPr b="1" lang="en-US" sz="2400"/>
              <a:t>to add an object to a bucket as well remove it.</a:t>
            </a:r>
            <a:r>
              <a:rPr lang="en-US" sz="2400"/>
              <a:t> </a:t>
            </a:r>
            <a:endParaRPr sz="2400"/>
          </a:p>
          <a:p>
            <a:pPr indent="-457200" lvl="0" marL="457200" rtl="0" algn="l">
              <a:lnSpc>
                <a:spcPct val="100000"/>
              </a:lnSpc>
              <a:spcBef>
                <a:spcPts val="480"/>
              </a:spcBef>
              <a:spcAft>
                <a:spcPts val="0"/>
              </a:spcAft>
              <a:buClr>
                <a:schemeClr val="dk1"/>
              </a:buClr>
              <a:buSzPts val="2400"/>
              <a:buFont typeface="Calibri"/>
              <a:buAutoNum type="arabicParenR"/>
            </a:pPr>
            <a:r>
              <a:rPr lang="en-US" sz="2400"/>
              <a:t>READ_ACP allows the grantee </a:t>
            </a:r>
            <a:r>
              <a:rPr b="1" lang="en-US" sz="2400"/>
              <a:t>to read the ACP of a resource</a:t>
            </a:r>
            <a:r>
              <a:rPr lang="en-US" sz="2400"/>
              <a:t>. </a:t>
            </a:r>
            <a:endParaRPr sz="2400"/>
          </a:p>
          <a:p>
            <a:pPr indent="-457200" lvl="0" marL="457200" rtl="0" algn="l">
              <a:lnSpc>
                <a:spcPct val="100000"/>
              </a:lnSpc>
              <a:spcBef>
                <a:spcPts val="480"/>
              </a:spcBef>
              <a:spcAft>
                <a:spcPts val="0"/>
              </a:spcAft>
              <a:buClr>
                <a:schemeClr val="dk1"/>
              </a:buClr>
              <a:buSzPts val="2400"/>
              <a:buFont typeface="Calibri"/>
              <a:buAutoNum type="arabicParenR"/>
            </a:pPr>
            <a:r>
              <a:rPr lang="en-US" sz="2400"/>
              <a:t>WRITE_ACP allows the grantee to </a:t>
            </a:r>
            <a:r>
              <a:rPr b="1" lang="en-US" sz="2400"/>
              <a:t>modify the ACP of a resource. </a:t>
            </a:r>
            <a:endParaRPr b="1" sz="2400"/>
          </a:p>
          <a:p>
            <a:pPr indent="-457200" lvl="0" marL="457200" rtl="0" algn="l">
              <a:lnSpc>
                <a:spcPct val="100000"/>
              </a:lnSpc>
              <a:spcBef>
                <a:spcPts val="480"/>
              </a:spcBef>
              <a:spcAft>
                <a:spcPts val="0"/>
              </a:spcAft>
              <a:buClr>
                <a:schemeClr val="dk1"/>
              </a:buClr>
              <a:buSzPts val="2400"/>
              <a:buFont typeface="Calibri"/>
              <a:buAutoNum type="arabicParenR"/>
            </a:pPr>
            <a:r>
              <a:rPr lang="en-US" sz="2400"/>
              <a:t>FULL_CONTROL grants </a:t>
            </a:r>
            <a:r>
              <a:rPr b="1" lang="en-US" sz="2400"/>
              <a:t>all of the preceding permissions.</a:t>
            </a:r>
            <a:endParaRPr b="1" sz="24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4" name="Shape 484"/>
        <p:cNvGrpSpPr/>
        <p:nvPr/>
      </p:nvGrpSpPr>
      <p:grpSpPr>
        <a:xfrm>
          <a:off x="0" y="0"/>
          <a:ext cx="0" cy="0"/>
          <a:chOff x="0" y="0"/>
          <a:chExt cx="0" cy="0"/>
        </a:xfrm>
      </p:grpSpPr>
      <p:sp>
        <p:nvSpPr>
          <p:cNvPr id="485" name="Google Shape;485;p6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Amazon elastic block store</a:t>
            </a:r>
            <a:endParaRPr/>
          </a:p>
        </p:txBody>
      </p:sp>
      <p:sp>
        <p:nvSpPr>
          <p:cNvPr id="486" name="Google Shape;486;p6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The Amazon Elastic Block Store (EBS) allows AWS users to </a:t>
            </a:r>
            <a:r>
              <a:rPr b="1" lang="en-US" sz="2400"/>
              <a:t>provide EC2 instances with persistent storage </a:t>
            </a:r>
            <a:endParaRPr/>
          </a:p>
          <a:p>
            <a:pPr indent="-342900" lvl="0" marL="342900" rtl="0" algn="l">
              <a:lnSpc>
                <a:spcPct val="100000"/>
              </a:lnSpc>
              <a:spcBef>
                <a:spcPts val="480"/>
              </a:spcBef>
              <a:spcAft>
                <a:spcPts val="0"/>
              </a:spcAft>
              <a:buClr>
                <a:schemeClr val="dk1"/>
              </a:buClr>
              <a:buSzPts val="2400"/>
              <a:buChar char="•"/>
            </a:pPr>
            <a:r>
              <a:rPr b="1" lang="en-US" sz="2400"/>
              <a:t>in the form of volumes that can be mounted at instance startup. </a:t>
            </a:r>
            <a:endParaRPr/>
          </a:p>
          <a:p>
            <a:pPr indent="-190500" lvl="0" marL="342900" rtl="0" algn="l">
              <a:lnSpc>
                <a:spcPct val="100000"/>
              </a:lnSpc>
              <a:spcBef>
                <a:spcPts val="480"/>
              </a:spcBef>
              <a:spcAft>
                <a:spcPts val="0"/>
              </a:spcAft>
              <a:buClr>
                <a:schemeClr val="dk1"/>
              </a:buClr>
              <a:buSzPts val="2400"/>
              <a:buNone/>
            </a:pPr>
            <a:r>
              <a:t/>
            </a:r>
            <a:endParaRPr sz="2400"/>
          </a:p>
          <a:p>
            <a:pPr indent="-342900" lvl="0" marL="342900" rtl="0" algn="l">
              <a:lnSpc>
                <a:spcPct val="100000"/>
              </a:lnSpc>
              <a:spcBef>
                <a:spcPts val="480"/>
              </a:spcBef>
              <a:spcAft>
                <a:spcPts val="0"/>
              </a:spcAft>
              <a:buClr>
                <a:schemeClr val="dk1"/>
              </a:buClr>
              <a:buSzPts val="2400"/>
              <a:buChar char="•"/>
            </a:pPr>
            <a:r>
              <a:rPr lang="en-US" sz="2400"/>
              <a:t>They </a:t>
            </a:r>
            <a:r>
              <a:rPr b="1" lang="en-US" sz="2400"/>
              <a:t>accommodate up to 1 TB of space and are accessed through a block device interface</a:t>
            </a:r>
            <a:r>
              <a:rPr lang="en-US" sz="2400"/>
              <a:t>, thus allowing users to format them according to the needs of the instance they are connected to (raw storage, file system, or other). </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0" name="Shape 490"/>
        <p:cNvGrpSpPr/>
        <p:nvPr/>
      </p:nvGrpSpPr>
      <p:grpSpPr>
        <a:xfrm>
          <a:off x="0" y="0"/>
          <a:ext cx="0" cy="0"/>
          <a:chOff x="0" y="0"/>
          <a:chExt cx="0" cy="0"/>
        </a:xfrm>
      </p:grpSpPr>
      <p:sp>
        <p:nvSpPr>
          <p:cNvPr id="491" name="Google Shape;491;p6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Amazon elastic block store</a:t>
            </a:r>
            <a:endParaRPr/>
          </a:p>
        </p:txBody>
      </p:sp>
      <p:sp>
        <p:nvSpPr>
          <p:cNvPr id="492" name="Google Shape;492;p6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The content of an </a:t>
            </a:r>
            <a:r>
              <a:rPr b="1" lang="en-US" sz="2400"/>
              <a:t>EBS volume survives the instance life cycle and is persisted into S3. </a:t>
            </a:r>
            <a:endParaRPr/>
          </a:p>
          <a:p>
            <a:pPr indent="-342900" lvl="0" marL="342900" rtl="0" algn="l">
              <a:lnSpc>
                <a:spcPct val="100000"/>
              </a:lnSpc>
              <a:spcBef>
                <a:spcPts val="480"/>
              </a:spcBef>
              <a:spcAft>
                <a:spcPts val="0"/>
              </a:spcAft>
              <a:buClr>
                <a:schemeClr val="dk1"/>
              </a:buClr>
              <a:buSzPts val="2400"/>
              <a:buChar char="•"/>
            </a:pPr>
            <a:r>
              <a:rPr lang="en-US" sz="2400"/>
              <a:t>EBS volumes can be cloned, used as boot partitions, and constitute durable storage since they rely on S3 and it is possible to take incremental snapshots of their content.</a:t>
            </a:r>
            <a:endParaRPr sz="2400"/>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6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S3 vs EBS</a:t>
            </a:r>
            <a:endParaRPr/>
          </a:p>
        </p:txBody>
      </p:sp>
      <p:sp>
        <p:nvSpPr>
          <p:cNvPr id="498" name="Google Shape;498;p6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lnSpc>
                <a:spcPct val="100000"/>
              </a:lnSpc>
              <a:spcBef>
                <a:spcPts val="0"/>
              </a:spcBef>
              <a:spcAft>
                <a:spcPts val="0"/>
              </a:spcAft>
              <a:buClr>
                <a:schemeClr val="dk1"/>
              </a:buClr>
              <a:buSzPts val="3200"/>
              <a:buNone/>
            </a:pPr>
            <a:r>
              <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2" name="Shape 502"/>
        <p:cNvGrpSpPr/>
        <p:nvPr/>
      </p:nvGrpSpPr>
      <p:grpSpPr>
        <a:xfrm>
          <a:off x="0" y="0"/>
          <a:ext cx="0" cy="0"/>
          <a:chOff x="0" y="0"/>
          <a:chExt cx="0" cy="0"/>
        </a:xfrm>
      </p:grpSpPr>
      <p:sp>
        <p:nvSpPr>
          <p:cNvPr id="503" name="Google Shape;503;p6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US"/>
              <a:t>Accessibility</a:t>
            </a:r>
            <a:endParaRPr/>
          </a:p>
        </p:txBody>
      </p:sp>
      <p:sp>
        <p:nvSpPr>
          <p:cNvPr id="504" name="Google Shape;504;p67"/>
          <p:cNvSpPr txBox="1"/>
          <p:nvPr>
            <p:ph idx="1" type="body"/>
          </p:nvPr>
        </p:nvSpPr>
        <p:spPr>
          <a:xfrm>
            <a:off x="457200" y="1196752"/>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Char char="•"/>
            </a:pPr>
            <a:r>
              <a:rPr lang="en-US" sz="2400"/>
              <a:t>EBS is specifically meant for EC2 (Elastic Computing Cloud) instances and is not accessible unless mounted to one.</a:t>
            </a:r>
            <a:br>
              <a:rPr lang="en-US" sz="2400"/>
            </a:br>
            <a:endParaRPr sz="2400"/>
          </a:p>
          <a:p>
            <a:pPr indent="-342900" lvl="0" marL="342900" rtl="0" algn="l">
              <a:lnSpc>
                <a:spcPct val="100000"/>
              </a:lnSpc>
              <a:spcBef>
                <a:spcPts val="480"/>
              </a:spcBef>
              <a:spcAft>
                <a:spcPts val="0"/>
              </a:spcAft>
              <a:buClr>
                <a:schemeClr val="dk1"/>
              </a:buClr>
              <a:buSzPts val="2400"/>
              <a:buChar char="•"/>
            </a:pPr>
            <a:r>
              <a:rPr lang="en-US" sz="2400"/>
              <a:t>The data stored in EBS is </a:t>
            </a:r>
            <a:r>
              <a:rPr b="1" lang="en-US" sz="2400"/>
              <a:t>only accessible by the instance to which it is connected to.</a:t>
            </a:r>
            <a:endParaRPr b="1" sz="2400"/>
          </a:p>
          <a:p>
            <a:pPr indent="0" lvl="0" marL="0" rtl="0" algn="l">
              <a:lnSpc>
                <a:spcPct val="100000"/>
              </a:lnSpc>
              <a:spcBef>
                <a:spcPts val="480"/>
              </a:spcBef>
              <a:spcAft>
                <a:spcPts val="0"/>
              </a:spcAft>
              <a:buClr>
                <a:schemeClr val="dk1"/>
              </a:buClr>
              <a:buSzPts val="2400"/>
              <a:buNone/>
            </a:pPr>
            <a:r>
              <a:rPr lang="en-US" sz="2400"/>
              <a:t>				</a:t>
            </a:r>
            <a:endParaRPr/>
          </a:p>
          <a:p>
            <a:pPr indent="0" lvl="0" marL="0" rtl="0" algn="l">
              <a:lnSpc>
                <a:spcPct val="100000"/>
              </a:lnSpc>
              <a:spcBef>
                <a:spcPts val="480"/>
              </a:spcBef>
              <a:spcAft>
                <a:spcPts val="0"/>
              </a:spcAft>
              <a:buClr>
                <a:schemeClr val="dk1"/>
              </a:buClr>
              <a:buSzPts val="2400"/>
              <a:buNone/>
            </a:pPr>
            <a:r>
              <a:rPr lang="en-US" sz="2400"/>
              <a:t>				VS</a:t>
            </a:r>
            <a:br>
              <a:rPr lang="en-US" sz="2400"/>
            </a:br>
            <a:endParaRPr sz="2400"/>
          </a:p>
          <a:p>
            <a:pPr indent="-342900" lvl="0" marL="342900" rtl="0" algn="l">
              <a:lnSpc>
                <a:spcPct val="100000"/>
              </a:lnSpc>
              <a:spcBef>
                <a:spcPts val="480"/>
              </a:spcBef>
              <a:spcAft>
                <a:spcPts val="0"/>
              </a:spcAft>
              <a:buClr>
                <a:schemeClr val="dk1"/>
              </a:buClr>
              <a:buSzPts val="2400"/>
              <a:buChar char="•"/>
            </a:pPr>
            <a:r>
              <a:rPr lang="en-US" sz="2400"/>
              <a:t>The files within an S3 bucket are stored in an unstructured manner and </a:t>
            </a:r>
            <a:r>
              <a:rPr b="1" lang="en-US" sz="2400"/>
              <a:t>can be retrieved using HTTP protocols and even with BitTorrent.</a:t>
            </a:r>
            <a:endParaRPr/>
          </a:p>
          <a:p>
            <a:pPr indent="-342900" lvl="0" marL="342900" rtl="0" algn="l">
              <a:lnSpc>
                <a:spcPct val="100000"/>
              </a:lnSpc>
              <a:spcBef>
                <a:spcPts val="480"/>
              </a:spcBef>
              <a:spcAft>
                <a:spcPts val="0"/>
              </a:spcAft>
              <a:buClr>
                <a:schemeClr val="dk1"/>
              </a:buClr>
              <a:buSzPts val="2400"/>
              <a:buChar char="•"/>
            </a:pPr>
            <a:r>
              <a:rPr lang="en-US" sz="2400"/>
              <a:t>Many sites use S3 to hold most of their files </a:t>
            </a:r>
            <a:r>
              <a:rPr b="1" lang="en-US" sz="2400"/>
              <a:t>because of its accessibility to HTTP clients</a:t>
            </a:r>
            <a:r>
              <a:rPr lang="en-US" sz="2400"/>
              <a:t>; web browsers for example.</a:t>
            </a:r>
            <a:endParaRPr b="1" sz="2400"/>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8" name="Shape 508"/>
        <p:cNvGrpSpPr/>
        <p:nvPr/>
      </p:nvGrpSpPr>
      <p:grpSpPr>
        <a:xfrm>
          <a:off x="0" y="0"/>
          <a:ext cx="0" cy="0"/>
          <a:chOff x="0" y="0"/>
          <a:chExt cx="0" cy="0"/>
        </a:xfrm>
      </p:grpSpPr>
      <p:sp>
        <p:nvSpPr>
          <p:cNvPr id="509" name="Google Shape;509;p6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US"/>
              <a:t>Storage type</a:t>
            </a:r>
            <a:endParaRPr/>
          </a:p>
        </p:txBody>
      </p:sp>
      <p:sp>
        <p:nvSpPr>
          <p:cNvPr id="510" name="Google Shape;510;p6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Clr>
                <a:schemeClr val="dk1"/>
              </a:buClr>
              <a:buSzPts val="2400"/>
              <a:buChar char="•"/>
            </a:pPr>
            <a:r>
              <a:rPr lang="en-US" sz="2400"/>
              <a:t>Amazon Simple Storage Service is </a:t>
            </a:r>
            <a:r>
              <a:rPr b="1" lang="en-US" sz="2400"/>
              <a:t>object storage designed for storing large numbers of user files and backups</a:t>
            </a:r>
            <a:r>
              <a:rPr lang="en-US" sz="2400"/>
              <a:t> whereas </a:t>
            </a:r>
            <a:endParaRPr sz="2400"/>
          </a:p>
          <a:p>
            <a:pPr indent="-190500" lvl="0" marL="342900" rtl="0" algn="l">
              <a:lnSpc>
                <a:spcPct val="100000"/>
              </a:lnSpc>
              <a:spcBef>
                <a:spcPts val="480"/>
              </a:spcBef>
              <a:spcAft>
                <a:spcPts val="0"/>
              </a:spcAft>
              <a:buClr>
                <a:schemeClr val="dk1"/>
              </a:buClr>
              <a:buSzPts val="2400"/>
              <a:buNone/>
            </a:pPr>
            <a:r>
              <a:t/>
            </a:r>
            <a:endParaRPr sz="2400"/>
          </a:p>
          <a:p>
            <a:pPr indent="0" lvl="0" marL="0" rtl="0" algn="l">
              <a:lnSpc>
                <a:spcPct val="100000"/>
              </a:lnSpc>
              <a:spcBef>
                <a:spcPts val="480"/>
              </a:spcBef>
              <a:spcAft>
                <a:spcPts val="0"/>
              </a:spcAft>
              <a:buClr>
                <a:schemeClr val="dk1"/>
              </a:buClr>
              <a:buSzPts val="2400"/>
              <a:buNone/>
            </a:pPr>
            <a:r>
              <a:rPr lang="en-US" sz="2400"/>
              <a:t>			</a:t>
            </a:r>
            <a:r>
              <a:rPr b="1" lang="en-US" sz="2400"/>
              <a:t>VS</a:t>
            </a:r>
            <a:endParaRPr/>
          </a:p>
          <a:p>
            <a:pPr indent="0" lvl="0" marL="0" rtl="0" algn="l">
              <a:lnSpc>
                <a:spcPct val="100000"/>
              </a:lnSpc>
              <a:spcBef>
                <a:spcPts val="480"/>
              </a:spcBef>
              <a:spcAft>
                <a:spcPts val="0"/>
              </a:spcAft>
              <a:buClr>
                <a:schemeClr val="dk1"/>
              </a:buClr>
              <a:buSzPts val="2400"/>
              <a:buNone/>
            </a:pPr>
            <a:r>
              <a:t/>
            </a:r>
            <a:endParaRPr b="1" sz="2400"/>
          </a:p>
          <a:p>
            <a:pPr indent="-342900" lvl="0" marL="342900" rtl="0" algn="l">
              <a:lnSpc>
                <a:spcPct val="100000"/>
              </a:lnSpc>
              <a:spcBef>
                <a:spcPts val="480"/>
              </a:spcBef>
              <a:spcAft>
                <a:spcPts val="0"/>
              </a:spcAft>
              <a:buClr>
                <a:schemeClr val="dk1"/>
              </a:buClr>
              <a:buSzPts val="2400"/>
              <a:buChar char="•"/>
            </a:pPr>
            <a:r>
              <a:rPr lang="en-US" sz="2400"/>
              <a:t>Elastic block storage is </a:t>
            </a:r>
            <a:r>
              <a:rPr b="1" lang="en-US" sz="2400"/>
              <a:t>block storage for Amazon EC2 </a:t>
            </a:r>
            <a:r>
              <a:rPr lang="en-US" sz="2400"/>
              <a:t>compute instances</a:t>
            </a:r>
            <a:endParaRPr/>
          </a:p>
          <a:p>
            <a:pPr indent="-190500" lvl="0" marL="342900" rtl="0" algn="l">
              <a:lnSpc>
                <a:spcPct val="100000"/>
              </a:lnSpc>
              <a:spcBef>
                <a:spcPts val="480"/>
              </a:spcBef>
              <a:spcAft>
                <a:spcPts val="0"/>
              </a:spcAft>
              <a:buClr>
                <a:schemeClr val="dk1"/>
              </a:buClr>
              <a:buSzPts val="2400"/>
              <a:buNone/>
            </a:pPr>
            <a:r>
              <a:t/>
            </a:r>
            <a:endParaRPr sz="2400"/>
          </a:p>
          <a:p>
            <a:pPr indent="-342900" lvl="0" marL="342900" rtl="0" algn="l">
              <a:lnSpc>
                <a:spcPct val="100000"/>
              </a:lnSpc>
              <a:spcBef>
                <a:spcPts val="480"/>
              </a:spcBef>
              <a:spcAft>
                <a:spcPts val="0"/>
              </a:spcAft>
              <a:buClr>
                <a:schemeClr val="dk1"/>
              </a:buClr>
              <a:buSzPts val="2400"/>
              <a:buChar char="•"/>
            </a:pPr>
            <a:r>
              <a:rPr lang="en-US" sz="2400"/>
              <a:t>It is just </a:t>
            </a:r>
            <a:r>
              <a:rPr b="1" lang="en-US" sz="2400"/>
              <a:t>similar to hard disks attached to your computers or laptops, but the only difference is that it is used for virtualized instances</a:t>
            </a:r>
            <a:r>
              <a:rPr lang="en-US" sz="2400"/>
              <a:t>.</a:t>
            </a:r>
            <a:endParaRPr/>
          </a:p>
          <a:p>
            <a:pPr indent="-139700" lvl="0" marL="342900" rtl="0" algn="l">
              <a:lnSpc>
                <a:spcPct val="100000"/>
              </a:lnSpc>
              <a:spcBef>
                <a:spcPts val="640"/>
              </a:spcBef>
              <a:spcAft>
                <a:spcPts val="0"/>
              </a:spcAft>
              <a:buClr>
                <a:schemeClr val="dk1"/>
              </a:buClr>
              <a:buSzPts val="3200"/>
              <a:buNone/>
            </a:pPr>
            <a:r>
              <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4" name="Shape 514"/>
        <p:cNvGrpSpPr/>
        <p:nvPr/>
      </p:nvGrpSpPr>
      <p:grpSpPr>
        <a:xfrm>
          <a:off x="0" y="0"/>
          <a:ext cx="0" cy="0"/>
          <a:chOff x="0" y="0"/>
          <a:chExt cx="0" cy="0"/>
        </a:xfrm>
      </p:grpSpPr>
      <p:sp>
        <p:nvSpPr>
          <p:cNvPr id="515" name="Google Shape;515;p6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US"/>
              <a:t>Storage type</a:t>
            </a:r>
            <a:endParaRPr/>
          </a:p>
        </p:txBody>
      </p:sp>
      <p:sp>
        <p:nvSpPr>
          <p:cNvPr id="516" name="Google Shape;516;p6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With EBS, </a:t>
            </a:r>
            <a:r>
              <a:rPr b="1" lang="en-US" sz="2400"/>
              <a:t>a volume can be mounted on an EC2 instance and it would appear just like a hard disk partition. </a:t>
            </a:r>
            <a:endParaRPr b="1" sz="2400"/>
          </a:p>
          <a:p>
            <a:pPr indent="-190500" lvl="0" marL="342900" rtl="0" algn="l">
              <a:lnSpc>
                <a:spcPct val="100000"/>
              </a:lnSpc>
              <a:spcBef>
                <a:spcPts val="480"/>
              </a:spcBef>
              <a:spcAft>
                <a:spcPts val="0"/>
              </a:spcAft>
              <a:buClr>
                <a:schemeClr val="dk1"/>
              </a:buClr>
              <a:buSzPts val="2400"/>
              <a:buNone/>
            </a:pPr>
            <a:r>
              <a:t/>
            </a:r>
            <a:endParaRPr sz="2400"/>
          </a:p>
          <a:p>
            <a:pPr indent="-342900" lvl="0" marL="342900" rtl="0" algn="l">
              <a:lnSpc>
                <a:spcPct val="100000"/>
              </a:lnSpc>
              <a:spcBef>
                <a:spcPts val="480"/>
              </a:spcBef>
              <a:spcAft>
                <a:spcPts val="0"/>
              </a:spcAft>
              <a:buClr>
                <a:schemeClr val="dk1"/>
              </a:buClr>
              <a:buSzPts val="2400"/>
              <a:buChar char="•"/>
            </a:pPr>
            <a:r>
              <a:rPr lang="en-US" sz="2400"/>
              <a:t>It can be formatted with any file system and </a:t>
            </a:r>
            <a:r>
              <a:rPr b="1" lang="en-US" sz="2400"/>
              <a:t>files can be written or read by the EC2 instance just like it would to a hard drive.</a:t>
            </a:r>
            <a:br>
              <a:rPr b="1" lang="en-US" sz="2400"/>
            </a:br>
            <a:br>
              <a:rPr lang="en-US" sz="2400"/>
            </a:b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7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US"/>
              <a:t>Size of data</a:t>
            </a:r>
            <a:endParaRPr/>
          </a:p>
        </p:txBody>
      </p:sp>
      <p:sp>
        <p:nvSpPr>
          <p:cNvPr id="522" name="Google Shape;522;p7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Simple storage service (S3) can store large amounts as compared to EBS. </a:t>
            </a:r>
            <a:endParaRPr sz="2400"/>
          </a:p>
          <a:p>
            <a:pPr indent="-342900" lvl="0" marL="342900" rtl="0" algn="l">
              <a:lnSpc>
                <a:spcPct val="100000"/>
              </a:lnSpc>
              <a:spcBef>
                <a:spcPts val="480"/>
              </a:spcBef>
              <a:spcAft>
                <a:spcPts val="0"/>
              </a:spcAft>
              <a:buClr>
                <a:schemeClr val="dk1"/>
              </a:buClr>
              <a:buSzPts val="2400"/>
              <a:buChar char="•"/>
            </a:pPr>
            <a:r>
              <a:rPr lang="en-US" sz="2400"/>
              <a:t>With S3, </a:t>
            </a:r>
            <a:r>
              <a:rPr b="1" lang="en-US" sz="2400"/>
              <a:t>the standard limit is of 100 buckets and each bucket has got an unlimited data capacity</a:t>
            </a:r>
            <a:r>
              <a:rPr lang="en-US" sz="2400"/>
              <a:t> whereas </a:t>
            </a:r>
            <a:endParaRPr/>
          </a:p>
          <a:p>
            <a:pPr indent="0" lvl="4" marL="1828800" rtl="0" algn="l">
              <a:lnSpc>
                <a:spcPct val="100000"/>
              </a:lnSpc>
              <a:spcBef>
                <a:spcPts val="240"/>
              </a:spcBef>
              <a:spcAft>
                <a:spcPts val="0"/>
              </a:spcAft>
              <a:buClr>
                <a:schemeClr val="dk1"/>
              </a:buClr>
              <a:buSzPts val="1200"/>
              <a:buNone/>
            </a:pPr>
            <a:r>
              <a:t/>
            </a:r>
            <a:endParaRPr sz="1200"/>
          </a:p>
          <a:p>
            <a:pPr indent="0" lvl="4" marL="1828800" rtl="0" algn="l">
              <a:lnSpc>
                <a:spcPct val="100000"/>
              </a:lnSpc>
              <a:spcBef>
                <a:spcPts val="480"/>
              </a:spcBef>
              <a:spcAft>
                <a:spcPts val="0"/>
              </a:spcAft>
              <a:buClr>
                <a:schemeClr val="dk1"/>
              </a:buClr>
              <a:buSzPts val="2400"/>
              <a:buNone/>
            </a:pPr>
            <a:r>
              <a:rPr b="1" lang="en-US" sz="2400"/>
              <a:t>Vs</a:t>
            </a:r>
            <a:endParaRPr b="1" sz="2400"/>
          </a:p>
          <a:p>
            <a:pPr indent="0" lvl="4" marL="1828800" rtl="0" algn="l">
              <a:lnSpc>
                <a:spcPct val="100000"/>
              </a:lnSpc>
              <a:spcBef>
                <a:spcPts val="480"/>
              </a:spcBef>
              <a:spcAft>
                <a:spcPts val="0"/>
              </a:spcAft>
              <a:buClr>
                <a:schemeClr val="dk1"/>
              </a:buClr>
              <a:buSzPts val="2400"/>
              <a:buNone/>
            </a:pPr>
            <a:r>
              <a:t/>
            </a:r>
            <a:endParaRPr b="1" sz="2400"/>
          </a:p>
          <a:p>
            <a:pPr indent="-342900" lvl="0" marL="342900" rtl="0" algn="l">
              <a:lnSpc>
                <a:spcPct val="100000"/>
              </a:lnSpc>
              <a:spcBef>
                <a:spcPts val="480"/>
              </a:spcBef>
              <a:spcAft>
                <a:spcPts val="0"/>
              </a:spcAft>
              <a:buClr>
                <a:schemeClr val="dk1"/>
              </a:buClr>
              <a:buSzPts val="2400"/>
              <a:buChar char="•"/>
            </a:pPr>
            <a:r>
              <a:rPr lang="en-US" sz="2400"/>
              <a:t>EBS has a </a:t>
            </a:r>
            <a:r>
              <a:rPr b="1" lang="en-US" sz="2400"/>
              <a:t>standard limit of 20 volumes and each volume can hold data up to 1TB. </a:t>
            </a:r>
            <a:endParaRPr b="1" sz="2400"/>
          </a:p>
          <a:p>
            <a:pPr indent="-342900" lvl="0" marL="342900" rtl="0" algn="l">
              <a:lnSpc>
                <a:spcPct val="100000"/>
              </a:lnSpc>
              <a:spcBef>
                <a:spcPts val="480"/>
              </a:spcBef>
              <a:spcAft>
                <a:spcPts val="0"/>
              </a:spcAft>
              <a:buClr>
                <a:schemeClr val="dk1"/>
              </a:buClr>
              <a:buSzPts val="2400"/>
              <a:buChar char="•"/>
            </a:pPr>
            <a:r>
              <a:rPr lang="en-US" sz="2400"/>
              <a:t>In EBS there occurs an upper limit on the data storage.</a:t>
            </a:r>
            <a:endParaRPr/>
          </a:p>
          <a:p>
            <a:pPr indent="-139700" lvl="0" marL="342900" rtl="0" algn="l">
              <a:lnSpc>
                <a:spcPct val="100000"/>
              </a:lnSpc>
              <a:spcBef>
                <a:spcPts val="640"/>
              </a:spcBef>
              <a:spcAft>
                <a:spcPts val="0"/>
              </a:spcAft>
              <a:buClr>
                <a:schemeClr val="dk1"/>
              </a:buClr>
              <a:buSzPts val="32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AWS Offerings</a:t>
            </a:r>
            <a:endParaRPr/>
          </a:p>
        </p:txBody>
      </p:sp>
      <p:sp>
        <p:nvSpPr>
          <p:cNvPr id="142" name="Google Shape;142;p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lnSpc>
                <a:spcPct val="100000"/>
              </a:lnSpc>
              <a:spcBef>
                <a:spcPts val="0"/>
              </a:spcBef>
              <a:spcAft>
                <a:spcPts val="0"/>
              </a:spcAft>
              <a:buClr>
                <a:schemeClr val="dk1"/>
              </a:buClr>
              <a:buSzPts val="3200"/>
              <a:buNone/>
            </a:pPr>
            <a:r>
              <a:t/>
            </a:r>
            <a:endParaRPr/>
          </a:p>
        </p:txBody>
      </p:sp>
      <p:pic>
        <p:nvPicPr>
          <p:cNvPr id="143" name="Google Shape;143;p7"/>
          <p:cNvPicPr preferRelativeResize="0"/>
          <p:nvPr/>
        </p:nvPicPr>
        <p:blipFill rotWithShape="1">
          <a:blip r:embed="rId3">
            <a:alphaModFix/>
          </a:blip>
          <a:srcRect b="27120" l="4478" r="9612" t="31254"/>
          <a:stretch/>
        </p:blipFill>
        <p:spPr>
          <a:xfrm>
            <a:off x="215900" y="1864643"/>
            <a:ext cx="8785225" cy="4084637"/>
          </a:xfrm>
          <a:prstGeom prst="rect">
            <a:avLst/>
          </a:prstGeom>
          <a:noFill/>
          <a:ln>
            <a:noFill/>
          </a:ln>
        </p:spPr>
      </p:pic>
      <p:sp>
        <p:nvSpPr>
          <p:cNvPr id="144" name="Google Shape;144;p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1400"/>
              <a:buNone/>
            </a:pPr>
            <a:r>
              <a:rPr lang="en-US"/>
              <a:t>03-03-2023</a:t>
            </a:r>
            <a:endParaRPr/>
          </a:p>
        </p:txBody>
      </p:sp>
      <p:sp>
        <p:nvSpPr>
          <p:cNvPr id="145" name="Google Shape;145;p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SzPts val="1400"/>
              <a:buNone/>
            </a:pPr>
            <a:r>
              <a:rPr lang="en-US"/>
              <a:t>Shweta Dhawan Chachra</a:t>
            </a:r>
            <a:endParaRPr/>
          </a:p>
        </p:txBody>
      </p:sp>
      <p:sp>
        <p:nvSpPr>
          <p:cNvPr id="146" name="Google Shape;146;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lnSpc>
                <a:spcPct val="100000"/>
              </a:lnSpc>
              <a:spcBef>
                <a:spcPts val="0"/>
              </a:spcBef>
              <a:spcAft>
                <a:spcPts val="0"/>
              </a:spcAft>
              <a:buSzPts val="1200"/>
              <a:buNone/>
            </a:pPr>
            <a:fld id="{00000000-1234-1234-1234-123412341234}" type="slidenum">
              <a:rPr lang="en-US"/>
              <a:t>‹#›</a:t>
            </a:fld>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6" name="Shape 526"/>
        <p:cNvGrpSpPr/>
        <p:nvPr/>
      </p:nvGrpSpPr>
      <p:grpSpPr>
        <a:xfrm>
          <a:off x="0" y="0"/>
          <a:ext cx="0" cy="0"/>
          <a:chOff x="0" y="0"/>
          <a:chExt cx="0" cy="0"/>
        </a:xfrm>
      </p:grpSpPr>
      <p:sp>
        <p:nvSpPr>
          <p:cNvPr id="527" name="Google Shape;527;p7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Limitation of EBS</a:t>
            </a:r>
            <a:endParaRPr/>
          </a:p>
        </p:txBody>
      </p:sp>
      <p:sp>
        <p:nvSpPr>
          <p:cNvPr id="528" name="Google Shape;528;p7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None/>
            </a:pPr>
            <a:r>
              <a:rPr lang="en-US" sz="2400"/>
              <a:t>EBS</a:t>
            </a:r>
            <a:endParaRPr/>
          </a:p>
          <a:p>
            <a:pPr indent="-342900" lvl="0" marL="342900" rtl="0" algn="l">
              <a:lnSpc>
                <a:spcPct val="100000"/>
              </a:lnSpc>
              <a:spcBef>
                <a:spcPts val="480"/>
              </a:spcBef>
              <a:spcAft>
                <a:spcPts val="0"/>
              </a:spcAft>
              <a:buClr>
                <a:schemeClr val="dk1"/>
              </a:buClr>
              <a:buSzPts val="2400"/>
              <a:buChar char="•"/>
            </a:pPr>
            <a:r>
              <a:rPr b="1" lang="en-US" sz="2400"/>
              <a:t>EBS Volume images cannot be shared among instances</a:t>
            </a:r>
            <a:r>
              <a:rPr lang="en-US" sz="2400"/>
              <a:t>, </a:t>
            </a:r>
            <a:endParaRPr sz="2400"/>
          </a:p>
          <a:p>
            <a:pPr indent="-342900" lvl="0" marL="342900" rtl="0" algn="l">
              <a:lnSpc>
                <a:spcPct val="100000"/>
              </a:lnSpc>
              <a:spcBef>
                <a:spcPts val="480"/>
              </a:spcBef>
              <a:spcAft>
                <a:spcPts val="0"/>
              </a:spcAft>
              <a:buClr>
                <a:schemeClr val="dk1"/>
              </a:buClr>
              <a:buSzPts val="2400"/>
              <a:buChar char="•"/>
            </a:pPr>
            <a:r>
              <a:rPr lang="en-US" sz="2400"/>
              <a:t>But </a:t>
            </a:r>
            <a:r>
              <a:rPr b="1" lang="en-US" sz="2400"/>
              <a:t>it is possible to attach multiple volumes to a single instance</a:t>
            </a:r>
            <a:endParaRPr/>
          </a:p>
          <a:p>
            <a:pPr indent="-190500" lvl="0" marL="342900" rtl="0" algn="l">
              <a:lnSpc>
                <a:spcPct val="100000"/>
              </a:lnSpc>
              <a:spcBef>
                <a:spcPts val="480"/>
              </a:spcBef>
              <a:spcAft>
                <a:spcPts val="0"/>
              </a:spcAft>
              <a:buClr>
                <a:schemeClr val="dk1"/>
              </a:buClr>
              <a:buSzPts val="2400"/>
              <a:buNone/>
            </a:pPr>
            <a:r>
              <a:t/>
            </a:r>
            <a:endParaRPr b="1" sz="2400"/>
          </a:p>
          <a:p>
            <a:pPr indent="-342900" lvl="0" marL="342900" rtl="0" algn="l">
              <a:lnSpc>
                <a:spcPct val="100000"/>
              </a:lnSpc>
              <a:spcBef>
                <a:spcPts val="480"/>
              </a:spcBef>
              <a:spcAft>
                <a:spcPts val="0"/>
              </a:spcAft>
              <a:buClr>
                <a:schemeClr val="dk1"/>
              </a:buClr>
              <a:buSzPts val="2400"/>
              <a:buChar char="•"/>
            </a:pPr>
            <a:r>
              <a:rPr b="1" lang="en-US" sz="2400"/>
              <a:t>A limitation of EBS is its inability to be used by multiple instances at once. </a:t>
            </a:r>
            <a:r>
              <a:rPr b="1" lang="en-US" sz="2400">
                <a:solidFill>
                  <a:srgbClr val="FF0000"/>
                </a:solidFill>
              </a:rPr>
              <a:t>Once it is mounted by an instance, no other instance can use it.</a:t>
            </a:r>
            <a:br>
              <a:rPr lang="en-US" sz="2400"/>
            </a:br>
            <a:endParaRPr b="1" sz="2400"/>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7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 Pros + Cons of S3</a:t>
            </a:r>
            <a:endParaRPr/>
          </a:p>
        </p:txBody>
      </p:sp>
      <p:sp>
        <p:nvSpPr>
          <p:cNvPr id="534" name="Google Shape;534;p7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With EBS, data read or write occurs almost instantly. </a:t>
            </a:r>
            <a:endParaRPr/>
          </a:p>
          <a:p>
            <a:pPr indent="-190500" lvl="0" marL="342900" rtl="0" algn="l">
              <a:lnSpc>
                <a:spcPct val="100000"/>
              </a:lnSpc>
              <a:spcBef>
                <a:spcPts val="480"/>
              </a:spcBef>
              <a:spcAft>
                <a:spcPts val="0"/>
              </a:spcAft>
              <a:buClr>
                <a:schemeClr val="dk1"/>
              </a:buClr>
              <a:buSzPts val="2400"/>
              <a:buNone/>
            </a:pPr>
            <a:r>
              <a:t/>
            </a:r>
            <a:endParaRPr sz="2400"/>
          </a:p>
          <a:p>
            <a:pPr indent="-342900" lvl="0" marL="342900" rtl="0" algn="l">
              <a:lnSpc>
                <a:spcPct val="100000"/>
              </a:lnSpc>
              <a:spcBef>
                <a:spcPts val="480"/>
              </a:spcBef>
              <a:spcAft>
                <a:spcPts val="0"/>
              </a:spcAft>
              <a:buClr>
                <a:schemeClr val="dk1"/>
              </a:buClr>
              <a:buSzPts val="2400"/>
              <a:buChar char="•"/>
            </a:pPr>
            <a:r>
              <a:rPr b="1" lang="en-US" sz="2400"/>
              <a:t>S3 can have multiple images of its contents so it can be used by many at the same time. </a:t>
            </a:r>
            <a:endParaRPr b="1" sz="2400"/>
          </a:p>
          <a:p>
            <a:pPr indent="-342900" lvl="0" marL="342900" rtl="0" algn="l">
              <a:lnSpc>
                <a:spcPct val="100000"/>
              </a:lnSpc>
              <a:spcBef>
                <a:spcPts val="480"/>
              </a:spcBef>
              <a:spcAft>
                <a:spcPts val="0"/>
              </a:spcAft>
              <a:buClr>
                <a:schemeClr val="dk1"/>
              </a:buClr>
              <a:buSzPts val="2400"/>
              <a:buChar char="•"/>
            </a:pPr>
            <a:r>
              <a:rPr lang="en-US" sz="2400"/>
              <a:t>An interesting side-effect of this capability is something called </a:t>
            </a:r>
            <a:r>
              <a:rPr b="1" lang="en-US" sz="2400">
                <a:solidFill>
                  <a:srgbClr val="FF0000"/>
                </a:solidFill>
              </a:rPr>
              <a:t>‘eventual consistency’. </a:t>
            </a:r>
            <a:endParaRPr b="1" sz="2400">
              <a:solidFill>
                <a:srgbClr val="FF0000"/>
              </a:solidFill>
            </a:endParaRPr>
          </a:p>
          <a:p>
            <a:pPr indent="-342900" lvl="0" marL="342900" rtl="0" algn="l">
              <a:lnSpc>
                <a:spcPct val="100000"/>
              </a:lnSpc>
              <a:spcBef>
                <a:spcPts val="480"/>
              </a:spcBef>
              <a:spcAft>
                <a:spcPts val="0"/>
              </a:spcAft>
              <a:buClr>
                <a:schemeClr val="dk1"/>
              </a:buClr>
              <a:buSzPts val="2400"/>
              <a:buChar char="•"/>
            </a:pPr>
            <a:r>
              <a:rPr lang="en-US" sz="2400"/>
              <a:t>With S3, the changes are not written immediately so if you write something, it may not be the data that a read operation returns.</a:t>
            </a:r>
            <a:br>
              <a:rPr lang="en-US" sz="2400"/>
            </a:br>
            <a:endParaRPr b="1" sz="2400"/>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8" name="Shape 538"/>
        <p:cNvGrpSpPr/>
        <p:nvPr/>
      </p:nvGrpSpPr>
      <p:grpSpPr>
        <a:xfrm>
          <a:off x="0" y="0"/>
          <a:ext cx="0" cy="0"/>
          <a:chOff x="0" y="0"/>
          <a:chExt cx="0" cy="0"/>
        </a:xfrm>
      </p:grpSpPr>
      <p:sp>
        <p:nvSpPr>
          <p:cNvPr id="539" name="Google Shape;539;p7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US"/>
              <a:t>Application</a:t>
            </a:r>
            <a:endParaRPr/>
          </a:p>
        </p:txBody>
      </p:sp>
      <p:sp>
        <p:nvSpPr>
          <p:cNvPr id="540" name="Google Shape;540;p7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None/>
            </a:pPr>
            <a:r>
              <a:rPr b="1" lang="en-US" sz="2400"/>
              <a:t>Amazon S3: </a:t>
            </a:r>
            <a:endParaRPr b="1" sz="2400"/>
          </a:p>
          <a:p>
            <a:pPr indent="-342900" lvl="0" marL="342900" rtl="0" algn="l">
              <a:lnSpc>
                <a:spcPct val="100000"/>
              </a:lnSpc>
              <a:spcBef>
                <a:spcPts val="480"/>
              </a:spcBef>
              <a:spcAft>
                <a:spcPts val="0"/>
              </a:spcAft>
              <a:buClr>
                <a:schemeClr val="dk1"/>
              </a:buClr>
              <a:buSzPts val="2400"/>
              <a:buChar char="•"/>
            </a:pPr>
            <a:r>
              <a:rPr lang="en-US" sz="2400"/>
              <a:t>Amazon S3 is a simple storage service offered by Amazon and it is useful for hosting website images and videos, data analytics, etc</a:t>
            </a:r>
            <a:endParaRPr sz="2400"/>
          </a:p>
          <a:p>
            <a:pPr indent="-190500" lvl="0" marL="342900" rtl="0" algn="l">
              <a:lnSpc>
                <a:spcPct val="100000"/>
              </a:lnSpc>
              <a:spcBef>
                <a:spcPts val="480"/>
              </a:spcBef>
              <a:spcAft>
                <a:spcPts val="0"/>
              </a:spcAft>
              <a:buClr>
                <a:schemeClr val="dk1"/>
              </a:buClr>
              <a:buSzPts val="2400"/>
              <a:buNone/>
            </a:pPr>
            <a:r>
              <a:t/>
            </a:r>
            <a:endParaRPr sz="2400"/>
          </a:p>
          <a:p>
            <a:pPr indent="0" lvl="0" marL="0" rtl="0" algn="l">
              <a:lnSpc>
                <a:spcPct val="100000"/>
              </a:lnSpc>
              <a:spcBef>
                <a:spcPts val="480"/>
              </a:spcBef>
              <a:spcAft>
                <a:spcPts val="0"/>
              </a:spcAft>
              <a:buClr>
                <a:schemeClr val="dk1"/>
              </a:buClr>
              <a:buSzPts val="2400"/>
              <a:buNone/>
            </a:pPr>
            <a:r>
              <a:rPr b="1" lang="en-US" sz="2400"/>
              <a:t>EBS</a:t>
            </a:r>
            <a:endParaRPr/>
          </a:p>
          <a:p>
            <a:pPr indent="-342900" lvl="0" marL="342900" rtl="0" algn="l">
              <a:lnSpc>
                <a:spcPct val="100000"/>
              </a:lnSpc>
              <a:spcBef>
                <a:spcPts val="480"/>
              </a:spcBef>
              <a:spcAft>
                <a:spcPts val="0"/>
              </a:spcAft>
              <a:buClr>
                <a:schemeClr val="dk1"/>
              </a:buClr>
              <a:buSzPts val="2400"/>
              <a:buChar char="•"/>
            </a:pPr>
            <a:r>
              <a:rPr lang="en-US" sz="2400"/>
              <a:t>Use cases include business continuity, transactional and NO SQL database, software testing, etc.</a:t>
            </a:r>
            <a:endParaRPr sz="2400"/>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4" name="Shape 544"/>
        <p:cNvGrpSpPr/>
        <p:nvPr/>
      </p:nvGrpSpPr>
      <p:grpSpPr>
        <a:xfrm>
          <a:off x="0" y="0"/>
          <a:ext cx="0" cy="0"/>
          <a:chOff x="0" y="0"/>
          <a:chExt cx="0" cy="0"/>
        </a:xfrm>
      </p:grpSpPr>
      <p:sp>
        <p:nvSpPr>
          <p:cNvPr id="545" name="Google Shape;545;p7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US"/>
              <a:t>Application</a:t>
            </a:r>
            <a:endParaRPr/>
          </a:p>
        </p:txBody>
      </p:sp>
      <p:sp>
        <p:nvSpPr>
          <p:cNvPr id="546" name="Google Shape;546;p7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0" lvl="0" marL="0" rtl="0" algn="l">
              <a:lnSpc>
                <a:spcPct val="100000"/>
              </a:lnSpc>
              <a:spcBef>
                <a:spcPts val="0"/>
              </a:spcBef>
              <a:spcAft>
                <a:spcPts val="0"/>
              </a:spcAft>
              <a:buClr>
                <a:schemeClr val="dk1"/>
              </a:buClr>
              <a:buSzPts val="2400"/>
              <a:buNone/>
            </a:pPr>
            <a:r>
              <a:rPr b="1" lang="en-US" sz="2400"/>
              <a:t>Amazon S3: </a:t>
            </a:r>
            <a:endParaRPr b="1" sz="2400"/>
          </a:p>
          <a:p>
            <a:pPr indent="-342900" lvl="0" marL="342900" rtl="0" algn="l">
              <a:lnSpc>
                <a:spcPct val="100000"/>
              </a:lnSpc>
              <a:spcBef>
                <a:spcPts val="480"/>
              </a:spcBef>
              <a:spcAft>
                <a:spcPts val="0"/>
              </a:spcAft>
              <a:buClr>
                <a:schemeClr val="dk1"/>
              </a:buClr>
              <a:buSzPts val="2400"/>
              <a:buChar char="•"/>
            </a:pPr>
            <a:r>
              <a:rPr b="1" lang="en-US" sz="2400"/>
              <a:t>Customers of all sizes and industries can use Amazon S3 </a:t>
            </a:r>
            <a:r>
              <a:rPr lang="en-US" sz="2400"/>
              <a:t>to store and protect any amount of data </a:t>
            </a:r>
            <a:endParaRPr sz="2400"/>
          </a:p>
          <a:p>
            <a:pPr indent="-342900" lvl="0" marL="342900" rtl="0" algn="l">
              <a:lnSpc>
                <a:spcPct val="100000"/>
              </a:lnSpc>
              <a:spcBef>
                <a:spcPts val="480"/>
              </a:spcBef>
              <a:spcAft>
                <a:spcPts val="0"/>
              </a:spcAft>
              <a:buClr>
                <a:schemeClr val="dk1"/>
              </a:buClr>
              <a:buSzPts val="2400"/>
              <a:buChar char="•"/>
            </a:pPr>
            <a:r>
              <a:rPr lang="en-US" sz="2400"/>
              <a:t>S3 can be used for a range of use cases, such as </a:t>
            </a:r>
            <a:endParaRPr sz="2400"/>
          </a:p>
          <a:p>
            <a:pPr indent="-342900" lvl="0" marL="342900" rtl="0" algn="l">
              <a:lnSpc>
                <a:spcPct val="100000"/>
              </a:lnSpc>
              <a:spcBef>
                <a:spcPts val="480"/>
              </a:spcBef>
              <a:spcAft>
                <a:spcPts val="0"/>
              </a:spcAft>
              <a:buClr>
                <a:schemeClr val="dk1"/>
              </a:buClr>
              <a:buSzPts val="2400"/>
              <a:buChar char="•"/>
            </a:pPr>
            <a:r>
              <a:rPr lang="en-US" sz="2400"/>
              <a:t>websites, </a:t>
            </a:r>
            <a:endParaRPr sz="2400"/>
          </a:p>
          <a:p>
            <a:pPr indent="-342900" lvl="0" marL="342900" rtl="0" algn="l">
              <a:lnSpc>
                <a:spcPct val="100000"/>
              </a:lnSpc>
              <a:spcBef>
                <a:spcPts val="480"/>
              </a:spcBef>
              <a:spcAft>
                <a:spcPts val="0"/>
              </a:spcAft>
              <a:buClr>
                <a:schemeClr val="dk1"/>
              </a:buClr>
              <a:buSzPts val="2400"/>
              <a:buChar char="•"/>
            </a:pPr>
            <a:r>
              <a:rPr lang="en-US" sz="2400"/>
              <a:t>mobile applications, </a:t>
            </a:r>
            <a:endParaRPr sz="2400"/>
          </a:p>
          <a:p>
            <a:pPr indent="-342900" lvl="0" marL="342900" rtl="0" algn="l">
              <a:lnSpc>
                <a:spcPct val="100000"/>
              </a:lnSpc>
              <a:spcBef>
                <a:spcPts val="480"/>
              </a:spcBef>
              <a:spcAft>
                <a:spcPts val="0"/>
              </a:spcAft>
              <a:buClr>
                <a:schemeClr val="dk1"/>
              </a:buClr>
              <a:buSzPts val="2400"/>
              <a:buChar char="•"/>
            </a:pPr>
            <a:r>
              <a:rPr lang="en-US" sz="2400"/>
              <a:t>backup and restore, </a:t>
            </a:r>
            <a:endParaRPr sz="2400"/>
          </a:p>
          <a:p>
            <a:pPr indent="-342900" lvl="0" marL="342900" rtl="0" algn="l">
              <a:lnSpc>
                <a:spcPct val="100000"/>
              </a:lnSpc>
              <a:spcBef>
                <a:spcPts val="480"/>
              </a:spcBef>
              <a:spcAft>
                <a:spcPts val="0"/>
              </a:spcAft>
              <a:buClr>
                <a:schemeClr val="dk1"/>
              </a:buClr>
              <a:buSzPts val="2400"/>
              <a:buChar char="•"/>
            </a:pPr>
            <a:r>
              <a:rPr lang="en-US" sz="2400"/>
              <a:t>archive, </a:t>
            </a:r>
            <a:endParaRPr sz="2400"/>
          </a:p>
          <a:p>
            <a:pPr indent="-342900" lvl="0" marL="342900" rtl="0" algn="l">
              <a:lnSpc>
                <a:spcPct val="100000"/>
              </a:lnSpc>
              <a:spcBef>
                <a:spcPts val="480"/>
              </a:spcBef>
              <a:spcAft>
                <a:spcPts val="0"/>
              </a:spcAft>
              <a:buClr>
                <a:schemeClr val="dk1"/>
              </a:buClr>
              <a:buSzPts val="2400"/>
              <a:buChar char="•"/>
            </a:pPr>
            <a:r>
              <a:rPr lang="en-US" sz="2400"/>
              <a:t>enterprise applications, </a:t>
            </a:r>
            <a:endParaRPr sz="2400"/>
          </a:p>
          <a:p>
            <a:pPr indent="-342900" lvl="0" marL="342900" rtl="0" algn="l">
              <a:lnSpc>
                <a:spcPct val="100000"/>
              </a:lnSpc>
              <a:spcBef>
                <a:spcPts val="480"/>
              </a:spcBef>
              <a:spcAft>
                <a:spcPts val="0"/>
              </a:spcAft>
              <a:buClr>
                <a:schemeClr val="dk1"/>
              </a:buClr>
              <a:buSzPts val="2400"/>
              <a:buChar char="•"/>
            </a:pPr>
            <a:r>
              <a:rPr lang="en-US" sz="2400"/>
              <a:t>IoT devices, and </a:t>
            </a:r>
            <a:endParaRPr sz="2400"/>
          </a:p>
          <a:p>
            <a:pPr indent="-342900" lvl="0" marL="342900" rtl="0" algn="l">
              <a:lnSpc>
                <a:spcPct val="100000"/>
              </a:lnSpc>
              <a:spcBef>
                <a:spcPts val="480"/>
              </a:spcBef>
              <a:spcAft>
                <a:spcPts val="0"/>
              </a:spcAft>
              <a:buClr>
                <a:schemeClr val="dk1"/>
              </a:buClr>
              <a:buSzPts val="2400"/>
              <a:buChar char="•"/>
            </a:pPr>
            <a:r>
              <a:rPr lang="en-US" sz="2400"/>
              <a:t>big data analytics. </a:t>
            </a:r>
            <a:endParaRPr sz="2400"/>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7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US"/>
              <a:t>Application</a:t>
            </a:r>
            <a:endParaRPr/>
          </a:p>
        </p:txBody>
      </p:sp>
      <p:sp>
        <p:nvSpPr>
          <p:cNvPr id="552" name="Google Shape;552;p7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0"/>
              </a:spcBef>
              <a:spcAft>
                <a:spcPts val="0"/>
              </a:spcAft>
              <a:buClr>
                <a:schemeClr val="dk1"/>
              </a:buClr>
              <a:buSzPts val="2400"/>
              <a:buNone/>
            </a:pPr>
            <a:r>
              <a:rPr b="1" lang="en-US" sz="2400"/>
              <a:t>Amazon S3: </a:t>
            </a:r>
            <a:endParaRPr b="1" sz="2400"/>
          </a:p>
          <a:p>
            <a:pPr indent="-342900" lvl="0" marL="342900" rtl="0" algn="l">
              <a:lnSpc>
                <a:spcPct val="100000"/>
              </a:lnSpc>
              <a:spcBef>
                <a:spcPts val="480"/>
              </a:spcBef>
              <a:spcAft>
                <a:spcPts val="0"/>
              </a:spcAft>
              <a:buClr>
                <a:schemeClr val="dk1"/>
              </a:buClr>
              <a:buSzPts val="2400"/>
              <a:buChar char="•"/>
            </a:pPr>
            <a:r>
              <a:rPr lang="en-US" sz="2400"/>
              <a:t>Amazon S3 provides management features so that you can </a:t>
            </a:r>
            <a:r>
              <a:rPr b="1" lang="en-US" sz="2400"/>
              <a:t>optimize, organize, and configure access to your data </a:t>
            </a:r>
            <a:r>
              <a:rPr lang="en-US" sz="2400"/>
              <a:t>to meet </a:t>
            </a:r>
            <a:r>
              <a:rPr b="1" lang="en-US" sz="2400"/>
              <a:t>your specific business, organizational, and compliance requirements.</a:t>
            </a:r>
            <a:endParaRPr b="1" sz="2400"/>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7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Security</a:t>
            </a:r>
            <a:endParaRPr/>
          </a:p>
        </p:txBody>
      </p:sp>
      <p:sp>
        <p:nvSpPr>
          <p:cNvPr id="558" name="Google Shape;558;p7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Amazon S3 can </a:t>
            </a:r>
            <a:r>
              <a:rPr b="1" lang="en-US" sz="2400"/>
              <a:t>prevent unauthorized accessing of data using </a:t>
            </a:r>
            <a:endParaRPr b="1" sz="2400"/>
          </a:p>
          <a:p>
            <a:pPr indent="-342900" lvl="0" marL="342900" rtl="0" algn="l">
              <a:lnSpc>
                <a:spcPct val="100000"/>
              </a:lnSpc>
              <a:spcBef>
                <a:spcPts val="480"/>
              </a:spcBef>
              <a:spcAft>
                <a:spcPts val="0"/>
              </a:spcAft>
              <a:buClr>
                <a:schemeClr val="dk1"/>
              </a:buClr>
              <a:buSzPts val="2400"/>
              <a:buChar char="•"/>
            </a:pPr>
            <a:r>
              <a:rPr b="1" lang="en-US" sz="2400"/>
              <a:t>its access management tools and </a:t>
            </a:r>
            <a:endParaRPr b="1" sz="2400"/>
          </a:p>
          <a:p>
            <a:pPr indent="-342900" lvl="0" marL="342900" rtl="0" algn="l">
              <a:lnSpc>
                <a:spcPct val="100000"/>
              </a:lnSpc>
              <a:spcBef>
                <a:spcPts val="480"/>
              </a:spcBef>
              <a:spcAft>
                <a:spcPts val="0"/>
              </a:spcAft>
              <a:buClr>
                <a:schemeClr val="dk1"/>
              </a:buClr>
              <a:buSzPts val="2400"/>
              <a:buChar char="•"/>
            </a:pPr>
            <a:r>
              <a:rPr b="1" lang="en-US" sz="2400"/>
              <a:t>encryption policies </a:t>
            </a:r>
            <a:endParaRPr b="1" sz="2400"/>
          </a:p>
          <a:p>
            <a:pPr indent="0" lvl="0" marL="0" rtl="0" algn="l">
              <a:lnSpc>
                <a:spcPct val="100000"/>
              </a:lnSpc>
              <a:spcBef>
                <a:spcPts val="480"/>
              </a:spcBef>
              <a:spcAft>
                <a:spcPts val="0"/>
              </a:spcAft>
              <a:buClr>
                <a:schemeClr val="dk1"/>
              </a:buClr>
              <a:buSzPts val="2400"/>
              <a:buNone/>
            </a:pPr>
            <a:r>
              <a:rPr lang="en-US" sz="2400"/>
              <a:t>			</a:t>
            </a:r>
            <a:endParaRPr/>
          </a:p>
          <a:p>
            <a:pPr indent="0" lvl="0" marL="0" rtl="0" algn="l">
              <a:lnSpc>
                <a:spcPct val="100000"/>
              </a:lnSpc>
              <a:spcBef>
                <a:spcPts val="480"/>
              </a:spcBef>
              <a:spcAft>
                <a:spcPts val="0"/>
              </a:spcAft>
              <a:buClr>
                <a:schemeClr val="dk1"/>
              </a:buClr>
              <a:buSzPts val="2400"/>
              <a:buNone/>
            </a:pPr>
            <a:r>
              <a:rPr lang="en-US" sz="2400"/>
              <a:t>			vs</a:t>
            </a:r>
            <a:endParaRPr sz="2400"/>
          </a:p>
          <a:p>
            <a:pPr indent="-190500" lvl="0" marL="342900" rtl="0" algn="l">
              <a:lnSpc>
                <a:spcPct val="100000"/>
              </a:lnSpc>
              <a:spcBef>
                <a:spcPts val="480"/>
              </a:spcBef>
              <a:spcAft>
                <a:spcPts val="0"/>
              </a:spcAft>
              <a:buClr>
                <a:schemeClr val="dk1"/>
              </a:buClr>
              <a:buSzPts val="2400"/>
              <a:buNone/>
            </a:pPr>
            <a:r>
              <a:t/>
            </a:r>
            <a:endParaRPr sz="2400"/>
          </a:p>
          <a:p>
            <a:pPr indent="-342900" lvl="0" marL="342900" rtl="0" algn="l">
              <a:lnSpc>
                <a:spcPct val="100000"/>
              </a:lnSpc>
              <a:spcBef>
                <a:spcPts val="480"/>
              </a:spcBef>
              <a:spcAft>
                <a:spcPts val="0"/>
              </a:spcAft>
              <a:buClr>
                <a:schemeClr val="dk1"/>
              </a:buClr>
              <a:buSzPts val="2400"/>
              <a:buChar char="•"/>
            </a:pPr>
            <a:r>
              <a:rPr b="1" lang="en-US" sz="2400"/>
              <a:t>No such feature is present in EBS</a:t>
            </a:r>
            <a:r>
              <a:rPr lang="en-US" sz="2400"/>
              <a:t>. </a:t>
            </a:r>
            <a:endParaRPr sz="2400"/>
          </a:p>
          <a:p>
            <a:pPr indent="-342900" lvl="0" marL="342900" rtl="0" algn="l">
              <a:lnSpc>
                <a:spcPct val="100000"/>
              </a:lnSpc>
              <a:spcBef>
                <a:spcPts val="480"/>
              </a:spcBef>
              <a:spcAft>
                <a:spcPts val="0"/>
              </a:spcAft>
              <a:buClr>
                <a:schemeClr val="dk1"/>
              </a:buClr>
              <a:buSzPts val="2400"/>
              <a:buChar char="•"/>
            </a:pPr>
            <a:r>
              <a:rPr lang="en-US" sz="2400"/>
              <a:t>In EBS, </a:t>
            </a:r>
            <a:r>
              <a:rPr b="1" lang="en-US" sz="2400"/>
              <a:t>if any user gets unauthorized access to the instance then he/she can easily access the attached EBS. </a:t>
            </a:r>
            <a:endParaRPr b="1" sz="2400"/>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2" name="Shape 562"/>
        <p:cNvGrpSpPr/>
        <p:nvPr/>
      </p:nvGrpSpPr>
      <p:grpSpPr>
        <a:xfrm>
          <a:off x="0" y="0"/>
          <a:ext cx="0" cy="0"/>
          <a:chOff x="0" y="0"/>
          <a:chExt cx="0" cy="0"/>
        </a:xfrm>
      </p:grpSpPr>
      <p:sp>
        <p:nvSpPr>
          <p:cNvPr id="563" name="Google Shape;563;p7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Amazon ElastiCache</a:t>
            </a:r>
            <a:endParaRPr/>
          </a:p>
        </p:txBody>
      </p:sp>
      <p:sp>
        <p:nvSpPr>
          <p:cNvPr id="564" name="Google Shape;564;p7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ElastiCache is based on </a:t>
            </a:r>
            <a:r>
              <a:rPr b="1" lang="en-US" sz="2400"/>
              <a:t>a cluster of EC2 instances running the caching software</a:t>
            </a:r>
            <a:r>
              <a:rPr lang="en-US" sz="2400"/>
              <a:t>, which is made available through Web services. </a:t>
            </a:r>
            <a:endParaRPr/>
          </a:p>
          <a:p>
            <a:pPr indent="-190500" lvl="0" marL="342900" rtl="0" algn="l">
              <a:lnSpc>
                <a:spcPct val="100000"/>
              </a:lnSpc>
              <a:spcBef>
                <a:spcPts val="480"/>
              </a:spcBef>
              <a:spcAft>
                <a:spcPts val="0"/>
              </a:spcAft>
              <a:buClr>
                <a:schemeClr val="dk1"/>
              </a:buClr>
              <a:buSzPts val="2400"/>
              <a:buNone/>
            </a:pPr>
            <a:r>
              <a:t/>
            </a:r>
            <a:endParaRPr sz="2400"/>
          </a:p>
          <a:p>
            <a:pPr indent="-342900" lvl="0" marL="342900" rtl="0" algn="l">
              <a:lnSpc>
                <a:spcPct val="100000"/>
              </a:lnSpc>
              <a:spcBef>
                <a:spcPts val="480"/>
              </a:spcBef>
              <a:spcAft>
                <a:spcPts val="0"/>
              </a:spcAft>
              <a:buClr>
                <a:schemeClr val="dk1"/>
              </a:buClr>
              <a:buSzPts val="2400"/>
              <a:buChar char="•"/>
            </a:pPr>
            <a:r>
              <a:rPr lang="en-US" sz="2400"/>
              <a:t>ElastiCache is an </a:t>
            </a:r>
            <a:r>
              <a:rPr b="1" lang="en-US" sz="2400"/>
              <a:t>implementation of an elastic in-memory cache based on a cluster of EC2 instances. </a:t>
            </a:r>
            <a:endParaRPr/>
          </a:p>
          <a:p>
            <a:pPr indent="-190500" lvl="0" marL="342900" rtl="0" algn="l">
              <a:lnSpc>
                <a:spcPct val="100000"/>
              </a:lnSpc>
              <a:spcBef>
                <a:spcPts val="480"/>
              </a:spcBef>
              <a:spcAft>
                <a:spcPts val="0"/>
              </a:spcAft>
              <a:buClr>
                <a:schemeClr val="dk1"/>
              </a:buClr>
              <a:buSzPts val="2400"/>
              <a:buNone/>
            </a:pPr>
            <a:r>
              <a:t/>
            </a:r>
            <a:endParaRPr sz="2400"/>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7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Amazon ElastiCache</a:t>
            </a:r>
            <a:endParaRPr/>
          </a:p>
        </p:txBody>
      </p:sp>
      <p:sp>
        <p:nvSpPr>
          <p:cNvPr id="570" name="Google Shape;570;p7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Automatic </a:t>
            </a:r>
            <a:r>
              <a:rPr b="1" lang="en-US" sz="2400"/>
              <a:t>patch management and failure detection and recovery of cache nodes allow the cache cluster to keep running </a:t>
            </a:r>
            <a:endParaRPr b="1" sz="2400"/>
          </a:p>
          <a:p>
            <a:pPr indent="-342900" lvl="0" marL="342900" rtl="0" algn="l">
              <a:lnSpc>
                <a:spcPct val="100000"/>
              </a:lnSpc>
              <a:spcBef>
                <a:spcPts val="480"/>
              </a:spcBef>
              <a:spcAft>
                <a:spcPts val="0"/>
              </a:spcAft>
              <a:buClr>
                <a:schemeClr val="dk1"/>
              </a:buClr>
              <a:buSzPts val="2400"/>
              <a:buChar char="•"/>
            </a:pPr>
            <a:r>
              <a:rPr b="1" lang="en-US" sz="2400"/>
              <a:t>without administrative intervention from AWS users</a:t>
            </a:r>
            <a:r>
              <a:rPr lang="en-US" sz="2400"/>
              <a:t>, </a:t>
            </a:r>
            <a:endParaRPr sz="2400"/>
          </a:p>
          <a:p>
            <a:pPr indent="-342900" lvl="0" marL="342900" rtl="0" algn="l">
              <a:lnSpc>
                <a:spcPct val="100000"/>
              </a:lnSpc>
              <a:spcBef>
                <a:spcPts val="480"/>
              </a:spcBef>
              <a:spcAft>
                <a:spcPts val="0"/>
              </a:spcAft>
              <a:buClr>
                <a:schemeClr val="dk1"/>
              </a:buClr>
              <a:buSzPts val="2400"/>
              <a:buChar char="•"/>
            </a:pPr>
            <a:r>
              <a:rPr lang="en-US" sz="2400"/>
              <a:t>AWS users </a:t>
            </a:r>
            <a:r>
              <a:rPr b="1" lang="en-US" sz="2400"/>
              <a:t>only have to elastically size the cluster when needed</a:t>
            </a:r>
            <a:endParaRPr/>
          </a:p>
          <a:p>
            <a:pPr indent="-190500" lvl="0" marL="342900" rtl="0" algn="l">
              <a:lnSpc>
                <a:spcPct val="100000"/>
              </a:lnSpc>
              <a:spcBef>
                <a:spcPts val="480"/>
              </a:spcBef>
              <a:spcAft>
                <a:spcPts val="0"/>
              </a:spcAft>
              <a:buClr>
                <a:schemeClr val="dk1"/>
              </a:buClr>
              <a:buSzPts val="2400"/>
              <a:buNone/>
            </a:pPr>
            <a:r>
              <a:t/>
            </a:r>
            <a:endParaRPr sz="2400"/>
          </a:p>
          <a:p>
            <a:pPr indent="-190500" lvl="0" marL="342900" rtl="0" algn="l">
              <a:lnSpc>
                <a:spcPct val="100000"/>
              </a:lnSpc>
              <a:spcBef>
                <a:spcPts val="480"/>
              </a:spcBef>
              <a:spcAft>
                <a:spcPts val="0"/>
              </a:spcAft>
              <a:buClr>
                <a:schemeClr val="dk1"/>
              </a:buClr>
              <a:buSzPts val="2400"/>
              <a:buNone/>
            </a:pPr>
            <a:r>
              <a:t/>
            </a:r>
            <a:endParaRPr sz="2400"/>
          </a:p>
          <a:p>
            <a:pPr indent="-342900" lvl="0" marL="342900" rtl="0" algn="l">
              <a:lnSpc>
                <a:spcPct val="100000"/>
              </a:lnSpc>
              <a:spcBef>
                <a:spcPts val="480"/>
              </a:spcBef>
              <a:spcAft>
                <a:spcPts val="0"/>
              </a:spcAft>
              <a:buClr>
                <a:schemeClr val="dk1"/>
              </a:buClr>
              <a:buSzPts val="2400"/>
              <a:buChar char="•"/>
            </a:pPr>
            <a:r>
              <a:rPr lang="en-US" sz="2400"/>
              <a:t>An ElastiCache cluster </a:t>
            </a:r>
            <a:r>
              <a:rPr b="1" lang="en-US" sz="2400"/>
              <a:t>can be dynamically resized according to the demand of the client applications.</a:t>
            </a:r>
            <a:r>
              <a:rPr lang="en-US" sz="2400"/>
              <a:t> </a:t>
            </a:r>
            <a:endParaRPr/>
          </a:p>
          <a:p>
            <a:pPr indent="-190500" lvl="0" marL="342900" rtl="0" algn="l">
              <a:lnSpc>
                <a:spcPct val="100000"/>
              </a:lnSpc>
              <a:spcBef>
                <a:spcPts val="480"/>
              </a:spcBef>
              <a:spcAft>
                <a:spcPts val="0"/>
              </a:spcAft>
              <a:buClr>
                <a:schemeClr val="dk1"/>
              </a:buClr>
              <a:buSzPts val="2400"/>
              <a:buNone/>
            </a:pPr>
            <a:r>
              <a:t/>
            </a:r>
            <a:endParaRPr b="1" sz="2400"/>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4" name="Shape 574"/>
        <p:cNvGrpSpPr/>
        <p:nvPr/>
      </p:nvGrpSpPr>
      <p:grpSpPr>
        <a:xfrm>
          <a:off x="0" y="0"/>
          <a:ext cx="0" cy="0"/>
          <a:chOff x="0" y="0"/>
          <a:chExt cx="0" cy="0"/>
        </a:xfrm>
      </p:grpSpPr>
      <p:sp>
        <p:nvSpPr>
          <p:cNvPr id="575" name="Google Shape;575;p8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Amazon ElastiCache Pricing</a:t>
            </a:r>
            <a:endParaRPr/>
          </a:p>
        </p:txBody>
      </p:sp>
      <p:sp>
        <p:nvSpPr>
          <p:cNvPr id="576" name="Google Shape;576;p80"/>
          <p:cNvSpPr txBox="1"/>
          <p:nvPr>
            <p:ph idx="1" type="body"/>
          </p:nvPr>
        </p:nvSpPr>
        <p:spPr>
          <a:xfrm>
            <a:off x="457200" y="126876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ElastiCache nodes are priced according to the </a:t>
            </a:r>
            <a:r>
              <a:rPr b="1" lang="en-US" sz="2400"/>
              <a:t>EC2 costing model, </a:t>
            </a:r>
            <a:endParaRPr/>
          </a:p>
          <a:p>
            <a:pPr indent="-342900" lvl="0" marL="342900" rtl="0" algn="l">
              <a:lnSpc>
                <a:spcPct val="100000"/>
              </a:lnSpc>
              <a:spcBef>
                <a:spcPts val="480"/>
              </a:spcBef>
              <a:spcAft>
                <a:spcPts val="0"/>
              </a:spcAft>
              <a:buClr>
                <a:schemeClr val="dk1"/>
              </a:buClr>
              <a:buSzPts val="2400"/>
              <a:buChar char="•"/>
            </a:pPr>
            <a:r>
              <a:rPr b="1" lang="en-US" sz="2400"/>
              <a:t>With a small price difference due to the use of the caching service installed on such instances.</a:t>
            </a:r>
            <a:endParaRPr/>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8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Amazon EC2 Cache Instances Pricing</a:t>
            </a:r>
            <a:endParaRPr/>
          </a:p>
        </p:txBody>
      </p:sp>
      <p:sp>
        <p:nvSpPr>
          <p:cNvPr id="582" name="Google Shape;582;p81"/>
          <p:cNvSpPr txBox="1"/>
          <p:nvPr>
            <p:ph idx="1" type="body"/>
          </p:nvPr>
        </p:nvSpPr>
        <p:spPr>
          <a:xfrm>
            <a:off x="457200" y="1484784"/>
            <a:ext cx="8229600" cy="4309939"/>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It is possible to choose between different types of instances;</a:t>
            </a:r>
            <a:endParaRPr sz="2400"/>
          </a:p>
        </p:txBody>
      </p:sp>
      <p:pic>
        <p:nvPicPr>
          <p:cNvPr id="583" name="Google Shape;583;p81"/>
          <p:cNvPicPr preferRelativeResize="0"/>
          <p:nvPr/>
        </p:nvPicPr>
        <p:blipFill rotWithShape="1">
          <a:blip r:embed="rId3">
            <a:alphaModFix/>
          </a:blip>
          <a:srcRect b="0" l="0" r="0" t="0"/>
          <a:stretch/>
        </p:blipFill>
        <p:spPr>
          <a:xfrm>
            <a:off x="271463" y="2276872"/>
            <a:ext cx="8601075" cy="35909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8"/>
          <p:cNvSpPr txBox="1"/>
          <p:nvPr>
            <p:ph type="title"/>
          </p:nvPr>
        </p:nvSpPr>
        <p:spPr>
          <a:xfrm>
            <a:off x="457200" y="274638"/>
            <a:ext cx="8229600" cy="634082"/>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00000"/>
              </a:lnSpc>
              <a:spcBef>
                <a:spcPts val="0"/>
              </a:spcBef>
              <a:spcAft>
                <a:spcPts val="0"/>
              </a:spcAft>
              <a:buClr>
                <a:schemeClr val="dk1"/>
              </a:buClr>
              <a:buSzPct val="100000"/>
              <a:buFont typeface="Calibri"/>
              <a:buNone/>
            </a:pPr>
            <a:r>
              <a:rPr lang="en-US"/>
              <a:t>Amazon Web Services</a:t>
            </a:r>
            <a:endParaRPr/>
          </a:p>
        </p:txBody>
      </p:sp>
      <p:sp>
        <p:nvSpPr>
          <p:cNvPr id="152" name="Google Shape;152;p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lnSpc>
                <a:spcPct val="100000"/>
              </a:lnSpc>
              <a:spcBef>
                <a:spcPts val="0"/>
              </a:spcBef>
              <a:spcAft>
                <a:spcPts val="0"/>
              </a:spcAft>
              <a:buClr>
                <a:schemeClr val="dk1"/>
              </a:buClr>
              <a:buSzPts val="3200"/>
              <a:buNone/>
            </a:pPr>
            <a:r>
              <a:t/>
            </a:r>
            <a:endParaRPr/>
          </a:p>
        </p:txBody>
      </p:sp>
      <p:pic>
        <p:nvPicPr>
          <p:cNvPr id="153" name="Google Shape;153;p8"/>
          <p:cNvPicPr preferRelativeResize="0"/>
          <p:nvPr/>
        </p:nvPicPr>
        <p:blipFill rotWithShape="1">
          <a:blip r:embed="rId3">
            <a:alphaModFix/>
          </a:blip>
          <a:srcRect b="0" l="0" r="0" t="0"/>
          <a:stretch/>
        </p:blipFill>
        <p:spPr>
          <a:xfrm>
            <a:off x="539552" y="908720"/>
            <a:ext cx="8208912" cy="5705475"/>
          </a:xfrm>
          <a:prstGeom prst="rect">
            <a:avLst/>
          </a:prstGeom>
          <a:noFill/>
          <a:ln>
            <a:noFill/>
          </a:ln>
        </p:spPr>
      </p:pic>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8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Amazon EC2 Instances Pricing</a:t>
            </a:r>
            <a:endParaRPr/>
          </a:p>
        </p:txBody>
      </p:sp>
      <p:sp>
        <p:nvSpPr>
          <p:cNvPr id="589" name="Google Shape;589;p8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lnSpc>
                <a:spcPct val="100000"/>
              </a:lnSpc>
              <a:spcBef>
                <a:spcPts val="0"/>
              </a:spcBef>
              <a:spcAft>
                <a:spcPts val="0"/>
              </a:spcAft>
              <a:buClr>
                <a:schemeClr val="dk1"/>
              </a:buClr>
              <a:buSzPts val="3200"/>
              <a:buNone/>
            </a:pPr>
            <a:r>
              <a:t/>
            </a:r>
            <a:endParaRPr/>
          </a:p>
        </p:txBody>
      </p:sp>
      <p:pic>
        <p:nvPicPr>
          <p:cNvPr id="590" name="Google Shape;590;p82"/>
          <p:cNvPicPr preferRelativeResize="0"/>
          <p:nvPr/>
        </p:nvPicPr>
        <p:blipFill rotWithShape="1">
          <a:blip r:embed="rId3">
            <a:alphaModFix/>
          </a:blip>
          <a:srcRect b="0" l="0" r="0" t="0"/>
          <a:stretch/>
        </p:blipFill>
        <p:spPr>
          <a:xfrm>
            <a:off x="323528" y="1412775"/>
            <a:ext cx="8496944" cy="4610199"/>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4" name="Shape 594"/>
        <p:cNvGrpSpPr/>
        <p:nvPr/>
      </p:nvGrpSpPr>
      <p:grpSpPr>
        <a:xfrm>
          <a:off x="0" y="0"/>
          <a:ext cx="0" cy="0"/>
          <a:chOff x="0" y="0"/>
          <a:chExt cx="0" cy="0"/>
        </a:xfrm>
      </p:grpSpPr>
      <p:sp>
        <p:nvSpPr>
          <p:cNvPr id="595" name="Google Shape;595;p8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Structured storage solutions</a:t>
            </a:r>
            <a:endParaRPr/>
          </a:p>
        </p:txBody>
      </p:sp>
      <p:sp>
        <p:nvSpPr>
          <p:cNvPr id="596" name="Google Shape;596;p8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Enterprise applications quite often rely </a:t>
            </a:r>
            <a:r>
              <a:rPr b="1" lang="en-US" sz="2400"/>
              <a:t>on databases to store data in a structured form</a:t>
            </a:r>
            <a:r>
              <a:rPr lang="en-US" sz="2400"/>
              <a:t>, index, and perform analytics against it. </a:t>
            </a:r>
            <a:endParaRPr/>
          </a:p>
          <a:p>
            <a:pPr indent="-342900" lvl="0" marL="342900" rtl="0" algn="l">
              <a:lnSpc>
                <a:spcPct val="100000"/>
              </a:lnSpc>
              <a:spcBef>
                <a:spcPts val="480"/>
              </a:spcBef>
              <a:spcAft>
                <a:spcPts val="0"/>
              </a:spcAft>
              <a:buClr>
                <a:schemeClr val="dk1"/>
              </a:buClr>
              <a:buSzPts val="2400"/>
              <a:buChar char="•"/>
            </a:pPr>
            <a:r>
              <a:rPr lang="en-US" sz="2400"/>
              <a:t>Traditionally, </a:t>
            </a:r>
            <a:r>
              <a:rPr b="1" lang="en-US" sz="2400"/>
              <a:t>RDBMS have been the common data back-end for a wide range of applications.</a:t>
            </a:r>
            <a:endParaRPr b="1" sz="2400"/>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0" name="Shape 600"/>
        <p:cNvGrpSpPr/>
        <p:nvPr/>
      </p:nvGrpSpPr>
      <p:grpSpPr>
        <a:xfrm>
          <a:off x="0" y="0"/>
          <a:ext cx="0" cy="0"/>
          <a:chOff x="0" y="0"/>
          <a:chExt cx="0" cy="0"/>
        </a:xfrm>
      </p:grpSpPr>
      <p:sp>
        <p:nvSpPr>
          <p:cNvPr id="601" name="Google Shape;601;p8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Structured storage solutions</a:t>
            </a:r>
            <a:endParaRPr/>
          </a:p>
        </p:txBody>
      </p:sp>
      <p:sp>
        <p:nvSpPr>
          <p:cNvPr id="602" name="Google Shape;602;p8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Amazon provides applications with structured storage services in three different forms: </a:t>
            </a:r>
            <a:endParaRPr/>
          </a:p>
          <a:p>
            <a:pPr indent="-285750" lvl="1" marL="742950" rtl="0" algn="l">
              <a:lnSpc>
                <a:spcPct val="100000"/>
              </a:lnSpc>
              <a:spcBef>
                <a:spcPts val="480"/>
              </a:spcBef>
              <a:spcAft>
                <a:spcPts val="0"/>
              </a:spcAft>
              <a:buClr>
                <a:schemeClr val="dk1"/>
              </a:buClr>
              <a:buSzPts val="2400"/>
              <a:buChar char="–"/>
            </a:pPr>
            <a:r>
              <a:rPr b="1" lang="en-US" sz="2400"/>
              <a:t>Preconfigured EC2 AMIs, </a:t>
            </a:r>
            <a:endParaRPr/>
          </a:p>
          <a:p>
            <a:pPr indent="-285750" lvl="1" marL="742950" rtl="0" algn="l">
              <a:lnSpc>
                <a:spcPct val="100000"/>
              </a:lnSpc>
              <a:spcBef>
                <a:spcPts val="480"/>
              </a:spcBef>
              <a:spcAft>
                <a:spcPts val="0"/>
              </a:spcAft>
              <a:buClr>
                <a:schemeClr val="dk1"/>
              </a:buClr>
              <a:buSzPts val="2400"/>
              <a:buChar char="–"/>
            </a:pPr>
            <a:r>
              <a:rPr b="1" lang="en-US" sz="2400"/>
              <a:t>Amazon Relational Data Storage (RDS), and </a:t>
            </a:r>
            <a:endParaRPr/>
          </a:p>
          <a:p>
            <a:pPr indent="-285750" lvl="1" marL="742950" rtl="0" algn="l">
              <a:lnSpc>
                <a:spcPct val="100000"/>
              </a:lnSpc>
              <a:spcBef>
                <a:spcPts val="480"/>
              </a:spcBef>
              <a:spcAft>
                <a:spcPts val="0"/>
              </a:spcAft>
              <a:buClr>
                <a:schemeClr val="dk1"/>
              </a:buClr>
              <a:buSzPts val="2400"/>
              <a:buChar char="–"/>
            </a:pPr>
            <a:r>
              <a:rPr b="1" lang="en-US" sz="2400"/>
              <a:t>Amazon SimpleDB</a:t>
            </a:r>
            <a:endParaRPr b="1" sz="2400"/>
          </a:p>
        </p:txBody>
      </p:sp>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8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Preconfigured EC2 AMIs-</a:t>
            </a:r>
            <a:endParaRPr/>
          </a:p>
        </p:txBody>
      </p:sp>
      <p:sp>
        <p:nvSpPr>
          <p:cNvPr id="608" name="Google Shape;608;p8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Char char="•"/>
            </a:pPr>
            <a:r>
              <a:rPr lang="en-US" sz="2400"/>
              <a:t>Preconfigured EC2 AMIs are </a:t>
            </a:r>
            <a:r>
              <a:rPr b="1" lang="en-US" sz="2400"/>
              <a:t>predefined templates featuring an installation of a given database management system. </a:t>
            </a:r>
            <a:endParaRPr/>
          </a:p>
          <a:p>
            <a:pPr indent="-342900" lvl="0" marL="342900" rtl="0" algn="l">
              <a:lnSpc>
                <a:spcPct val="100000"/>
              </a:lnSpc>
              <a:spcBef>
                <a:spcPts val="480"/>
              </a:spcBef>
              <a:spcAft>
                <a:spcPts val="0"/>
              </a:spcAft>
              <a:buClr>
                <a:schemeClr val="dk1"/>
              </a:buClr>
              <a:buSzPts val="2400"/>
              <a:buChar char="•"/>
            </a:pPr>
            <a:r>
              <a:rPr lang="en-US" sz="2400"/>
              <a:t>EC2 instances created from </a:t>
            </a:r>
            <a:r>
              <a:rPr b="1" lang="en-US" sz="2400"/>
              <a:t>these AMIs can be completed with an EBS volume for storage persistence. </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2" name="Shape 612"/>
        <p:cNvGrpSpPr/>
        <p:nvPr/>
      </p:nvGrpSpPr>
      <p:grpSpPr>
        <a:xfrm>
          <a:off x="0" y="0"/>
          <a:ext cx="0" cy="0"/>
          <a:chOff x="0" y="0"/>
          <a:chExt cx="0" cy="0"/>
        </a:xfrm>
      </p:grpSpPr>
      <p:sp>
        <p:nvSpPr>
          <p:cNvPr id="613" name="Google Shape;613;p8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Preconfigured EC2 AMIs-</a:t>
            </a:r>
            <a:endParaRPr/>
          </a:p>
        </p:txBody>
      </p:sp>
      <p:sp>
        <p:nvSpPr>
          <p:cNvPr id="614" name="Google Shape;614;p8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Char char="•"/>
            </a:pPr>
            <a:r>
              <a:rPr b="1" lang="en-US" sz="2400"/>
              <a:t>Available AMIs include installations of </a:t>
            </a:r>
            <a:endParaRPr/>
          </a:p>
          <a:p>
            <a:pPr indent="-342900" lvl="0" marL="342900" rtl="0" algn="l">
              <a:lnSpc>
                <a:spcPct val="100000"/>
              </a:lnSpc>
              <a:spcBef>
                <a:spcPts val="480"/>
              </a:spcBef>
              <a:spcAft>
                <a:spcPts val="0"/>
              </a:spcAft>
              <a:buClr>
                <a:schemeClr val="dk1"/>
              </a:buClr>
              <a:buSzPts val="2400"/>
              <a:buChar char="•"/>
            </a:pPr>
            <a:r>
              <a:rPr b="1" lang="en-US" sz="2400"/>
              <a:t>IBM DB2, </a:t>
            </a:r>
            <a:endParaRPr/>
          </a:p>
          <a:p>
            <a:pPr indent="-342900" lvl="0" marL="342900" rtl="0" algn="l">
              <a:lnSpc>
                <a:spcPct val="100000"/>
              </a:lnSpc>
              <a:spcBef>
                <a:spcPts val="480"/>
              </a:spcBef>
              <a:spcAft>
                <a:spcPts val="0"/>
              </a:spcAft>
              <a:buClr>
                <a:schemeClr val="dk1"/>
              </a:buClr>
              <a:buSzPts val="2400"/>
              <a:buChar char="•"/>
            </a:pPr>
            <a:r>
              <a:rPr b="1" lang="en-US" sz="2400"/>
              <a:t>Microsoft SQL Server, </a:t>
            </a:r>
            <a:endParaRPr/>
          </a:p>
          <a:p>
            <a:pPr indent="-342900" lvl="0" marL="342900" rtl="0" algn="l">
              <a:lnSpc>
                <a:spcPct val="100000"/>
              </a:lnSpc>
              <a:spcBef>
                <a:spcPts val="480"/>
              </a:spcBef>
              <a:spcAft>
                <a:spcPts val="0"/>
              </a:spcAft>
              <a:buClr>
                <a:schemeClr val="dk1"/>
              </a:buClr>
              <a:buSzPts val="2400"/>
              <a:buChar char="•"/>
            </a:pPr>
            <a:r>
              <a:rPr b="1" lang="en-US" sz="2400"/>
              <a:t>MySQL, </a:t>
            </a:r>
            <a:endParaRPr/>
          </a:p>
          <a:p>
            <a:pPr indent="-342900" lvl="0" marL="342900" rtl="0" algn="l">
              <a:lnSpc>
                <a:spcPct val="100000"/>
              </a:lnSpc>
              <a:spcBef>
                <a:spcPts val="480"/>
              </a:spcBef>
              <a:spcAft>
                <a:spcPts val="0"/>
              </a:spcAft>
              <a:buClr>
                <a:schemeClr val="dk1"/>
              </a:buClr>
              <a:buSzPts val="2400"/>
              <a:buChar char="•"/>
            </a:pPr>
            <a:r>
              <a:rPr b="1" lang="en-US" sz="2400"/>
              <a:t>Oracle, </a:t>
            </a:r>
            <a:endParaRPr/>
          </a:p>
          <a:p>
            <a:pPr indent="-342900" lvl="0" marL="342900" rtl="0" algn="l">
              <a:lnSpc>
                <a:spcPct val="100000"/>
              </a:lnSpc>
              <a:spcBef>
                <a:spcPts val="480"/>
              </a:spcBef>
              <a:spcAft>
                <a:spcPts val="0"/>
              </a:spcAft>
              <a:buClr>
                <a:schemeClr val="dk1"/>
              </a:buClr>
              <a:buSzPts val="2400"/>
              <a:buChar char="•"/>
            </a:pPr>
            <a:r>
              <a:rPr b="1" lang="en-US" sz="2400"/>
              <a:t>PostgreSQL, </a:t>
            </a:r>
            <a:endParaRPr/>
          </a:p>
          <a:p>
            <a:pPr indent="-342900" lvl="0" marL="342900" rtl="0" algn="l">
              <a:lnSpc>
                <a:spcPct val="100000"/>
              </a:lnSpc>
              <a:spcBef>
                <a:spcPts val="480"/>
              </a:spcBef>
              <a:spcAft>
                <a:spcPts val="0"/>
              </a:spcAft>
              <a:buClr>
                <a:schemeClr val="dk1"/>
              </a:buClr>
              <a:buSzPts val="2400"/>
              <a:buChar char="•"/>
            </a:pPr>
            <a:r>
              <a:rPr b="1" lang="en-US" sz="2400"/>
              <a:t>Sybase, and </a:t>
            </a:r>
            <a:endParaRPr/>
          </a:p>
          <a:p>
            <a:pPr indent="-342900" lvl="0" marL="342900" rtl="0" algn="l">
              <a:lnSpc>
                <a:spcPct val="100000"/>
              </a:lnSpc>
              <a:spcBef>
                <a:spcPts val="480"/>
              </a:spcBef>
              <a:spcAft>
                <a:spcPts val="0"/>
              </a:spcAft>
              <a:buClr>
                <a:schemeClr val="dk1"/>
              </a:buClr>
              <a:buSzPts val="2400"/>
              <a:buChar char="•"/>
            </a:pPr>
            <a:r>
              <a:rPr b="1" lang="en-US" sz="2400"/>
              <a:t>Vertica. </a:t>
            </a:r>
            <a:endParaRPr/>
          </a:p>
          <a:p>
            <a:pPr indent="-342900" lvl="0" marL="342900" rtl="0" algn="l">
              <a:lnSpc>
                <a:spcPct val="100000"/>
              </a:lnSpc>
              <a:spcBef>
                <a:spcPts val="480"/>
              </a:spcBef>
              <a:spcAft>
                <a:spcPts val="0"/>
              </a:spcAft>
              <a:buClr>
                <a:schemeClr val="dk1"/>
              </a:buClr>
              <a:buSzPts val="2400"/>
              <a:buChar char="•"/>
            </a:pPr>
            <a:r>
              <a:rPr lang="en-US" sz="2400"/>
              <a:t>Instances are </a:t>
            </a:r>
            <a:r>
              <a:rPr b="1" lang="en-US" sz="2400"/>
              <a:t>priced hourly according to the EC2 cost model.</a:t>
            </a:r>
            <a:endParaRPr b="1" sz="2400"/>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8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Preconfigured EC2 AMIs-</a:t>
            </a:r>
            <a:endParaRPr/>
          </a:p>
        </p:txBody>
      </p:sp>
      <p:sp>
        <p:nvSpPr>
          <p:cNvPr id="620" name="Google Shape;620;p8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Char char="•"/>
            </a:pPr>
            <a:r>
              <a:rPr lang="en-US" sz="2400"/>
              <a:t>This solution poses most of the administrative burden on the </a:t>
            </a:r>
            <a:r>
              <a:rPr b="1" lang="en-US" sz="2400"/>
              <a:t>EC2 user, who has to configure, maintain, and manage the relational database, </a:t>
            </a:r>
            <a:endParaRPr b="1" sz="2400"/>
          </a:p>
          <a:p>
            <a:pPr indent="-342900" lvl="0" marL="342900" rtl="0" algn="l">
              <a:lnSpc>
                <a:spcPct val="100000"/>
              </a:lnSpc>
              <a:spcBef>
                <a:spcPts val="480"/>
              </a:spcBef>
              <a:spcAft>
                <a:spcPts val="0"/>
              </a:spcAft>
              <a:buClr>
                <a:schemeClr val="dk1"/>
              </a:buClr>
              <a:buSzPts val="2400"/>
              <a:buChar char="•"/>
            </a:pPr>
            <a:r>
              <a:rPr b="1" lang="en-US" sz="2400"/>
              <a:t>but offers the greatest variety of products to choose from.</a:t>
            </a:r>
            <a:endParaRPr b="1" sz="2400"/>
          </a:p>
        </p:txBody>
      </p:sp>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8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Amazon RDS</a:t>
            </a:r>
            <a:endParaRPr/>
          </a:p>
        </p:txBody>
      </p:sp>
      <p:sp>
        <p:nvSpPr>
          <p:cNvPr id="626" name="Google Shape;626;p8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RDS is </a:t>
            </a:r>
            <a:r>
              <a:rPr b="1" lang="en-US" sz="2400"/>
              <a:t>relational database service that relies on the EC2 infrastructure and is managed by Amazon. </a:t>
            </a:r>
            <a:endParaRPr/>
          </a:p>
          <a:p>
            <a:pPr indent="-342900" lvl="0" marL="342900" rtl="0" algn="l">
              <a:lnSpc>
                <a:spcPct val="100000"/>
              </a:lnSpc>
              <a:spcBef>
                <a:spcPts val="480"/>
              </a:spcBef>
              <a:spcAft>
                <a:spcPts val="0"/>
              </a:spcAft>
              <a:buClr>
                <a:schemeClr val="dk1"/>
              </a:buClr>
              <a:buSzPts val="2400"/>
              <a:buChar char="•"/>
            </a:pPr>
            <a:r>
              <a:rPr lang="en-US" sz="2400"/>
              <a:t>Developers </a:t>
            </a:r>
            <a:r>
              <a:rPr b="1" lang="en-US" sz="2400"/>
              <a:t>do not have to worry about configuring the storage for high availability, designing failover strategies</a:t>
            </a:r>
            <a:r>
              <a:rPr lang="en-US" sz="2400"/>
              <a:t>, or keeping the servers up-to-date with patches. </a:t>
            </a:r>
            <a:endParaRPr/>
          </a:p>
        </p:txBody>
      </p:sp>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8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Amazon RDS</a:t>
            </a:r>
            <a:endParaRPr/>
          </a:p>
        </p:txBody>
      </p:sp>
      <p:sp>
        <p:nvSpPr>
          <p:cNvPr id="632" name="Google Shape;632;p8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With respect to the previous solution, </a:t>
            </a:r>
            <a:r>
              <a:rPr b="1" lang="en-US" sz="2400"/>
              <a:t>users are not responsible for managing, configuring, and patching the database management software</a:t>
            </a:r>
            <a:r>
              <a:rPr lang="en-US" sz="2400"/>
              <a:t>, but these operations are performed by the AWS.</a:t>
            </a:r>
            <a:endParaRPr/>
          </a:p>
          <a:p>
            <a:pPr indent="-342900" lvl="0" marL="342900" rtl="0" algn="l">
              <a:lnSpc>
                <a:spcPct val="100000"/>
              </a:lnSpc>
              <a:spcBef>
                <a:spcPts val="480"/>
              </a:spcBef>
              <a:spcAft>
                <a:spcPts val="0"/>
              </a:spcAft>
              <a:buClr>
                <a:schemeClr val="dk1"/>
              </a:buClr>
              <a:buSzPts val="2400"/>
              <a:buChar char="•"/>
            </a:pPr>
            <a:r>
              <a:rPr lang="en-US" sz="2400"/>
              <a:t>Moreover, the service </a:t>
            </a:r>
            <a:r>
              <a:rPr b="1" lang="en-US" sz="2400"/>
              <a:t>provides users with automatic backups, snapshots, point-in-time recoveries, and facilities for implementing replications. </a:t>
            </a:r>
            <a:endParaRPr/>
          </a:p>
          <a:p>
            <a:pPr indent="-342900" lvl="0" marL="342900" rtl="0" algn="l">
              <a:lnSpc>
                <a:spcPct val="100000"/>
              </a:lnSpc>
              <a:spcBef>
                <a:spcPts val="480"/>
              </a:spcBef>
              <a:spcAft>
                <a:spcPts val="0"/>
              </a:spcAft>
              <a:buClr>
                <a:schemeClr val="dk1"/>
              </a:buClr>
              <a:buSzPts val="2400"/>
              <a:buChar char="•"/>
            </a:pPr>
            <a:r>
              <a:rPr lang="en-US" sz="2400"/>
              <a:t>These and the common database management services are available through the AWS console or a specific Web service.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6" name="Shape 636"/>
        <p:cNvGrpSpPr/>
        <p:nvPr/>
      </p:nvGrpSpPr>
      <p:grpSpPr>
        <a:xfrm>
          <a:off x="0" y="0"/>
          <a:ext cx="0" cy="0"/>
          <a:chOff x="0" y="0"/>
          <a:chExt cx="0" cy="0"/>
        </a:xfrm>
      </p:grpSpPr>
      <p:sp>
        <p:nvSpPr>
          <p:cNvPr id="637" name="Google Shape;637;p9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t/>
            </a:r>
            <a:endParaRPr/>
          </a:p>
        </p:txBody>
      </p:sp>
      <p:sp>
        <p:nvSpPr>
          <p:cNvPr id="638" name="Google Shape;638;p9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b="1" lang="en-US" sz="2400"/>
              <a:t>Amazon RDS is a managed database service. It's responsible for most management tasks. </a:t>
            </a:r>
            <a:endParaRPr b="1" sz="2400"/>
          </a:p>
          <a:p>
            <a:pPr indent="-342900" lvl="0" marL="342900" rtl="0" algn="l">
              <a:lnSpc>
                <a:spcPct val="100000"/>
              </a:lnSpc>
              <a:spcBef>
                <a:spcPts val="480"/>
              </a:spcBef>
              <a:spcAft>
                <a:spcPts val="0"/>
              </a:spcAft>
              <a:buClr>
                <a:schemeClr val="dk1"/>
              </a:buClr>
              <a:buSzPts val="2400"/>
              <a:buChar char="•"/>
            </a:pPr>
            <a:r>
              <a:rPr lang="en-US" sz="2400"/>
              <a:t>By eliminating tedious manual tasks, Amazon RDS frees you to focus on your application and your users. </a:t>
            </a:r>
            <a:endParaRPr sz="2400"/>
          </a:p>
          <a:p>
            <a:pPr indent="-342900" lvl="0" marL="342900" rtl="0" algn="l">
              <a:lnSpc>
                <a:spcPct val="100000"/>
              </a:lnSpc>
              <a:spcBef>
                <a:spcPts val="480"/>
              </a:spcBef>
              <a:spcAft>
                <a:spcPts val="0"/>
              </a:spcAft>
              <a:buClr>
                <a:schemeClr val="dk1"/>
              </a:buClr>
              <a:buSzPts val="2400"/>
              <a:buChar char="•"/>
            </a:pPr>
            <a:r>
              <a:rPr b="1" lang="en-US" sz="2400"/>
              <a:t>Amazon recommends Amazon RDS over Amazon EC2 as your default choice for most database deployments.</a:t>
            </a:r>
            <a:endParaRPr/>
          </a:p>
          <a:p>
            <a:pPr indent="-190500" lvl="0" marL="342900" rtl="0" algn="l">
              <a:lnSpc>
                <a:spcPct val="100000"/>
              </a:lnSpc>
              <a:spcBef>
                <a:spcPts val="480"/>
              </a:spcBef>
              <a:spcAft>
                <a:spcPts val="0"/>
              </a:spcAft>
              <a:buClr>
                <a:schemeClr val="dk1"/>
              </a:buClr>
              <a:buSzPts val="2400"/>
              <a:buNone/>
            </a:pPr>
            <a:r>
              <a:t/>
            </a:r>
            <a:endParaRPr b="1" sz="2400"/>
          </a:p>
          <a:p>
            <a:pPr indent="-190500" lvl="0" marL="342900" rtl="0" algn="l">
              <a:lnSpc>
                <a:spcPct val="100000"/>
              </a:lnSpc>
              <a:spcBef>
                <a:spcPts val="480"/>
              </a:spcBef>
              <a:spcAft>
                <a:spcPts val="0"/>
              </a:spcAft>
              <a:buClr>
                <a:schemeClr val="dk1"/>
              </a:buClr>
              <a:buSzPts val="2400"/>
              <a:buNone/>
            </a:pPr>
            <a:r>
              <a:t/>
            </a:r>
            <a:endParaRPr b="1" sz="2400"/>
          </a:p>
          <a:p>
            <a:pPr indent="-190500" lvl="0" marL="342900" rtl="0" algn="l">
              <a:lnSpc>
                <a:spcPct val="100000"/>
              </a:lnSpc>
              <a:spcBef>
                <a:spcPts val="480"/>
              </a:spcBef>
              <a:spcAft>
                <a:spcPts val="0"/>
              </a:spcAft>
              <a:buClr>
                <a:schemeClr val="dk1"/>
              </a:buClr>
              <a:buSzPts val="2400"/>
              <a:buNone/>
            </a:pPr>
            <a:r>
              <a:t/>
            </a:r>
            <a:endParaRPr b="1" sz="2400"/>
          </a:p>
          <a:p>
            <a:pPr indent="0" lvl="0" marL="0" rtl="0" algn="l">
              <a:lnSpc>
                <a:spcPct val="100000"/>
              </a:lnSpc>
              <a:spcBef>
                <a:spcPts val="480"/>
              </a:spcBef>
              <a:spcAft>
                <a:spcPts val="0"/>
              </a:spcAft>
              <a:buClr>
                <a:schemeClr val="dk1"/>
              </a:buClr>
              <a:buSzPts val="2400"/>
              <a:buNone/>
            </a:pPr>
            <a:r>
              <a:rPr b="1" lang="en-US" sz="2400"/>
              <a:t>						-Amazon AWS</a:t>
            </a:r>
            <a:endParaRPr b="1" sz="2400"/>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2" name="Shape 642"/>
        <p:cNvGrpSpPr/>
        <p:nvPr/>
      </p:nvGrpSpPr>
      <p:grpSpPr>
        <a:xfrm>
          <a:off x="0" y="0"/>
          <a:ext cx="0" cy="0"/>
          <a:chOff x="0" y="0"/>
          <a:chExt cx="0" cy="0"/>
        </a:xfrm>
      </p:grpSpPr>
      <p:sp>
        <p:nvSpPr>
          <p:cNvPr id="643" name="Google Shape;643;p9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Preconfigures EC2 AMIs vs RDS</a:t>
            </a:r>
            <a:endParaRPr/>
          </a:p>
        </p:txBody>
      </p:sp>
      <p:sp>
        <p:nvSpPr>
          <p:cNvPr id="644" name="Google Shape;644;p9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139700" lvl="0" marL="342900" rtl="0" algn="l">
              <a:lnSpc>
                <a:spcPct val="100000"/>
              </a:lnSpc>
              <a:spcBef>
                <a:spcPts val="0"/>
              </a:spcBef>
              <a:spcAft>
                <a:spcPts val="0"/>
              </a:spcAft>
              <a:buClr>
                <a:schemeClr val="dk1"/>
              </a:buClr>
              <a:buSzPts val="3200"/>
              <a:buNone/>
            </a:pPr>
            <a:r>
              <a:t/>
            </a:r>
            <a:endParaRPr/>
          </a:p>
        </p:txBody>
      </p:sp>
      <p:pic>
        <p:nvPicPr>
          <p:cNvPr id="645" name="Google Shape;645;p92"/>
          <p:cNvPicPr preferRelativeResize="0"/>
          <p:nvPr/>
        </p:nvPicPr>
        <p:blipFill rotWithShape="1">
          <a:blip r:embed="rId3">
            <a:alphaModFix/>
          </a:blip>
          <a:srcRect b="18260" l="28370" r="13750" t="30290"/>
          <a:stretch/>
        </p:blipFill>
        <p:spPr>
          <a:xfrm>
            <a:off x="395536" y="1556792"/>
            <a:ext cx="8208912" cy="4104456"/>
          </a:xfrm>
          <a:prstGeom prst="rect">
            <a:avLst/>
          </a:prstGeom>
          <a:noFill/>
          <a:ln>
            <a:noFill/>
          </a:ln>
        </p:spPr>
      </p:pic>
      <p:pic>
        <p:nvPicPr>
          <p:cNvPr id="646" name="Google Shape;646;p92"/>
          <p:cNvPicPr preferRelativeResize="0"/>
          <p:nvPr/>
        </p:nvPicPr>
        <p:blipFill rotWithShape="1">
          <a:blip r:embed="rId4">
            <a:alphaModFix/>
          </a:blip>
          <a:srcRect b="0" l="0" r="0" t="0"/>
          <a:stretch/>
        </p:blipFill>
        <p:spPr>
          <a:xfrm>
            <a:off x="395536" y="5517232"/>
            <a:ext cx="8208912" cy="80925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Compute services</a:t>
            </a:r>
            <a:endParaRPr/>
          </a:p>
        </p:txBody>
      </p:sp>
      <p:sp>
        <p:nvSpPr>
          <p:cNvPr id="159" name="Google Shape;159;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Compute services </a:t>
            </a:r>
            <a:r>
              <a:rPr b="1" lang="en-US" sz="2400"/>
              <a:t>constitute the fundamental element of cloud computing systems. </a:t>
            </a:r>
            <a:endParaRPr/>
          </a:p>
          <a:p>
            <a:pPr indent="-342900" lvl="0" marL="342900" rtl="0" algn="l">
              <a:lnSpc>
                <a:spcPct val="100000"/>
              </a:lnSpc>
              <a:spcBef>
                <a:spcPts val="480"/>
              </a:spcBef>
              <a:spcAft>
                <a:spcPts val="0"/>
              </a:spcAft>
              <a:buClr>
                <a:schemeClr val="dk1"/>
              </a:buClr>
              <a:buSzPts val="2400"/>
              <a:buChar char="•"/>
            </a:pPr>
            <a:r>
              <a:rPr lang="en-US" sz="2400"/>
              <a:t>The fundamental service in this space is Amazon EC2, which delivers </a:t>
            </a:r>
            <a:r>
              <a:rPr b="1" lang="en-US" sz="2400"/>
              <a:t>an IaaS solution that has served as a reference model for several offerings from other vendors in the same market segment.</a:t>
            </a:r>
            <a:r>
              <a:rPr lang="en-US" sz="2400"/>
              <a:t> </a:t>
            </a:r>
            <a:endParaRPr sz="2400"/>
          </a:p>
        </p:txBody>
      </p:sp>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0" name="Shape 650"/>
        <p:cNvGrpSpPr/>
        <p:nvPr/>
      </p:nvGrpSpPr>
      <p:grpSpPr>
        <a:xfrm>
          <a:off x="0" y="0"/>
          <a:ext cx="0" cy="0"/>
          <a:chOff x="0" y="0"/>
          <a:chExt cx="0" cy="0"/>
        </a:xfrm>
      </p:grpSpPr>
      <p:sp>
        <p:nvSpPr>
          <p:cNvPr id="651" name="Google Shape;651;p9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Advantages of RDS</a:t>
            </a:r>
            <a:endParaRPr/>
          </a:p>
        </p:txBody>
      </p:sp>
      <p:sp>
        <p:nvSpPr>
          <p:cNvPr id="652" name="Google Shape;652;p9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Clr>
                <a:schemeClr val="dk1"/>
              </a:buClr>
              <a:buSzPts val="2400"/>
              <a:buChar char="•"/>
            </a:pPr>
            <a:r>
              <a:rPr lang="en-US" sz="2400"/>
              <a:t>Amazon RDS provides the following specific advantages over database deployments that aren't fully managed:</a:t>
            </a:r>
            <a:endParaRPr/>
          </a:p>
          <a:p>
            <a:pPr indent="-342900" lvl="0" marL="342900" rtl="0" algn="l">
              <a:lnSpc>
                <a:spcPct val="100000"/>
              </a:lnSpc>
              <a:spcBef>
                <a:spcPts val="480"/>
              </a:spcBef>
              <a:spcAft>
                <a:spcPts val="0"/>
              </a:spcAft>
              <a:buClr>
                <a:schemeClr val="dk1"/>
              </a:buClr>
              <a:buSzPts val="2400"/>
              <a:buChar char="•"/>
            </a:pPr>
            <a:r>
              <a:rPr lang="en-US" sz="2400"/>
              <a:t>You can use the database products you are already familiar with: </a:t>
            </a:r>
            <a:endParaRPr sz="2400"/>
          </a:p>
          <a:p>
            <a:pPr indent="-285750" lvl="1" marL="742950" rtl="0" algn="l">
              <a:lnSpc>
                <a:spcPct val="100000"/>
              </a:lnSpc>
              <a:spcBef>
                <a:spcPts val="480"/>
              </a:spcBef>
              <a:spcAft>
                <a:spcPts val="0"/>
              </a:spcAft>
              <a:buClr>
                <a:schemeClr val="dk1"/>
              </a:buClr>
              <a:buSzPts val="2400"/>
              <a:buChar char="–"/>
            </a:pPr>
            <a:r>
              <a:rPr b="1" lang="en-US" sz="2400"/>
              <a:t>MariaDB, </a:t>
            </a:r>
            <a:endParaRPr b="1" sz="2400"/>
          </a:p>
          <a:p>
            <a:pPr indent="-285750" lvl="1" marL="742950" rtl="0" algn="l">
              <a:lnSpc>
                <a:spcPct val="100000"/>
              </a:lnSpc>
              <a:spcBef>
                <a:spcPts val="480"/>
              </a:spcBef>
              <a:spcAft>
                <a:spcPts val="0"/>
              </a:spcAft>
              <a:buClr>
                <a:schemeClr val="dk1"/>
              </a:buClr>
              <a:buSzPts val="2400"/>
              <a:buChar char="–"/>
            </a:pPr>
            <a:r>
              <a:rPr b="1" lang="en-US" sz="2400"/>
              <a:t>Microsoft SQL Server, </a:t>
            </a:r>
            <a:endParaRPr b="1" sz="2400"/>
          </a:p>
          <a:p>
            <a:pPr indent="-285750" lvl="1" marL="742950" rtl="0" algn="l">
              <a:lnSpc>
                <a:spcPct val="100000"/>
              </a:lnSpc>
              <a:spcBef>
                <a:spcPts val="480"/>
              </a:spcBef>
              <a:spcAft>
                <a:spcPts val="0"/>
              </a:spcAft>
              <a:buClr>
                <a:schemeClr val="dk1"/>
              </a:buClr>
              <a:buSzPts val="2400"/>
              <a:buChar char="–"/>
            </a:pPr>
            <a:r>
              <a:rPr b="1" lang="en-US" sz="2400"/>
              <a:t>MySQL, </a:t>
            </a:r>
            <a:endParaRPr b="1" sz="2400"/>
          </a:p>
          <a:p>
            <a:pPr indent="-285750" lvl="1" marL="742950" rtl="0" algn="l">
              <a:lnSpc>
                <a:spcPct val="100000"/>
              </a:lnSpc>
              <a:spcBef>
                <a:spcPts val="480"/>
              </a:spcBef>
              <a:spcAft>
                <a:spcPts val="0"/>
              </a:spcAft>
              <a:buClr>
                <a:schemeClr val="dk1"/>
              </a:buClr>
              <a:buSzPts val="2400"/>
              <a:buChar char="–"/>
            </a:pPr>
            <a:r>
              <a:rPr b="1" lang="en-US" sz="2400"/>
              <a:t>Oracle, and </a:t>
            </a:r>
            <a:endParaRPr b="1" sz="2400"/>
          </a:p>
          <a:p>
            <a:pPr indent="-285750" lvl="1" marL="742950" rtl="0" algn="l">
              <a:lnSpc>
                <a:spcPct val="100000"/>
              </a:lnSpc>
              <a:spcBef>
                <a:spcPts val="480"/>
              </a:spcBef>
              <a:spcAft>
                <a:spcPts val="0"/>
              </a:spcAft>
              <a:buClr>
                <a:schemeClr val="dk1"/>
              </a:buClr>
              <a:buSzPts val="2400"/>
              <a:buChar char="–"/>
            </a:pPr>
            <a:r>
              <a:rPr b="1" lang="en-US" sz="2400"/>
              <a:t>PostgreSQL.</a:t>
            </a:r>
            <a:endParaRPr/>
          </a:p>
          <a:p>
            <a:pPr indent="-133350" lvl="1" marL="742950" rtl="0" algn="l">
              <a:lnSpc>
                <a:spcPct val="100000"/>
              </a:lnSpc>
              <a:spcBef>
                <a:spcPts val="480"/>
              </a:spcBef>
              <a:spcAft>
                <a:spcPts val="0"/>
              </a:spcAft>
              <a:buClr>
                <a:schemeClr val="dk1"/>
              </a:buClr>
              <a:buSzPts val="2400"/>
              <a:buNone/>
            </a:pPr>
            <a:r>
              <a:t/>
            </a:r>
            <a:endParaRPr b="1" sz="2400"/>
          </a:p>
          <a:p>
            <a:pPr indent="0" lvl="0" marL="0" rtl="0" algn="l">
              <a:lnSpc>
                <a:spcPct val="100000"/>
              </a:lnSpc>
              <a:spcBef>
                <a:spcPts val="480"/>
              </a:spcBef>
              <a:spcAft>
                <a:spcPts val="0"/>
              </a:spcAft>
              <a:buClr>
                <a:schemeClr val="dk1"/>
              </a:buClr>
              <a:buSzPts val="2400"/>
              <a:buNone/>
            </a:pPr>
            <a:r>
              <a:rPr b="1" lang="en-US" sz="2400"/>
              <a:t>						-Amazon AWS</a:t>
            </a:r>
            <a:endParaRPr b="1" sz="2400"/>
          </a:p>
        </p:txBody>
      </p:sp>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6" name="Shape 656"/>
        <p:cNvGrpSpPr/>
        <p:nvPr/>
      </p:nvGrpSpPr>
      <p:grpSpPr>
        <a:xfrm>
          <a:off x="0" y="0"/>
          <a:ext cx="0" cy="0"/>
          <a:chOff x="0" y="0"/>
          <a:chExt cx="0" cy="0"/>
        </a:xfrm>
      </p:grpSpPr>
      <p:sp>
        <p:nvSpPr>
          <p:cNvPr id="657" name="Google Shape;657;p9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Advantages of RDS</a:t>
            </a:r>
            <a:endParaRPr/>
          </a:p>
        </p:txBody>
      </p:sp>
      <p:sp>
        <p:nvSpPr>
          <p:cNvPr id="658" name="Google Shape;658;p9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b="1" lang="en-US" sz="2400"/>
              <a:t>Amazon RDS manages backups, software patching, automatic failure detection, and recovery.</a:t>
            </a:r>
            <a:endParaRPr/>
          </a:p>
          <a:p>
            <a:pPr indent="-342900" lvl="0" marL="342900" rtl="0" algn="l">
              <a:lnSpc>
                <a:spcPct val="100000"/>
              </a:lnSpc>
              <a:spcBef>
                <a:spcPts val="480"/>
              </a:spcBef>
              <a:spcAft>
                <a:spcPts val="0"/>
              </a:spcAft>
              <a:buClr>
                <a:schemeClr val="dk1"/>
              </a:buClr>
              <a:buSzPts val="2400"/>
              <a:buChar char="•"/>
            </a:pPr>
            <a:r>
              <a:rPr lang="en-US" sz="2400"/>
              <a:t>You can </a:t>
            </a:r>
            <a:r>
              <a:rPr b="1" lang="en-US" sz="2400">
                <a:solidFill>
                  <a:srgbClr val="FF0000"/>
                </a:solidFill>
              </a:rPr>
              <a:t>turn on automated backups, or manually create your own backup snapshots. </a:t>
            </a:r>
            <a:endParaRPr b="1" sz="2400">
              <a:solidFill>
                <a:srgbClr val="FF0000"/>
              </a:solidFill>
            </a:endParaRPr>
          </a:p>
          <a:p>
            <a:pPr indent="-342900" lvl="0" marL="342900" rtl="0" algn="l">
              <a:lnSpc>
                <a:spcPct val="100000"/>
              </a:lnSpc>
              <a:spcBef>
                <a:spcPts val="480"/>
              </a:spcBef>
              <a:spcAft>
                <a:spcPts val="0"/>
              </a:spcAft>
              <a:buClr>
                <a:schemeClr val="dk1"/>
              </a:buClr>
              <a:buSzPts val="2400"/>
              <a:buChar char="•"/>
            </a:pPr>
            <a:r>
              <a:rPr lang="en-US" sz="2400"/>
              <a:t>You can use these backups to restore a database. </a:t>
            </a:r>
            <a:endParaRPr sz="2400"/>
          </a:p>
          <a:p>
            <a:pPr indent="-342900" lvl="0" marL="342900" rtl="0" algn="l">
              <a:lnSpc>
                <a:spcPct val="100000"/>
              </a:lnSpc>
              <a:spcBef>
                <a:spcPts val="480"/>
              </a:spcBef>
              <a:spcAft>
                <a:spcPts val="0"/>
              </a:spcAft>
              <a:buClr>
                <a:schemeClr val="dk1"/>
              </a:buClr>
              <a:buSzPts val="2400"/>
              <a:buChar char="•"/>
            </a:pPr>
            <a:r>
              <a:rPr lang="en-US" sz="2400"/>
              <a:t>The Amazon </a:t>
            </a:r>
            <a:r>
              <a:rPr b="1" lang="en-US" sz="2400"/>
              <a:t>RDS restore process works reliably and efficiently.</a:t>
            </a:r>
            <a:endParaRPr/>
          </a:p>
          <a:p>
            <a:pPr indent="-190500" lvl="0" marL="342900" rtl="0" algn="l">
              <a:lnSpc>
                <a:spcPct val="100000"/>
              </a:lnSpc>
              <a:spcBef>
                <a:spcPts val="480"/>
              </a:spcBef>
              <a:spcAft>
                <a:spcPts val="0"/>
              </a:spcAft>
              <a:buClr>
                <a:schemeClr val="dk1"/>
              </a:buClr>
              <a:buSzPts val="2400"/>
              <a:buNone/>
            </a:pPr>
            <a:r>
              <a:t/>
            </a:r>
            <a:endParaRPr b="1" sz="2400"/>
          </a:p>
          <a:p>
            <a:pPr indent="0" lvl="0" marL="0" rtl="0" algn="l">
              <a:lnSpc>
                <a:spcPct val="100000"/>
              </a:lnSpc>
              <a:spcBef>
                <a:spcPts val="480"/>
              </a:spcBef>
              <a:spcAft>
                <a:spcPts val="0"/>
              </a:spcAft>
              <a:buClr>
                <a:schemeClr val="dk1"/>
              </a:buClr>
              <a:buSzPts val="2400"/>
              <a:buNone/>
            </a:pPr>
            <a:r>
              <a:rPr b="1" lang="en-US" sz="2400"/>
              <a:t>						-Amazon AWS</a:t>
            </a:r>
            <a:endParaRPr b="1" sz="2400"/>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2" name="Shape 662"/>
        <p:cNvGrpSpPr/>
        <p:nvPr/>
      </p:nvGrpSpPr>
      <p:grpSpPr>
        <a:xfrm>
          <a:off x="0" y="0"/>
          <a:ext cx="0" cy="0"/>
          <a:chOff x="0" y="0"/>
          <a:chExt cx="0" cy="0"/>
        </a:xfrm>
      </p:grpSpPr>
      <p:sp>
        <p:nvSpPr>
          <p:cNvPr id="663" name="Google Shape;663;p9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Advantages of RDS</a:t>
            </a:r>
            <a:endParaRPr/>
          </a:p>
        </p:txBody>
      </p:sp>
      <p:sp>
        <p:nvSpPr>
          <p:cNvPr id="664" name="Google Shape;664;p9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 Users can get </a:t>
            </a:r>
            <a:r>
              <a:rPr b="1" lang="en-US" sz="2400"/>
              <a:t>high availability with a primary instance and a synchronous secondary instance </a:t>
            </a:r>
            <a:r>
              <a:rPr lang="en-US" sz="2400"/>
              <a:t>that you can fail over to when problems occur. </a:t>
            </a:r>
            <a:endParaRPr sz="2400"/>
          </a:p>
          <a:p>
            <a:pPr indent="-342900" lvl="0" marL="342900" rtl="0" algn="l">
              <a:lnSpc>
                <a:spcPct val="100000"/>
              </a:lnSpc>
              <a:spcBef>
                <a:spcPts val="480"/>
              </a:spcBef>
              <a:spcAft>
                <a:spcPts val="0"/>
              </a:spcAft>
              <a:buClr>
                <a:schemeClr val="dk1"/>
              </a:buClr>
              <a:buSzPts val="2400"/>
              <a:buChar char="•"/>
            </a:pPr>
            <a:r>
              <a:rPr lang="en-US" sz="2400"/>
              <a:t>Users can also </a:t>
            </a:r>
            <a:r>
              <a:rPr b="1" lang="en-US" sz="2400"/>
              <a:t>use read replicas to increase read scaling.</a:t>
            </a:r>
            <a:endParaRPr/>
          </a:p>
          <a:p>
            <a:pPr indent="-190500" lvl="0" marL="342900" rtl="0" algn="l">
              <a:lnSpc>
                <a:spcPct val="100000"/>
              </a:lnSpc>
              <a:spcBef>
                <a:spcPts val="480"/>
              </a:spcBef>
              <a:spcAft>
                <a:spcPts val="0"/>
              </a:spcAft>
              <a:buClr>
                <a:schemeClr val="dk1"/>
              </a:buClr>
              <a:buSzPts val="2400"/>
              <a:buNone/>
            </a:pPr>
            <a:r>
              <a:t/>
            </a:r>
            <a:endParaRPr b="1" sz="2400"/>
          </a:p>
          <a:p>
            <a:pPr indent="0" lvl="0" marL="0" rtl="0" algn="l">
              <a:lnSpc>
                <a:spcPct val="100000"/>
              </a:lnSpc>
              <a:spcBef>
                <a:spcPts val="480"/>
              </a:spcBef>
              <a:spcAft>
                <a:spcPts val="0"/>
              </a:spcAft>
              <a:buClr>
                <a:schemeClr val="dk1"/>
              </a:buClr>
              <a:buSzPts val="2400"/>
              <a:buNone/>
            </a:pPr>
            <a:r>
              <a:rPr b="1" lang="en-US" sz="2400"/>
              <a:t>						-Amazon AWS</a:t>
            </a:r>
            <a:endParaRPr b="1" sz="2400"/>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8" name="Shape 668"/>
        <p:cNvGrpSpPr/>
        <p:nvPr/>
      </p:nvGrpSpPr>
      <p:grpSpPr>
        <a:xfrm>
          <a:off x="0" y="0"/>
          <a:ext cx="0" cy="0"/>
          <a:chOff x="0" y="0"/>
          <a:chExt cx="0" cy="0"/>
        </a:xfrm>
      </p:grpSpPr>
      <p:sp>
        <p:nvSpPr>
          <p:cNvPr id="669" name="Google Shape;669;p9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lang="en-US"/>
              <a:t>Advantages of RDS</a:t>
            </a:r>
            <a:endParaRPr/>
          </a:p>
        </p:txBody>
      </p:sp>
      <p:sp>
        <p:nvSpPr>
          <p:cNvPr id="670" name="Google Shape;670;p9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In addition to the security in your database package, </a:t>
            </a:r>
            <a:r>
              <a:rPr b="1" lang="en-US" sz="2400"/>
              <a:t>you can help control who can access your RDS databases. </a:t>
            </a:r>
            <a:endParaRPr b="1" sz="2400"/>
          </a:p>
          <a:p>
            <a:pPr indent="-342900" lvl="0" marL="342900" rtl="0" algn="l">
              <a:lnSpc>
                <a:spcPct val="100000"/>
              </a:lnSpc>
              <a:spcBef>
                <a:spcPts val="480"/>
              </a:spcBef>
              <a:spcAft>
                <a:spcPts val="0"/>
              </a:spcAft>
              <a:buClr>
                <a:schemeClr val="dk1"/>
              </a:buClr>
              <a:buSzPts val="2400"/>
              <a:buChar char="•"/>
            </a:pPr>
            <a:r>
              <a:rPr lang="en-US" sz="2400"/>
              <a:t>To do so, you can use </a:t>
            </a:r>
            <a:r>
              <a:rPr b="1" lang="en-US" sz="2400"/>
              <a:t>AWS Identity and Access Management (IAM) </a:t>
            </a:r>
            <a:r>
              <a:rPr lang="en-US" sz="2400"/>
              <a:t>to define users and permissions. </a:t>
            </a:r>
            <a:endParaRPr sz="2400"/>
          </a:p>
          <a:p>
            <a:pPr indent="-342900" lvl="0" marL="342900" rtl="0" algn="l">
              <a:lnSpc>
                <a:spcPct val="100000"/>
              </a:lnSpc>
              <a:spcBef>
                <a:spcPts val="480"/>
              </a:spcBef>
              <a:spcAft>
                <a:spcPts val="0"/>
              </a:spcAft>
              <a:buClr>
                <a:schemeClr val="dk1"/>
              </a:buClr>
              <a:buSzPts val="2400"/>
              <a:buChar char="•"/>
            </a:pPr>
            <a:r>
              <a:rPr lang="en-US" sz="2400"/>
              <a:t>You can also </a:t>
            </a:r>
            <a:r>
              <a:rPr b="1" lang="en-US" sz="2400"/>
              <a:t>help protect your databases by putting them in a virtual private cloud (VPC).</a:t>
            </a:r>
            <a:endParaRPr/>
          </a:p>
          <a:p>
            <a:pPr indent="-190500" lvl="0" marL="342900" rtl="0" algn="l">
              <a:lnSpc>
                <a:spcPct val="100000"/>
              </a:lnSpc>
              <a:spcBef>
                <a:spcPts val="480"/>
              </a:spcBef>
              <a:spcAft>
                <a:spcPts val="0"/>
              </a:spcAft>
              <a:buClr>
                <a:schemeClr val="dk1"/>
              </a:buClr>
              <a:buSzPts val="2400"/>
              <a:buNone/>
            </a:pPr>
            <a:r>
              <a:t/>
            </a:r>
            <a:endParaRPr b="1" sz="2400"/>
          </a:p>
          <a:p>
            <a:pPr indent="0" lvl="0" marL="0" rtl="0" algn="l">
              <a:lnSpc>
                <a:spcPct val="100000"/>
              </a:lnSpc>
              <a:spcBef>
                <a:spcPts val="480"/>
              </a:spcBef>
              <a:spcAft>
                <a:spcPts val="0"/>
              </a:spcAft>
              <a:buClr>
                <a:schemeClr val="dk1"/>
              </a:buClr>
              <a:buSzPts val="2400"/>
              <a:buNone/>
            </a:pPr>
            <a:r>
              <a:rPr b="1" lang="en-US" sz="2400"/>
              <a:t>						-Amazon AWS</a:t>
            </a:r>
            <a:endParaRPr b="1" sz="2400"/>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4" name="Shape 674"/>
        <p:cNvGrpSpPr/>
        <p:nvPr/>
      </p:nvGrpSpPr>
      <p:grpSpPr>
        <a:xfrm>
          <a:off x="0" y="0"/>
          <a:ext cx="0" cy="0"/>
          <a:chOff x="0" y="0"/>
          <a:chExt cx="0" cy="0"/>
        </a:xfrm>
      </p:grpSpPr>
      <p:sp>
        <p:nvSpPr>
          <p:cNvPr id="675" name="Google Shape;675;p9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US"/>
              <a:t>DB instances</a:t>
            </a:r>
            <a:endParaRPr/>
          </a:p>
        </p:txBody>
      </p:sp>
      <p:sp>
        <p:nvSpPr>
          <p:cNvPr id="676" name="Google Shape;676;p97"/>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The </a:t>
            </a:r>
            <a:r>
              <a:rPr b="1" lang="en-US" sz="2400"/>
              <a:t>basic building block of Amazon RDS </a:t>
            </a:r>
            <a:endParaRPr b="1" sz="2400"/>
          </a:p>
          <a:p>
            <a:pPr indent="-342900" lvl="0" marL="342900" rtl="0" algn="l">
              <a:lnSpc>
                <a:spcPct val="100000"/>
              </a:lnSpc>
              <a:spcBef>
                <a:spcPts val="480"/>
              </a:spcBef>
              <a:spcAft>
                <a:spcPts val="0"/>
              </a:spcAft>
              <a:buClr>
                <a:schemeClr val="dk1"/>
              </a:buClr>
              <a:buSzPts val="2400"/>
              <a:buChar char="•"/>
            </a:pPr>
            <a:r>
              <a:rPr lang="en-US" sz="2400"/>
              <a:t>An </a:t>
            </a:r>
            <a:r>
              <a:rPr b="1" lang="en-US" sz="2400"/>
              <a:t>isolated database environment in the AWS Cloud. </a:t>
            </a:r>
            <a:endParaRPr b="1" sz="2400"/>
          </a:p>
          <a:p>
            <a:pPr indent="-342900" lvl="0" marL="342900" rtl="0" algn="l">
              <a:lnSpc>
                <a:spcPct val="100000"/>
              </a:lnSpc>
              <a:spcBef>
                <a:spcPts val="480"/>
              </a:spcBef>
              <a:spcAft>
                <a:spcPts val="0"/>
              </a:spcAft>
              <a:buClr>
                <a:schemeClr val="dk1"/>
              </a:buClr>
              <a:buSzPts val="2400"/>
              <a:buChar char="•"/>
            </a:pPr>
            <a:r>
              <a:rPr lang="en-US" sz="2400"/>
              <a:t>User’s DB instance can </a:t>
            </a:r>
            <a:r>
              <a:rPr b="1" lang="en-US" sz="2400"/>
              <a:t>contain one or more user-created databases</a:t>
            </a:r>
            <a:r>
              <a:rPr lang="en-US" sz="2400"/>
              <a:t>. </a:t>
            </a:r>
            <a:endParaRPr sz="2400"/>
          </a:p>
          <a:p>
            <a:pPr indent="-190500" lvl="0" marL="342900" rtl="0" algn="l">
              <a:lnSpc>
                <a:spcPct val="100000"/>
              </a:lnSpc>
              <a:spcBef>
                <a:spcPts val="480"/>
              </a:spcBef>
              <a:spcAft>
                <a:spcPts val="0"/>
              </a:spcAft>
              <a:buClr>
                <a:schemeClr val="dk1"/>
              </a:buClr>
              <a:buSzPts val="2400"/>
              <a:buNone/>
            </a:pPr>
            <a:r>
              <a:t/>
            </a:r>
            <a:endParaRPr b="1" sz="2400"/>
          </a:p>
          <a:p>
            <a:pPr indent="0" lvl="0" marL="0" rtl="0" algn="l">
              <a:lnSpc>
                <a:spcPct val="100000"/>
              </a:lnSpc>
              <a:spcBef>
                <a:spcPts val="480"/>
              </a:spcBef>
              <a:spcAft>
                <a:spcPts val="0"/>
              </a:spcAft>
              <a:buClr>
                <a:schemeClr val="dk1"/>
              </a:buClr>
              <a:buSzPts val="2400"/>
              <a:buNone/>
            </a:pPr>
            <a:r>
              <a:rPr b="1" lang="en-US" sz="2400"/>
              <a:t>						-Amazon AWS</a:t>
            </a:r>
            <a:endParaRPr b="1" sz="2400"/>
          </a:p>
        </p:txBody>
      </p:sp>
    </p:spTree>
  </p:cSld>
  <p:clrMapOvr>
    <a:masterClrMapping/>
  </p:clrMapOvr>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0" name="Shape 680"/>
        <p:cNvGrpSpPr/>
        <p:nvPr/>
      </p:nvGrpSpPr>
      <p:grpSpPr>
        <a:xfrm>
          <a:off x="0" y="0"/>
          <a:ext cx="0" cy="0"/>
          <a:chOff x="0" y="0"/>
          <a:chExt cx="0" cy="0"/>
        </a:xfrm>
      </p:grpSpPr>
      <p:sp>
        <p:nvSpPr>
          <p:cNvPr id="681" name="Google Shape;681;p9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US"/>
              <a:t>DB instances</a:t>
            </a:r>
            <a:endParaRPr/>
          </a:p>
        </p:txBody>
      </p:sp>
      <p:sp>
        <p:nvSpPr>
          <p:cNvPr id="682" name="Google Shape;682;p9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lnSpc>
                <a:spcPct val="100000"/>
              </a:lnSpc>
              <a:spcBef>
                <a:spcPts val="0"/>
              </a:spcBef>
              <a:spcAft>
                <a:spcPts val="0"/>
              </a:spcAft>
              <a:buClr>
                <a:schemeClr val="dk1"/>
              </a:buClr>
              <a:buSzPts val="2400"/>
              <a:buChar char="•"/>
            </a:pPr>
            <a:r>
              <a:rPr lang="en-US" sz="2400"/>
              <a:t>You can access your DB instance by using the same tools and applications that you use with a standalone database instance. </a:t>
            </a:r>
            <a:endParaRPr sz="2400"/>
          </a:p>
          <a:p>
            <a:pPr indent="-342900" lvl="0" marL="342900" rtl="0" algn="l">
              <a:lnSpc>
                <a:spcPct val="100000"/>
              </a:lnSpc>
              <a:spcBef>
                <a:spcPts val="480"/>
              </a:spcBef>
              <a:spcAft>
                <a:spcPts val="0"/>
              </a:spcAft>
              <a:buClr>
                <a:schemeClr val="dk1"/>
              </a:buClr>
              <a:buSzPts val="2400"/>
              <a:buChar char="•"/>
            </a:pPr>
            <a:r>
              <a:rPr lang="en-US" sz="2400"/>
              <a:t>You can </a:t>
            </a:r>
            <a:r>
              <a:rPr b="1" lang="en-US" sz="2400"/>
              <a:t>create and modify a DB instance by </a:t>
            </a:r>
            <a:endParaRPr b="1" sz="2400"/>
          </a:p>
          <a:p>
            <a:pPr indent="-342900" lvl="0" marL="342900" rtl="0" algn="l">
              <a:lnSpc>
                <a:spcPct val="100000"/>
              </a:lnSpc>
              <a:spcBef>
                <a:spcPts val="480"/>
              </a:spcBef>
              <a:spcAft>
                <a:spcPts val="0"/>
              </a:spcAft>
              <a:buClr>
                <a:schemeClr val="dk1"/>
              </a:buClr>
              <a:buSzPts val="2400"/>
              <a:buChar char="•"/>
            </a:pPr>
            <a:r>
              <a:rPr b="1" lang="en-US" sz="2400"/>
              <a:t>using the AWS Command Line Interface (AWS CLI), </a:t>
            </a:r>
            <a:endParaRPr b="1" sz="2400"/>
          </a:p>
          <a:p>
            <a:pPr indent="-342900" lvl="0" marL="342900" rtl="0" algn="l">
              <a:lnSpc>
                <a:spcPct val="100000"/>
              </a:lnSpc>
              <a:spcBef>
                <a:spcPts val="480"/>
              </a:spcBef>
              <a:spcAft>
                <a:spcPts val="0"/>
              </a:spcAft>
              <a:buClr>
                <a:schemeClr val="dk1"/>
              </a:buClr>
              <a:buSzPts val="2400"/>
              <a:buChar char="•"/>
            </a:pPr>
            <a:r>
              <a:rPr b="1" lang="en-US" sz="2400"/>
              <a:t>the Amazon RDS API, or </a:t>
            </a:r>
            <a:endParaRPr b="1" sz="2400"/>
          </a:p>
          <a:p>
            <a:pPr indent="-342900" lvl="0" marL="342900" rtl="0" algn="l">
              <a:lnSpc>
                <a:spcPct val="100000"/>
              </a:lnSpc>
              <a:spcBef>
                <a:spcPts val="480"/>
              </a:spcBef>
              <a:spcAft>
                <a:spcPts val="0"/>
              </a:spcAft>
              <a:buClr>
                <a:schemeClr val="dk1"/>
              </a:buClr>
              <a:buSzPts val="2400"/>
              <a:buChar char="•"/>
            </a:pPr>
            <a:r>
              <a:rPr b="1" lang="en-US" sz="2400"/>
              <a:t>the AWS Management Console.</a:t>
            </a:r>
            <a:endParaRPr/>
          </a:p>
          <a:p>
            <a:pPr indent="-190500" lvl="0" marL="342900" rtl="0" algn="l">
              <a:lnSpc>
                <a:spcPct val="100000"/>
              </a:lnSpc>
              <a:spcBef>
                <a:spcPts val="480"/>
              </a:spcBef>
              <a:spcAft>
                <a:spcPts val="0"/>
              </a:spcAft>
              <a:buClr>
                <a:schemeClr val="dk1"/>
              </a:buClr>
              <a:buSzPts val="2400"/>
              <a:buNone/>
            </a:pPr>
            <a:r>
              <a:t/>
            </a:r>
            <a:endParaRPr b="1" sz="2400"/>
          </a:p>
          <a:p>
            <a:pPr indent="0" lvl="0" marL="0" rtl="0" algn="l">
              <a:lnSpc>
                <a:spcPct val="100000"/>
              </a:lnSpc>
              <a:spcBef>
                <a:spcPts val="480"/>
              </a:spcBef>
              <a:spcAft>
                <a:spcPts val="0"/>
              </a:spcAft>
              <a:buClr>
                <a:schemeClr val="dk1"/>
              </a:buClr>
              <a:buSzPts val="2400"/>
              <a:buNone/>
            </a:pPr>
            <a:r>
              <a:rPr b="1" lang="en-US" sz="2400"/>
              <a:t>						-Amazon AWS</a:t>
            </a:r>
            <a:endParaRPr b="1" sz="2400"/>
          </a:p>
        </p:txBody>
      </p:sp>
    </p:spTree>
  </p:cSld>
  <p:clrMapOvr>
    <a:masterClrMapping/>
  </p:clrMapOvr>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6" name="Shape 686"/>
        <p:cNvGrpSpPr/>
        <p:nvPr/>
      </p:nvGrpSpPr>
      <p:grpSpPr>
        <a:xfrm>
          <a:off x="0" y="0"/>
          <a:ext cx="0" cy="0"/>
          <a:chOff x="0" y="0"/>
          <a:chExt cx="0" cy="0"/>
        </a:xfrm>
      </p:grpSpPr>
      <p:sp>
        <p:nvSpPr>
          <p:cNvPr id="687" name="Google Shape;687;p9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US"/>
              <a:t>DB engines</a:t>
            </a:r>
            <a:endParaRPr/>
          </a:p>
        </p:txBody>
      </p:sp>
      <p:sp>
        <p:nvSpPr>
          <p:cNvPr id="688" name="Google Shape;688;p9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Char char="•"/>
            </a:pPr>
            <a:r>
              <a:rPr lang="en-US" sz="2400"/>
              <a:t>A </a:t>
            </a:r>
            <a:r>
              <a:rPr i="1" lang="en-US" sz="2400"/>
              <a:t>DB engine</a:t>
            </a:r>
            <a:r>
              <a:rPr lang="en-US" sz="2400"/>
              <a:t> is the </a:t>
            </a:r>
            <a:r>
              <a:rPr b="1" lang="en-US" sz="2400"/>
              <a:t>specific relational database software that runs on your DB instance. </a:t>
            </a:r>
            <a:endParaRPr b="1" sz="2400"/>
          </a:p>
          <a:p>
            <a:pPr indent="-190500" lvl="0" marL="342900" rtl="0" algn="l">
              <a:lnSpc>
                <a:spcPct val="100000"/>
              </a:lnSpc>
              <a:spcBef>
                <a:spcPts val="480"/>
              </a:spcBef>
              <a:spcAft>
                <a:spcPts val="0"/>
              </a:spcAft>
              <a:buClr>
                <a:schemeClr val="dk1"/>
              </a:buClr>
              <a:buSzPts val="2400"/>
              <a:buNone/>
            </a:pPr>
            <a:r>
              <a:t/>
            </a:r>
            <a:endParaRPr b="1" sz="2400"/>
          </a:p>
          <a:p>
            <a:pPr indent="0" lvl="0" marL="0" rtl="0" algn="l">
              <a:lnSpc>
                <a:spcPct val="100000"/>
              </a:lnSpc>
              <a:spcBef>
                <a:spcPts val="480"/>
              </a:spcBef>
              <a:spcAft>
                <a:spcPts val="0"/>
              </a:spcAft>
              <a:buClr>
                <a:schemeClr val="dk1"/>
              </a:buClr>
              <a:buSzPts val="2400"/>
              <a:buNone/>
            </a:pPr>
            <a:r>
              <a:rPr b="1" lang="en-US" sz="2400"/>
              <a:t>						-Amazon AWS</a:t>
            </a:r>
            <a:endParaRPr b="1" sz="2400"/>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2" name="Shape 692"/>
        <p:cNvGrpSpPr/>
        <p:nvPr/>
      </p:nvGrpSpPr>
      <p:grpSpPr>
        <a:xfrm>
          <a:off x="0" y="0"/>
          <a:ext cx="0" cy="0"/>
          <a:chOff x="0" y="0"/>
          <a:chExt cx="0" cy="0"/>
        </a:xfrm>
      </p:grpSpPr>
      <p:sp>
        <p:nvSpPr>
          <p:cNvPr id="693" name="Google Shape;693;p10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US"/>
              <a:t>DB engines</a:t>
            </a:r>
            <a:endParaRPr/>
          </a:p>
        </p:txBody>
      </p:sp>
      <p:sp>
        <p:nvSpPr>
          <p:cNvPr id="694" name="Google Shape;694;p100"/>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Char char="•"/>
            </a:pPr>
            <a:r>
              <a:rPr b="1" lang="en-US" sz="2400"/>
              <a:t>Amazon RDS currently supports the following engines:</a:t>
            </a:r>
            <a:endParaRPr/>
          </a:p>
          <a:p>
            <a:pPr indent="-285750" lvl="1" marL="742950" rtl="0" algn="l">
              <a:lnSpc>
                <a:spcPct val="100000"/>
              </a:lnSpc>
              <a:spcBef>
                <a:spcPts val="480"/>
              </a:spcBef>
              <a:spcAft>
                <a:spcPts val="0"/>
              </a:spcAft>
              <a:buClr>
                <a:schemeClr val="dk1"/>
              </a:buClr>
              <a:buSzPts val="2400"/>
              <a:buChar char="–"/>
            </a:pPr>
            <a:r>
              <a:rPr b="1" lang="en-US" sz="2400"/>
              <a:t>MariaDB</a:t>
            </a:r>
            <a:endParaRPr b="1" sz="2400"/>
          </a:p>
          <a:p>
            <a:pPr indent="-285750" lvl="1" marL="742950" rtl="0" algn="l">
              <a:lnSpc>
                <a:spcPct val="100000"/>
              </a:lnSpc>
              <a:spcBef>
                <a:spcPts val="480"/>
              </a:spcBef>
              <a:spcAft>
                <a:spcPts val="0"/>
              </a:spcAft>
              <a:buClr>
                <a:schemeClr val="dk1"/>
              </a:buClr>
              <a:buSzPts val="2400"/>
              <a:buChar char="–"/>
            </a:pPr>
            <a:r>
              <a:rPr b="1" lang="en-US" sz="2400"/>
              <a:t>Microsoft SQL Server</a:t>
            </a:r>
            <a:endParaRPr/>
          </a:p>
          <a:p>
            <a:pPr indent="-285750" lvl="1" marL="742950" rtl="0" algn="l">
              <a:lnSpc>
                <a:spcPct val="100000"/>
              </a:lnSpc>
              <a:spcBef>
                <a:spcPts val="480"/>
              </a:spcBef>
              <a:spcAft>
                <a:spcPts val="0"/>
              </a:spcAft>
              <a:buClr>
                <a:schemeClr val="dk1"/>
              </a:buClr>
              <a:buSzPts val="2400"/>
              <a:buChar char="–"/>
            </a:pPr>
            <a:r>
              <a:rPr b="1" lang="en-US" sz="2400"/>
              <a:t>MySQL</a:t>
            </a:r>
            <a:endParaRPr/>
          </a:p>
          <a:p>
            <a:pPr indent="-285750" lvl="1" marL="742950" rtl="0" algn="l">
              <a:lnSpc>
                <a:spcPct val="100000"/>
              </a:lnSpc>
              <a:spcBef>
                <a:spcPts val="480"/>
              </a:spcBef>
              <a:spcAft>
                <a:spcPts val="0"/>
              </a:spcAft>
              <a:buClr>
                <a:schemeClr val="dk1"/>
              </a:buClr>
              <a:buSzPts val="2400"/>
              <a:buChar char="–"/>
            </a:pPr>
            <a:r>
              <a:rPr b="1" lang="en-US" sz="2400"/>
              <a:t>Oracle</a:t>
            </a:r>
            <a:endParaRPr/>
          </a:p>
          <a:p>
            <a:pPr indent="-285750" lvl="1" marL="742950" rtl="0" algn="l">
              <a:lnSpc>
                <a:spcPct val="100000"/>
              </a:lnSpc>
              <a:spcBef>
                <a:spcPts val="480"/>
              </a:spcBef>
              <a:spcAft>
                <a:spcPts val="0"/>
              </a:spcAft>
              <a:buClr>
                <a:schemeClr val="dk1"/>
              </a:buClr>
              <a:buSzPts val="2400"/>
              <a:buChar char="–"/>
            </a:pPr>
            <a:r>
              <a:rPr b="1" lang="en-US" sz="2400"/>
              <a:t>PostgreSQL</a:t>
            </a:r>
            <a:endParaRPr b="1" sz="2400"/>
          </a:p>
          <a:p>
            <a:pPr indent="-190500" lvl="0" marL="342900" rtl="0" algn="l">
              <a:lnSpc>
                <a:spcPct val="100000"/>
              </a:lnSpc>
              <a:spcBef>
                <a:spcPts val="480"/>
              </a:spcBef>
              <a:spcAft>
                <a:spcPts val="0"/>
              </a:spcAft>
              <a:buClr>
                <a:schemeClr val="dk1"/>
              </a:buClr>
              <a:buSzPts val="2400"/>
              <a:buNone/>
            </a:pPr>
            <a:r>
              <a:t/>
            </a:r>
            <a:endParaRPr b="1" sz="2400"/>
          </a:p>
          <a:p>
            <a:pPr indent="-190500" lvl="0" marL="342900" rtl="0" algn="l">
              <a:lnSpc>
                <a:spcPct val="100000"/>
              </a:lnSpc>
              <a:spcBef>
                <a:spcPts val="480"/>
              </a:spcBef>
              <a:spcAft>
                <a:spcPts val="0"/>
              </a:spcAft>
              <a:buClr>
                <a:schemeClr val="dk1"/>
              </a:buClr>
              <a:buSzPts val="2400"/>
              <a:buNone/>
            </a:pPr>
            <a:r>
              <a:t/>
            </a:r>
            <a:endParaRPr b="1" sz="2400"/>
          </a:p>
          <a:p>
            <a:pPr indent="0" lvl="0" marL="0" rtl="0" algn="l">
              <a:lnSpc>
                <a:spcPct val="100000"/>
              </a:lnSpc>
              <a:spcBef>
                <a:spcPts val="480"/>
              </a:spcBef>
              <a:spcAft>
                <a:spcPts val="0"/>
              </a:spcAft>
              <a:buClr>
                <a:schemeClr val="dk1"/>
              </a:buClr>
              <a:buSzPts val="2400"/>
              <a:buNone/>
            </a:pPr>
            <a:r>
              <a:rPr b="1" lang="en-US" sz="2400"/>
              <a:t>						-Amazon AWS</a:t>
            </a:r>
            <a:endParaRPr b="1" sz="2400"/>
          </a:p>
        </p:txBody>
      </p:sp>
    </p:spTree>
  </p:cSld>
  <p:clrMapOvr>
    <a:masterClrMapping/>
  </p:clrMapOvr>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8" name="Shape 698"/>
        <p:cNvGrpSpPr/>
        <p:nvPr/>
      </p:nvGrpSpPr>
      <p:grpSpPr>
        <a:xfrm>
          <a:off x="0" y="0"/>
          <a:ext cx="0" cy="0"/>
          <a:chOff x="0" y="0"/>
          <a:chExt cx="0" cy="0"/>
        </a:xfrm>
      </p:grpSpPr>
      <p:sp>
        <p:nvSpPr>
          <p:cNvPr id="699" name="Google Shape;699;p10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US"/>
              <a:t>DB engines</a:t>
            </a:r>
            <a:endParaRPr/>
          </a:p>
        </p:txBody>
      </p:sp>
      <p:sp>
        <p:nvSpPr>
          <p:cNvPr id="700" name="Google Shape;700;p10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Char char="•"/>
            </a:pPr>
            <a:r>
              <a:rPr lang="en-US" sz="2400"/>
              <a:t>Each DB engine has its own supported features, and each </a:t>
            </a:r>
            <a:r>
              <a:rPr b="1" lang="en-US" sz="2400"/>
              <a:t>version of a DB engine can include specific features.</a:t>
            </a:r>
            <a:endParaRPr/>
          </a:p>
          <a:p>
            <a:pPr indent="-342900" lvl="0" marL="342900" rtl="0" algn="l">
              <a:lnSpc>
                <a:spcPct val="100000"/>
              </a:lnSpc>
              <a:spcBef>
                <a:spcPts val="480"/>
              </a:spcBef>
              <a:spcAft>
                <a:spcPts val="0"/>
              </a:spcAft>
              <a:buClr>
                <a:schemeClr val="dk1"/>
              </a:buClr>
              <a:buSzPts val="2400"/>
              <a:buChar char="•"/>
            </a:pPr>
            <a:r>
              <a:rPr lang="en-US" sz="2400"/>
              <a:t>Additionally, </a:t>
            </a:r>
            <a:r>
              <a:rPr b="1" lang="en-US" sz="2400"/>
              <a:t>each DB engine has a set of parameters in a DB parameter group </a:t>
            </a:r>
            <a:endParaRPr b="1" sz="2400"/>
          </a:p>
          <a:p>
            <a:pPr indent="-342900" lvl="0" marL="342900" rtl="0" algn="l">
              <a:lnSpc>
                <a:spcPct val="100000"/>
              </a:lnSpc>
              <a:spcBef>
                <a:spcPts val="480"/>
              </a:spcBef>
              <a:spcAft>
                <a:spcPts val="0"/>
              </a:spcAft>
              <a:buClr>
                <a:schemeClr val="dk1"/>
              </a:buClr>
              <a:buSzPts val="2400"/>
              <a:buChar char="•"/>
            </a:pPr>
            <a:r>
              <a:rPr b="1" lang="en-US" sz="2400"/>
              <a:t>that control the behavior of the databases that it manages.</a:t>
            </a:r>
            <a:endParaRPr/>
          </a:p>
          <a:p>
            <a:pPr indent="-190500" lvl="0" marL="342900" rtl="0" algn="l">
              <a:lnSpc>
                <a:spcPct val="100000"/>
              </a:lnSpc>
              <a:spcBef>
                <a:spcPts val="480"/>
              </a:spcBef>
              <a:spcAft>
                <a:spcPts val="0"/>
              </a:spcAft>
              <a:buClr>
                <a:schemeClr val="dk1"/>
              </a:buClr>
              <a:buSzPts val="2400"/>
              <a:buNone/>
            </a:pPr>
            <a:r>
              <a:t/>
            </a:r>
            <a:endParaRPr b="1" sz="2400"/>
          </a:p>
          <a:p>
            <a:pPr indent="-190500" lvl="0" marL="342900" rtl="0" algn="l">
              <a:lnSpc>
                <a:spcPct val="100000"/>
              </a:lnSpc>
              <a:spcBef>
                <a:spcPts val="480"/>
              </a:spcBef>
              <a:spcAft>
                <a:spcPts val="0"/>
              </a:spcAft>
              <a:buClr>
                <a:schemeClr val="dk1"/>
              </a:buClr>
              <a:buSzPts val="2400"/>
              <a:buNone/>
            </a:pPr>
            <a:r>
              <a:t/>
            </a:r>
            <a:endParaRPr b="1" sz="2400"/>
          </a:p>
          <a:p>
            <a:pPr indent="0" lvl="0" marL="0" rtl="0" algn="l">
              <a:lnSpc>
                <a:spcPct val="100000"/>
              </a:lnSpc>
              <a:spcBef>
                <a:spcPts val="480"/>
              </a:spcBef>
              <a:spcAft>
                <a:spcPts val="0"/>
              </a:spcAft>
              <a:buClr>
                <a:schemeClr val="dk1"/>
              </a:buClr>
              <a:buSzPts val="2400"/>
              <a:buNone/>
            </a:pPr>
            <a:r>
              <a:rPr b="1" lang="en-US" sz="2400"/>
              <a:t>						-Amazon AWS</a:t>
            </a:r>
            <a:endParaRPr b="1" sz="2400"/>
          </a:p>
        </p:txBody>
      </p:sp>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4" name="Shape 704"/>
        <p:cNvGrpSpPr/>
        <p:nvPr/>
      </p:nvGrpSpPr>
      <p:grpSpPr>
        <a:xfrm>
          <a:off x="0" y="0"/>
          <a:ext cx="0" cy="0"/>
          <a:chOff x="0" y="0"/>
          <a:chExt cx="0" cy="0"/>
        </a:xfrm>
      </p:grpSpPr>
      <p:sp>
        <p:nvSpPr>
          <p:cNvPr id="705" name="Google Shape;705;p10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4400"/>
              <a:buFont typeface="Calibri"/>
              <a:buNone/>
            </a:pPr>
            <a:r>
              <a:rPr b="1" lang="en-US"/>
              <a:t>DB instance classes</a:t>
            </a:r>
            <a:endParaRPr/>
          </a:p>
        </p:txBody>
      </p:sp>
      <p:sp>
        <p:nvSpPr>
          <p:cNvPr id="706" name="Google Shape;706;p10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400"/>
              <a:buChar char="•"/>
            </a:pPr>
            <a:r>
              <a:rPr lang="en-US" sz="2400"/>
              <a:t>The DB instance class </a:t>
            </a:r>
            <a:r>
              <a:rPr b="1" lang="en-US" sz="2400"/>
              <a:t>determines the computation and memory capacity of an Amazon RDS DB instance. </a:t>
            </a:r>
            <a:endParaRPr b="1" sz="2400"/>
          </a:p>
          <a:p>
            <a:pPr indent="-342900" lvl="0" marL="342900" rtl="0" algn="l">
              <a:lnSpc>
                <a:spcPct val="100000"/>
              </a:lnSpc>
              <a:spcBef>
                <a:spcPts val="480"/>
              </a:spcBef>
              <a:spcAft>
                <a:spcPts val="0"/>
              </a:spcAft>
              <a:buClr>
                <a:schemeClr val="dk1"/>
              </a:buClr>
              <a:buSzPts val="2400"/>
              <a:buChar char="•"/>
            </a:pPr>
            <a:r>
              <a:rPr lang="en-US" sz="2400"/>
              <a:t>The DB instance class that you need </a:t>
            </a:r>
            <a:r>
              <a:rPr b="1" lang="en-US" sz="2400"/>
              <a:t>depends on your processing power and memory requirements.</a:t>
            </a:r>
            <a:endParaRPr/>
          </a:p>
          <a:p>
            <a:pPr indent="0" lvl="0" marL="0" rtl="0" algn="l">
              <a:lnSpc>
                <a:spcPct val="100000"/>
              </a:lnSpc>
              <a:spcBef>
                <a:spcPts val="480"/>
              </a:spcBef>
              <a:spcAft>
                <a:spcPts val="0"/>
              </a:spcAft>
              <a:buClr>
                <a:schemeClr val="dk1"/>
              </a:buClr>
              <a:buSzPts val="2400"/>
              <a:buNone/>
            </a:pPr>
            <a:r>
              <a:rPr b="1" lang="en-US" sz="2400"/>
              <a:t>						</a:t>
            </a:r>
            <a:endParaRPr/>
          </a:p>
          <a:p>
            <a:pPr indent="0" lvl="0" marL="0" rtl="0" algn="l">
              <a:lnSpc>
                <a:spcPct val="100000"/>
              </a:lnSpc>
              <a:spcBef>
                <a:spcPts val="480"/>
              </a:spcBef>
              <a:spcAft>
                <a:spcPts val="0"/>
              </a:spcAft>
              <a:buClr>
                <a:schemeClr val="dk1"/>
              </a:buClr>
              <a:buSzPts val="2400"/>
              <a:buNone/>
            </a:pPr>
            <a:r>
              <a:t/>
            </a:r>
            <a:endParaRPr b="1" sz="2400"/>
          </a:p>
          <a:p>
            <a:pPr indent="0" lvl="0" marL="0" rtl="0" algn="l">
              <a:lnSpc>
                <a:spcPct val="100000"/>
              </a:lnSpc>
              <a:spcBef>
                <a:spcPts val="480"/>
              </a:spcBef>
              <a:spcAft>
                <a:spcPts val="0"/>
              </a:spcAft>
              <a:buClr>
                <a:schemeClr val="dk1"/>
              </a:buClr>
              <a:buSzPts val="2400"/>
              <a:buNone/>
            </a:pPr>
            <a:r>
              <a:t/>
            </a:r>
            <a:endParaRPr b="1" sz="2400"/>
          </a:p>
          <a:p>
            <a:pPr indent="0" lvl="0" marL="0" rtl="0" algn="l">
              <a:lnSpc>
                <a:spcPct val="100000"/>
              </a:lnSpc>
              <a:spcBef>
                <a:spcPts val="480"/>
              </a:spcBef>
              <a:spcAft>
                <a:spcPts val="0"/>
              </a:spcAft>
              <a:buClr>
                <a:schemeClr val="dk1"/>
              </a:buClr>
              <a:buSzPts val="2400"/>
              <a:buNone/>
            </a:pPr>
            <a:r>
              <a:t/>
            </a:r>
            <a:endParaRPr b="1" sz="2400"/>
          </a:p>
          <a:p>
            <a:pPr indent="0" lvl="0" marL="0" rtl="0" algn="l">
              <a:lnSpc>
                <a:spcPct val="100000"/>
              </a:lnSpc>
              <a:spcBef>
                <a:spcPts val="480"/>
              </a:spcBef>
              <a:spcAft>
                <a:spcPts val="0"/>
              </a:spcAft>
              <a:buClr>
                <a:schemeClr val="dk1"/>
              </a:buClr>
              <a:buSzPts val="2400"/>
              <a:buNone/>
            </a:pPr>
            <a:r>
              <a:rPr b="1" lang="en-US" sz="2400"/>
              <a:t>						-Amazon AWS</a:t>
            </a:r>
            <a:endParaRPr b="1" sz="24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2023-02-26T04:44:49Z</dcterms:created>
  <dc:creator>Admin</dc:creator>
</cp:coreProperties>
</file>