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2" roundtripDataSignature="AMtx7mjiOOK/MFNByYuex9PXR4CftGHe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4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4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4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4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6"/>
          <p:cNvSpPr/>
          <p:nvPr>
            <p:ph idx="2" type="pic"/>
          </p:nvPr>
        </p:nvSpPr>
        <p:spPr>
          <a:xfrm>
            <a:off x="1792288" y="612775"/>
            <a:ext cx="5486400" cy="4114800"/>
          </a:xfrm>
          <a:prstGeom prst="rect">
            <a:avLst/>
          </a:prstGeom>
          <a:noFill/>
          <a:ln>
            <a:noFill/>
          </a:ln>
        </p:spPr>
      </p:sp>
      <p:sp>
        <p:nvSpPr>
          <p:cNvPr id="68" name="Google Shape;68;p4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Module 3.2</a:t>
            </a:r>
            <a:endParaRPr/>
          </a:p>
        </p:txBody>
      </p:sp>
      <p:sp>
        <p:nvSpPr>
          <p:cNvPr id="89" name="Google Shape;89;p1"/>
          <p:cNvSpPr txBox="1"/>
          <p:nvPr>
            <p:ph idx="1" type="body"/>
          </p:nvPr>
        </p:nvSpPr>
        <p:spPr>
          <a:xfrm>
            <a:off x="1835696" y="1556792"/>
            <a:ext cx="5194920" cy="320121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en-US"/>
              <a:t>Google AppEngine</a:t>
            </a:r>
            <a:endParaRPr/>
          </a:p>
        </p:txBody>
      </p:sp>
      <p:sp>
        <p:nvSpPr>
          <p:cNvPr id="90" name="Google Shape;90;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91" name="Google Shape;91;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Supported runtimes</a:t>
            </a:r>
            <a:endParaRPr/>
          </a:p>
        </p:txBody>
      </p:sp>
      <p:sp>
        <p:nvSpPr>
          <p:cNvPr id="173" name="Google Shape;17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Support for Python is provided by </a:t>
            </a:r>
            <a:r>
              <a:rPr b="1" lang="en-US" sz="2400"/>
              <a:t>an optimized Python interpreter. </a:t>
            </a:r>
            <a:endParaRPr b="1" sz="2400"/>
          </a:p>
          <a:p>
            <a:pPr indent="-342900" lvl="0" marL="342900" rtl="0" algn="l">
              <a:spcBef>
                <a:spcPts val="480"/>
              </a:spcBef>
              <a:spcAft>
                <a:spcPts val="0"/>
              </a:spcAft>
              <a:buClr>
                <a:schemeClr val="dk1"/>
              </a:buClr>
              <a:buSzPts val="2400"/>
              <a:buChar char="•"/>
            </a:pPr>
            <a:r>
              <a:rPr lang="en-US" sz="2400"/>
              <a:t>The environment supports the Python standard library, but </a:t>
            </a:r>
            <a:r>
              <a:rPr b="1" lang="en-US" sz="2400"/>
              <a:t>some of the modules that implement potentially harmful operations have been removed</a:t>
            </a:r>
            <a:r>
              <a:rPr lang="en-US" sz="2400"/>
              <a:t>, and </a:t>
            </a:r>
            <a:r>
              <a:rPr b="1" lang="en-US" sz="2400"/>
              <a:t>attempts to import such modules or to call specific methods generate exceptions.</a:t>
            </a:r>
            <a:endParaRPr b="1" sz="2400"/>
          </a:p>
        </p:txBody>
      </p:sp>
      <p:sp>
        <p:nvSpPr>
          <p:cNvPr id="174" name="Google Shape;17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75" name="Google Shape;17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76" name="Google Shape;17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Supported runtimes</a:t>
            </a:r>
            <a:endParaRPr/>
          </a:p>
        </p:txBody>
      </p:sp>
      <p:sp>
        <p:nvSpPr>
          <p:cNvPr id="182" name="Google Shape;182;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Developers can use the common tools for Web application development in Java, </a:t>
            </a:r>
            <a:r>
              <a:rPr b="1" lang="en-US" sz="2400"/>
              <a:t>such as the Java Server Pages (JSP), and the applications interact with the environment by using the Java Servlet standard.</a:t>
            </a:r>
            <a:endParaRPr b="1" sz="2400"/>
          </a:p>
        </p:txBody>
      </p:sp>
      <p:sp>
        <p:nvSpPr>
          <p:cNvPr id="183" name="Google Shape;183;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84" name="Google Shape;184;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85" name="Google Shape;185;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Supported runtimes</a:t>
            </a:r>
            <a:endParaRPr/>
          </a:p>
        </p:txBody>
      </p:sp>
      <p:sp>
        <p:nvSpPr>
          <p:cNvPr id="191" name="Google Shape;19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The Go runtime environment allows applications developed with the Go programming language </a:t>
            </a:r>
            <a:r>
              <a:rPr lang="en-US" sz="2400"/>
              <a:t>to be hosted and executed in AppEngine.</a:t>
            </a:r>
            <a:endParaRPr b="1" sz="2400"/>
          </a:p>
        </p:txBody>
      </p:sp>
      <p:sp>
        <p:nvSpPr>
          <p:cNvPr id="192" name="Google Shape;19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93" name="Google Shape;19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94" name="Google Shape;19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Supported runtimes</a:t>
            </a:r>
            <a:endParaRPr/>
          </a:p>
        </p:txBody>
      </p:sp>
      <p:sp>
        <p:nvSpPr>
          <p:cNvPr id="200" name="Google Shape;20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sz="2400"/>
          </a:p>
        </p:txBody>
      </p:sp>
      <p:sp>
        <p:nvSpPr>
          <p:cNvPr id="201" name="Google Shape;201;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02" name="Google Shape;202;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03" name="Google Shape;203;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4" name="Google Shape;204;p13"/>
          <p:cNvPicPr preferRelativeResize="0"/>
          <p:nvPr/>
        </p:nvPicPr>
        <p:blipFill rotWithShape="1">
          <a:blip r:embed="rId3">
            <a:alphaModFix/>
          </a:blip>
          <a:srcRect b="0" l="0" r="0" t="0"/>
          <a:stretch/>
        </p:blipFill>
        <p:spPr>
          <a:xfrm>
            <a:off x="467543" y="1628800"/>
            <a:ext cx="8316215" cy="44644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Sandboxing</a:t>
            </a:r>
            <a:endParaRPr/>
          </a:p>
        </p:txBody>
      </p:sp>
      <p:sp>
        <p:nvSpPr>
          <p:cNvPr id="210" name="Google Shape;210;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b="1" lang="en-US" sz="2400"/>
              <a:t>To provide the application environment with an isolated and protected context in which it can execute </a:t>
            </a:r>
            <a:endParaRPr b="1" sz="2400"/>
          </a:p>
          <a:p>
            <a:pPr indent="-342900" lvl="0" marL="342900" rtl="0" algn="l">
              <a:spcBef>
                <a:spcPts val="480"/>
              </a:spcBef>
              <a:spcAft>
                <a:spcPts val="0"/>
              </a:spcAft>
              <a:buClr>
                <a:srgbClr val="FF0000"/>
              </a:buClr>
              <a:buSzPts val="2400"/>
              <a:buChar char="•"/>
            </a:pPr>
            <a:r>
              <a:rPr b="1" lang="en-US" sz="2400">
                <a:solidFill>
                  <a:srgbClr val="FF0000"/>
                </a:solidFill>
              </a:rPr>
              <a:t>without causing a threat to the server and </a:t>
            </a:r>
            <a:endParaRPr b="1" sz="2400">
              <a:solidFill>
                <a:srgbClr val="FF0000"/>
              </a:solidFill>
            </a:endParaRPr>
          </a:p>
          <a:p>
            <a:pPr indent="-342900" lvl="0" marL="342900" rtl="0" algn="l">
              <a:spcBef>
                <a:spcPts val="480"/>
              </a:spcBef>
              <a:spcAft>
                <a:spcPts val="0"/>
              </a:spcAft>
              <a:buClr>
                <a:srgbClr val="FF0000"/>
              </a:buClr>
              <a:buSzPts val="2400"/>
              <a:buChar char="•"/>
            </a:pPr>
            <a:r>
              <a:rPr b="1" lang="en-US" sz="2400">
                <a:solidFill>
                  <a:srgbClr val="FF0000"/>
                </a:solidFill>
              </a:rPr>
              <a:t>without being influenced by other applications. </a:t>
            </a:r>
            <a:endParaRPr b="1" sz="2400">
              <a:solidFill>
                <a:srgbClr val="FF0000"/>
              </a:solidFill>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b="1" lang="en-US" sz="2400"/>
              <a:t>GAE provides applications with a sandbox.</a:t>
            </a:r>
            <a:endParaRPr b="1" sz="2400"/>
          </a:p>
        </p:txBody>
      </p:sp>
      <p:sp>
        <p:nvSpPr>
          <p:cNvPr id="211" name="Google Shape;21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12" name="Google Shape;21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13" name="Google Shape;21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Sandboxing</a:t>
            </a:r>
            <a:endParaRPr/>
          </a:p>
        </p:txBody>
      </p:sp>
      <p:sp>
        <p:nvSpPr>
          <p:cNvPr id="219" name="Google Shape;219;p15"/>
          <p:cNvSpPr txBox="1"/>
          <p:nvPr>
            <p:ph idx="1" type="body"/>
          </p:nvPr>
        </p:nvSpPr>
        <p:spPr>
          <a:xfrm>
            <a:off x="457200" y="1600200"/>
            <a:ext cx="8229600" cy="4525963"/>
          </a:xfrm>
          <a:prstGeom prst="rect">
            <a:avLst/>
          </a:prstGeom>
          <a:gradFill>
            <a:gsLst>
              <a:gs pos="0">
                <a:srgbClr val="9BE9FF"/>
              </a:gs>
              <a:gs pos="35000">
                <a:srgbClr val="B8F1FF"/>
              </a:gs>
              <a:gs pos="100000">
                <a:srgbClr val="E2FBFF"/>
              </a:gs>
            </a:gsLst>
            <a:lin ang="16200000" scaled="0"/>
          </a:gradFill>
          <a:ln cap="flat" cmpd="sng" w="9525">
            <a:solidFill>
              <a:srgbClr val="45A9C4"/>
            </a:solidFill>
            <a:prstDash val="solid"/>
            <a:round/>
            <a:headEnd len="sm" w="sm" type="none"/>
            <a:tailEnd len="sm" w="sm" type="none"/>
          </a:ln>
          <a:effectLst>
            <a:outerShdw blurRad="40000" rotWithShape="0" dir="5400000" dist="20000">
              <a:srgbClr val="000000">
                <a:alpha val="37647"/>
              </a:srgbClr>
            </a:outerShdw>
          </a:effectLst>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solidFill>
                  <a:schemeClr val="dk1"/>
                </a:solidFill>
                <a:latin typeface="Calibri"/>
                <a:ea typeface="Calibri"/>
                <a:cs typeface="Calibri"/>
                <a:sym typeface="Calibri"/>
              </a:rPr>
              <a:t>The isolation metaphor is taken from the idea of children who do not play well together, so each is given their own sandbox to play in alone.</a:t>
            </a:r>
            <a:endParaRPr sz="2400"/>
          </a:p>
        </p:txBody>
      </p:sp>
      <p:sp>
        <p:nvSpPr>
          <p:cNvPr id="220" name="Google Shape;22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21" name="Google Shape;22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22" name="Google Shape;22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Sandboxing</a:t>
            </a:r>
            <a:endParaRPr/>
          </a:p>
        </p:txBody>
      </p:sp>
      <p:sp>
        <p:nvSpPr>
          <p:cNvPr id="228" name="Google Shape;22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Currently, AppEngine </a:t>
            </a:r>
            <a:r>
              <a:rPr b="1" lang="en-US" sz="2400"/>
              <a:t>supports applications that are developed only with interpreted or managed languages, which by design require a runtime </a:t>
            </a:r>
            <a:r>
              <a:rPr lang="en-US" sz="2400"/>
              <a:t>for translating their code into executable instructions. </a:t>
            </a:r>
            <a:endParaRPr sz="2400"/>
          </a:p>
          <a:p>
            <a:pPr indent="-342900" lvl="0" marL="342900" rtl="0" algn="l">
              <a:spcBef>
                <a:spcPts val="480"/>
              </a:spcBef>
              <a:spcAft>
                <a:spcPts val="0"/>
              </a:spcAft>
              <a:buClr>
                <a:schemeClr val="dk1"/>
              </a:buClr>
              <a:buSzPts val="2400"/>
              <a:buChar char="•"/>
            </a:pPr>
            <a:r>
              <a:rPr lang="en-US" sz="2400"/>
              <a:t>Therefore, </a:t>
            </a:r>
            <a:r>
              <a:rPr b="1" lang="en-US" sz="2400"/>
              <a:t>sandboxing is achieved by means of </a:t>
            </a:r>
            <a:r>
              <a:rPr b="1" lang="en-US" sz="2400">
                <a:solidFill>
                  <a:srgbClr val="FF0000"/>
                </a:solidFill>
              </a:rPr>
              <a:t>modified runtimes for applications that disable some of the common features normally available with their default implementations</a:t>
            </a:r>
            <a:endParaRPr b="1" sz="2400">
              <a:solidFill>
                <a:srgbClr val="FF0000"/>
              </a:solidFill>
            </a:endParaRPr>
          </a:p>
        </p:txBody>
      </p:sp>
      <p:sp>
        <p:nvSpPr>
          <p:cNvPr id="229" name="Google Shape;22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30" name="Google Shape;23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31" name="Google Shape;23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Sandboxing</a:t>
            </a:r>
            <a:endParaRPr/>
          </a:p>
        </p:txBody>
      </p:sp>
      <p:sp>
        <p:nvSpPr>
          <p:cNvPr id="237" name="Google Shape;23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If an application tries to perform any operation that is considered potentially harmful, </a:t>
            </a:r>
            <a:r>
              <a:rPr b="1" lang="en-US" sz="2400"/>
              <a:t>an exception is thrown and the execution is interrupted. </a:t>
            </a:r>
            <a:endParaRPr b="1" sz="2400"/>
          </a:p>
        </p:txBody>
      </p:sp>
      <p:sp>
        <p:nvSpPr>
          <p:cNvPr id="238" name="Google Shape;23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39" name="Google Shape;23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40" name="Google Shape;24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Sandboxing</a:t>
            </a:r>
            <a:endParaRPr/>
          </a:p>
        </p:txBody>
      </p:sp>
      <p:sp>
        <p:nvSpPr>
          <p:cNvPr id="246" name="Google Shape;246;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Some of the operations that are not allowed in the sandbox include </a:t>
            </a:r>
            <a:endParaRPr sz="2400"/>
          </a:p>
          <a:p>
            <a:pPr indent="-342900" lvl="0" marL="342900" rtl="0" algn="l">
              <a:spcBef>
                <a:spcPts val="480"/>
              </a:spcBef>
              <a:spcAft>
                <a:spcPts val="0"/>
              </a:spcAft>
              <a:buClr>
                <a:schemeClr val="dk1"/>
              </a:buClr>
              <a:buSzPts val="2400"/>
              <a:buChar char="•"/>
            </a:pPr>
            <a:r>
              <a:rPr b="1" lang="en-US" sz="2400"/>
              <a:t>writing to the server’s file system</a:t>
            </a:r>
            <a:endParaRPr/>
          </a:p>
          <a:p>
            <a:pPr indent="-342900" lvl="0" marL="342900" rtl="0" algn="l">
              <a:spcBef>
                <a:spcPts val="480"/>
              </a:spcBef>
              <a:spcAft>
                <a:spcPts val="0"/>
              </a:spcAft>
              <a:buClr>
                <a:schemeClr val="dk1"/>
              </a:buClr>
              <a:buSzPts val="2400"/>
              <a:buChar char="•"/>
            </a:pPr>
            <a:r>
              <a:rPr b="1" lang="en-US" sz="2400"/>
              <a:t>accessing computer through network besides using Mail,UrlFetch, and XMPP</a:t>
            </a:r>
            <a:endParaRPr/>
          </a:p>
          <a:p>
            <a:pPr indent="-342900" lvl="0" marL="342900" rtl="0" algn="l">
              <a:spcBef>
                <a:spcPts val="480"/>
              </a:spcBef>
              <a:spcAft>
                <a:spcPts val="0"/>
              </a:spcAft>
              <a:buClr>
                <a:schemeClr val="dk1"/>
              </a:buClr>
              <a:buSzPts val="2400"/>
              <a:buChar char="•"/>
            </a:pPr>
            <a:r>
              <a:rPr b="1" lang="en-US" sz="2400"/>
              <a:t>executing code outside the scope of a request</a:t>
            </a:r>
            <a:endParaRPr/>
          </a:p>
          <a:p>
            <a:pPr indent="-342900" lvl="0" marL="342900" rtl="0" algn="l">
              <a:spcBef>
                <a:spcPts val="480"/>
              </a:spcBef>
              <a:spcAft>
                <a:spcPts val="0"/>
              </a:spcAft>
              <a:buClr>
                <a:schemeClr val="dk1"/>
              </a:buClr>
              <a:buSzPts val="2400"/>
              <a:buChar char="•"/>
            </a:pPr>
            <a:r>
              <a:rPr b="1" lang="en-US" sz="2400"/>
              <a:t>a queued task</a:t>
            </a:r>
            <a:endParaRPr/>
          </a:p>
          <a:p>
            <a:pPr indent="-342900" lvl="0" marL="342900" rtl="0" algn="l">
              <a:spcBef>
                <a:spcPts val="480"/>
              </a:spcBef>
              <a:spcAft>
                <a:spcPts val="0"/>
              </a:spcAft>
              <a:buClr>
                <a:schemeClr val="dk1"/>
              </a:buClr>
              <a:buSzPts val="2400"/>
              <a:buChar char="•"/>
            </a:pPr>
            <a:r>
              <a:rPr b="1" lang="en-US" sz="2400"/>
              <a:t>processing a request for more than 30 seconds.</a:t>
            </a:r>
            <a:endParaRPr b="1" sz="2400"/>
          </a:p>
        </p:txBody>
      </p:sp>
      <p:sp>
        <p:nvSpPr>
          <p:cNvPr id="247" name="Google Shape;24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48" name="Google Shape;24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49" name="Google Shape;24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Storage</a:t>
            </a:r>
            <a:endParaRPr/>
          </a:p>
        </p:txBody>
      </p:sp>
      <p:sp>
        <p:nvSpPr>
          <p:cNvPr id="255" name="Google Shape;25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AppEngine provides </a:t>
            </a:r>
            <a:r>
              <a:rPr b="1" lang="en-US" sz="2400"/>
              <a:t>various types of storage, which operate differently depending on the volatility of the data. </a:t>
            </a:r>
            <a:endParaRPr b="1" sz="2400"/>
          </a:p>
          <a:p>
            <a:pPr indent="-342900" lvl="0" marL="342900" rtl="0" algn="l">
              <a:spcBef>
                <a:spcPts val="480"/>
              </a:spcBef>
              <a:spcAft>
                <a:spcPts val="0"/>
              </a:spcAft>
              <a:buClr>
                <a:schemeClr val="dk1"/>
              </a:buClr>
              <a:buSzPts val="2400"/>
              <a:buChar char="•"/>
            </a:pPr>
            <a:r>
              <a:rPr lang="en-US" sz="2400"/>
              <a:t>There are three different levels of storage: in memory-cache, storage for semistructured data, and long-term storage for static data.</a:t>
            </a:r>
            <a:endParaRPr b="1" sz="2400"/>
          </a:p>
        </p:txBody>
      </p:sp>
      <p:sp>
        <p:nvSpPr>
          <p:cNvPr id="256" name="Google Shape;25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57" name="Google Shape;25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58" name="Google Shape;25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Google App Engine (GAE)</a:t>
            </a:r>
            <a:endParaRPr/>
          </a:p>
        </p:txBody>
      </p:sp>
      <p:sp>
        <p:nvSpPr>
          <p:cNvPr id="98" name="Google Shape;9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Google App Engine (often referred to as GAE or simply App Engine) is a cloud computing </a:t>
            </a:r>
            <a:r>
              <a:rPr b="1" lang="en-US" sz="2400"/>
              <a:t>platform as a service for developing and hosting web applications in Google-managed data centers. </a:t>
            </a:r>
            <a:endParaRPr b="1"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190500" lvl="0" marL="342900" rtl="0" algn="l">
              <a:spcBef>
                <a:spcPts val="480"/>
              </a:spcBef>
              <a:spcAft>
                <a:spcPts val="0"/>
              </a:spcAft>
              <a:buClr>
                <a:schemeClr val="dk1"/>
              </a:buClr>
              <a:buSzPts val="2400"/>
              <a:buNone/>
            </a:pPr>
            <a:r>
              <a:t/>
            </a:r>
            <a:endParaRPr sz="2400"/>
          </a:p>
          <a:p>
            <a:pPr indent="0" lvl="0" marL="0" rtl="0" algn="r">
              <a:spcBef>
                <a:spcPts val="480"/>
              </a:spcBef>
              <a:spcAft>
                <a:spcPts val="0"/>
              </a:spcAft>
              <a:buClr>
                <a:schemeClr val="dk1"/>
              </a:buClr>
              <a:buSzPts val="2400"/>
              <a:buNone/>
            </a:pPr>
            <a:r>
              <a:rPr b="1" lang="en-US" sz="2400"/>
              <a:t>-Definition</a:t>
            </a:r>
            <a:endParaRPr b="1" sz="2800"/>
          </a:p>
        </p:txBody>
      </p:sp>
      <p:sp>
        <p:nvSpPr>
          <p:cNvPr id="99" name="Google Shape;9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00" name="Google Shape;10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Shweta Dhawan Chachra</a:t>
            </a:r>
            <a:endParaRPr/>
          </a:p>
        </p:txBody>
      </p:sp>
      <p:sp>
        <p:nvSpPr>
          <p:cNvPr id="101" name="Google Shape;10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file servers</a:t>
            </a:r>
            <a:endParaRPr/>
          </a:p>
        </p:txBody>
      </p:sp>
      <p:sp>
        <p:nvSpPr>
          <p:cNvPr id="264" name="Google Shape;26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Web applications are composed of dynamic and static data. </a:t>
            </a:r>
            <a:endParaRPr sz="2400"/>
          </a:p>
          <a:p>
            <a:pPr indent="-342900" lvl="0" marL="342900" rtl="0" algn="l">
              <a:spcBef>
                <a:spcPts val="480"/>
              </a:spcBef>
              <a:spcAft>
                <a:spcPts val="0"/>
              </a:spcAft>
              <a:buClr>
                <a:schemeClr val="dk1"/>
              </a:buClr>
              <a:buSzPts val="2400"/>
              <a:buChar char="•"/>
            </a:pPr>
            <a:r>
              <a:rPr lang="en-US" sz="2400"/>
              <a:t>Dynamic data are a result of the logic of the application and the interaction with the user. </a:t>
            </a:r>
            <a:endParaRPr sz="2400"/>
          </a:p>
        </p:txBody>
      </p:sp>
      <p:sp>
        <p:nvSpPr>
          <p:cNvPr id="265" name="Google Shape;2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66" name="Google Shape;2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67" name="Google Shape;2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Static file servers</a:t>
            </a:r>
            <a:endParaRPr/>
          </a:p>
        </p:txBody>
      </p:sp>
      <p:sp>
        <p:nvSpPr>
          <p:cNvPr id="273" name="Google Shape;27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Static data often are mostly constituted of the </a:t>
            </a:r>
            <a:r>
              <a:rPr b="1" lang="en-US" sz="2400"/>
              <a:t>components that define the graphical layout of the application (CSS files, plain HTML files, JavaScript files, images, icons, and sound files) or data files. </a:t>
            </a:r>
            <a:endParaRPr b="1" sz="2400"/>
          </a:p>
          <a:p>
            <a:pPr indent="-342900" lvl="0" marL="342900" rtl="0" algn="l">
              <a:spcBef>
                <a:spcPts val="480"/>
              </a:spcBef>
              <a:spcAft>
                <a:spcPts val="0"/>
              </a:spcAft>
              <a:buClr>
                <a:schemeClr val="dk1"/>
              </a:buClr>
              <a:buSzPts val="2400"/>
              <a:buChar char="•"/>
            </a:pPr>
            <a:r>
              <a:rPr lang="en-US" sz="2400"/>
              <a:t>These files </a:t>
            </a:r>
            <a:r>
              <a:rPr b="1" lang="en-US" sz="2400"/>
              <a:t>can be hosted on static file servers, since they are not frequently modified. </a:t>
            </a:r>
            <a:endParaRPr b="1" sz="2400"/>
          </a:p>
        </p:txBody>
      </p:sp>
      <p:sp>
        <p:nvSpPr>
          <p:cNvPr id="274" name="Google Shape;27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75" name="Google Shape;27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76" name="Google Shape;27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DataStore</a:t>
            </a:r>
            <a:endParaRPr/>
          </a:p>
        </p:txBody>
      </p:sp>
      <p:sp>
        <p:nvSpPr>
          <p:cNvPr id="282" name="Google Shape;282;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DataStore is a service that allows developers to store </a:t>
            </a:r>
            <a:r>
              <a:rPr b="1" lang="en-US" sz="2400"/>
              <a:t>semistructured data. </a:t>
            </a:r>
            <a:endParaRPr b="1" sz="2400"/>
          </a:p>
          <a:p>
            <a:pPr indent="-342900" lvl="0" marL="342900" rtl="0" algn="l">
              <a:spcBef>
                <a:spcPts val="480"/>
              </a:spcBef>
              <a:spcAft>
                <a:spcPts val="0"/>
              </a:spcAft>
              <a:buClr>
                <a:schemeClr val="dk1"/>
              </a:buClr>
              <a:buSzPts val="2400"/>
              <a:buChar char="•"/>
            </a:pPr>
            <a:r>
              <a:rPr lang="en-US" sz="2400"/>
              <a:t>The service is designed to scale and optimized to quickly access data. </a:t>
            </a:r>
            <a:endParaRPr sz="2400"/>
          </a:p>
          <a:p>
            <a:pPr indent="-342900" lvl="0" marL="342900" rtl="0" algn="l">
              <a:spcBef>
                <a:spcPts val="480"/>
              </a:spcBef>
              <a:spcAft>
                <a:spcPts val="0"/>
              </a:spcAft>
              <a:buClr>
                <a:schemeClr val="dk1"/>
              </a:buClr>
              <a:buSzPts val="2400"/>
              <a:buChar char="•"/>
            </a:pPr>
            <a:r>
              <a:rPr b="1" lang="en-US" sz="2400"/>
              <a:t>DataStore can be considered as a large object database in which to store objects that can be retrieved by a specified key. </a:t>
            </a:r>
            <a:endParaRPr b="1" sz="2400"/>
          </a:p>
          <a:p>
            <a:pPr indent="-342900" lvl="0" marL="342900" rtl="0" algn="l">
              <a:spcBef>
                <a:spcPts val="480"/>
              </a:spcBef>
              <a:spcAft>
                <a:spcPts val="0"/>
              </a:spcAft>
              <a:buClr>
                <a:schemeClr val="dk1"/>
              </a:buClr>
              <a:buSzPts val="2400"/>
              <a:buChar char="•"/>
            </a:pPr>
            <a:r>
              <a:rPr b="1" lang="en-US" sz="2400"/>
              <a:t>Both the type of the key and the structure of the object can vary.</a:t>
            </a:r>
            <a:endParaRPr b="1" sz="2400"/>
          </a:p>
        </p:txBody>
      </p:sp>
      <p:sp>
        <p:nvSpPr>
          <p:cNvPr id="283" name="Google Shape;283;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84" name="Google Shape;284;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85" name="Google Shape;285;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DataStore</a:t>
            </a:r>
            <a:endParaRPr/>
          </a:p>
        </p:txBody>
      </p:sp>
      <p:sp>
        <p:nvSpPr>
          <p:cNvPr id="291" name="Google Shape;29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With respect to the traditional Web applications backed by a relational database, </a:t>
            </a:r>
            <a:endParaRPr sz="2400"/>
          </a:p>
          <a:p>
            <a:pPr indent="-342900" lvl="0" marL="342900" rtl="0" algn="l">
              <a:spcBef>
                <a:spcPts val="480"/>
              </a:spcBef>
              <a:spcAft>
                <a:spcPts val="0"/>
              </a:spcAft>
              <a:buClr>
                <a:schemeClr val="dk1"/>
              </a:buClr>
              <a:buSzPts val="2400"/>
              <a:buChar char="•"/>
            </a:pPr>
            <a:r>
              <a:rPr b="1" lang="en-US" sz="2400"/>
              <a:t>DataStore imposes less constraint on the regularity of the data but, at the same time, does not implement some of the features of the relational model (such as reference constraints and join operations). </a:t>
            </a:r>
            <a:endParaRPr b="1" sz="2400"/>
          </a:p>
          <a:p>
            <a:pPr indent="-342900" lvl="0" marL="342900" rtl="0" algn="l">
              <a:spcBef>
                <a:spcPts val="480"/>
              </a:spcBef>
              <a:spcAft>
                <a:spcPts val="0"/>
              </a:spcAft>
              <a:buClr>
                <a:schemeClr val="dk1"/>
              </a:buClr>
              <a:buSzPts val="2400"/>
              <a:buChar char="•"/>
            </a:pPr>
            <a:r>
              <a:rPr lang="en-US" sz="2400"/>
              <a:t>These design </a:t>
            </a:r>
            <a:r>
              <a:rPr b="1" lang="en-US" sz="2400"/>
              <a:t>decisions originated from a careful analysis of data usage patterns for Web applications </a:t>
            </a:r>
            <a:r>
              <a:rPr lang="en-US" sz="2400"/>
              <a:t>and were taken in order to obtain a more scalable and efficient data store. </a:t>
            </a:r>
            <a:endParaRPr sz="2400"/>
          </a:p>
        </p:txBody>
      </p:sp>
      <p:sp>
        <p:nvSpPr>
          <p:cNvPr id="292" name="Google Shape;29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293" name="Google Shape;29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294" name="Google Shape;29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DataStore</a:t>
            </a:r>
            <a:endParaRPr/>
          </a:p>
        </p:txBody>
      </p:sp>
      <p:sp>
        <p:nvSpPr>
          <p:cNvPr id="300" name="Google Shape;300;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FF0000"/>
              </a:buClr>
              <a:buSzPts val="2400"/>
              <a:buChar char="•"/>
            </a:pPr>
            <a:r>
              <a:rPr b="1" lang="en-US" sz="2400">
                <a:solidFill>
                  <a:srgbClr val="FF0000"/>
                </a:solidFill>
              </a:rPr>
              <a:t>Datastore is a highly scalable NoSQL database for your web and mobile applications.</a:t>
            </a:r>
            <a:endParaRPr/>
          </a:p>
          <a:p>
            <a:pPr indent="-190500" lvl="0" marL="342900" rtl="0" algn="l">
              <a:spcBef>
                <a:spcPts val="480"/>
              </a:spcBef>
              <a:spcAft>
                <a:spcPts val="0"/>
              </a:spcAft>
              <a:buClr>
                <a:schemeClr val="dk1"/>
              </a:buClr>
              <a:buSzPts val="2400"/>
              <a:buNone/>
            </a:pPr>
            <a:r>
              <a:t/>
            </a:r>
            <a:endParaRPr b="1" sz="2400">
              <a:solidFill>
                <a:srgbClr val="FF0000"/>
              </a:solidFill>
            </a:endParaRPr>
          </a:p>
          <a:p>
            <a:pPr indent="-342900" lvl="0" marL="342900" rtl="0" algn="l">
              <a:spcBef>
                <a:spcPts val="480"/>
              </a:spcBef>
              <a:spcAft>
                <a:spcPts val="0"/>
              </a:spcAft>
              <a:buClr>
                <a:schemeClr val="dk1"/>
              </a:buClr>
              <a:buSzPts val="2400"/>
              <a:buChar char="•"/>
            </a:pPr>
            <a:r>
              <a:rPr lang="en-US" sz="2400"/>
              <a:t>Use a managed, NoSQL, </a:t>
            </a:r>
            <a:r>
              <a:rPr b="1" lang="en-US" sz="2400">
                <a:solidFill>
                  <a:srgbClr val="FF0000"/>
                </a:solidFill>
              </a:rPr>
              <a:t>schemaless database for storing non-relational data.</a:t>
            </a:r>
            <a:r>
              <a:rPr lang="en-US" sz="2400"/>
              <a:t> </a:t>
            </a:r>
            <a:endParaRPr sz="2400"/>
          </a:p>
          <a:p>
            <a:pPr indent="-342900" lvl="0" marL="342900" rtl="0" algn="l">
              <a:spcBef>
                <a:spcPts val="480"/>
              </a:spcBef>
              <a:spcAft>
                <a:spcPts val="0"/>
              </a:spcAft>
              <a:buClr>
                <a:schemeClr val="dk1"/>
              </a:buClr>
              <a:buSzPts val="2400"/>
              <a:buChar char="•"/>
            </a:pPr>
            <a:r>
              <a:rPr lang="en-US" sz="2400"/>
              <a:t>Cloud Datastore </a:t>
            </a:r>
            <a:r>
              <a:rPr b="1" lang="en-US" sz="2400">
                <a:solidFill>
                  <a:srgbClr val="FF0000"/>
                </a:solidFill>
              </a:rPr>
              <a:t>automatically scales as you need it and supports transactions as well as robust, SQL-like queries-GQL(Graph Query Language)</a:t>
            </a:r>
            <a:endParaRPr/>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The underlying infrastructure of </a:t>
            </a:r>
            <a:r>
              <a:rPr b="1" lang="en-US" sz="2400"/>
              <a:t>DataStore is based on Bigtable , a redundant, distributed, and semistructured data store that organizes data in the form of tables</a:t>
            </a:r>
            <a:endParaRPr/>
          </a:p>
          <a:p>
            <a:pPr indent="-190500" lvl="0" marL="342900" rtl="0" algn="l">
              <a:spcBef>
                <a:spcPts val="480"/>
              </a:spcBef>
              <a:spcAft>
                <a:spcPts val="0"/>
              </a:spcAft>
              <a:buClr>
                <a:schemeClr val="dk1"/>
              </a:buClr>
              <a:buSzPts val="2400"/>
              <a:buNone/>
            </a:pPr>
            <a:r>
              <a:t/>
            </a:r>
            <a:endParaRPr b="1" sz="2400"/>
          </a:p>
          <a:p>
            <a:pPr indent="-190500" lvl="0" marL="342900" rtl="0" algn="l">
              <a:spcBef>
                <a:spcPts val="480"/>
              </a:spcBef>
              <a:spcAft>
                <a:spcPts val="0"/>
              </a:spcAft>
              <a:buClr>
                <a:schemeClr val="dk1"/>
              </a:buClr>
              <a:buSzPts val="2400"/>
              <a:buNone/>
            </a:pPr>
            <a:r>
              <a:t/>
            </a:r>
            <a:endParaRPr b="1" sz="2400">
              <a:solidFill>
                <a:srgbClr val="FF0000"/>
              </a:solidFill>
            </a:endParaRPr>
          </a:p>
        </p:txBody>
      </p:sp>
      <p:sp>
        <p:nvSpPr>
          <p:cNvPr id="301" name="Google Shape;30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02" name="Google Shape;30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03" name="Google Shape;30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MemCache</a:t>
            </a:r>
            <a:endParaRPr/>
          </a:p>
        </p:txBody>
      </p:sp>
      <p:sp>
        <p:nvSpPr>
          <p:cNvPr id="309" name="Google Shape;30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AppEngine provides caching services by means of MemCache. </a:t>
            </a:r>
            <a:endParaRPr sz="2400"/>
          </a:p>
          <a:p>
            <a:pPr indent="-342900" lvl="0" marL="342900" rtl="0" algn="l">
              <a:spcBef>
                <a:spcPts val="480"/>
              </a:spcBef>
              <a:spcAft>
                <a:spcPts val="0"/>
              </a:spcAft>
              <a:buClr>
                <a:schemeClr val="dk1"/>
              </a:buClr>
              <a:buSzPts val="2400"/>
              <a:buChar char="•"/>
            </a:pPr>
            <a:r>
              <a:rPr lang="en-US" sz="2400"/>
              <a:t>This is a distributed in-memory cache that is optimized for fast access and provides developers with </a:t>
            </a:r>
            <a:r>
              <a:rPr b="1" lang="en-US" sz="2400">
                <a:solidFill>
                  <a:srgbClr val="FF0000"/>
                </a:solidFill>
              </a:rPr>
              <a:t>a volatile store </a:t>
            </a:r>
            <a:r>
              <a:rPr b="1" lang="en-US" sz="2400"/>
              <a:t>for the objects that are frequently accessed.</a:t>
            </a:r>
            <a:r>
              <a:rPr lang="en-US" sz="2400"/>
              <a:t> </a:t>
            </a:r>
            <a:endParaRPr sz="2400"/>
          </a:p>
          <a:p>
            <a:pPr indent="-342900" lvl="0" marL="342900" rtl="0" algn="l">
              <a:spcBef>
                <a:spcPts val="480"/>
              </a:spcBef>
              <a:spcAft>
                <a:spcPts val="0"/>
              </a:spcAft>
              <a:buClr>
                <a:schemeClr val="dk1"/>
              </a:buClr>
              <a:buSzPts val="2400"/>
              <a:buChar char="•"/>
            </a:pPr>
            <a:r>
              <a:rPr b="1" lang="en-US" sz="2400"/>
              <a:t>The caching algorithm implemented by MemCache will </a:t>
            </a:r>
            <a:r>
              <a:rPr b="1" lang="en-US" sz="2400">
                <a:solidFill>
                  <a:srgbClr val="FF0000"/>
                </a:solidFill>
              </a:rPr>
              <a:t>automatically remove the objects that are rarely accessed. </a:t>
            </a:r>
            <a:endParaRPr b="1" sz="2400">
              <a:solidFill>
                <a:srgbClr val="FF0000"/>
              </a:solidFill>
            </a:endParaRPr>
          </a:p>
        </p:txBody>
      </p:sp>
      <p:sp>
        <p:nvSpPr>
          <p:cNvPr id="310" name="Google Shape;31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11" name="Google Shape;31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12" name="Google Shape;31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MemCache</a:t>
            </a:r>
            <a:endParaRPr/>
          </a:p>
        </p:txBody>
      </p:sp>
      <p:sp>
        <p:nvSpPr>
          <p:cNvPr id="318" name="Google Shape;31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use of MemCache can significantly </a:t>
            </a:r>
            <a:r>
              <a:rPr b="1" lang="en-US" sz="2400"/>
              <a:t>reduce the access time to data; </a:t>
            </a:r>
            <a:endParaRPr b="1" sz="2400"/>
          </a:p>
          <a:p>
            <a:pPr indent="-342900" lvl="0" marL="342900" rtl="0" algn="l">
              <a:spcBef>
                <a:spcPts val="480"/>
              </a:spcBef>
              <a:spcAft>
                <a:spcPts val="0"/>
              </a:spcAft>
              <a:buClr>
                <a:schemeClr val="dk1"/>
              </a:buClr>
              <a:buSzPts val="2400"/>
              <a:buChar char="•"/>
            </a:pPr>
            <a:r>
              <a:rPr lang="en-US" sz="2400"/>
              <a:t>Developers can structure their applications so that </a:t>
            </a:r>
            <a:r>
              <a:rPr b="1" lang="en-US" sz="2400">
                <a:solidFill>
                  <a:srgbClr val="FF0000"/>
                </a:solidFill>
              </a:rPr>
              <a:t>each object is first looked up into MemCache and if there is a miss, it will be retrieved from DataStore and put into the cache for future lookups</a:t>
            </a:r>
            <a:endParaRPr b="1" sz="2400">
              <a:solidFill>
                <a:srgbClr val="FF0000"/>
              </a:solidFill>
            </a:endParaRPr>
          </a:p>
        </p:txBody>
      </p:sp>
      <p:sp>
        <p:nvSpPr>
          <p:cNvPr id="319" name="Google Shape;31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20" name="Google Shape;32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21" name="Google Shape;32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Mail and instant messaging</a:t>
            </a:r>
            <a:endParaRPr/>
          </a:p>
        </p:txBody>
      </p:sp>
      <p:sp>
        <p:nvSpPr>
          <p:cNvPr id="327" name="Google Shape;32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To facilitate the implementation of such tasks, AppEngine provides developers with the ability to send and receive mails through </a:t>
            </a:r>
            <a:r>
              <a:rPr b="1" lang="en-US" sz="2400"/>
              <a:t>Mail</a:t>
            </a:r>
            <a:r>
              <a:rPr lang="en-US" sz="2400"/>
              <a:t>. </a:t>
            </a:r>
            <a:endParaRPr sz="2400"/>
          </a:p>
          <a:p>
            <a:pPr indent="-342900" lvl="0" marL="342900" rtl="0" algn="l">
              <a:spcBef>
                <a:spcPts val="480"/>
              </a:spcBef>
              <a:spcAft>
                <a:spcPts val="0"/>
              </a:spcAft>
              <a:buClr>
                <a:schemeClr val="dk1"/>
              </a:buClr>
              <a:buSzPts val="2400"/>
              <a:buChar char="•"/>
            </a:pPr>
            <a:r>
              <a:rPr lang="en-US" sz="2400"/>
              <a:t>The service </a:t>
            </a:r>
            <a:r>
              <a:rPr b="1" lang="en-US" sz="2400"/>
              <a:t>allows sending email on behalf of the application to specific user accounts. </a:t>
            </a:r>
            <a:endParaRPr b="1" sz="2400"/>
          </a:p>
          <a:p>
            <a:pPr indent="-342900" lvl="0" marL="342900" rtl="0" algn="l">
              <a:spcBef>
                <a:spcPts val="480"/>
              </a:spcBef>
              <a:spcAft>
                <a:spcPts val="0"/>
              </a:spcAft>
              <a:buClr>
                <a:schemeClr val="dk1"/>
              </a:buClr>
              <a:buSzPts val="2400"/>
              <a:buChar char="•"/>
            </a:pPr>
            <a:r>
              <a:rPr lang="en-US" sz="2400"/>
              <a:t>It is also possible to include several types of attachments and to target multiple recipients. </a:t>
            </a:r>
            <a:endParaRPr sz="2400"/>
          </a:p>
          <a:p>
            <a:pPr indent="-342900" lvl="0" marL="342900" rtl="0" algn="l">
              <a:spcBef>
                <a:spcPts val="480"/>
              </a:spcBef>
              <a:spcAft>
                <a:spcPts val="0"/>
              </a:spcAft>
              <a:buClr>
                <a:schemeClr val="dk1"/>
              </a:buClr>
              <a:buSzPts val="2400"/>
              <a:buChar char="•"/>
            </a:pPr>
            <a:r>
              <a:rPr lang="en-US" sz="2400"/>
              <a:t>Mail operates asynchronously, and </a:t>
            </a:r>
            <a:r>
              <a:rPr b="1" lang="en-US" sz="2400"/>
              <a:t>in case of failed delivery the sending address is notified through an email detailing the error.</a:t>
            </a:r>
            <a:endParaRPr b="1" sz="2400"/>
          </a:p>
        </p:txBody>
      </p:sp>
      <p:sp>
        <p:nvSpPr>
          <p:cNvPr id="328" name="Google Shape;32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29" name="Google Shape;32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30" name="Google Shape;33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XMPP</a:t>
            </a:r>
            <a:endParaRPr/>
          </a:p>
        </p:txBody>
      </p:sp>
      <p:sp>
        <p:nvSpPr>
          <p:cNvPr id="336" name="Google Shape;33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AppEngine provides also another way to communicate with the external world</a:t>
            </a:r>
            <a:endParaRPr/>
          </a:p>
          <a:p>
            <a:pPr indent="-342900" lvl="0" marL="342900" rtl="0" algn="l">
              <a:spcBef>
                <a:spcPts val="480"/>
              </a:spcBef>
              <a:spcAft>
                <a:spcPts val="0"/>
              </a:spcAft>
              <a:buClr>
                <a:schemeClr val="dk1"/>
              </a:buClr>
              <a:buSzPts val="2400"/>
              <a:buChar char="•"/>
            </a:pPr>
            <a:r>
              <a:rPr b="1" lang="en-US" sz="2400"/>
              <a:t>Extensible Messaging and Presence Protocol (XMPP). </a:t>
            </a:r>
            <a:endParaRPr/>
          </a:p>
        </p:txBody>
      </p:sp>
      <p:sp>
        <p:nvSpPr>
          <p:cNvPr id="337" name="Google Shape;33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38" name="Google Shape;33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39" name="Google Shape;33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XMPP</a:t>
            </a:r>
            <a:endParaRPr/>
          </a:p>
        </p:txBody>
      </p:sp>
      <p:sp>
        <p:nvSpPr>
          <p:cNvPr id="345" name="Google Shape;345;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Any chat service that supports XMPP, such as Google Talk, </a:t>
            </a:r>
            <a:r>
              <a:rPr b="1" lang="en-US" sz="2400">
                <a:solidFill>
                  <a:srgbClr val="FF0000"/>
                </a:solidFill>
              </a:rPr>
              <a:t>can send and receive chat messages to and from the Web application,</a:t>
            </a:r>
            <a:r>
              <a:rPr lang="en-US" sz="2400"/>
              <a:t> which is identified by its own address. </a:t>
            </a:r>
            <a:endParaRPr sz="2400"/>
          </a:p>
          <a:p>
            <a:pPr indent="-342900" lvl="0" marL="342900" rtl="0" algn="l">
              <a:spcBef>
                <a:spcPts val="480"/>
              </a:spcBef>
              <a:spcAft>
                <a:spcPts val="0"/>
              </a:spcAft>
              <a:buClr>
                <a:schemeClr val="dk1"/>
              </a:buClr>
              <a:buSzPts val="2400"/>
              <a:buChar char="•"/>
            </a:pPr>
            <a:r>
              <a:rPr lang="en-US" sz="2400"/>
              <a:t>Even though the chat is a communication medium mostly used for human interactions, </a:t>
            </a:r>
            <a:r>
              <a:rPr b="1" lang="en-US" sz="2400">
                <a:solidFill>
                  <a:srgbClr val="FF0000"/>
                </a:solidFill>
              </a:rPr>
              <a:t>XMPP can be conveniently used to connect the Web application with chat bots</a:t>
            </a:r>
            <a:r>
              <a:rPr lang="en-US" sz="2400"/>
              <a:t> or to implement a small administrative console.</a:t>
            </a:r>
            <a:endParaRPr sz="2400"/>
          </a:p>
        </p:txBody>
      </p:sp>
      <p:sp>
        <p:nvSpPr>
          <p:cNvPr id="346" name="Google Shape;34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47" name="Google Shape;34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48" name="Google Shape;34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Google App Engine (GAE)</a:t>
            </a:r>
            <a:endParaRPr/>
          </a:p>
        </p:txBody>
      </p:sp>
      <p:sp>
        <p:nvSpPr>
          <p:cNvPr id="107" name="Google Shape;10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Applications are </a:t>
            </a:r>
            <a:r>
              <a:rPr b="1" lang="en-US" sz="2400"/>
              <a:t>sandboxed and run across multiple servers</a:t>
            </a:r>
            <a:r>
              <a:rPr lang="en-US" sz="2400"/>
              <a:t>.</a:t>
            </a:r>
            <a:endParaRPr/>
          </a:p>
          <a:p>
            <a:pPr indent="-342900" lvl="0" marL="342900" rtl="0" algn="l">
              <a:spcBef>
                <a:spcPts val="480"/>
              </a:spcBef>
              <a:spcAft>
                <a:spcPts val="0"/>
              </a:spcAft>
              <a:buClr>
                <a:schemeClr val="dk1"/>
              </a:buClr>
              <a:buSzPts val="2400"/>
              <a:buChar char="•"/>
            </a:pPr>
            <a:r>
              <a:rPr lang="en-US" sz="2400"/>
              <a:t>App Engine offers </a:t>
            </a:r>
            <a:r>
              <a:rPr b="1" lang="en-US" sz="2400"/>
              <a:t>automatic scaling for web applications</a:t>
            </a:r>
            <a:r>
              <a:rPr lang="en-US" sz="2400"/>
              <a:t>—as the number of requests increases for an application, </a:t>
            </a:r>
            <a:endParaRPr sz="2400"/>
          </a:p>
          <a:p>
            <a:pPr indent="-342900" lvl="0" marL="342900" rtl="0" algn="l">
              <a:spcBef>
                <a:spcPts val="480"/>
              </a:spcBef>
              <a:spcAft>
                <a:spcPts val="0"/>
              </a:spcAft>
              <a:buClr>
                <a:schemeClr val="dk1"/>
              </a:buClr>
              <a:buSzPts val="2400"/>
              <a:buChar char="•"/>
            </a:pPr>
            <a:r>
              <a:rPr lang="en-US" sz="2400"/>
              <a:t>App Engine </a:t>
            </a:r>
            <a:r>
              <a:rPr b="1" lang="en-US" sz="2400"/>
              <a:t>automatically allocates more resources </a:t>
            </a:r>
            <a:r>
              <a:rPr lang="en-US" sz="2400"/>
              <a:t>for the web application to handle the additional demand.</a:t>
            </a:r>
            <a:endParaRPr/>
          </a:p>
          <a:p>
            <a:pPr indent="0" lvl="0" marL="0" rtl="0" algn="r">
              <a:spcBef>
                <a:spcPts val="480"/>
              </a:spcBef>
              <a:spcAft>
                <a:spcPts val="0"/>
              </a:spcAft>
              <a:buClr>
                <a:schemeClr val="dk1"/>
              </a:buClr>
              <a:buSzPts val="2400"/>
              <a:buNone/>
            </a:pPr>
            <a:r>
              <a:t/>
            </a:r>
            <a:endParaRPr b="1" sz="2400">
              <a:solidFill>
                <a:srgbClr val="000000"/>
              </a:solidFill>
            </a:endParaRPr>
          </a:p>
          <a:p>
            <a:pPr indent="0" lvl="0" marL="0" rtl="0" algn="r">
              <a:spcBef>
                <a:spcPts val="480"/>
              </a:spcBef>
              <a:spcAft>
                <a:spcPts val="0"/>
              </a:spcAft>
              <a:buClr>
                <a:schemeClr val="dk1"/>
              </a:buClr>
              <a:buSzPts val="2400"/>
              <a:buNone/>
            </a:pPr>
            <a:r>
              <a:t/>
            </a:r>
            <a:endParaRPr b="1" sz="2400">
              <a:solidFill>
                <a:srgbClr val="000000"/>
              </a:solidFill>
            </a:endParaRPr>
          </a:p>
          <a:p>
            <a:pPr indent="0" lvl="0" marL="0" rtl="0" algn="r">
              <a:spcBef>
                <a:spcPts val="480"/>
              </a:spcBef>
              <a:spcAft>
                <a:spcPts val="0"/>
              </a:spcAft>
              <a:buClr>
                <a:schemeClr val="dk1"/>
              </a:buClr>
              <a:buSzPts val="2400"/>
              <a:buNone/>
            </a:pPr>
            <a:r>
              <a:t/>
            </a:r>
            <a:endParaRPr b="1" sz="2400">
              <a:solidFill>
                <a:srgbClr val="000000"/>
              </a:solidFill>
            </a:endParaRPr>
          </a:p>
          <a:p>
            <a:pPr indent="0" lvl="0" marL="0" rtl="0" algn="r">
              <a:spcBef>
                <a:spcPts val="480"/>
              </a:spcBef>
              <a:spcAft>
                <a:spcPts val="0"/>
              </a:spcAft>
              <a:buClr>
                <a:schemeClr val="dk1"/>
              </a:buClr>
              <a:buSzPts val="2400"/>
              <a:buNone/>
            </a:pPr>
            <a:r>
              <a:t/>
            </a:r>
            <a:endParaRPr b="1" sz="2400">
              <a:solidFill>
                <a:srgbClr val="000000"/>
              </a:solidFill>
            </a:endParaRPr>
          </a:p>
          <a:p>
            <a:pPr indent="0" lvl="0" marL="0" rtl="0" algn="r">
              <a:spcBef>
                <a:spcPts val="480"/>
              </a:spcBef>
              <a:spcAft>
                <a:spcPts val="0"/>
              </a:spcAft>
              <a:buClr>
                <a:srgbClr val="000000"/>
              </a:buClr>
              <a:buSzPts val="2400"/>
              <a:buNone/>
            </a:pPr>
            <a:r>
              <a:rPr b="1" lang="en-US" sz="2400">
                <a:solidFill>
                  <a:srgbClr val="000000"/>
                </a:solidFill>
              </a:rPr>
              <a:t>-Definition</a:t>
            </a:r>
            <a:endParaRPr b="1" sz="2800">
              <a:solidFill>
                <a:srgbClr val="000000"/>
              </a:solidFill>
            </a:endParaRPr>
          </a:p>
          <a:p>
            <a:pPr indent="-139700" lvl="0" marL="342900" rtl="0" algn="l">
              <a:spcBef>
                <a:spcPts val="640"/>
              </a:spcBef>
              <a:spcAft>
                <a:spcPts val="0"/>
              </a:spcAft>
              <a:buClr>
                <a:schemeClr val="dk1"/>
              </a:buClr>
              <a:buSzPts val="3200"/>
              <a:buNone/>
            </a:pPr>
            <a:r>
              <a:t/>
            </a:r>
            <a:endParaRPr/>
          </a:p>
        </p:txBody>
      </p:sp>
      <p:sp>
        <p:nvSpPr>
          <p:cNvPr id="108" name="Google Shape;10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09" name="Google Shape;10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Shweta Dhawan Chachra</a:t>
            </a:r>
            <a:endParaRPr/>
          </a:p>
        </p:txBody>
      </p:sp>
      <p:sp>
        <p:nvSpPr>
          <p:cNvPr id="110" name="Google Shape;11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Account management</a:t>
            </a:r>
            <a:endParaRPr/>
          </a:p>
        </p:txBody>
      </p:sp>
      <p:sp>
        <p:nvSpPr>
          <p:cNvPr id="354" name="Google Shape;35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Web applications often keep various data that customize their interaction with users. </a:t>
            </a:r>
            <a:endParaRPr/>
          </a:p>
          <a:p>
            <a:pPr indent="-342900" lvl="0" marL="342900" rtl="0" algn="l">
              <a:spcBef>
                <a:spcPts val="480"/>
              </a:spcBef>
              <a:spcAft>
                <a:spcPts val="0"/>
              </a:spcAft>
              <a:buClr>
                <a:schemeClr val="dk1"/>
              </a:buClr>
              <a:buSzPts val="2400"/>
              <a:buChar char="•"/>
            </a:pPr>
            <a:r>
              <a:rPr lang="en-US" sz="2400"/>
              <a:t>These data normally go under the user profile and are attached to an account.</a:t>
            </a:r>
            <a:endParaRPr/>
          </a:p>
          <a:p>
            <a:pPr indent="-342900" lvl="0" marL="342900" rtl="0" algn="l">
              <a:spcBef>
                <a:spcPts val="480"/>
              </a:spcBef>
              <a:spcAft>
                <a:spcPts val="0"/>
              </a:spcAft>
              <a:buClr>
                <a:schemeClr val="dk1"/>
              </a:buClr>
              <a:buSzPts val="2400"/>
              <a:buChar char="•"/>
            </a:pPr>
            <a:r>
              <a:rPr lang="en-US" sz="2400"/>
              <a:t>AppEngine simplifies account management by allowing </a:t>
            </a:r>
            <a:r>
              <a:rPr b="1" lang="en-US" sz="2400"/>
              <a:t>developers to leverage Google account management by means of Google Accounts.</a:t>
            </a:r>
            <a:endParaRPr b="1" sz="2400"/>
          </a:p>
        </p:txBody>
      </p:sp>
      <p:sp>
        <p:nvSpPr>
          <p:cNvPr id="355" name="Google Shape;35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56" name="Google Shape;35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57" name="Google Shape;35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Account management</a:t>
            </a:r>
            <a:endParaRPr/>
          </a:p>
        </p:txBody>
      </p:sp>
      <p:sp>
        <p:nvSpPr>
          <p:cNvPr id="363" name="Google Shape;36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Using Google Accounts, </a:t>
            </a:r>
            <a:r>
              <a:rPr b="1" lang="en-US" sz="2400"/>
              <a:t>Web applications can conveniently store profile settings in the form of key-value pairs, attach them to a given Google account</a:t>
            </a:r>
            <a:r>
              <a:rPr lang="en-US" sz="2400"/>
              <a:t>, and quickly retrieve them once the user authenticates. </a:t>
            </a:r>
            <a:endParaRPr sz="2400"/>
          </a:p>
          <a:p>
            <a:pPr indent="-342900" lvl="0" marL="342900" rtl="0" algn="l">
              <a:spcBef>
                <a:spcPts val="480"/>
              </a:spcBef>
              <a:spcAft>
                <a:spcPts val="0"/>
              </a:spcAft>
              <a:buClr>
                <a:schemeClr val="dk1"/>
              </a:buClr>
              <a:buSzPts val="2400"/>
              <a:buChar char="•"/>
            </a:pPr>
            <a:r>
              <a:rPr lang="en-US" sz="2400"/>
              <a:t>With respect to a custom solution, </a:t>
            </a:r>
            <a:r>
              <a:rPr b="1" lang="en-US" sz="2400"/>
              <a:t>the use of Google Accounts requires users to have a Google account, but it does not require any further implementation. </a:t>
            </a:r>
            <a:endParaRPr b="1" sz="2400"/>
          </a:p>
        </p:txBody>
      </p:sp>
      <p:sp>
        <p:nvSpPr>
          <p:cNvPr id="364" name="Google Shape;36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65" name="Google Shape;36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66" name="Google Shape;36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Account management</a:t>
            </a:r>
            <a:endParaRPr/>
          </a:p>
        </p:txBody>
      </p:sp>
      <p:sp>
        <p:nvSpPr>
          <p:cNvPr id="372" name="Google Shape;37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The use of Google Accounts is particularly </a:t>
            </a:r>
            <a:r>
              <a:rPr b="1" lang="en-US" sz="2400"/>
              <a:t>advantageous for developing Web applications within a corporate environment using Google Apps.</a:t>
            </a:r>
            <a:r>
              <a:rPr lang="en-US" sz="2400"/>
              <a:t> </a:t>
            </a:r>
            <a:endParaRPr sz="2400"/>
          </a:p>
          <a:p>
            <a:pPr indent="-342900" lvl="0" marL="342900" rtl="0" algn="l">
              <a:spcBef>
                <a:spcPts val="480"/>
              </a:spcBef>
              <a:spcAft>
                <a:spcPts val="0"/>
              </a:spcAft>
              <a:buClr>
                <a:schemeClr val="dk1"/>
              </a:buClr>
              <a:buSzPts val="2400"/>
              <a:buChar char="•"/>
            </a:pPr>
            <a:r>
              <a:rPr lang="en-US" sz="2400"/>
              <a:t>In this case, the applications </a:t>
            </a:r>
            <a:r>
              <a:rPr b="1" lang="en-US" sz="2400"/>
              <a:t>can be easily integrated with all the other services (and profile settings) included in Google Apps</a:t>
            </a:r>
            <a:endParaRPr b="1" sz="2400"/>
          </a:p>
        </p:txBody>
      </p:sp>
      <p:sp>
        <p:nvSpPr>
          <p:cNvPr id="373" name="Google Shape;373;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74" name="Google Shape;374;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75" name="Google Shape;375;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Image manipulation</a:t>
            </a:r>
            <a:endParaRPr/>
          </a:p>
        </p:txBody>
      </p:sp>
      <p:sp>
        <p:nvSpPr>
          <p:cNvPr id="381" name="Google Shape;38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Web applications render pages with graphics. Often simple operations, </a:t>
            </a:r>
            <a:r>
              <a:rPr b="1" lang="en-US" sz="2400"/>
              <a:t>such as adding watermarks or applying simple filters, are required. </a:t>
            </a:r>
            <a:endParaRPr b="1" sz="2400"/>
          </a:p>
          <a:p>
            <a:pPr indent="-342900" lvl="0" marL="342900" rtl="0" algn="l">
              <a:spcBef>
                <a:spcPts val="480"/>
              </a:spcBef>
              <a:spcAft>
                <a:spcPts val="0"/>
              </a:spcAft>
              <a:buClr>
                <a:schemeClr val="dk1"/>
              </a:buClr>
              <a:buSzPts val="2400"/>
              <a:buChar char="•"/>
            </a:pPr>
            <a:r>
              <a:rPr lang="en-US" sz="2400"/>
              <a:t>AppEngine allows applications to perform </a:t>
            </a:r>
            <a:r>
              <a:rPr b="1" lang="en-US" sz="2400"/>
              <a:t>image resizing, rotation, mirroring, and enhancement by means of Image Manipulation, a service that is also used in other Google products. </a:t>
            </a:r>
            <a:endParaRPr b="1" sz="2400"/>
          </a:p>
          <a:p>
            <a:pPr indent="-342900" lvl="0" marL="342900" rtl="0" algn="l">
              <a:spcBef>
                <a:spcPts val="480"/>
              </a:spcBef>
              <a:spcAft>
                <a:spcPts val="0"/>
              </a:spcAft>
              <a:buClr>
                <a:schemeClr val="dk1"/>
              </a:buClr>
              <a:buSzPts val="2400"/>
              <a:buChar char="•"/>
            </a:pPr>
            <a:r>
              <a:rPr lang="en-US" sz="2400"/>
              <a:t>Image Manipulation is mostly designed for lightweight image processing and is optimized for speed</a:t>
            </a:r>
            <a:endParaRPr b="1" sz="2400"/>
          </a:p>
        </p:txBody>
      </p:sp>
      <p:sp>
        <p:nvSpPr>
          <p:cNvPr id="382" name="Google Shape;38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83" name="Google Shape;38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84" name="Google Shape;38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Google App Engine (GAE)</a:t>
            </a:r>
            <a:endParaRPr/>
          </a:p>
        </p:txBody>
      </p:sp>
      <p:sp>
        <p:nvSpPr>
          <p:cNvPr id="390" name="Google Shape;39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391" name="Google Shape;391;p34"/>
          <p:cNvPicPr preferRelativeResize="0"/>
          <p:nvPr/>
        </p:nvPicPr>
        <p:blipFill rotWithShape="1">
          <a:blip r:embed="rId3">
            <a:alphaModFix/>
          </a:blip>
          <a:srcRect b="6616" l="877" r="3531" t="0"/>
          <a:stretch/>
        </p:blipFill>
        <p:spPr>
          <a:xfrm>
            <a:off x="395287" y="1556792"/>
            <a:ext cx="8497887" cy="3816424"/>
          </a:xfrm>
          <a:prstGeom prst="rect">
            <a:avLst/>
          </a:prstGeom>
          <a:noFill/>
          <a:ln>
            <a:noFill/>
          </a:ln>
        </p:spPr>
      </p:pic>
      <p:sp>
        <p:nvSpPr>
          <p:cNvPr id="392" name="Google Shape;392;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393" name="Google Shape;393;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394" name="Google Shape;394;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GAE</a:t>
            </a:r>
            <a:endParaRPr/>
          </a:p>
        </p:txBody>
      </p:sp>
      <p:sp>
        <p:nvSpPr>
          <p:cNvPr id="400" name="Google Shape;40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285750" lvl="1" marL="742950" rtl="0" algn="l">
              <a:spcBef>
                <a:spcPts val="0"/>
              </a:spcBef>
              <a:spcAft>
                <a:spcPts val="0"/>
              </a:spcAft>
              <a:buClr>
                <a:schemeClr val="dk1"/>
              </a:buClr>
              <a:buSzPts val="2800"/>
              <a:buChar char="–"/>
            </a:pPr>
            <a:r>
              <a:rPr lang="en-US"/>
              <a:t>The </a:t>
            </a:r>
            <a:r>
              <a:rPr lang="en-US">
                <a:solidFill>
                  <a:srgbClr val="FF0000"/>
                </a:solidFill>
              </a:rPr>
              <a:t>software development kit (SDK) </a:t>
            </a:r>
            <a:r>
              <a:rPr lang="en-US"/>
              <a:t>is used for </a:t>
            </a:r>
            <a:r>
              <a:rPr lang="en-US">
                <a:solidFill>
                  <a:schemeClr val="accent1"/>
                </a:solidFill>
              </a:rPr>
              <a:t>local application development</a:t>
            </a:r>
            <a:r>
              <a:rPr lang="en-US"/>
              <a:t>. </a:t>
            </a:r>
            <a:endParaRPr/>
          </a:p>
          <a:p>
            <a:pPr indent="-285750" lvl="1" marL="742950" rtl="0" algn="l">
              <a:spcBef>
                <a:spcPts val="560"/>
              </a:spcBef>
              <a:spcAft>
                <a:spcPts val="0"/>
              </a:spcAft>
              <a:buClr>
                <a:schemeClr val="dk1"/>
              </a:buClr>
              <a:buSzPts val="2800"/>
              <a:buChar char="–"/>
            </a:pPr>
            <a:r>
              <a:rPr lang="en-US"/>
              <a:t>The SDK allows users to execute </a:t>
            </a:r>
            <a:r>
              <a:rPr lang="en-US">
                <a:solidFill>
                  <a:schemeClr val="accent1"/>
                </a:solidFill>
              </a:rPr>
              <a:t>test runs of local applications and upload application code.</a:t>
            </a:r>
            <a:endParaRPr/>
          </a:p>
          <a:p>
            <a:pPr indent="0" lvl="1" marL="457200" rtl="0" algn="l">
              <a:spcBef>
                <a:spcPts val="560"/>
              </a:spcBef>
              <a:spcAft>
                <a:spcPts val="0"/>
              </a:spcAft>
              <a:buClr>
                <a:schemeClr val="dk1"/>
              </a:buClr>
              <a:buSzPts val="2800"/>
              <a:buNone/>
            </a:pPr>
            <a:r>
              <a:t/>
            </a:r>
            <a:endParaRPr/>
          </a:p>
        </p:txBody>
      </p:sp>
      <p:sp>
        <p:nvSpPr>
          <p:cNvPr id="401" name="Google Shape;40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402" name="Google Shape;40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403" name="Google Shape;40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GAE Applications</a:t>
            </a:r>
            <a:endParaRPr/>
          </a:p>
        </p:txBody>
      </p:sp>
      <p:sp>
        <p:nvSpPr>
          <p:cNvPr id="409" name="Google Shape;409;p36"/>
          <p:cNvSpPr txBox="1"/>
          <p:nvPr>
            <p:ph idx="1" type="body"/>
          </p:nvPr>
        </p:nvSpPr>
        <p:spPr>
          <a:xfrm>
            <a:off x="457200" y="1600200"/>
            <a:ext cx="8229600" cy="4997152"/>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Well-known GAE applications include the </a:t>
            </a:r>
            <a:r>
              <a:rPr lang="en-US">
                <a:solidFill>
                  <a:schemeClr val="accent1"/>
                </a:solidFill>
              </a:rPr>
              <a:t>Google Search Engine, Google Docs, Google Earth, and Gmail. </a:t>
            </a:r>
            <a:endParaRPr>
              <a:solidFill>
                <a:schemeClr val="accent1"/>
              </a:solidFill>
            </a:endParaRPr>
          </a:p>
          <a:p>
            <a:pPr indent="-342900" lvl="0" marL="342900" rtl="0" algn="l">
              <a:spcBef>
                <a:spcPts val="544"/>
              </a:spcBef>
              <a:spcAft>
                <a:spcPts val="0"/>
              </a:spcAft>
              <a:buClr>
                <a:schemeClr val="dk1"/>
              </a:buClr>
              <a:buSzPct val="100000"/>
              <a:buChar char="•"/>
            </a:pPr>
            <a:r>
              <a:rPr lang="en-US"/>
              <a:t>These applications can support large numbers of users simultaneously.</a:t>
            </a:r>
            <a:endParaRPr/>
          </a:p>
          <a:p>
            <a:pPr indent="-342900" lvl="0" marL="342900" rtl="0" algn="l">
              <a:spcBef>
                <a:spcPts val="544"/>
              </a:spcBef>
              <a:spcAft>
                <a:spcPts val="0"/>
              </a:spcAft>
              <a:buClr>
                <a:schemeClr val="dk1"/>
              </a:buClr>
              <a:buSzPct val="100000"/>
              <a:buChar char="•"/>
            </a:pPr>
            <a:r>
              <a:rPr lang="en-US"/>
              <a:t>The </a:t>
            </a:r>
            <a:r>
              <a:rPr lang="en-US">
                <a:solidFill>
                  <a:schemeClr val="accent1"/>
                </a:solidFill>
              </a:rPr>
              <a:t>applications are all run in the Google data centers</a:t>
            </a:r>
            <a:r>
              <a:rPr lang="en-US"/>
              <a:t>. Inside each data center, there might be thousands of server nodes to form different clusters. Each cluster can run multipurpose servers.</a:t>
            </a:r>
            <a:endParaRPr/>
          </a:p>
          <a:p>
            <a:pPr indent="-342900" lvl="0" marL="342900" rtl="0" algn="l">
              <a:spcBef>
                <a:spcPts val="544"/>
              </a:spcBef>
              <a:spcAft>
                <a:spcPts val="0"/>
              </a:spcAft>
              <a:buClr>
                <a:schemeClr val="dk1"/>
              </a:buClr>
              <a:buSzPct val="100000"/>
              <a:buChar char="•"/>
            </a:pPr>
            <a:r>
              <a:rPr lang="en-US"/>
              <a:t>GAE also provides </a:t>
            </a:r>
            <a:r>
              <a:rPr lang="en-US">
                <a:solidFill>
                  <a:schemeClr val="accent1"/>
                </a:solidFill>
              </a:rPr>
              <a:t>Google-specific services, such as the Gmail account service (which is the login service, </a:t>
            </a:r>
            <a:r>
              <a:rPr lang="en-US"/>
              <a:t>that is, applications can use the Gmail account directly).</a:t>
            </a:r>
            <a:endParaRPr/>
          </a:p>
        </p:txBody>
      </p:sp>
      <p:sp>
        <p:nvSpPr>
          <p:cNvPr id="410" name="Google Shape;41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411" name="Google Shape;41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412" name="Google Shape;41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Google App Engine (GAE)</a:t>
            </a:r>
            <a:endParaRPr/>
          </a:p>
        </p:txBody>
      </p:sp>
      <p:sp>
        <p:nvSpPr>
          <p:cNvPr id="116" name="Google Shape;116;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Google has hundreds of data centers and has installed more than </a:t>
            </a:r>
            <a:r>
              <a:rPr lang="en-US" sz="2400">
                <a:solidFill>
                  <a:schemeClr val="accent1"/>
                </a:solidFill>
              </a:rPr>
              <a:t>460,000 servers worldwide</a:t>
            </a:r>
            <a:r>
              <a:rPr lang="en-US" sz="2400"/>
              <a:t>.</a:t>
            </a:r>
            <a:endParaRPr/>
          </a:p>
          <a:p>
            <a:pPr indent="-342900" lvl="0" marL="342900" rtl="0" algn="l">
              <a:spcBef>
                <a:spcPts val="480"/>
              </a:spcBef>
              <a:spcAft>
                <a:spcPts val="0"/>
              </a:spcAft>
              <a:buClr>
                <a:schemeClr val="dk1"/>
              </a:buClr>
              <a:buSzPts val="2400"/>
              <a:buChar char="•"/>
            </a:pPr>
            <a:r>
              <a:rPr lang="en-US" sz="2400" u="sng"/>
              <a:t>For example, </a:t>
            </a:r>
            <a:r>
              <a:rPr lang="en-US" sz="2400" u="sng">
                <a:solidFill>
                  <a:schemeClr val="accent1"/>
                </a:solidFill>
              </a:rPr>
              <a:t>200 Google data centers </a:t>
            </a:r>
            <a:r>
              <a:rPr lang="en-US" sz="2400" u="sng"/>
              <a:t>are used at </a:t>
            </a:r>
            <a:r>
              <a:rPr lang="en-US" sz="2400" u="sng">
                <a:solidFill>
                  <a:schemeClr val="accent1"/>
                </a:solidFill>
              </a:rPr>
              <a:t>one time</a:t>
            </a:r>
            <a:r>
              <a:rPr lang="en-US" sz="2400" u="sng"/>
              <a:t> for a number of cloud applications.</a:t>
            </a:r>
            <a:endParaRPr/>
          </a:p>
          <a:p>
            <a:pPr indent="-190500" lvl="0" marL="342900" rtl="0" algn="l">
              <a:spcBef>
                <a:spcPts val="480"/>
              </a:spcBef>
              <a:spcAft>
                <a:spcPts val="0"/>
              </a:spcAft>
              <a:buClr>
                <a:schemeClr val="dk1"/>
              </a:buClr>
              <a:buSzPts val="2400"/>
              <a:buNone/>
            </a:pPr>
            <a:r>
              <a:t/>
            </a:r>
            <a:endParaRPr sz="2400">
              <a:solidFill>
                <a:schemeClr val="accent1"/>
              </a:solidFill>
            </a:endParaRPr>
          </a:p>
          <a:p>
            <a:pPr indent="-342900" lvl="0" marL="342900" rtl="0" algn="l">
              <a:spcBef>
                <a:spcPts val="480"/>
              </a:spcBef>
              <a:spcAft>
                <a:spcPts val="0"/>
              </a:spcAft>
              <a:buClr>
                <a:schemeClr val="accent1"/>
              </a:buClr>
              <a:buSzPts val="2400"/>
              <a:buChar char="•"/>
            </a:pPr>
            <a:r>
              <a:rPr lang="en-US" sz="2400">
                <a:solidFill>
                  <a:schemeClr val="accent1"/>
                </a:solidFill>
              </a:rPr>
              <a:t>Data items </a:t>
            </a:r>
            <a:r>
              <a:rPr lang="en-US" sz="2400"/>
              <a:t>are stored in </a:t>
            </a:r>
            <a:r>
              <a:rPr lang="en-US" sz="2400">
                <a:solidFill>
                  <a:schemeClr val="accent1"/>
                </a:solidFill>
              </a:rPr>
              <a:t>text, images, and video </a:t>
            </a:r>
            <a:r>
              <a:rPr lang="en-US" sz="2400"/>
              <a:t>and are </a:t>
            </a:r>
            <a:r>
              <a:rPr lang="en-US" sz="2400">
                <a:solidFill>
                  <a:schemeClr val="accent1"/>
                </a:solidFill>
              </a:rPr>
              <a:t>replicated to tolerate faults or failures</a:t>
            </a:r>
            <a:r>
              <a:rPr lang="en-US" sz="2400"/>
              <a:t>. </a:t>
            </a:r>
            <a:endParaRPr sz="2400"/>
          </a:p>
          <a:p>
            <a:pPr indent="-190500" lvl="0" marL="342900" rtl="0" algn="l">
              <a:spcBef>
                <a:spcPts val="480"/>
              </a:spcBef>
              <a:spcAft>
                <a:spcPts val="0"/>
              </a:spcAft>
              <a:buClr>
                <a:schemeClr val="dk1"/>
              </a:buClr>
              <a:buSzPts val="2400"/>
              <a:buNone/>
            </a:pPr>
            <a:r>
              <a:t/>
            </a:r>
            <a:endParaRPr sz="2400"/>
          </a:p>
          <a:p>
            <a:pPr indent="-342900" lvl="0" marL="342900" rtl="0" algn="l">
              <a:spcBef>
                <a:spcPts val="480"/>
              </a:spcBef>
              <a:spcAft>
                <a:spcPts val="0"/>
              </a:spcAft>
              <a:buClr>
                <a:schemeClr val="dk1"/>
              </a:buClr>
              <a:buSzPts val="2400"/>
              <a:buChar char="•"/>
            </a:pPr>
            <a:r>
              <a:rPr lang="en-US" sz="2400"/>
              <a:t>Here we discuss Google’s App Engine (GAE) which offers </a:t>
            </a:r>
            <a:r>
              <a:rPr lang="en-US" sz="2400" u="sng">
                <a:solidFill>
                  <a:srgbClr val="FF0000"/>
                </a:solidFill>
              </a:rPr>
              <a:t>a PaaS platform </a:t>
            </a:r>
            <a:r>
              <a:rPr lang="en-US" sz="2400"/>
              <a:t>supporting various cloud and web applications.</a:t>
            </a:r>
            <a:endParaRPr/>
          </a:p>
          <a:p>
            <a:pPr indent="-139700" lvl="0" marL="342900" rtl="0" algn="l">
              <a:spcBef>
                <a:spcPts val="640"/>
              </a:spcBef>
              <a:spcAft>
                <a:spcPts val="0"/>
              </a:spcAft>
              <a:buClr>
                <a:schemeClr val="dk1"/>
              </a:buClr>
              <a:buSzPts val="3200"/>
              <a:buNone/>
            </a:pPr>
            <a:r>
              <a:t/>
            </a:r>
            <a:endParaRPr/>
          </a:p>
        </p:txBody>
      </p:sp>
      <p:sp>
        <p:nvSpPr>
          <p:cNvPr id="117" name="Google Shape;11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18" name="Google Shape;11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Shweta Dhawan Chachra</a:t>
            </a:r>
            <a:endParaRPr/>
          </a:p>
        </p:txBody>
      </p:sp>
      <p:sp>
        <p:nvSpPr>
          <p:cNvPr id="119" name="Google Shape;11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Architecture </a:t>
            </a:r>
            <a:endParaRPr/>
          </a:p>
        </p:txBody>
      </p:sp>
      <p:sp>
        <p:nvSpPr>
          <p:cNvPr id="125" name="Google Shape;12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AppEngine is a platform for developing scalable applications accessible through the Web. </a:t>
            </a:r>
            <a:endParaRPr/>
          </a:p>
          <a:p>
            <a:pPr indent="-342900" lvl="0" marL="342900" rtl="0" algn="l">
              <a:spcBef>
                <a:spcPts val="480"/>
              </a:spcBef>
              <a:spcAft>
                <a:spcPts val="0"/>
              </a:spcAft>
              <a:buClr>
                <a:schemeClr val="dk1"/>
              </a:buClr>
              <a:buSzPts val="2400"/>
              <a:buChar char="•"/>
            </a:pPr>
            <a:r>
              <a:rPr lang="en-US" sz="2400"/>
              <a:t>The platform is logically divided into four major components: </a:t>
            </a:r>
            <a:endParaRPr sz="2400"/>
          </a:p>
          <a:p>
            <a:pPr indent="-457200" lvl="0" marL="457200" rtl="0" algn="l">
              <a:spcBef>
                <a:spcPts val="480"/>
              </a:spcBef>
              <a:spcAft>
                <a:spcPts val="0"/>
              </a:spcAft>
              <a:buClr>
                <a:schemeClr val="dk1"/>
              </a:buClr>
              <a:buSzPts val="2400"/>
              <a:buFont typeface="Calibri"/>
              <a:buAutoNum type="arabicParenR"/>
            </a:pPr>
            <a:r>
              <a:rPr lang="en-US" sz="2400"/>
              <a:t>Infrastructure, </a:t>
            </a:r>
            <a:endParaRPr sz="2400"/>
          </a:p>
          <a:p>
            <a:pPr indent="-457200" lvl="0" marL="457200" rtl="0" algn="l">
              <a:spcBef>
                <a:spcPts val="480"/>
              </a:spcBef>
              <a:spcAft>
                <a:spcPts val="0"/>
              </a:spcAft>
              <a:buClr>
                <a:schemeClr val="dk1"/>
              </a:buClr>
              <a:buSzPts val="2400"/>
              <a:buFont typeface="Calibri"/>
              <a:buAutoNum type="arabicParenR"/>
            </a:pPr>
            <a:r>
              <a:rPr lang="en-US" sz="2400"/>
              <a:t>The runtime environment, </a:t>
            </a:r>
            <a:endParaRPr sz="2400"/>
          </a:p>
          <a:p>
            <a:pPr indent="-457200" lvl="0" marL="457200" rtl="0" algn="l">
              <a:spcBef>
                <a:spcPts val="480"/>
              </a:spcBef>
              <a:spcAft>
                <a:spcPts val="0"/>
              </a:spcAft>
              <a:buClr>
                <a:schemeClr val="dk1"/>
              </a:buClr>
              <a:buSzPts val="2400"/>
              <a:buFont typeface="Calibri"/>
              <a:buAutoNum type="arabicParenR"/>
            </a:pPr>
            <a:r>
              <a:rPr lang="en-US" sz="2400"/>
              <a:t>The underlying storage, and </a:t>
            </a:r>
            <a:endParaRPr sz="2400"/>
          </a:p>
          <a:p>
            <a:pPr indent="-457200" lvl="0" marL="457200" rtl="0" algn="l">
              <a:spcBef>
                <a:spcPts val="480"/>
              </a:spcBef>
              <a:spcAft>
                <a:spcPts val="0"/>
              </a:spcAft>
              <a:buClr>
                <a:schemeClr val="dk1"/>
              </a:buClr>
              <a:buSzPts val="2400"/>
              <a:buFont typeface="Calibri"/>
              <a:buAutoNum type="arabicParenR"/>
            </a:pPr>
            <a:r>
              <a:rPr lang="en-US" sz="2400"/>
              <a:t>The set of scalable services that can be used to develop applications</a:t>
            </a:r>
            <a:endParaRPr sz="2400"/>
          </a:p>
        </p:txBody>
      </p:sp>
      <p:sp>
        <p:nvSpPr>
          <p:cNvPr id="126" name="Google Shape;12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27" name="Google Shape;12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28" name="Google Shape;12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Architecture </a:t>
            </a:r>
            <a:endParaRPr/>
          </a:p>
        </p:txBody>
      </p:sp>
      <p:sp>
        <p:nvSpPr>
          <p:cNvPr id="134" name="Google Shape;134;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90500" lvl="0" marL="342900" rtl="0" algn="l">
              <a:spcBef>
                <a:spcPts val="0"/>
              </a:spcBef>
              <a:spcAft>
                <a:spcPts val="0"/>
              </a:spcAft>
              <a:buClr>
                <a:schemeClr val="dk1"/>
              </a:buClr>
              <a:buSzPts val="2400"/>
              <a:buNone/>
            </a:pPr>
            <a:r>
              <a:t/>
            </a:r>
            <a:endParaRPr sz="2400"/>
          </a:p>
        </p:txBody>
      </p:sp>
      <p:pic>
        <p:nvPicPr>
          <p:cNvPr id="135" name="Google Shape;135;p6"/>
          <p:cNvPicPr preferRelativeResize="0"/>
          <p:nvPr/>
        </p:nvPicPr>
        <p:blipFill rotWithShape="1">
          <a:blip r:embed="rId3">
            <a:alphaModFix/>
          </a:blip>
          <a:srcRect b="0" l="0" r="0" t="0"/>
          <a:stretch/>
        </p:blipFill>
        <p:spPr>
          <a:xfrm>
            <a:off x="385763" y="1415380"/>
            <a:ext cx="8372475" cy="4533900"/>
          </a:xfrm>
          <a:prstGeom prst="rect">
            <a:avLst/>
          </a:prstGeom>
          <a:noFill/>
          <a:ln>
            <a:noFill/>
          </a:ln>
        </p:spPr>
      </p:pic>
      <p:sp>
        <p:nvSpPr>
          <p:cNvPr id="136" name="Google Shape;13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37" name="Google Shape;13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38" name="Google Shape;13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Architecture </a:t>
            </a:r>
            <a:endParaRPr/>
          </a:p>
        </p:txBody>
      </p:sp>
      <p:sp>
        <p:nvSpPr>
          <p:cNvPr id="144" name="Google Shape;144;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AppEngine </a:t>
            </a:r>
            <a:r>
              <a:rPr b="1" lang="en-US" sz="2400"/>
              <a:t>hosts Web applications, and its primary function is to serve users requests efficiently. </a:t>
            </a:r>
            <a:endParaRPr b="1" sz="2400"/>
          </a:p>
          <a:p>
            <a:pPr indent="-342900" lvl="0" marL="342900" rtl="0" algn="l">
              <a:spcBef>
                <a:spcPts val="480"/>
              </a:spcBef>
              <a:spcAft>
                <a:spcPts val="0"/>
              </a:spcAft>
              <a:buClr>
                <a:schemeClr val="dk1"/>
              </a:buClr>
              <a:buSzPts val="2400"/>
              <a:buChar char="•"/>
            </a:pPr>
            <a:r>
              <a:rPr lang="en-US" sz="2400"/>
              <a:t>To do so, AppEngine’s infrastructure takes advantage of </a:t>
            </a:r>
            <a:r>
              <a:rPr b="1" lang="en-US" sz="2400"/>
              <a:t>many servers available within Google datacenters. </a:t>
            </a:r>
            <a:endParaRPr b="1" sz="2400"/>
          </a:p>
          <a:p>
            <a:pPr indent="-342900" lvl="0" marL="342900" rtl="0" algn="l">
              <a:spcBef>
                <a:spcPts val="480"/>
              </a:spcBef>
              <a:spcAft>
                <a:spcPts val="0"/>
              </a:spcAft>
              <a:buClr>
                <a:schemeClr val="dk1"/>
              </a:buClr>
              <a:buSzPts val="2400"/>
              <a:buChar char="•"/>
            </a:pPr>
            <a:r>
              <a:rPr lang="en-US" sz="2400"/>
              <a:t>For each HTTP request, </a:t>
            </a:r>
            <a:r>
              <a:rPr b="1" lang="en-US" sz="2400"/>
              <a:t>AppEngine locates the servers hosting the application that processes the request</a:t>
            </a:r>
            <a:r>
              <a:rPr lang="en-US" sz="2400"/>
              <a:t>, </a:t>
            </a:r>
            <a:r>
              <a:rPr b="1" lang="en-US" sz="2400"/>
              <a:t>evaluates their load, and, if necessary, allocates additional resources </a:t>
            </a:r>
            <a:r>
              <a:rPr lang="en-US" sz="2400"/>
              <a:t>(i.e., servers) or redirects the request to an existing server</a:t>
            </a:r>
            <a:endParaRPr sz="2400"/>
          </a:p>
        </p:txBody>
      </p:sp>
      <p:sp>
        <p:nvSpPr>
          <p:cNvPr id="145" name="Google Shape;145;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46" name="Google Shape;146;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47" name="Google Shape;147;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Run time Environment</a:t>
            </a:r>
            <a:endParaRPr/>
          </a:p>
        </p:txBody>
      </p:sp>
      <p:sp>
        <p:nvSpPr>
          <p:cNvPr id="153" name="Google Shape;153;p8"/>
          <p:cNvSpPr txBox="1"/>
          <p:nvPr>
            <p:ph idx="1" type="body"/>
          </p:nvPr>
        </p:nvSpPr>
        <p:spPr>
          <a:xfrm>
            <a:off x="457200" y="1412776"/>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The runtime environment represents </a:t>
            </a:r>
            <a:r>
              <a:rPr b="1" lang="en-US" sz="2400"/>
              <a:t>the execution context of applications hosted on AppEngine. </a:t>
            </a:r>
            <a:endParaRPr b="1" sz="2400"/>
          </a:p>
          <a:p>
            <a:pPr indent="-342900" lvl="0" marL="342900" rtl="0" algn="l">
              <a:spcBef>
                <a:spcPts val="480"/>
              </a:spcBef>
              <a:spcAft>
                <a:spcPts val="0"/>
              </a:spcAft>
              <a:buClr>
                <a:schemeClr val="dk1"/>
              </a:buClr>
              <a:buSzPts val="2400"/>
              <a:buChar char="•"/>
            </a:pPr>
            <a:r>
              <a:rPr lang="en-US" sz="2400"/>
              <a:t>With reference to the </a:t>
            </a:r>
            <a:r>
              <a:rPr b="1" lang="en-US" sz="2400"/>
              <a:t>AppEngine infrastructure code, which is always active and running</a:t>
            </a:r>
            <a:r>
              <a:rPr lang="en-US" sz="2400"/>
              <a:t>, </a:t>
            </a:r>
            <a:r>
              <a:rPr b="1" lang="en-US" sz="2400"/>
              <a:t>the runtime comes into existence when the request handler starts executing and terminates </a:t>
            </a:r>
            <a:r>
              <a:rPr lang="en-US" sz="2400"/>
              <a:t>once the handler has completed.</a:t>
            </a:r>
            <a:endParaRPr sz="2400"/>
          </a:p>
        </p:txBody>
      </p:sp>
      <p:sp>
        <p:nvSpPr>
          <p:cNvPr id="154" name="Google Shape;154;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55" name="Google Shape;155;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56" name="Google Shape;156;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7" name="Google Shape;157;p8"/>
          <p:cNvPicPr preferRelativeResize="0"/>
          <p:nvPr/>
        </p:nvPicPr>
        <p:blipFill rotWithShape="1">
          <a:blip r:embed="rId3">
            <a:alphaModFix/>
          </a:blip>
          <a:srcRect b="0" l="0" r="0" t="0"/>
          <a:stretch/>
        </p:blipFill>
        <p:spPr>
          <a:xfrm>
            <a:off x="179512" y="3717032"/>
            <a:ext cx="8792418" cy="26883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Supported runtimes</a:t>
            </a:r>
            <a:endParaRPr/>
          </a:p>
        </p:txBody>
      </p:sp>
      <p:sp>
        <p:nvSpPr>
          <p:cNvPr id="163" name="Google Shape;16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Currently, it is possible to develop AppEngine applications using three different languages and related technologies: Java, Python, and Go</a:t>
            </a:r>
            <a:endParaRPr b="1" sz="2400"/>
          </a:p>
        </p:txBody>
      </p:sp>
      <p:sp>
        <p:nvSpPr>
          <p:cNvPr id="164" name="Google Shape;1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19-04-2023</a:t>
            </a:r>
            <a:endParaRPr/>
          </a:p>
        </p:txBody>
      </p:sp>
      <p:sp>
        <p:nvSpPr>
          <p:cNvPr id="165" name="Google Shape;1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Prof. Shweta Dhawan Chachra</a:t>
            </a:r>
            <a:endParaRPr/>
          </a:p>
        </p:txBody>
      </p:sp>
      <p:sp>
        <p:nvSpPr>
          <p:cNvPr id="166" name="Google Shape;1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9"/>
          <p:cNvPicPr preferRelativeResize="0"/>
          <p:nvPr/>
        </p:nvPicPr>
        <p:blipFill rotWithShape="1">
          <a:blip r:embed="rId3">
            <a:alphaModFix/>
          </a:blip>
          <a:srcRect b="0" l="0" r="0" t="0"/>
          <a:stretch/>
        </p:blipFill>
        <p:spPr>
          <a:xfrm>
            <a:off x="539552" y="2924944"/>
            <a:ext cx="8445500" cy="254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2023-03-08T10:59:49Z</dcterms:created>
  <dc:creator>Admin</dc:creator>
</cp:coreProperties>
</file>