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6" roundtripDataSignature="AMtx7miS9BpxIfGyy9nz4NLeST8nnhKQ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8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8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8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7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8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5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1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1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Third Party Cloud Services: MetaCDN, SpotCloud, Federated Clouds / Inter Cloud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5.1</a:t>
            </a:r>
            <a:endParaRPr/>
          </a:p>
        </p:txBody>
      </p:sp>
      <p:sp>
        <p:nvSpPr>
          <p:cNvPr id="90" name="Google Shape;9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91" name="Google Shape;9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92" name="Google Shape;9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CDN?</a:t>
            </a:r>
            <a:endParaRPr/>
          </a:p>
        </p:txBody>
      </p:sp>
      <p:sp>
        <p:nvSpPr>
          <p:cNvPr id="170" name="Google Shape;17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CDN services were created to </a:t>
            </a:r>
            <a:r>
              <a:rPr b="1" lang="en-US" sz="2400"/>
              <a:t>solve the problem of network congestion caused by delivering rich web content, such as graphics and video over the internet — much like a traffic jam. </a:t>
            </a:r>
            <a:endParaRPr b="1"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Getting content from centrally located servers to individual users simply took too long. </a:t>
            </a:r>
            <a:endParaRPr sz="2400"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400"/>
              <a:t>CDNs have now grown to include everything from text, graphics, scripts, and media files to software downloads, documents, portals, ecommerce, live streaming media, on-demand video streaming media, and social media sites.</a:t>
            </a:r>
            <a:endParaRPr b="1" sz="2400"/>
          </a:p>
          <a:p>
            <a:pPr indent="-20193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600"/>
              <a:t>https://www.akamai.com/our-thinking/cdn/what-is-a-cdn</a:t>
            </a:r>
            <a:endParaRPr/>
          </a:p>
        </p:txBody>
      </p:sp>
      <p:sp>
        <p:nvSpPr>
          <p:cNvPr id="171" name="Google Shape;17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72" name="Google Shape;17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73" name="Google Shape;17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57200" y="-27384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Existing CDN providers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Akamai is the clear leader in coverage and market share (approx. 80%) </a:t>
            </a:r>
            <a:endParaRPr sz="2400"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Price is prohibitive for SME, NGO, Gov... </a:t>
            </a:r>
            <a:endParaRPr sz="2400"/>
          </a:p>
          <a:p>
            <a:pPr indent="0" lvl="1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• Academic CDNs include Coral, Codeen, Globule....</a:t>
            </a:r>
            <a:endParaRPr/>
          </a:p>
        </p:txBody>
      </p:sp>
      <p:sp>
        <p:nvSpPr>
          <p:cNvPr id="180" name="Google Shape;18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81" name="Google Shape;18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82" name="Google Shape;18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3" name="Google Shape;1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811" y="3501008"/>
            <a:ext cx="8464676" cy="277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MetaCDN</a:t>
            </a:r>
            <a:endParaRPr/>
          </a:p>
        </p:txBody>
      </p:sp>
      <p:sp>
        <p:nvSpPr>
          <p:cNvPr id="189" name="Google Shape;18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MetaCDN provides users with a Content Delivery Network (CDN).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implements a software overlay that </a:t>
            </a:r>
            <a:r>
              <a:rPr b="1" lang="en-US" sz="2400"/>
              <a:t>coordinates the service offerings of different cloud storage vendors and uses them as distributed elastic storage on which the user content is stored.</a:t>
            </a:r>
            <a:endParaRPr/>
          </a:p>
        </p:txBody>
      </p:sp>
      <p:sp>
        <p:nvSpPr>
          <p:cNvPr id="190" name="Google Shape;19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91" name="Google Shape;19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92" name="Google Shape;19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MetaCDN </a:t>
            </a:r>
            <a:r>
              <a:rPr b="1" lang="en-US" sz="2400"/>
              <a:t>enables the uniform use of heterogeneous storage clouds as a single, large, distributed content delivery network.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advantage is </a:t>
            </a:r>
            <a:r>
              <a:rPr b="1" lang="en-US" sz="2400"/>
              <a:t>not only given by providing a CDN service at accessible costs but also in enriching the original service </a:t>
            </a:r>
            <a:r>
              <a:rPr lang="en-US" sz="2400"/>
              <a:t>offering of existing cloud services </a:t>
            </a:r>
            <a:r>
              <a:rPr b="1" lang="en-US" sz="2400"/>
              <a:t>with additional functionalities,</a:t>
            </a:r>
            <a:endParaRPr b="1" sz="2400"/>
          </a:p>
        </p:txBody>
      </p:sp>
      <p:sp>
        <p:nvSpPr>
          <p:cNvPr id="199" name="Google Shape;199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00" name="Google Shape;200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01" name="Google Shape;201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MetaCDN provides users with the </a:t>
            </a:r>
            <a:r>
              <a:rPr b="1" lang="en-US" sz="2400"/>
              <a:t>high-level services of a CDN </a:t>
            </a:r>
            <a:r>
              <a:rPr lang="en-US" sz="2400"/>
              <a:t>for content distribution and </a:t>
            </a:r>
            <a:r>
              <a:rPr b="1" lang="en-US" sz="2400"/>
              <a:t>interacts with the low-level interfaces of storage clouds to optimally place the user content in accordance with the expected geography of its demand.</a:t>
            </a:r>
            <a:endParaRPr b="1" sz="2400"/>
          </a:p>
        </p:txBody>
      </p:sp>
      <p:sp>
        <p:nvSpPr>
          <p:cNvPr id="208" name="Google Shape;20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09" name="Google Shape;20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10" name="Google Shape;2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MetaCDN is a pioneering "4th generation" content delivery network (CDN) provider. Our patent pending approach leverages </a:t>
            </a:r>
            <a:r>
              <a:rPr b="1" lang="en-US" sz="2400"/>
              <a:t>Tier-1 Cloud Storage &amp; CDN suppliers such as Amazon, Microsoft and Google to offer enterprise-class content delivery, video encoding and streaming services on an unmatched global scale. </a:t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http://www.metacdn.com/aboutus</a:t>
            </a:r>
            <a:endParaRPr/>
          </a:p>
        </p:txBody>
      </p:sp>
      <p:sp>
        <p:nvSpPr>
          <p:cNvPr id="217" name="Google Shape;21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18" name="Google Shape;21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19" name="Google Shape;21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Founded in 2011 from </a:t>
            </a:r>
            <a:r>
              <a:rPr b="1" lang="en-US" sz="2400"/>
              <a:t>research out of the University of Melbourne</a:t>
            </a:r>
            <a:r>
              <a:rPr lang="en-US" sz="2400"/>
              <a:t>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MetaCDN is </a:t>
            </a:r>
            <a:r>
              <a:rPr b="1" lang="en-US" sz="2400"/>
              <a:t>backed by leading Australian venture capital firm Starfish Ventures and the University of Melbourne's commercialisation arm</a:t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http://www.metacdn.com/aboutus</a:t>
            </a:r>
            <a:endParaRPr/>
          </a:p>
        </p:txBody>
      </p:sp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656" y="3933056"/>
            <a:ext cx="6458554" cy="111797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28" name="Google Shape;22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29" name="Google Shape;22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-US" sz="2800"/>
              <a:t>What if we could create a low-cost, high performance overlay CDN using heterogenous storage clouds?</a:t>
            </a:r>
            <a:br>
              <a:rPr b="1" lang="en-US" sz="2800"/>
            </a:br>
            <a:endParaRPr b="1" sz="2800"/>
          </a:p>
        </p:txBody>
      </p:sp>
      <p:sp>
        <p:nvSpPr>
          <p:cNvPr id="235" name="Google Shape;23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Exploit the strengths and coverage footprints of multiple providers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Cherry pick providers based on customers QoS needs / cost budget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MetaCDN provides this while hiding the complexity from users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236" name="Google Shape;23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37" name="Google Shape;23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38" name="Google Shape;23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897753"/>
            <a:ext cx="8352928" cy="582494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8"/>
          <p:cNvSpPr/>
          <p:nvPr/>
        </p:nvSpPr>
        <p:spPr>
          <a:xfrm>
            <a:off x="2267744" y="188640"/>
            <a:ext cx="3072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MetaCDN Architecture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46" name="Google Shape;24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996951"/>
            <a:ext cx="8352928" cy="372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9"/>
          <p:cNvSpPr/>
          <p:nvPr/>
        </p:nvSpPr>
        <p:spPr>
          <a:xfrm>
            <a:off x="2267744" y="188640"/>
            <a:ext cx="3072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MetaCDN Architecture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425760" y="9807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MetaCDN interface exposes its services through users and applications through the Web;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interact with a portal,  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take advantage of the Web services.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56" name="Google Shape;2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Third Party Cloud Services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One of the key elements of cloud computing is </a:t>
            </a:r>
            <a:r>
              <a:rPr b="1" lang="en-US" sz="2400"/>
              <a:t>the possibility of composing services that belong to different vendors or integrating them into existing software systems.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service-oriented model, which is the basis of cloud computing, facilitates such an approach and provides the opportunity for </a:t>
            </a:r>
            <a:r>
              <a:rPr b="1" lang="en-US" sz="2400"/>
              <a:t>developing a new class of services that can be called third-party cloud services. </a:t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01" name="Google Shape;101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996951"/>
            <a:ext cx="8352928" cy="372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0"/>
          <p:cNvSpPr/>
          <p:nvPr/>
        </p:nvSpPr>
        <p:spPr>
          <a:xfrm>
            <a:off x="2267744" y="188640"/>
            <a:ext cx="3072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MetaCDN Architecture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0"/>
          <p:cNvSpPr txBox="1"/>
          <p:nvPr/>
        </p:nvSpPr>
        <p:spPr>
          <a:xfrm>
            <a:off x="425760" y="9807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portal constitutes a more intuitive interface for users with basic requirements,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Web service provides access to the full capabilities of MetaCDN and allows for more complex and sophisticated deployment. </a:t>
            </a:r>
            <a:endParaRPr/>
          </a:p>
        </p:txBody>
      </p:sp>
      <p:sp>
        <p:nvSpPr>
          <p:cNvPr id="265" name="Google Shape;2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66" name="Google Shape;2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67" name="Google Shape;2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996951"/>
            <a:ext cx="8352928" cy="3725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1"/>
          <p:cNvSpPr/>
          <p:nvPr/>
        </p:nvSpPr>
        <p:spPr>
          <a:xfrm>
            <a:off x="2267744" y="188640"/>
            <a:ext cx="30725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MetaCDN Architecture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425760" y="98072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main operations of MetaCDN are the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of deployments over storage clouds and their management</a:t>
            </a:r>
            <a:endParaRPr/>
          </a:p>
        </p:txBody>
      </p:sp>
      <p:sp>
        <p:nvSpPr>
          <p:cNvPr id="275" name="Google Shape;27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76" name="Google Shape;27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77" name="Google Shape;27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MetaCDN deployment options</a:t>
            </a:r>
            <a:endParaRPr/>
          </a:p>
        </p:txBody>
      </p:sp>
      <p:sp>
        <p:nvSpPr>
          <p:cNvPr id="283" name="Google Shape;28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particular, four different deployment options can be selected: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Coverage and performance-optimized deployment.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Direct deployment.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Cost-optimized deployment.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QoS optimized deployment.</a:t>
            </a:r>
            <a:endParaRPr sz="2400"/>
          </a:p>
        </p:txBody>
      </p:sp>
      <p:sp>
        <p:nvSpPr>
          <p:cNvPr id="284" name="Google Shape;284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85" name="Google Shape;285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86" name="Google Shape;286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292" name="Google Shape;29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293" name="Google Shape;29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23"/>
          <p:cNvPicPr preferRelativeResize="0"/>
          <p:nvPr/>
        </p:nvPicPr>
        <p:blipFill rotWithShape="1">
          <a:blip r:embed="rId3">
            <a:alphaModFix/>
          </a:blip>
          <a:srcRect b="44941" l="1215" r="0" t="0"/>
          <a:stretch/>
        </p:blipFill>
        <p:spPr>
          <a:xfrm>
            <a:off x="487016" y="384174"/>
            <a:ext cx="8189439" cy="5709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MetaCDN deployment options</a:t>
            </a:r>
            <a:endParaRPr/>
          </a:p>
        </p:txBody>
      </p:sp>
      <p:sp>
        <p:nvSpPr>
          <p:cNvPr id="300" name="Google Shape;30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In particular, four different deployment options can be selected: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Coverage and performance-optimized deployment-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this case MetaCDN </a:t>
            </a:r>
            <a:r>
              <a:rPr b="1" lang="en-US" sz="2400"/>
              <a:t>will deploy as many replicas as possible to all available locations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Direct deployment-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this case </a:t>
            </a:r>
            <a:r>
              <a:rPr b="1" lang="en-US" sz="2400"/>
              <a:t>MetaCDN allows the selection of the deployment regions for the content </a:t>
            </a:r>
            <a:r>
              <a:rPr lang="en-US" sz="2400"/>
              <a:t>and </a:t>
            </a:r>
            <a:r>
              <a:rPr b="1" lang="en-US" sz="2400"/>
              <a:t>will match the selected regions with the supported providers </a:t>
            </a:r>
            <a:r>
              <a:rPr lang="en-US" sz="2400"/>
              <a:t>serving those areas.</a:t>
            </a:r>
            <a:endParaRPr/>
          </a:p>
        </p:txBody>
      </p:sp>
      <p:sp>
        <p:nvSpPr>
          <p:cNvPr id="301" name="Google Shape;30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02" name="Google Shape;30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03" name="Google Shape;30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MetaCDN deployment options</a:t>
            </a:r>
            <a:endParaRPr/>
          </a:p>
        </p:txBody>
      </p:sp>
      <p:sp>
        <p:nvSpPr>
          <p:cNvPr id="309" name="Google Shape;30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Cost-optimized deployment-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In this case MetaCDN deploys </a:t>
            </a:r>
            <a:r>
              <a:rPr b="1" lang="en-US" sz="2400"/>
              <a:t>as many replicas in the locations identified by the deployment request. The </a:t>
            </a:r>
            <a:r>
              <a:rPr lang="en-US" sz="2400"/>
              <a:t>available storage transfer allowance and </a:t>
            </a:r>
            <a:r>
              <a:rPr b="1" lang="en-US" sz="2400"/>
              <a:t>budget will be used to deploy the replicas and keep them active for as long as possible.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QoS optimized deployment-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b="1" lang="en-US" sz="2400"/>
              <a:t>In this case MetaCDN selects the providers that can better match The QoS requirements attached to the deployment</a:t>
            </a:r>
            <a:r>
              <a:rPr lang="en-US" sz="2400"/>
              <a:t>, such as average response time and throughput from a particular location.</a:t>
            </a:r>
            <a:endParaRPr sz="2400"/>
          </a:p>
        </p:txBody>
      </p:sp>
      <p:sp>
        <p:nvSpPr>
          <p:cNvPr id="310" name="Google Shape;31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11" name="Google Shape;31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12" name="Google Shape;31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MetaCDN components</a:t>
            </a:r>
            <a:endParaRPr/>
          </a:p>
        </p:txBody>
      </p:sp>
      <p:sp>
        <p:nvSpPr>
          <p:cNvPr id="318" name="Google Shape;318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Of particular importance are three components: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MetaCDN Manager, 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MetaCDN QoS Monitor, and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Load Redirector.</a:t>
            </a:r>
            <a:endParaRPr/>
          </a:p>
        </p:txBody>
      </p:sp>
      <p:sp>
        <p:nvSpPr>
          <p:cNvPr id="319" name="Google Shape;319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20" name="Google Shape;320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21" name="Google Shape;32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7"/>
          <p:cNvSpPr txBox="1"/>
          <p:nvPr>
            <p:ph type="title"/>
          </p:nvPr>
        </p:nvSpPr>
        <p:spPr>
          <a:xfrm>
            <a:off x="457200" y="-27384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MetaCDN components</a:t>
            </a:r>
            <a:endParaRPr/>
          </a:p>
        </p:txBody>
      </p:sp>
      <p:sp>
        <p:nvSpPr>
          <p:cNvPr id="327" name="Google Shape;327;p27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Manager is responsible for </a:t>
            </a:r>
            <a:r>
              <a:rPr b="1" lang="en-US" sz="2400"/>
              <a:t>ensuring that all the content deployments are meeting the expected QoS.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Manager is supported in this Activity by the Monitor, which constantly probes storage providers and </a:t>
            </a:r>
            <a:r>
              <a:rPr b="1" lang="en-US" sz="2400"/>
              <a:t>monitors data </a:t>
            </a:r>
            <a:r>
              <a:rPr lang="en-US" sz="2400"/>
              <a:t>transfers to </a:t>
            </a:r>
            <a:r>
              <a:rPr b="1" lang="en-US" sz="2400"/>
              <a:t>assess the performance of each provider. </a:t>
            </a:r>
            <a:endParaRPr/>
          </a:p>
        </p:txBody>
      </p:sp>
      <p:sp>
        <p:nvSpPr>
          <p:cNvPr id="328" name="Google Shape;328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29" name="Google Shape;329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30" name="Google Shape;330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1" name="Google Shape;3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780927"/>
            <a:ext cx="8352928" cy="3941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8"/>
          <p:cNvSpPr txBox="1"/>
          <p:nvPr>
            <p:ph type="title"/>
          </p:nvPr>
        </p:nvSpPr>
        <p:spPr>
          <a:xfrm>
            <a:off x="539552" y="-1298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MetaCDN components</a:t>
            </a:r>
            <a:endParaRPr/>
          </a:p>
        </p:txBody>
      </p:sp>
      <p:sp>
        <p:nvSpPr>
          <p:cNvPr id="337" name="Google Shape;337;p28"/>
          <p:cNvSpPr txBox="1"/>
          <p:nvPr>
            <p:ph idx="1" type="body"/>
          </p:nvPr>
        </p:nvSpPr>
        <p:spPr>
          <a:xfrm>
            <a:off x="395536" y="62068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Content serving is controlled by the Load Redirector, Which is in-charge of </a:t>
            </a:r>
            <a:r>
              <a:rPr b="1" lang="en-US" sz="2400"/>
              <a:t>redirecting user content requests to the most suitable replica</a:t>
            </a:r>
            <a:r>
              <a:rPr lang="en-US" sz="2400"/>
              <a:t> given the condition of the systems and the options specified during the deployment.</a:t>
            </a:r>
            <a:endParaRPr/>
          </a:p>
        </p:txBody>
      </p:sp>
      <p:pic>
        <p:nvPicPr>
          <p:cNvPr id="338" name="Google Shape;33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276873"/>
            <a:ext cx="8352928" cy="444582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40" name="Google Shape;34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/>
          <p:nvPr>
            <p:ph type="title"/>
          </p:nvPr>
        </p:nvSpPr>
        <p:spPr>
          <a:xfrm>
            <a:off x="518864" y="11663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MetaCDN components</a:t>
            </a:r>
            <a:endParaRPr/>
          </a:p>
        </p:txBody>
      </p:sp>
      <p:sp>
        <p:nvSpPr>
          <p:cNvPr id="347" name="Google Shape;347;p29"/>
          <p:cNvSpPr txBox="1"/>
          <p:nvPr>
            <p:ph idx="1" type="body"/>
          </p:nvPr>
        </p:nvSpPr>
        <p:spPr>
          <a:xfrm>
            <a:off x="457200" y="73396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Interactions with storage clouds are managed by means of connectors</a:t>
            </a:r>
            <a:r>
              <a:rPr lang="en-US" sz="2400"/>
              <a:t>, which </a:t>
            </a:r>
            <a:r>
              <a:rPr b="1" lang="en-US" sz="2400"/>
              <a:t>abstract away the different interfaces exposed by the providers and present a uniform interface </a:t>
            </a:r>
            <a:r>
              <a:rPr lang="en-US" sz="2400"/>
              <a:t>within the MetaCDN system. </a:t>
            </a:r>
            <a:endParaRPr sz="2400"/>
          </a:p>
        </p:txBody>
      </p:sp>
      <p:pic>
        <p:nvPicPr>
          <p:cNvPr id="348" name="Google Shape;34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2276873"/>
            <a:ext cx="8352928" cy="4445828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50" name="Google Shape;35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51" name="Google Shape;35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Third Party Cloud Services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are </a:t>
            </a:r>
            <a:r>
              <a:rPr b="1" lang="en-US" sz="2400"/>
              <a:t>the result of adding value to preexisting cloud computing services, thus providing customers with a different and more sophisticated service.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Added value can be either created by smartly coordinating existing services or implementing additional features</a:t>
            </a:r>
            <a:r>
              <a:rPr lang="en-US" sz="2400"/>
              <a:t> on top of an existing basic service. </a:t>
            </a:r>
            <a:endParaRPr sz="2400"/>
          </a:p>
        </p:txBody>
      </p:sp>
      <p:sp>
        <p:nvSpPr>
          <p:cNvPr id="108" name="Google Shape;10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09" name="Google Shape;10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MetaCDN works</a:t>
            </a:r>
            <a:endParaRPr/>
          </a:p>
        </p:txBody>
      </p:sp>
      <p:pic>
        <p:nvPicPr>
          <p:cNvPr id="357" name="Google Shape;357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68760"/>
            <a:ext cx="8229600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59" name="Google Shape;3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MetaCDN works</a:t>
            </a:r>
            <a:endParaRPr/>
          </a:p>
        </p:txBody>
      </p:sp>
      <p:sp>
        <p:nvSpPr>
          <p:cNvPr id="366" name="Google Shape;366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67" name="Google Shape;3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950" y="1567904"/>
            <a:ext cx="8674100" cy="45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69" name="Google Shape;369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70" name="Google Shape;370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376" name="Google Shape;376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SpotCloud is an </a:t>
            </a:r>
            <a:r>
              <a:rPr b="1" lang="en-US" sz="2400"/>
              <a:t>online portal that implements a virtual marketplace,</a:t>
            </a:r>
            <a:r>
              <a:rPr lang="en-US" sz="2400"/>
              <a:t> </a:t>
            </a:r>
            <a:r>
              <a:rPr b="1" lang="en-US" sz="2400"/>
              <a:t>where sellers and buyers can register and trade </a:t>
            </a:r>
            <a:r>
              <a:rPr lang="en-US" sz="2400"/>
              <a:t>cloud computing services.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platform is a </a:t>
            </a:r>
            <a:r>
              <a:rPr b="1" lang="en-US" sz="2400"/>
              <a:t>market place operating in the IaaS sector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Buyers are looking for compute capacity that can meet the requirements of their applications, while sellers can make available their infrastructure to serve buyers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77" name="Google Shape;3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78" name="Google Shape;3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79" name="Google Shape;3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385" name="Google Shape;38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SpotCloud provides a comprehensive set of features that are expected for a virtual marketplace.</a:t>
            </a:r>
            <a:endParaRPr/>
          </a:p>
          <a:p>
            <a:pPr indent="-342900" lvl="0" marL="3429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Some of them include: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Detailed logging of all the buyers’ transactions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Full metering, billing for any capacity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Full control over pricing and availability of capacity in the market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Management of quotas and utilization levels for providers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Federation management (many providers, many customers, but one platform)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Hybrid cloud support (internal and external resource management)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Full market administration and reporting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Applications and pre-build appliances directories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386" name="Google Shape;386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87" name="Google Shape;387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/>
          <p:nvPr>
            <p:ph type="title"/>
          </p:nvPr>
        </p:nvSpPr>
        <p:spPr>
          <a:xfrm>
            <a:off x="457200" y="1825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394" name="Google Shape;394;p34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acting as an </a:t>
            </a:r>
            <a:r>
              <a:rPr b="1" lang="en-US" sz="2400"/>
              <a:t>intermediary for trading compute and storage </a:t>
            </a:r>
            <a:r>
              <a:rPr lang="en-US" sz="2400"/>
              <a:t>between consumers and service providers, it provides the two parties with added value. </a:t>
            </a:r>
            <a:endParaRPr sz="2400"/>
          </a:p>
        </p:txBody>
      </p:sp>
      <p:pic>
        <p:nvPicPr>
          <p:cNvPr id="395" name="Google Shape;39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568" y="1700808"/>
            <a:ext cx="8064896" cy="4824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397" name="Google Shape;39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398" name="Google Shape;39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404" name="Google Shape;404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addition, </a:t>
            </a:r>
            <a:r>
              <a:rPr b="1" lang="en-US" sz="2400">
                <a:solidFill>
                  <a:srgbClr val="FF0000"/>
                </a:solidFill>
              </a:rPr>
              <a:t>it allows users with available computing capacity to easily turn themselves into service providers by deploying the runtime environment required by SpotCloud on their infrastructure 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05" name="Google Shape;40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06" name="Google Shape;40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07" name="Google Shape;40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6"/>
          <p:cNvSpPr txBox="1"/>
          <p:nvPr>
            <p:ph type="title"/>
          </p:nvPr>
        </p:nvSpPr>
        <p:spPr>
          <a:xfrm>
            <a:off x="457200" y="1825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413" name="Google Shape;413;p36"/>
          <p:cNvSpPr txBox="1"/>
          <p:nvPr>
            <p:ph idx="1" type="body"/>
          </p:nvPr>
        </p:nvSpPr>
        <p:spPr>
          <a:xfrm>
            <a:off x="457200" y="548680"/>
            <a:ext cx="8229600" cy="5577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For service consumers, it acts as a market directory where they can browse and compare different IaaS service </a:t>
            </a:r>
            <a:r>
              <a:rPr lang="en-US" sz="2400"/>
              <a:t>offerings and select the most appropriate solution for them.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For service providers it constitutes an opportunity for advertising their offerings. </a:t>
            </a:r>
            <a:endParaRPr b="1" sz="2400"/>
          </a:p>
        </p:txBody>
      </p:sp>
      <p:pic>
        <p:nvPicPr>
          <p:cNvPr id="414" name="Google Shape;4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780928"/>
            <a:ext cx="7272213" cy="381642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16" name="Google Shape;416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17" name="Google Shape;417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3" name="Google Shape;423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SpotCloud, the First Clearinghouse at Marketplace for Cloud Computing Services, Launched by Enomaly</a:t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/>
              <a:t>??</a:t>
            </a:r>
            <a:endParaRPr b="1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/>
          </a:p>
        </p:txBody>
      </p:sp>
      <p:sp>
        <p:nvSpPr>
          <p:cNvPr id="424" name="Google Shape;42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25" name="Google Shape;42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26" name="Google Shape;42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432" name="Google Shape;432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For cloud service providers</a:t>
            </a:r>
            <a:r>
              <a:rPr lang="en-US" sz="2400"/>
              <a:t>, the SpotCloud marketplace platform provides </a:t>
            </a:r>
            <a:r>
              <a:rPr b="1" lang="en-US" sz="2400">
                <a:solidFill>
                  <a:srgbClr val="FF0000"/>
                </a:solidFill>
              </a:rPr>
              <a:t>an easy way to sell unused cloud capacity.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Cloud providers can use SpotCloud </a:t>
            </a:r>
            <a:r>
              <a:rPr b="1" lang="en-US" sz="2400">
                <a:solidFill>
                  <a:srgbClr val="FF0000"/>
                </a:solidFill>
              </a:rPr>
              <a:t>to clear out unused capacity and sell computing inventory that would otherwise go unsold, </a:t>
            </a:r>
            <a:r>
              <a:rPr lang="en-US" sz="2400"/>
              <a:t>enabling </a:t>
            </a:r>
            <a:r>
              <a:rPr b="1" lang="en-US" sz="2400">
                <a:solidFill>
                  <a:srgbClr val="FF0000"/>
                </a:solidFill>
              </a:rPr>
              <a:t>increased utilization and revenue, without undermining their standard pricing.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433" name="Google Shape;43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34" name="Google Shape;43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35" name="Google Shape;43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9"/>
          <p:cNvSpPr txBox="1"/>
          <p:nvPr>
            <p:ph type="title"/>
          </p:nvPr>
        </p:nvSpPr>
        <p:spPr>
          <a:xfrm>
            <a:off x="467544" y="26571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441" name="Google Shape;441;p39"/>
          <p:cNvSpPr txBox="1"/>
          <p:nvPr>
            <p:ph idx="1" type="body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SpotCloud is not only an enabler for IaaS providers and resellers,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Also includes a complete bookkeeping of the transactions associated with the use of resources. </a:t>
            </a:r>
            <a:endParaRPr b="1" sz="2400"/>
          </a:p>
        </p:txBody>
      </p:sp>
      <p:pic>
        <p:nvPicPr>
          <p:cNvPr id="442" name="Google Shape;4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348880"/>
            <a:ext cx="7272213" cy="424847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44" name="Google Shape;444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45" name="Google Shape;445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Third Party Cloud Services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395536" y="155679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Some examples of third-party services:-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MetaCDN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SpotCloud</a:t>
            </a:r>
            <a:endParaRPr sz="2400"/>
          </a:p>
        </p:txBody>
      </p:sp>
      <p:sp>
        <p:nvSpPr>
          <p:cNvPr id="117" name="Google Shape;11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18" name="Google Shape;11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19" name="Google Shape;11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0"/>
          <p:cNvSpPr txBox="1"/>
          <p:nvPr>
            <p:ph type="title"/>
          </p:nvPr>
        </p:nvSpPr>
        <p:spPr>
          <a:xfrm>
            <a:off x="457200" y="-27384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451" name="Google Shape;451;p40"/>
          <p:cNvSpPr txBox="1"/>
          <p:nvPr>
            <p:ph idx="1" type="body"/>
          </p:nvPr>
        </p:nvSpPr>
        <p:spPr>
          <a:xfrm>
            <a:off x="457200" y="476672"/>
            <a:ext cx="8229600" cy="564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Users deposit credit on their SpotCloud account and capacity sellers are paid following the usual pay- per-use model.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SpotCloud </a:t>
            </a:r>
            <a:r>
              <a:rPr b="1" lang="en-US" sz="2400"/>
              <a:t>retains a percentage of the amount billed to the user. </a:t>
            </a:r>
            <a:endParaRPr b="1" sz="2400"/>
          </a:p>
        </p:txBody>
      </p:sp>
      <p:pic>
        <p:nvPicPr>
          <p:cNvPr id="452" name="Google Shape;45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2060848"/>
            <a:ext cx="7272213" cy="4536504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54" name="Google Shape;454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55" name="Google Shape;455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SpotCloud</a:t>
            </a:r>
            <a:endParaRPr/>
          </a:p>
        </p:txBody>
      </p:sp>
      <p:sp>
        <p:nvSpPr>
          <p:cNvPr id="461" name="Google Shape;461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Moreover, by leveraging a </a:t>
            </a:r>
            <a:r>
              <a:rPr b="1" lang="en-US" sz="2400"/>
              <a:t>uniform runtime environment and virtual machine management layer, it provides users with a vendor lock-in-free solution,</a:t>
            </a:r>
            <a:r>
              <a:rPr lang="en-US" sz="2400"/>
              <a:t> which might be strategic for specific applications. </a:t>
            </a:r>
            <a:endParaRPr b="1" sz="2400"/>
          </a:p>
        </p:txBody>
      </p:sp>
      <p:sp>
        <p:nvSpPr>
          <p:cNvPr id="462" name="Google Shape;462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63" name="Google Shape;463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64" name="Google Shape;464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Federated Clouds/Intercloud</a:t>
            </a:r>
            <a:endParaRPr/>
          </a:p>
        </p:txBody>
      </p:sp>
      <p:sp>
        <p:nvSpPr>
          <p:cNvPr id="470" name="Google Shape;470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are enablers for MOCC since they provide </a:t>
            </a:r>
            <a:r>
              <a:rPr b="1" lang="en-US" sz="2400"/>
              <a:t>means for interoperation among different cloud providers.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Building aggregations of clouds that belong to different administrative domains.</a:t>
            </a:r>
            <a:endParaRPr b="1" sz="2400"/>
          </a:p>
        </p:txBody>
      </p:sp>
      <p:sp>
        <p:nvSpPr>
          <p:cNvPr id="471" name="Google Shape;471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72" name="Google Shape;472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73" name="Google Shape;473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Federated Clouds</a:t>
            </a:r>
            <a:endParaRPr/>
          </a:p>
        </p:txBody>
      </p:sp>
      <p:sp>
        <p:nvSpPr>
          <p:cNvPr id="479" name="Google Shape;479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Federation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Creation of an organization that supersedes the decisional and administrative power</a:t>
            </a:r>
            <a:r>
              <a:rPr lang="en-US" sz="2400"/>
              <a:t> of the single entities and that acts as a whole.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Within a cloud computing context, </a:t>
            </a:r>
            <a:r>
              <a:rPr b="1" lang="en-US" sz="2400">
                <a:solidFill>
                  <a:srgbClr val="FF0000"/>
                </a:solidFill>
              </a:rPr>
              <a:t>the word federation implies that there are agreements between the various cloud providers</a:t>
            </a:r>
            <a:r>
              <a:rPr lang="en-US" sz="2400"/>
              <a:t>, allowing them to leverage each other’s services in a privileged manner.</a:t>
            </a:r>
            <a:endParaRPr b="1" sz="2400"/>
          </a:p>
        </p:txBody>
      </p:sp>
      <p:sp>
        <p:nvSpPr>
          <p:cNvPr id="480" name="Google Shape;480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81" name="Google Shape;481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82" name="Google Shape;48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Federated Clouds</a:t>
            </a:r>
            <a:endParaRPr/>
          </a:p>
        </p:txBody>
      </p:sp>
      <p:sp>
        <p:nvSpPr>
          <p:cNvPr id="488" name="Google Shape;488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Definition:-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b="1" lang="en-US" sz="2400">
                <a:solidFill>
                  <a:srgbClr val="FF0000"/>
                </a:solidFill>
              </a:rPr>
              <a:t>“Cloud federation manages consistency and access controls when two or more independent geographically distinct Clouds share either authentication, files, computing resources, command and control or access to storage resources”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-By Reuven Cohen, founder and CTO of Enomaly Inc. </a:t>
            </a:r>
            <a:endParaRPr b="1" sz="2400"/>
          </a:p>
        </p:txBody>
      </p:sp>
      <p:sp>
        <p:nvSpPr>
          <p:cNvPr id="489" name="Google Shape;489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90" name="Google Shape;490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491" name="Google Shape;491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Technologies for cloud federations </a:t>
            </a:r>
            <a:endParaRPr/>
          </a:p>
        </p:txBody>
      </p:sp>
      <p:sp>
        <p:nvSpPr>
          <p:cNvPr id="497" name="Google Shape;497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Even though the concept of cloud federation or the InterCloud is still immature</a:t>
            </a:r>
            <a:r>
              <a:rPr lang="en-US" sz="2400"/>
              <a:t>, there are some supporting technologies that enable the deployment of interoperable clouds:-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RESERVOIR</a:t>
            </a:r>
            <a:endParaRPr sz="2400"/>
          </a:p>
        </p:txBody>
      </p:sp>
      <p:sp>
        <p:nvSpPr>
          <p:cNvPr id="498" name="Google Shape;49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499" name="Google Shape;49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00" name="Google Shape;50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RESERVOIR</a:t>
            </a:r>
            <a:endParaRPr/>
          </a:p>
        </p:txBody>
      </p:sp>
      <p:sp>
        <p:nvSpPr>
          <p:cNvPr id="506" name="Google Shape;506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Resources and Services Virtualization Without Barriers, or RESERVOIR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European research project focused on developing an architecture that supports </a:t>
            </a:r>
            <a:r>
              <a:rPr b="1" lang="en-US" sz="2400">
                <a:solidFill>
                  <a:srgbClr val="FF0000"/>
                </a:solidFill>
              </a:rPr>
              <a:t>providers of cloud infrastructures to dynamically partner with each other to extend their capabilities while preserving their administrative autonomy.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507" name="Google Shape;507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08" name="Google Shape;508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09" name="Google Shape;509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7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Architecture</a:t>
            </a:r>
            <a:endParaRPr b="1"/>
          </a:p>
        </p:txBody>
      </p:sp>
      <p:sp>
        <p:nvSpPr>
          <p:cNvPr id="515" name="Google Shape;51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16" name="Google Shape;51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17" name="Google Shape;51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8" name="Google Shape;51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609572"/>
            <a:ext cx="7704856" cy="5627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Architecture</a:t>
            </a:r>
            <a:endParaRPr b="1"/>
          </a:p>
        </p:txBody>
      </p:sp>
      <p:sp>
        <p:nvSpPr>
          <p:cNvPr id="524" name="Google Shape;52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25" name="Google Shape;52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26" name="Google Shape;526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7" name="Google Shape;527;p48"/>
          <p:cNvSpPr txBox="1"/>
          <p:nvPr>
            <p:ph idx="1" type="body"/>
          </p:nvPr>
        </p:nvSpPr>
        <p:spPr>
          <a:xfrm>
            <a:off x="107504" y="404664"/>
            <a:ext cx="4176464" cy="5976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Service Manager –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Constitutes the front-end used by service providers to submit service </a:t>
            </a:r>
            <a:r>
              <a:rPr lang="en-US" sz="2400"/>
              <a:t>manifests, negotiate pricing, and monitor applications.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This component deploys and provisions VEEs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according to the service manifest and </a:t>
            </a:r>
            <a:r>
              <a:rPr b="1" lang="en-US" sz="2400">
                <a:solidFill>
                  <a:srgbClr val="FF0000"/>
                </a:solidFill>
              </a:rPr>
              <a:t>monitors and enforces SLA compliance by controlling the capacity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of a service application. 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28" name="Google Shape;528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456" y="692696"/>
            <a:ext cx="4896544" cy="5688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9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Architecture</a:t>
            </a:r>
            <a:endParaRPr b="1"/>
          </a:p>
        </p:txBody>
      </p:sp>
      <p:sp>
        <p:nvSpPr>
          <p:cNvPr id="534" name="Google Shape;534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35" name="Google Shape;535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36" name="Google Shape;536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7" name="Google Shape;537;p49"/>
          <p:cNvSpPr txBox="1"/>
          <p:nvPr>
            <p:ph idx="1" type="body"/>
          </p:nvPr>
        </p:nvSpPr>
        <p:spPr>
          <a:xfrm>
            <a:off x="251520" y="548680"/>
            <a:ext cx="4176464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Virtual Execution Environment (VEE) Manager –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Core of the RESERVOIR middleware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is responsible for the optimal placement of VEEs into VEE hosts according to the constraints expressed by the Service Manager. </a:t>
            </a:r>
            <a:endParaRPr/>
          </a:p>
        </p:txBody>
      </p:sp>
      <p:pic>
        <p:nvPicPr>
          <p:cNvPr id="538" name="Google Shape;5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456" y="1412776"/>
            <a:ext cx="4896544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CDN?</a:t>
            </a:r>
            <a:endParaRPr/>
          </a:p>
        </p:txBody>
      </p:sp>
      <p:sp>
        <p:nvSpPr>
          <p:cNvPr id="125" name="Google Shape;12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content delivery network (CDN) is </a:t>
            </a:r>
            <a:r>
              <a:rPr b="1" lang="en-US" sz="2400"/>
              <a:t>a network of interconnected servers that speeds up webpage loading </a:t>
            </a:r>
            <a:r>
              <a:rPr lang="en-US" sz="2400"/>
              <a:t>for data-heavy applications.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CDN can stand for content delivery network or content distribution network. </a:t>
            </a:r>
            <a:endParaRPr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https://aws.amazon.com/what-is/cdn/</a:t>
            </a:r>
            <a:endParaRPr/>
          </a:p>
        </p:txBody>
      </p:sp>
      <p:sp>
        <p:nvSpPr>
          <p:cNvPr id="126" name="Google Shape;12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0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Architecture</a:t>
            </a:r>
            <a:endParaRPr b="1"/>
          </a:p>
        </p:txBody>
      </p:sp>
      <p:sp>
        <p:nvSpPr>
          <p:cNvPr id="544" name="Google Shape;544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45" name="Google Shape;545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46" name="Google Shape;546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50"/>
          <p:cNvSpPr txBox="1"/>
          <p:nvPr>
            <p:ph idx="1" type="body"/>
          </p:nvPr>
        </p:nvSpPr>
        <p:spPr>
          <a:xfrm>
            <a:off x="251520" y="548680"/>
            <a:ext cx="4104456" cy="5904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Virtual Execution Environment (VEE) Manager –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Moreover, the VEE Manager </a:t>
            </a:r>
            <a:r>
              <a:rPr b="1" lang="en-US" sz="2400">
                <a:solidFill>
                  <a:srgbClr val="FF0000"/>
                </a:solidFill>
              </a:rPr>
              <a:t>also interacts with VEE Managers in other sites to provision additional instances for the execution of service applications or move VEEs to other sites in case of overload.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component </a:t>
            </a:r>
            <a:r>
              <a:rPr b="1" lang="en-US" sz="2400">
                <a:solidFill>
                  <a:srgbClr val="FF0000"/>
                </a:solidFill>
              </a:rPr>
              <a:t>realizes the cloud federation. </a:t>
            </a:r>
            <a:endParaRPr/>
          </a:p>
        </p:txBody>
      </p:sp>
      <p:pic>
        <p:nvPicPr>
          <p:cNvPr id="548" name="Google Shape;54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456" y="1412776"/>
            <a:ext cx="4896544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1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Architecture</a:t>
            </a:r>
            <a:endParaRPr b="1"/>
          </a:p>
        </p:txBody>
      </p:sp>
      <p:sp>
        <p:nvSpPr>
          <p:cNvPr id="554" name="Google Shape;554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55" name="Google Shape;555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56" name="Google Shape;556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7" name="Google Shape;557;p51"/>
          <p:cNvSpPr txBox="1"/>
          <p:nvPr>
            <p:ph idx="1" type="body"/>
          </p:nvPr>
        </p:nvSpPr>
        <p:spPr>
          <a:xfrm>
            <a:off x="251520" y="836712"/>
            <a:ext cx="3816424" cy="5030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VEE Host(VEEH) –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Interacts with the VEE Manager to </a:t>
            </a:r>
            <a:r>
              <a:rPr b="1" lang="en-US" sz="2400">
                <a:solidFill>
                  <a:srgbClr val="FF0000"/>
                </a:solidFill>
              </a:rPr>
              <a:t>put into practice the IT management decisions regarding heterogeneous sets of virtualization platforms.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Ensures </a:t>
            </a:r>
            <a:r>
              <a:rPr b="1" lang="en-US" sz="2400">
                <a:solidFill>
                  <a:srgbClr val="FF0000"/>
                </a:solidFill>
              </a:rPr>
              <a:t>networking among VEEs that belong to the same application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558" name="Google Shape;55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456" y="1412776"/>
            <a:ext cx="4896544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52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Architecture</a:t>
            </a:r>
            <a:endParaRPr b="1"/>
          </a:p>
        </p:txBody>
      </p:sp>
      <p:sp>
        <p:nvSpPr>
          <p:cNvPr id="564" name="Google Shape;564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65" name="Google Shape;565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66" name="Google Shape;566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52"/>
          <p:cNvSpPr txBox="1"/>
          <p:nvPr>
            <p:ph idx="1" type="body"/>
          </p:nvPr>
        </p:nvSpPr>
        <p:spPr>
          <a:xfrm>
            <a:off x="251520" y="836712"/>
            <a:ext cx="3816424" cy="5030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 sz="2600"/>
              <a:t>VEE Host(VEEH) –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VEEH </a:t>
            </a:r>
            <a:r>
              <a:rPr b="1" lang="en-US" sz="2600">
                <a:solidFill>
                  <a:srgbClr val="FF0000"/>
                </a:solidFill>
              </a:rPr>
              <a:t>encapsulates all platform-specific management </a:t>
            </a:r>
            <a:r>
              <a:rPr lang="en-US" sz="2600"/>
              <a:t>that is required to expose the used virtualization technology </a:t>
            </a:r>
            <a:r>
              <a:rPr b="1" lang="en-US" sz="2600">
                <a:solidFill>
                  <a:srgbClr val="FF0000"/>
                </a:solidFill>
              </a:rPr>
              <a:t>through a standardized interface to the VEE Manager. </a:t>
            </a:r>
            <a:endParaRPr/>
          </a:p>
        </p:txBody>
      </p:sp>
      <p:pic>
        <p:nvPicPr>
          <p:cNvPr id="568" name="Google Shape;56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456" y="1412776"/>
            <a:ext cx="4896544" cy="417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3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Cloud deployment</a:t>
            </a:r>
            <a:endParaRPr b="1"/>
          </a:p>
        </p:txBody>
      </p:sp>
      <p:sp>
        <p:nvSpPr>
          <p:cNvPr id="574" name="Google Shape;574;p53"/>
          <p:cNvSpPr txBox="1"/>
          <p:nvPr>
            <p:ph idx="1" type="body"/>
          </p:nvPr>
        </p:nvSpPr>
        <p:spPr>
          <a:xfrm>
            <a:off x="457200" y="481942"/>
            <a:ext cx="8229600" cy="5030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framework defines an infrastructure overlay that spans multiple administrative domains and different geographic locations.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Each site runs the RESERVOIR software stack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575" name="Google Shape;575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76" name="Google Shape;576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77" name="Google Shape;577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8" name="Google Shape;578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2420888"/>
            <a:ext cx="6903854" cy="408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4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Cloud deployment</a:t>
            </a:r>
            <a:endParaRPr/>
          </a:p>
        </p:txBody>
      </p:sp>
      <p:sp>
        <p:nvSpPr>
          <p:cNvPr id="584" name="Google Shape;584;p54"/>
          <p:cNvSpPr txBox="1"/>
          <p:nvPr>
            <p:ph idx="1" type="body"/>
          </p:nvPr>
        </p:nvSpPr>
        <p:spPr>
          <a:xfrm>
            <a:off x="457200" y="1052736"/>
            <a:ext cx="8229600" cy="44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Infrastructure providers operate RESERVOIR sites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Service providers define service applications</a:t>
            </a:r>
            <a:endParaRPr/>
          </a:p>
        </p:txBody>
      </p:sp>
      <p:sp>
        <p:nvSpPr>
          <p:cNvPr id="585" name="Google Shape;58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86" name="Google Shape;58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87" name="Google Shape;58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8" name="Google Shape;58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060848"/>
            <a:ext cx="8288498" cy="43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Cloud deployment</a:t>
            </a:r>
            <a:endParaRPr/>
          </a:p>
        </p:txBody>
      </p:sp>
      <p:sp>
        <p:nvSpPr>
          <p:cNvPr id="594" name="Google Shape;594;p55"/>
          <p:cNvSpPr txBox="1"/>
          <p:nvPr>
            <p:ph idx="1" type="body"/>
          </p:nvPr>
        </p:nvSpPr>
        <p:spPr>
          <a:xfrm>
            <a:off x="457200" y="481942"/>
            <a:ext cx="8229600" cy="5030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first case, the </a:t>
            </a:r>
            <a:r>
              <a:rPr b="1" lang="en-US" sz="2400">
                <a:solidFill>
                  <a:srgbClr val="FF0000"/>
                </a:solidFill>
              </a:rPr>
              <a:t>service provider conducts sizing to identify the appropriate number of components to be required for a given workload condition.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specification is obtained </a:t>
            </a:r>
            <a:r>
              <a:rPr b="1" lang="en-US" sz="2400">
                <a:solidFill>
                  <a:srgbClr val="FF0000"/>
                </a:solidFill>
              </a:rPr>
              <a:t>by means of minimal service configuration and a set of elasticity rules that are used by RESERVOIR</a:t>
            </a:r>
            <a:endParaRPr sz="2400">
              <a:solidFill>
                <a:srgbClr val="FF0000"/>
              </a:solidFill>
            </a:endParaRPr>
          </a:p>
        </p:txBody>
      </p:sp>
      <p:sp>
        <p:nvSpPr>
          <p:cNvPr id="595" name="Google Shape;595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596" name="Google Shape;596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597" name="Google Shape;597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8" name="Google Shape;598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6550" y="3429000"/>
            <a:ext cx="5930900" cy="3079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6"/>
          <p:cNvSpPr txBox="1"/>
          <p:nvPr>
            <p:ph type="title"/>
          </p:nvPr>
        </p:nvSpPr>
        <p:spPr>
          <a:xfrm>
            <a:off x="457200" y="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RESERVOIR Cloud deployment</a:t>
            </a:r>
            <a:endParaRPr/>
          </a:p>
        </p:txBody>
      </p:sp>
      <p:sp>
        <p:nvSpPr>
          <p:cNvPr id="604" name="Google Shape;604;p56"/>
          <p:cNvSpPr txBox="1"/>
          <p:nvPr>
            <p:ph idx="1" type="body"/>
          </p:nvPr>
        </p:nvSpPr>
        <p:spPr>
          <a:xfrm>
            <a:off x="457200" y="481942"/>
            <a:ext cx="8229600" cy="5030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second case, the service provider provides </a:t>
            </a:r>
            <a:r>
              <a:rPr b="1" lang="en-US" sz="2400">
                <a:solidFill>
                  <a:srgbClr val="FF0000"/>
                </a:solidFill>
              </a:rPr>
              <a:t>neither a minimal service configuration nor elasticity rules.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The sizing is automatically made by the RESERVOIR middleware, which tries to minimize overprovisioning.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605" name="Google Shape;605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06" name="Google Shape;60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07" name="Google Shape;607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8" name="Google Shape;60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149698"/>
            <a:ext cx="8288498" cy="4303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Intercloud</a:t>
            </a:r>
            <a:endParaRPr/>
          </a:p>
        </p:txBody>
      </p:sp>
      <p:sp>
        <p:nvSpPr>
          <p:cNvPr id="614" name="Google Shape;614;p5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InterCloud is a term that is often </a:t>
            </a:r>
            <a:r>
              <a:rPr b="1" lang="en-US" sz="2400"/>
              <a:t>used interchangeably to express the concept of Cloud federation.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It was introduced by Cisco </a:t>
            </a:r>
            <a:r>
              <a:rPr lang="en-US" sz="2400"/>
              <a:t>for expressing </a:t>
            </a:r>
            <a:r>
              <a:rPr b="1" lang="en-US" sz="2400"/>
              <a:t>a composition of clouds that are interconnected by means of open standards </a:t>
            </a:r>
            <a:r>
              <a:rPr lang="en-US" sz="2400"/>
              <a:t>to provide a universal environment that leverages cloud computing services. </a:t>
            </a:r>
            <a:endParaRPr b="1" sz="2400"/>
          </a:p>
        </p:txBody>
      </p:sp>
      <p:sp>
        <p:nvSpPr>
          <p:cNvPr id="615" name="Google Shape;615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16" name="Google Shape;616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17" name="Google Shape;617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Intercloud</a:t>
            </a:r>
            <a:endParaRPr/>
          </a:p>
        </p:txBody>
      </p:sp>
      <p:sp>
        <p:nvSpPr>
          <p:cNvPr id="623" name="Google Shape;623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By mimicking the Internet term, often referred as the “network of networks,”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InterCloud represents a “Cloud of Clouds”</a:t>
            </a:r>
            <a:endParaRPr b="1" sz="2400"/>
          </a:p>
        </p:txBody>
      </p:sp>
      <p:sp>
        <p:nvSpPr>
          <p:cNvPr id="624" name="Google Shape;624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25" name="Google Shape;625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26" name="Google Shape;626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Intercloud</a:t>
            </a:r>
            <a:endParaRPr/>
          </a:p>
        </p:txBody>
      </p:sp>
      <p:sp>
        <p:nvSpPr>
          <p:cNvPr id="632" name="Google Shape;632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Intercloud Expresses the same concept of federating together clouds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many cases acceptable,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Some practitioners and experts like Ellen Rubin,founder and VP of Products at CloudSwitch— </a:t>
            </a:r>
            <a:r>
              <a:rPr b="1" lang="en-US" sz="2400"/>
              <a:t>prefer to give different connotations to the two terms:</a:t>
            </a:r>
            <a:endParaRPr/>
          </a:p>
        </p:txBody>
      </p:sp>
      <p:sp>
        <p:nvSpPr>
          <p:cNvPr id="633" name="Google Shape;63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34" name="Google Shape;63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35" name="Google Shape;63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CDN?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When a user visits a website, data from that website's server has to travel across the internet to reach the user's computer. </a:t>
            </a:r>
            <a:r>
              <a:rPr b="1" lang="en-US" sz="2400"/>
              <a:t>If the user is located far from that server, it will take a long time to load a large file, such as a video or website image.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Instead, the </a:t>
            </a:r>
            <a:r>
              <a:rPr b="1" lang="en-US" sz="2400"/>
              <a:t>website content is stored on CDN servers geographically closer to the users and reaches their computers much faster.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https://aws.amazon.com/what-is/cdn/</a:t>
            </a:r>
            <a:endParaRPr/>
          </a:p>
        </p:txBody>
      </p:sp>
      <p:sp>
        <p:nvSpPr>
          <p:cNvPr id="135" name="Google Shape;135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Intercloud</a:t>
            </a:r>
            <a:endParaRPr/>
          </a:p>
        </p:txBody>
      </p:sp>
      <p:sp>
        <p:nvSpPr>
          <p:cNvPr id="641" name="Google Shape;641;p6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InterCloud refers mostly to a global vision in which interoperability among different cloud providers is </a:t>
            </a:r>
            <a:r>
              <a:rPr b="1" lang="en-US" sz="2400">
                <a:solidFill>
                  <a:srgbClr val="FF0000"/>
                </a:solidFill>
              </a:rPr>
              <a:t>governed by standards, thus creating an open platform where applications can shift workloads and freely compose services from different sources.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On the other hand, the concept of a cloud federation is more general and </a:t>
            </a:r>
            <a:r>
              <a:rPr b="1" lang="en-US" sz="2400">
                <a:solidFill>
                  <a:srgbClr val="FF0000"/>
                </a:solidFill>
              </a:rPr>
              <a:t>includes ad hoc aggregations between cloud providers on the basis of private agreements and proprietary interfaces. </a:t>
            </a:r>
            <a:endParaRPr b="1" sz="2400">
              <a:solidFill>
                <a:srgbClr val="FF0000"/>
              </a:solidFill>
            </a:endParaRPr>
          </a:p>
        </p:txBody>
      </p:sp>
      <p:sp>
        <p:nvSpPr>
          <p:cNvPr id="642" name="Google Shape;64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43" name="Google Shape;64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44" name="Google Shape;64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650" name="Google Shape;650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51" name="Google Shape;651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52" name="Google Shape;652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6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654" name="Google Shape;65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287462"/>
            <a:ext cx="8280920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660" name="Google Shape;660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61" name="Google Shape;661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62" name="Google Shape;662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3" name="Google Shape;663;p6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InterCloud is a service-oriented architectural framework for cloud federation that supports utility-driven interconnection of clouds</a:t>
            </a:r>
            <a:endParaRPr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669" name="Google Shape;669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70" name="Google Shape;670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71" name="Google Shape;671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2" name="Google Shape;672;p63"/>
          <p:cNvSpPr txBox="1"/>
          <p:nvPr>
            <p:ph idx="1" type="body"/>
          </p:nvPr>
        </p:nvSpPr>
        <p:spPr>
          <a:xfrm>
            <a:off x="179512" y="1556792"/>
            <a:ext cx="338437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The InterCloud model comprises two main elements: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CloudExchange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CloudCoordinator</a:t>
            </a:r>
            <a:endParaRPr sz="2400"/>
          </a:p>
        </p:txBody>
      </p:sp>
      <p:pic>
        <p:nvPicPr>
          <p:cNvPr id="673" name="Google Shape;67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7864" y="1287462"/>
            <a:ext cx="5616624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679" name="Google Shape;679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80" name="Google Shape;680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81" name="Google Shape;681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2" name="Google Shape;682;p64"/>
          <p:cNvSpPr txBox="1"/>
          <p:nvPr>
            <p:ph idx="1" type="body"/>
          </p:nvPr>
        </p:nvSpPr>
        <p:spPr>
          <a:xfrm>
            <a:off x="179512" y="1052736"/>
            <a:ext cx="3384376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CloudExchange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is the </a:t>
            </a:r>
            <a:r>
              <a:rPr b="1" lang="en-US" sz="2400">
                <a:solidFill>
                  <a:srgbClr val="FF0000"/>
                </a:solidFill>
              </a:rPr>
              <a:t>market-making component of the architecture.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offers </a:t>
            </a:r>
            <a:r>
              <a:rPr b="1" lang="en-US" sz="2400"/>
              <a:t>services that allow providers to find each other</a:t>
            </a:r>
            <a:r>
              <a:rPr lang="en-US" sz="2400"/>
              <a:t> in order to directly trade cloud assets, as well as </a:t>
            </a:r>
            <a:r>
              <a:rPr b="1" lang="en-US" sz="2400"/>
              <a:t>allowing parties to register and run auctions. </a:t>
            </a:r>
            <a:endParaRPr b="1" sz="2400"/>
          </a:p>
        </p:txBody>
      </p:sp>
      <p:pic>
        <p:nvPicPr>
          <p:cNvPr id="683" name="Google Shape;683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1287462"/>
            <a:ext cx="5112568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689" name="Google Shape;689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690" name="Google Shape;690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691" name="Google Shape;691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2" name="Google Shape;692;p65"/>
          <p:cNvSpPr txBox="1"/>
          <p:nvPr>
            <p:ph idx="1" type="body"/>
          </p:nvPr>
        </p:nvSpPr>
        <p:spPr>
          <a:xfrm>
            <a:off x="179512" y="1052736"/>
            <a:ext cx="3528392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CloudExchange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former case, </a:t>
            </a:r>
            <a:r>
              <a:rPr b="1" lang="en-US" sz="2400">
                <a:solidFill>
                  <a:srgbClr val="FF0000"/>
                </a:solidFill>
              </a:rPr>
              <a:t>CloudExchange acts as a directory service</a:t>
            </a:r>
            <a:r>
              <a:rPr lang="en-US" sz="2400"/>
              <a:t> for the federation.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the latter case, </a:t>
            </a:r>
            <a:r>
              <a:rPr b="1" lang="en-US" sz="2400">
                <a:solidFill>
                  <a:srgbClr val="FF0000"/>
                </a:solidFill>
              </a:rPr>
              <a:t>it runs the auction.</a:t>
            </a:r>
            <a:endParaRPr b="1" sz="2400">
              <a:solidFill>
                <a:srgbClr val="FF0000"/>
              </a:solidFill>
            </a:endParaRPr>
          </a:p>
        </p:txBody>
      </p:sp>
      <p:pic>
        <p:nvPicPr>
          <p:cNvPr id="693" name="Google Shape;69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287462"/>
            <a:ext cx="5328592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699" name="Google Shape;699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700" name="Google Shape;700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701" name="Google Shape;701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2" name="Google Shape;702;p66"/>
          <p:cNvSpPr txBox="1"/>
          <p:nvPr>
            <p:ph idx="1" type="body"/>
          </p:nvPr>
        </p:nvSpPr>
        <p:spPr>
          <a:xfrm>
            <a:off x="179512" y="1052736"/>
            <a:ext cx="3528392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CloudExchange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CloudCoordinator has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Front-end components </a:t>
            </a:r>
            <a:r>
              <a:rPr lang="en-US" sz="2400"/>
              <a:t>(i.e., elements that interact with the federation)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Back-end components </a:t>
            </a:r>
            <a:r>
              <a:rPr lang="en-US" sz="2400"/>
              <a:t>(i.e., components that interact with the associated datacenter). </a:t>
            </a:r>
            <a:endParaRPr b="1" sz="2400"/>
          </a:p>
        </p:txBody>
      </p:sp>
      <p:pic>
        <p:nvPicPr>
          <p:cNvPr id="703" name="Google Shape;703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287462"/>
            <a:ext cx="5328592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709" name="Google Shape;709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710" name="Google Shape;710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711" name="Google Shape;711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67"/>
          <p:cNvSpPr txBox="1"/>
          <p:nvPr>
            <p:ph idx="1" type="body"/>
          </p:nvPr>
        </p:nvSpPr>
        <p:spPr>
          <a:xfrm>
            <a:off x="179512" y="1052736"/>
            <a:ext cx="3528392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CloudExchange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Front-end components </a:t>
            </a:r>
            <a:r>
              <a:rPr b="1" lang="en-US" sz="2400">
                <a:solidFill>
                  <a:srgbClr val="FF0000"/>
                </a:solidFill>
              </a:rPr>
              <a:t>interact with the CloudExchange and with other coordinators. </a:t>
            </a:r>
            <a:endParaRPr b="1" sz="2400"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Allows datacenters to announce their offers and requirements</a:t>
            </a:r>
            <a:endParaRPr/>
          </a:p>
        </p:txBody>
      </p:sp>
      <p:pic>
        <p:nvPicPr>
          <p:cNvPr id="713" name="Google Shape;713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287462"/>
            <a:ext cx="5328592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719" name="Google Shape;719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720" name="Google Shape;720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721" name="Google Shape;721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2" name="Google Shape;722;p68"/>
          <p:cNvSpPr txBox="1"/>
          <p:nvPr>
            <p:ph idx="1" type="body"/>
          </p:nvPr>
        </p:nvSpPr>
        <p:spPr>
          <a:xfrm>
            <a:off x="179512" y="1052736"/>
            <a:ext cx="3528392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CloudExchange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Back-end components allows the </a:t>
            </a:r>
            <a:r>
              <a:rPr b="1" lang="en-US" sz="2400">
                <a:solidFill>
                  <a:srgbClr val="FF0000"/>
                </a:solidFill>
              </a:rPr>
              <a:t>Coordinator to learn about the current state of the datacenter</a:t>
            </a:r>
            <a:r>
              <a:rPr lang="en-US" sz="2400">
                <a:solidFill>
                  <a:srgbClr val="FF0000"/>
                </a:solidFill>
              </a:rPr>
              <a:t> </a:t>
            </a:r>
            <a:r>
              <a:rPr lang="en-US" sz="2400"/>
              <a:t>to decide </a:t>
            </a:r>
            <a:r>
              <a:rPr b="1" lang="en-US" sz="2400"/>
              <a:t>whether actions from the federation are required or not.</a:t>
            </a:r>
            <a:endParaRPr b="1" sz="2400"/>
          </a:p>
        </p:txBody>
      </p:sp>
      <p:pic>
        <p:nvPicPr>
          <p:cNvPr id="723" name="Google Shape;72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287462"/>
            <a:ext cx="5328592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729" name="Google Shape;729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730" name="Google Shape;730;p6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731" name="Google Shape;731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2" name="Google Shape;732;p69"/>
          <p:cNvSpPr txBox="1"/>
          <p:nvPr>
            <p:ph idx="1" type="body"/>
          </p:nvPr>
        </p:nvSpPr>
        <p:spPr>
          <a:xfrm>
            <a:off x="179512" y="1052736"/>
            <a:ext cx="3528392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2400"/>
              <a:t>CloudExchange</a:t>
            </a:r>
            <a:endParaRPr b="1" sz="2400"/>
          </a:p>
          <a:p>
            <a:pPr indent="-457200" lvl="0" marL="4572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400"/>
              <a:t>Wherever the </a:t>
            </a:r>
            <a:r>
              <a:rPr b="1" lang="en-US" sz="2400"/>
              <a:t>Coordinator detects that extra resources are required by the datacenter, </a:t>
            </a:r>
            <a:endParaRPr b="1" sz="2400"/>
          </a:p>
          <a:p>
            <a:pPr indent="-457200" lvl="0" marL="4572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400"/>
              <a:t>it triggers the </a:t>
            </a:r>
            <a:r>
              <a:rPr b="1" lang="en-US" sz="2400"/>
              <a:t>process of discovery of potential providers </a:t>
            </a:r>
            <a:r>
              <a:rPr lang="en-US" sz="2400"/>
              <a:t>(by interacting with the cloud federation). </a:t>
            </a:r>
            <a:endParaRPr sz="2400"/>
          </a:p>
          <a:p>
            <a:pPr indent="-457200" lvl="0" marL="45720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arenR"/>
            </a:pPr>
            <a:r>
              <a:rPr lang="en-US" sz="2400"/>
              <a:t>Once </a:t>
            </a:r>
            <a:r>
              <a:rPr b="1" lang="en-US" sz="2400"/>
              <a:t>potential providers are discovered and the preferred one is selected, the Coordinator contacts the remote Coordinator and negotiates</a:t>
            </a:r>
            <a:endParaRPr b="1" sz="2400"/>
          </a:p>
        </p:txBody>
      </p:sp>
      <p:pic>
        <p:nvPicPr>
          <p:cNvPr id="733" name="Google Shape;733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287462"/>
            <a:ext cx="5328592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is a CDN important?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primary purpose of a content delivery network (CDN) is to </a:t>
            </a:r>
            <a:r>
              <a:rPr b="1" lang="en-US" sz="2400"/>
              <a:t>reduce latency, or reduce the delay in communication created by a network's design</a:t>
            </a:r>
            <a:r>
              <a:rPr lang="en-US" sz="2400"/>
              <a:t>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Because of the global and complex nature of the internet, </a:t>
            </a:r>
            <a:r>
              <a:rPr b="1" lang="en-US" sz="2400"/>
              <a:t>communication traffic between websites (servers) and their users (clients) has to move over large physical distances</a:t>
            </a:r>
            <a:r>
              <a:rPr lang="en-US" sz="2400"/>
              <a:t>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communication is also two-way, with requests going from the client to the server and responses coming back.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https://aws.amazon.com/what-is/cdn/</a:t>
            </a:r>
            <a:endParaRPr b="1" sz="1600"/>
          </a:p>
        </p:txBody>
      </p:sp>
      <p:sp>
        <p:nvSpPr>
          <p:cNvPr id="144" name="Google Shape;14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45" name="Google Shape;14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46" name="Google Shape;14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InterCloud Architecture</a:t>
            </a:r>
            <a:endParaRPr b="1"/>
          </a:p>
        </p:txBody>
      </p:sp>
      <p:sp>
        <p:nvSpPr>
          <p:cNvPr id="739" name="Google Shape;739;p7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740" name="Google Shape;740;p7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741" name="Google Shape;741;p7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2" name="Google Shape;742;p70"/>
          <p:cNvSpPr txBox="1"/>
          <p:nvPr>
            <p:ph idx="1" type="body"/>
          </p:nvPr>
        </p:nvSpPr>
        <p:spPr>
          <a:xfrm>
            <a:off x="179512" y="1052736"/>
            <a:ext cx="3528392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CloudExchange</a:t>
            </a:r>
            <a:endParaRPr b="1"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/>
              <a:t>Similarly, when the </a:t>
            </a:r>
            <a:r>
              <a:rPr b="1" lang="en-US" sz="2400"/>
              <a:t>Coordinator detects that local resources are underutilized, </a:t>
            </a:r>
            <a:endParaRPr b="1" sz="2400"/>
          </a:p>
          <a:p>
            <a:pPr indent="-4572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arenR"/>
            </a:pPr>
            <a:r>
              <a:rPr lang="en-US" sz="2400"/>
              <a:t>They can publish an </a:t>
            </a:r>
            <a:r>
              <a:rPr b="1" lang="en-US" sz="2400"/>
              <a:t>offer for resources in the CloudExchange or they can look for matches among requirements registered in the Exchange service. </a:t>
            </a:r>
            <a:endParaRPr b="1" sz="2400"/>
          </a:p>
        </p:txBody>
      </p:sp>
      <p:pic>
        <p:nvPicPr>
          <p:cNvPr id="743" name="Google Shape;74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896" y="1287462"/>
            <a:ext cx="5328592" cy="5270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 is a CDN important?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CDN improves efficiency by introducing </a:t>
            </a:r>
            <a:r>
              <a:rPr b="1" lang="en-US" sz="2400"/>
              <a:t>intermediary servers between the client and the website server. </a:t>
            </a:r>
            <a:endParaRPr b="1"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These CDN servers manage some of the client-server communications. </a:t>
            </a:r>
            <a:r>
              <a:rPr b="1" lang="en-US" sz="2400"/>
              <a:t>They decrease web traffic to the web server, reduce bandwidth consumption,</a:t>
            </a:r>
            <a:r>
              <a:rPr lang="en-US" sz="2400"/>
              <a:t> and improve the user experience of your applications.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https://aws.amazon.com/what-is/cdn/</a:t>
            </a:r>
            <a:endParaRPr b="1" sz="1600"/>
          </a:p>
        </p:txBody>
      </p:sp>
      <p:sp>
        <p:nvSpPr>
          <p:cNvPr id="153" name="Google Shape;153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54" name="Google Shape;154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55" name="Google Shape;15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CDN?</a:t>
            </a:r>
            <a:endParaRPr/>
          </a:p>
        </p:txBody>
      </p:sp>
      <p:sp>
        <p:nvSpPr>
          <p:cNvPr id="161" name="Google Shape;16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could think of a CDN like an ATM. </a:t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Having a cash machine on practically every corner makes it fast and efficient to get money. </a:t>
            </a:r>
            <a:r>
              <a:rPr b="1" lang="en-US" sz="2400"/>
              <a:t>There’s no wait time in long bank lines, and the ATMs are placed in many convenient locations for immediate access.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600"/>
              <a:t>https://www.akamai.com/our-thinking/cdn/what-is-a-cdn</a:t>
            </a:r>
            <a:endParaRPr/>
          </a:p>
        </p:txBody>
      </p:sp>
      <p:sp>
        <p:nvSpPr>
          <p:cNvPr id="162" name="Google Shape;1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21-04-2023</a:t>
            </a:r>
            <a:endParaRPr/>
          </a:p>
        </p:txBody>
      </p:sp>
      <p:sp>
        <p:nvSpPr>
          <p:cNvPr id="163" name="Google Shape;1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Prof. Shweta Dhawan Chachra</a:t>
            </a:r>
            <a:endParaRPr/>
          </a:p>
        </p:txBody>
      </p:sp>
      <p:sp>
        <p:nvSpPr>
          <p:cNvPr id="164" name="Google Shape;1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2023-04-09T11:22:46Z</dcterms:created>
  <dc:creator>Admin</dc:creator>
</cp:coreProperties>
</file>