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65" r:id="rId3"/>
    <p:sldId id="266" r:id="rId4"/>
    <p:sldId id="306" r:id="rId5"/>
    <p:sldId id="30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8" r:id="rId14"/>
    <p:sldId id="27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74" r:id="rId25"/>
    <p:sldId id="275" r:id="rId26"/>
    <p:sldId id="276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08" r:id="rId44"/>
    <p:sldId id="295" r:id="rId45"/>
    <p:sldId id="296" r:id="rId46"/>
    <p:sldId id="297" r:id="rId47"/>
    <p:sldId id="298" r:id="rId48"/>
    <p:sldId id="299" r:id="rId49"/>
    <p:sldId id="300" r:id="rId50"/>
    <p:sldId id="302" r:id="rId51"/>
    <p:sldId id="301" r:id="rId52"/>
    <p:sldId id="321" r:id="rId53"/>
    <p:sldId id="303" r:id="rId54"/>
    <p:sldId id="305" r:id="rId55"/>
    <p:sldId id="318" r:id="rId56"/>
    <p:sldId id="319" r:id="rId57"/>
    <p:sldId id="320" r:id="rId58"/>
    <p:sldId id="257" r:id="rId59"/>
    <p:sldId id="258" r:id="rId60"/>
    <p:sldId id="259" r:id="rId61"/>
    <p:sldId id="260" r:id="rId62"/>
    <p:sldId id="322" r:id="rId63"/>
    <p:sldId id="323" r:id="rId64"/>
    <p:sldId id="261" r:id="rId65"/>
    <p:sldId id="262" r:id="rId66"/>
    <p:sldId id="324" r:id="rId67"/>
    <p:sldId id="325" r:id="rId68"/>
    <p:sldId id="327" r:id="rId69"/>
    <p:sldId id="326" r:id="rId70"/>
    <p:sldId id="26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5T08:06:51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3895 15131,'24'25,"26"-25,0 0,-1 0,26 0,24 0,25 0,25 0,0 0,24 0,1 0,24 0,1 0,-26 0,-49 0,25 0,-50 0,1 0,-1 0,0 0,-24 0,24 0,-25 0,25 0,-24 0,24 0,-25 0,26 0,-26 0,0-25,1 25,-25 0,-1 0,1 0,-1 0,-24 0,50 0,-26 0,1 0,-1 0,26 0,-1 0,-24 0,-25 0,24 0,-24-25,25 25,-1 0,-24 0,0 0,24 0,-24 0</inkml:trace>
  <inkml:trace contextRef="#ctx0" brushRef="#br0" timeOffset="5186.7176">18108 15379,'25'0,"-1"0,51-25,-1 25,50 0,25-25,49 25,26 0,73 0,75 0,-24 0,-26 0,50 25,0 0,0 25,-49-1,-1 1,50 24,-24-24,-51-25,1 24,-25-49,-25 25,-50 0,-49-25</inkml:trace>
  <inkml:trace contextRef="#ctx0" brushRef="#br0" timeOffset="6682.3242">6202 16619,'24'0,"51"0,24 0,124 0,75 0,74 0,25 0,74 0,0 0,-49 0,0-25,-50 25,-75-24,-48 24,-1 0,-100 0,-48 0,24-50,-75 50,-24-25,0 25</inkml:trace>
  <inkml:trace contextRef="#ctx0" brushRef="#br0" timeOffset="15111.2843">2134 4217,'0'25,"0"49,0 25,0 50,0 25,0-50,-25 25,25-25,-25 24,25-24,0 50,0-50,0 25,0-50,0 0,0-24,0 49,0 0,0 25,0 24,0-74,0 1,0-26,0 25,0-24,0 24,0 0,0 75,0-75,0 0,0 0,0-49,25 49,-25-24,0 24,0 25,0-25,0 25,0-25,25 1,-25-76,0 1,24 0,-24 0,0 0,0-1,0 1,25 25,-25-1,0-24,0 25,0 24,0-49,0 0,0 0,0 24,0 1,0 0,0-1,0 26,0-1,0-24,0-1,0-24</inkml:trace>
  <inkml:trace contextRef="#ctx0" brushRef="#br0" timeOffset="16267.8365">2431 4291,'0'50,"0"49,0 124,0 1,0 73,0 50,0 100,50 148,24 25,-24 75,-25-125,24-148,1-50,-50-74,25-1,-25-73,0-51,0-98,0-50,0-1,0-48,0-1,0 0</inkml:trace>
  <inkml:trace contextRef="#ctx0" brushRef="#br0" timeOffset="17618.4458">4391 4266,'0'25,"0"0,-25 49,25 26,0 98,0 25,0 25,0 0,0 124,0-24,25-1,24-25,-49 1,25 49,0-25,-25 25,0-74,0-25,0 0,0 0,0-100,0-74,0 25,0-49,0 24,0 25,0-25,-25 25,25-49,0-1,0-24,0-1,0-24,0 25,0-25,0-1,0 1,0 0</inkml:trace>
  <inkml:trace contextRef="#ctx0" brushRef="#br0" timeOffset="20741.3937">4763 4291,'-25'50,"25"-1,-25 26,0 98,1-49,24 50,0-25,0-25,0-25,0 25,0 25,0 25,0-25,0-1,0-73,0-1,0 1,0-1,0 25,0-24,0 24,0 0,0 0,0-24,0-26,0-24,0 25,0-25,0 24,0-24,0 49,0-24,0 0,0-1,24 1,-24 24,0-24,0 24,0-24,0-1,25 26,-25-50,0 49,0-49,0 49,0 1,0-26,0 1,0 24,0-24,0 0,0-1,0 1,0-1,0 1,0 0,0 24,0 0,0 1,0-26,0 26,0-50,0 24,0-24,0 0,0 0,0 49,0 1,0-1,0 25,0-24,0 24,0-25,0 1,0-51,0 26,0-25,0 49,0-49,0 25,0-26,25 26,-25 0,25-25,-25 24,0 1,25-25</inkml:trace>
  <inkml:trace contextRef="#ctx0" brushRef="#br0" timeOffset="22024.3141">620 7640,'0'25,"25"-25,-25 24,25-24,0 0,0 25,-1-25,1 25,0-25,0 0,25 0,-50-25,49-24,1-1,-25 0,49-74,25-24,-24-1,-1 50,0-25,-24 49,0 25,-50 26,24-1,-24 50,0-1</inkml:trace>
  <inkml:trace contextRef="#ctx0" brushRef="#br0" timeOffset="22941.6118">3151 7466,'-25'-25,"25"-24,0-1,-25 25,25 1,-25 24,25 24,0 26,0 0,50-1,-1-24,-24 49,25-49,-25 0,-1-25,-24 25,25-25,0-25,0-25,49 1,-49-50,49-1,1-24,-1 25,-24 25,-25 24,-1 1,1 49,0 0</inkml:trace>
  <inkml:trace contextRef="#ctx0" brushRef="#br0" timeOffset="23953.6237">5433 6995,'0'74,"24"1,1-1,0 1,25 49,-1-50,-24 0,25-24,-26 0,1-50,0 24,0-24,0 0,-1-49,26-26,0-24,24 50,-24-1,-1-24,-24 24,25 25,-1 0,-24 1,0 24</inkml:trace>
  <inkml:trace contextRef="#ctx0" brushRef="#br0" timeOffset="25023.6419">1017 3473,'0'-25,"0"0,0 0,0 0,0 1,0-1,0-25,-49 50,49-25,-25 25,0 0,25 25,-25 0,1 74,-1-24,25 24,0 0,0 0,0-24,0-26,0-24,25 0,-1 0,26-25,0 0,-1 0</inkml:trace>
  <inkml:trace contextRef="#ctx0" brushRef="#br0" timeOffset="26499.0044">1687 3349,'0'24,"0"1,25 0,0 49,-1-24,1 0,0 24,-25-24,25 24,0-24,-25-25,25-25,-25-25,0 0,0 0,-25-24,25 24,-50-25,50 25,-25 25,25-25,25 25,25-24,-25-1,-1 25,26 0,-50-25,0 0,0 0,0 1,-25 24,25-25,0 50,0 24,25 26,25-26,-50 26,24-26,26 1,-50 0,0-26,0 1,25-25,-25 25,0 0,25-25</inkml:trace>
  <inkml:trace contextRef="#ctx0" brushRef="#br0" timeOffset="27386.4644">3126 3349,'-25'0,"0"0,0 0,1 0,-1 0,0 0,0 0,25 24,0 51,0-26,0 26,0 49,50-50,-1 26,1-51,-25-24,0-25,24 0,-24 0,25 0,-1-25,-24-24,0 49,-25-25,25 0</inkml:trace>
  <inkml:trace contextRef="#ctx0" brushRef="#br0" timeOffset="29044.7316">3944 3423,'-25'0,"25"50,0-1,50 26,0 49,-25-50,-1-24,1-1,-25-24,0-50,0 1,0-1,-25 25,1-50,-1 25,25 1,25 24,-1 0,1 0,-25-25,25 25,0 0,-25-25,25 25,-1 0,1 0,0 0,0-25,0 25,-25-25,0 0,0 1,0-1,0-25,-25 25,25 1,0-1,-25 25,25 25,0-1,0 26,25 49,24-49,-24 24,50 1,-51 24,1-25,0-49,0 25,-25-75</inkml:trace>
  <inkml:trace contextRef="#ctx0" brushRef="#br0" timeOffset="30336.3223">5532 3497,'0'-24,"-25"-1,0 25,0 0,1 0,-1 25,25 24,-25-24,25 25,0-26,0 26,0-25,0 0,0 0,0-1,0 1,25 0,0-25,24 25,-24-25,0 0,24 0,1 0,0 0,-26 0,26-25,-25 25,-25-25</inkml:trace>
  <inkml:trace contextRef="#ctx0" brushRef="#br0" timeOffset="66557.0249">21258 7193,'0'-24,"0"-1,0 0,0 0,0 0,-25-24,25 24,-25 25,25-25,0 0,0 1,0-1,-24 0,24 0,0 0,0 0,0 1,0-1,0 0,-25-25,25 26,0-1,0-25,-25 25,25 1,0-1,0 0,0 0,0 0,0 1,0-1,-25 25,25-25,0 0,0 0,0 1,0-1,0 0,-25 0,25 0,-24 75,-1 0,25-26,-25 26,0 0,0-26,25 1,0 0,-24 0,24-50,0 0,24-24,1 24,-25 0,25-25,0 1,-25 24,25 25,-25-25,24 25,1 0,0 0,0 0,0 0,-1 0,-24 25,50 0,-25-25,-25 25,25-25,-1 24,1-24,-25 25,25-25,-25 25,25-25,-25 25,25-25,-25 25</inkml:trace>
  <inkml:trace contextRef="#ctx0" brushRef="#br0" timeOffset="69352.5717">17761 7243,'24'0,"-24"-25,0 0,0 1,0-1,0 0,0-25,0 1,25 24,-25-25,0 1,0 24,0 0,0 0,0 0,0 1,0-1,0 0,0 0,0 0,0 1,0-1,0 0,0-25,0 26,0-1,0 0,0 0,0 0,0-24,0 24,25 0,-25 0,0 1,0-1,0 0,0 0,0 0,0 1,0 48,-25 26,0-25,-24 24,24 1,0-50,25-25,0 0,25 1,-25-1,25-25,0 25,-25 1,24-1,-24 0,25 25,0 0,0 0,24 25,-24 0,0 24,0 1,24-50,-49 49,25-49,-25 25,25-25,0 0,0 0</inkml:trace>
  <inkml:trace contextRef="#ctx0" brushRef="#br0" timeOffset="73615.4457">19497 4738,'0'-25,"0"0,0-25,0 26,0-1,0 0,0 0,0 0,0 1,0-1,0 0,-25 0,25 0,0 1,-25-1,25 0,-25 25,25-50,-24 26,24-1,0 0,-25 0,0 0,0 25,25-24,-25-1,25 0,-24 0,24 0,-50 1,25-1,0 25,1-25,-1 0,0 0,0 25,0-24,1 24,-1 0,0-25,-25 25,26-25,-26 0,0 25,25 0,1 0,-26-25,25 25,0 0,1 0,-51 0,26 0,-1 0,25 0,-24-24,-1 24,0 0,1 0,24 0,-25 0,1 0,-1 0,25 0,-24 0,24 0,-25 0,26 0,-1 0,0 0,0 0,0 0,1 0,24-25,0 0,24-25,1 25,-25 1,25-26,0 50,-25-50,25 50,-25-24,0 48,0 26,0 0,-25-1,25-24,0 0,-25 0,25 0,0-1,25 1,0 25,24-1,-24-24,25 25,-26-50,1 49,25-24,-25 0,-1-25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5T08:09:1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7318 2704,'-25'0,"-25"0,1-25,-26 25,-24-25,-75 25,26 0,-125 0,0 0,50 0,-50 25,74 0,-49 24,100-24,-1 25,0-1,25 26,49-1,1 1,0-1,-26 0,51 75,-26 25,26 74,-26-50,26 50,-1-24,25 24,0-50,-24 100,49-75,0-49,25-1,24 1,26-25,24 0,0-25,25 24,0 1,75-50,-1 1,50-51,-25 26,25-50,-24-25,-1 0,25 0,-25 0,25-75,-25 26,26-26,-101-49,1 0,-25-25,25-74,-25-50,25 0,0-124,-25 50,-50 74,-49 75,-25 24,0 100,0-25,0 49,0-24,0-1,-25-49,0 0,1-25,-26 75,25-1,-24-24,-26 25,25-1,-24 1,0 24,-50-24,0 24,24 1,26 24,-50 0,50 0,-1 25,26 0,-1 0,0 0,25 0,1-24,-1 24,0 0,0 0</inkml:trace>
  <inkml:trace contextRef="#ctx0" brushRef="#br0" timeOffset="3751.1021">11659 11063,'-75'-25,"-24"0,25 25,-1-25,1 1,24-1,0 25,1 0,-26 0,26-25,-26 25,1 0,0 0,24 0,0 0,26 0,-1 0,0 25,-25 49,26-49,-1 25,-25 24,50 1,0-26,-25 1,25-1,-24 1,24 0,-25 24,25-24,-25-1,0-24,25 25,0-1,0 1,0 49,0-25,-25 26,0-26,25 1,-24 24,24-25,-25 25,25-24,0 24,0 0,0-24,0 24,0-25,0 1,0-1,25 1,-1-1,26 0,0 1,-25 24,24-49,-24-1,0 1,24-25,-24-1,0 26,25-25,-26 0,1-1,50 26,-26-25,1 0,-1-1,26 1,-1-25,1 0,-1 0,0 0,1 0,24 0,-24-25,49-49,-75 49,26-49,-26 24,-24 1,25-1,-50-24,49-26,-24-48,0-26,-25 75,0-75,0 50,0-25,0 25,-25 0,0 0,0 0,-24 25,24 49,0 1,0 24,1 0,-1 25,-25-25,25 25,1-25,-26 25,25 0,0 0,1-24,-1 24,0 0,-49-25,49 25,-25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81D16-CA98-4948-B723-B8163BE6EB66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4E3D9-1542-4F2F-831F-574E87D6F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9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4E3D9-1542-4F2F-831F-574E87D6F7F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0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1A37-FAD4-4A24-B6D8-2CAE1DEF597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5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01A37-FAD4-4A24-B6D8-2CAE1DEF597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5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11AC7-3686-49AB-9B14-6FA6EB774432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1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A75E-F032-461F-B392-180504CC8AD8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DBED-4027-4286-839E-160A73EEC556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8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A4F3-661E-41AD-AC93-8D8D047D6308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4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D00B-5BA9-409E-AA94-D6394676EE88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0D32-C1DE-4A80-A41C-A0122EE239E0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54E9-5979-4C4D-8CB8-8ABF211E07B1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58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355F-0566-4CC7-A8AE-D1CEF74DA1CD}" type="datetime1">
              <a:rPr lang="en-IN" smtClean="0"/>
              <a:t>19-04-2023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8A59-D194-41C9-AE1A-DE2F138D677C}" type="datetime1">
              <a:rPr lang="en-IN" smtClean="0"/>
              <a:t>19-04-2023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9B31-7ECF-4C49-BEB3-C8549D05360E}" type="datetime1">
              <a:rPr lang="en-IN" smtClean="0"/>
              <a:t>19-04-2023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BD17-4B89-42DA-8547-9C9442BC1D95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CEB2-1406-4AED-A966-BA3511538DBA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2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A90E0-8763-4738-BF74-2EDF7B4DC206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F84C-9D8E-4839-9F84-04A647701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Module 5</a:t>
            </a:r>
            <a:br>
              <a:rPr lang="en-IN" dirty="0" smtClean="0"/>
            </a:br>
            <a:r>
              <a:rPr lang="en-US" dirty="0"/>
              <a:t>Advanced Topics in Cloud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Energy Efficiency in Clouds, Market Based Management of Clouds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0C077-2FC2-4407-96E7-2B5296040182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Why </a:t>
            </a:r>
            <a:r>
              <a:rPr lang="en-IN" b="1" dirty="0"/>
              <a:t>are Fossil </a:t>
            </a:r>
            <a:r>
              <a:rPr lang="en-IN" b="1" dirty="0" smtClean="0"/>
              <a:t>Fuels IMP?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Because </a:t>
            </a:r>
            <a:r>
              <a:rPr lang="en-IN" sz="2400" dirty="0"/>
              <a:t>it takes </a:t>
            </a:r>
            <a:endParaRPr lang="en-IN" sz="2400" dirty="0" smtClean="0"/>
          </a:p>
          <a:p>
            <a:pPr lvl="1"/>
            <a:r>
              <a:rPr lang="en-IN" sz="2000" u="sng" dirty="0" smtClean="0"/>
              <a:t>millions </a:t>
            </a:r>
            <a:r>
              <a:rPr lang="en-IN" sz="2000" u="sng" dirty="0"/>
              <a:t>of years to make or “renew” more fossil fuels, we call them “</a:t>
            </a:r>
            <a:r>
              <a:rPr lang="en-IN" sz="2000" u="sng" dirty="0" err="1"/>
              <a:t>nonrenewable</a:t>
            </a:r>
            <a:r>
              <a:rPr lang="en-IN" sz="2000" u="sng" dirty="0"/>
              <a:t> fuels</a:t>
            </a:r>
            <a:r>
              <a:rPr lang="en-IN" sz="2000" u="sng" dirty="0" smtClean="0"/>
              <a:t>.”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We are currently using the </a:t>
            </a:r>
            <a:r>
              <a:rPr lang="en-IN" sz="2000" u="sng" dirty="0"/>
              <a:t>fuels that were made more than 65 million years ago. </a:t>
            </a:r>
            <a:endParaRPr lang="en-IN" sz="2000" u="sng" dirty="0" smtClean="0"/>
          </a:p>
          <a:p>
            <a:endParaRPr lang="en-IN" sz="2400" dirty="0" smtClean="0"/>
          </a:p>
          <a:p>
            <a:r>
              <a:rPr lang="en-IN" sz="2400" b="1" u="sng" dirty="0" smtClean="0"/>
              <a:t>Once </a:t>
            </a:r>
            <a:r>
              <a:rPr lang="en-IN" sz="2400" b="1" u="sng" dirty="0"/>
              <a:t>this fuel is gone, it is </a:t>
            </a:r>
            <a:r>
              <a:rPr lang="en-IN" sz="2400" b="1" u="sng" dirty="0" smtClean="0"/>
              <a:t>gone.</a:t>
            </a:r>
            <a:endParaRPr lang="en-IN" sz="2400" b="1" u="sng" dirty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928D-6DCC-437F-B6A2-FA10EF2A4363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6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Typical Data </a:t>
            </a:r>
            <a:r>
              <a:rPr lang="en-IN" b="1" dirty="0" err="1"/>
              <a:t>Center</a:t>
            </a:r>
            <a:r>
              <a:rPr lang="en-IN" b="1" dirty="0"/>
              <a:t> Energy Consumption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0" t="36137" r="37169" b="27726"/>
          <a:stretch/>
        </p:blipFill>
        <p:spPr bwMode="auto">
          <a:xfrm>
            <a:off x="971600" y="1628800"/>
            <a:ext cx="662473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32573" y="6021288"/>
            <a:ext cx="550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Ref: </a:t>
            </a:r>
            <a:r>
              <a:rPr lang="en-IN" i="1" dirty="0" err="1"/>
              <a:t>Dzmitry</a:t>
            </a:r>
            <a:r>
              <a:rPr lang="en-IN" i="1" dirty="0"/>
              <a:t> </a:t>
            </a:r>
            <a:r>
              <a:rPr lang="en-IN" i="1" dirty="0" err="1"/>
              <a:t>Kliazovich</a:t>
            </a:r>
            <a:r>
              <a:rPr lang="en-IN" i="1" dirty="0"/>
              <a:t>, University of Luxembourg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6C12-697A-4925-9E21-D95AB9303B09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Impact of Cloud DC on Environment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Data </a:t>
            </a:r>
            <a:r>
              <a:rPr lang="en-IN" sz="2400" dirty="0" err="1"/>
              <a:t>centers</a:t>
            </a:r>
            <a:r>
              <a:rPr lang="en-IN" sz="2400" dirty="0"/>
              <a:t> are not only expensive to maintain, but also unfriendly to the environment. </a:t>
            </a:r>
          </a:p>
          <a:p>
            <a:r>
              <a:rPr lang="en-IN" sz="2400" u="sng" dirty="0" smtClean="0"/>
              <a:t>Carbon </a:t>
            </a:r>
            <a:r>
              <a:rPr lang="en-IN" sz="2400" u="sng" dirty="0"/>
              <a:t>emission due to Data </a:t>
            </a:r>
            <a:r>
              <a:rPr lang="en-IN" sz="2400" u="sng" dirty="0" err="1"/>
              <a:t>Centers</a:t>
            </a:r>
            <a:r>
              <a:rPr lang="en-IN" sz="2400" u="sng" dirty="0"/>
              <a:t> worldwide </a:t>
            </a:r>
            <a:r>
              <a:rPr lang="en-IN" sz="2400" u="sng" dirty="0" smtClean="0"/>
              <a:t>are </a:t>
            </a:r>
            <a:r>
              <a:rPr lang="en-IN" sz="2400" u="sng" dirty="0"/>
              <a:t>now more than both Argentina and the Netherlands emission. </a:t>
            </a:r>
          </a:p>
          <a:p>
            <a:endParaRPr lang="en-IN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9A2D-E8FA-4F43-B610-9E5DCDB712B5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Impact of Cloud DC on Environment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u="sng" dirty="0" smtClean="0"/>
              <a:t>High </a:t>
            </a:r>
            <a:r>
              <a:rPr lang="en-IN" sz="2400" u="sng" dirty="0"/>
              <a:t>energy costs and huge carbon footprints are incurred </a:t>
            </a:r>
            <a:endParaRPr lang="en-IN" sz="2400" u="sng" dirty="0" smtClean="0"/>
          </a:p>
          <a:p>
            <a:pPr lvl="1"/>
            <a:r>
              <a:rPr lang="en-IN" sz="2000" u="sng" dirty="0" smtClean="0"/>
              <a:t>due </a:t>
            </a:r>
            <a:r>
              <a:rPr lang="en-IN" sz="2000" u="sng" dirty="0"/>
              <a:t>to the massive amount of electricity needed to power and </a:t>
            </a:r>
            <a:endParaRPr lang="en-IN" sz="2000" u="sng" dirty="0" smtClean="0"/>
          </a:p>
          <a:p>
            <a:pPr lvl="1"/>
            <a:r>
              <a:rPr lang="en-IN" sz="2000" u="sng" dirty="0" smtClean="0"/>
              <a:t>cool </a:t>
            </a:r>
            <a:r>
              <a:rPr lang="en-IN" sz="2000" u="sng" dirty="0"/>
              <a:t>the numerous servers hosted in these data </a:t>
            </a:r>
            <a:r>
              <a:rPr lang="en-IN" sz="2000" u="sng" dirty="0" err="1"/>
              <a:t>centers</a:t>
            </a:r>
            <a:r>
              <a:rPr lang="en-IN" sz="2000" u="sng" dirty="0"/>
              <a:t>. </a:t>
            </a:r>
          </a:p>
          <a:p>
            <a:endParaRPr lang="en-IN" sz="24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-406" y="1484784"/>
            <a:ext cx="8856984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F975-39B0-4EE1-A001-3D9969FC59C7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Impact of Cloud DC on Environment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According to the McKinsey report on “Revolutionizing Data Center Energy Efficiency”, a typical datacenter consumes as much energy as 25,000 households.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C6C1-0C7A-4B14-9EF8-A0526298B308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Warehouse-Scale Data-</a:t>
            </a:r>
            <a:r>
              <a:rPr lang="en-IN" dirty="0" err="1"/>
              <a:t>Center</a:t>
            </a:r>
            <a:r>
              <a:rPr lang="en-IN" dirty="0"/>
              <a:t> </a:t>
            </a:r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Data-</a:t>
            </a:r>
            <a:r>
              <a:rPr lang="en-IN" dirty="0" err="1">
                <a:solidFill>
                  <a:schemeClr val="accent1"/>
                </a:solidFill>
              </a:rPr>
              <a:t>Center</a:t>
            </a:r>
            <a:r>
              <a:rPr lang="en-IN" dirty="0">
                <a:solidFill>
                  <a:schemeClr val="accent1"/>
                </a:solidFill>
              </a:rPr>
              <a:t> Construction </a:t>
            </a:r>
            <a:r>
              <a:rPr lang="en-IN" dirty="0" smtClean="0">
                <a:solidFill>
                  <a:schemeClr val="accent1"/>
                </a:solidFill>
              </a:rPr>
              <a:t>Requirements</a:t>
            </a:r>
          </a:p>
          <a:p>
            <a:r>
              <a:rPr lang="en-IN" dirty="0">
                <a:solidFill>
                  <a:schemeClr val="accent1"/>
                </a:solidFill>
              </a:rPr>
              <a:t>Cooling System of a Data-</a:t>
            </a:r>
            <a:r>
              <a:rPr lang="en-IN" dirty="0" err="1">
                <a:solidFill>
                  <a:schemeClr val="accent1"/>
                </a:solidFill>
              </a:rPr>
              <a:t>Center</a:t>
            </a:r>
            <a:r>
              <a:rPr lang="en-IN" dirty="0">
                <a:solidFill>
                  <a:schemeClr val="accent1"/>
                </a:solidFill>
              </a:rPr>
              <a:t> Room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7524328" y="1916832"/>
            <a:ext cx="72008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49E0D-1CD3-4B25-A79E-0834FF86D8F9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Data-</a:t>
            </a:r>
            <a:r>
              <a:rPr lang="en-IN" dirty="0" err="1" smtClean="0"/>
              <a:t>Center</a:t>
            </a:r>
            <a:r>
              <a:rPr lang="en-IN" dirty="0" smtClean="0"/>
              <a:t> Construction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Most </a:t>
            </a:r>
            <a:r>
              <a:rPr lang="en-IN" sz="2400" dirty="0"/>
              <a:t>data </a:t>
            </a:r>
            <a:r>
              <a:rPr lang="en-IN" sz="2400" dirty="0" err="1"/>
              <a:t>centers</a:t>
            </a:r>
            <a:r>
              <a:rPr lang="en-IN" sz="2400" dirty="0"/>
              <a:t> are built with </a:t>
            </a:r>
            <a:r>
              <a:rPr lang="en-IN" sz="2400" dirty="0">
                <a:solidFill>
                  <a:schemeClr val="accent1"/>
                </a:solidFill>
              </a:rPr>
              <a:t>commercially available components. </a:t>
            </a:r>
            <a:endParaRPr lang="en-IN" sz="2400" dirty="0" smtClean="0">
              <a:solidFill>
                <a:schemeClr val="accent1"/>
              </a:solidFill>
            </a:endParaRPr>
          </a:p>
          <a:p>
            <a:r>
              <a:rPr lang="en-IN" sz="2400" dirty="0" smtClean="0"/>
              <a:t>An off-the-shelf server consists of :</a:t>
            </a:r>
          </a:p>
          <a:p>
            <a:pPr lvl="1"/>
            <a:r>
              <a:rPr lang="en-IN" sz="2400" dirty="0" smtClean="0">
                <a:solidFill>
                  <a:schemeClr val="accent1"/>
                </a:solidFill>
              </a:rPr>
              <a:t>a </a:t>
            </a:r>
            <a:r>
              <a:rPr lang="en-IN" sz="2400" dirty="0">
                <a:solidFill>
                  <a:schemeClr val="accent1"/>
                </a:solidFill>
              </a:rPr>
              <a:t>number of processor sockets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each </a:t>
            </a:r>
            <a:r>
              <a:rPr lang="en-IN" sz="2400" dirty="0"/>
              <a:t>with a </a:t>
            </a:r>
            <a:r>
              <a:rPr lang="en-IN" sz="2400" dirty="0">
                <a:solidFill>
                  <a:schemeClr val="accent1"/>
                </a:solidFill>
              </a:rPr>
              <a:t>multicore CPU </a:t>
            </a:r>
            <a:r>
              <a:rPr lang="en-IN" sz="2400" dirty="0"/>
              <a:t>and </a:t>
            </a:r>
            <a:endParaRPr lang="en-IN" sz="2400" dirty="0" smtClean="0"/>
          </a:p>
          <a:p>
            <a:pPr lvl="1"/>
            <a:r>
              <a:rPr lang="en-IN" sz="2400" dirty="0" smtClean="0"/>
              <a:t>its </a:t>
            </a:r>
            <a:r>
              <a:rPr lang="en-IN" sz="2400" dirty="0">
                <a:solidFill>
                  <a:schemeClr val="accent1"/>
                </a:solidFill>
              </a:rPr>
              <a:t>internal cache hierarchy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local shared </a:t>
            </a:r>
            <a:r>
              <a:rPr lang="en-IN" sz="2400" dirty="0"/>
              <a:t>and coherent DRAM,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number of </a:t>
            </a:r>
            <a:r>
              <a:rPr lang="en-IN" sz="2400" dirty="0">
                <a:solidFill>
                  <a:schemeClr val="accent1"/>
                </a:solidFill>
              </a:rPr>
              <a:t>directly attached disk drives</a:t>
            </a:r>
            <a:r>
              <a:rPr lang="en-IN" sz="2400" dirty="0"/>
              <a:t>. </a:t>
            </a:r>
            <a:endParaRPr lang="en-IN" sz="2400" dirty="0" smtClean="0"/>
          </a:p>
          <a:p>
            <a:pPr lvl="1"/>
            <a:endParaRPr lang="en-IN" sz="2400" dirty="0" smtClean="0"/>
          </a:p>
          <a:p>
            <a:pPr marL="0" indent="0">
              <a:buNone/>
            </a:pPr>
            <a:r>
              <a:rPr lang="en-IN" sz="1700" dirty="0" smtClean="0"/>
              <a:t>Off the shelf-not </a:t>
            </a:r>
            <a:r>
              <a:rPr lang="en-IN" sz="1700" dirty="0"/>
              <a:t>designed or made to order but taken from existing stock or supplies.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07E7-C0AD-49A8-90AD-E103EB4A3A39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Data-</a:t>
            </a:r>
            <a:r>
              <a:rPr lang="en-IN" dirty="0" err="1" smtClean="0"/>
              <a:t>Center</a:t>
            </a:r>
            <a:r>
              <a:rPr lang="en-IN" dirty="0" smtClean="0"/>
              <a:t> Construction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DRAM and </a:t>
            </a:r>
            <a:r>
              <a:rPr lang="en-IN" sz="2400" dirty="0" smtClean="0"/>
              <a:t>disk resources within the rack are accessible </a:t>
            </a:r>
          </a:p>
          <a:p>
            <a:pPr lvl="1"/>
            <a:r>
              <a:rPr lang="en-IN" sz="2400" b="1" u="sng" dirty="0" smtClean="0"/>
              <a:t>through first-level rack switches and </a:t>
            </a:r>
          </a:p>
          <a:p>
            <a:pPr lvl="1"/>
            <a:r>
              <a:rPr lang="en-IN" sz="2400" b="1" u="sng" dirty="0" smtClean="0"/>
              <a:t>all resources in </a:t>
            </a:r>
            <a:r>
              <a:rPr lang="en-IN" sz="2400" b="1" u="sng" dirty="0"/>
              <a:t>all racks are accessible via a cluster-level </a:t>
            </a:r>
            <a:r>
              <a:rPr lang="en-IN" sz="2400" b="1" u="sng" dirty="0" smtClean="0"/>
              <a:t>switch</a:t>
            </a:r>
          </a:p>
          <a:p>
            <a:r>
              <a:rPr lang="en-IN" sz="2400" dirty="0"/>
              <a:t>Consider a data </a:t>
            </a:r>
            <a:r>
              <a:rPr lang="en-IN" sz="2400" dirty="0" err="1"/>
              <a:t>center</a:t>
            </a:r>
            <a:r>
              <a:rPr lang="en-IN" sz="2400" dirty="0"/>
              <a:t> </a:t>
            </a:r>
            <a:endParaRPr lang="en-IN" sz="2400" dirty="0" smtClean="0"/>
          </a:p>
          <a:p>
            <a:pPr lvl="1"/>
            <a:r>
              <a:rPr lang="en-IN" sz="2400" dirty="0" smtClean="0"/>
              <a:t>built </a:t>
            </a:r>
            <a:r>
              <a:rPr lang="en-IN" sz="2400" dirty="0"/>
              <a:t>with 2,000 servers, </a:t>
            </a:r>
            <a:endParaRPr lang="en-IN" sz="2400" dirty="0" smtClean="0"/>
          </a:p>
          <a:p>
            <a:pPr lvl="1"/>
            <a:r>
              <a:rPr lang="en-IN" sz="2400" dirty="0" smtClean="0"/>
              <a:t>each with </a:t>
            </a:r>
            <a:r>
              <a:rPr lang="en-IN" sz="2400" dirty="0"/>
              <a:t>8 GB of DRAM and </a:t>
            </a:r>
            <a:endParaRPr lang="en-IN" sz="2400" dirty="0" smtClean="0"/>
          </a:p>
          <a:p>
            <a:pPr lvl="1"/>
            <a:r>
              <a:rPr lang="en-IN" sz="2400" dirty="0" smtClean="0"/>
              <a:t>four </a:t>
            </a:r>
            <a:r>
              <a:rPr lang="en-IN" sz="2400" dirty="0"/>
              <a:t>1 TB disk drives. </a:t>
            </a:r>
            <a:endParaRPr lang="en-IN" sz="2400" dirty="0" smtClean="0"/>
          </a:p>
          <a:p>
            <a:pPr lvl="1"/>
            <a:r>
              <a:rPr lang="en-IN" sz="2400" b="1" u="sng" dirty="0" smtClean="0"/>
              <a:t>Each </a:t>
            </a:r>
            <a:r>
              <a:rPr lang="en-IN" sz="2400" b="1" u="sng" dirty="0"/>
              <a:t>group of 40 servers is connected through </a:t>
            </a:r>
            <a:r>
              <a:rPr lang="en-IN" sz="2400" b="1" u="sng" dirty="0" smtClean="0"/>
              <a:t>a 1 </a:t>
            </a:r>
            <a:r>
              <a:rPr lang="en-IN" sz="2400" b="1" u="sng" dirty="0" err="1"/>
              <a:t>Gbps</a:t>
            </a:r>
            <a:r>
              <a:rPr lang="en-IN" sz="2400" b="1" u="sng" dirty="0"/>
              <a:t> link to a rack-level switch </a:t>
            </a:r>
            <a:endParaRPr lang="en-IN" sz="2400" b="1" u="sng" dirty="0" smtClean="0"/>
          </a:p>
          <a:p>
            <a:pPr lvl="1"/>
            <a:r>
              <a:rPr lang="en-IN" sz="2400" b="1" u="sng" dirty="0" smtClean="0"/>
              <a:t>Each Rack switch has </a:t>
            </a:r>
            <a:r>
              <a:rPr lang="en-IN" sz="2400" b="1" u="sng" dirty="0"/>
              <a:t>an additional eight 1 </a:t>
            </a:r>
            <a:r>
              <a:rPr lang="en-IN" sz="2400" b="1" u="sng" dirty="0" err="1"/>
              <a:t>Gbps</a:t>
            </a:r>
            <a:r>
              <a:rPr lang="en-IN" sz="2400" b="1" u="sng" dirty="0"/>
              <a:t> ports used for connecting </a:t>
            </a:r>
            <a:r>
              <a:rPr lang="en-IN" sz="2400" b="1" u="sng" dirty="0" smtClean="0"/>
              <a:t>the rack </a:t>
            </a:r>
            <a:r>
              <a:rPr lang="en-IN" sz="2400" b="1" u="sng" dirty="0"/>
              <a:t>to the cluster-level switch.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1AE-A555-4EC7-A096-5DB0F4708A8D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47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Cooling System of a Data-</a:t>
            </a:r>
            <a:r>
              <a:rPr lang="en-IN" dirty="0" err="1" smtClean="0"/>
              <a:t>Center</a:t>
            </a:r>
            <a:r>
              <a:rPr lang="en-IN" dirty="0" smtClean="0"/>
              <a:t>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576223"/>
            <a:ext cx="8229600" cy="1885287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Figure shows </a:t>
            </a:r>
            <a:r>
              <a:rPr lang="en-IN" sz="2400" dirty="0"/>
              <a:t>the layout and cooling facility of a warehouse in a data </a:t>
            </a:r>
            <a:r>
              <a:rPr lang="en-IN" sz="2400" dirty="0" err="1"/>
              <a:t>center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The data-</a:t>
            </a:r>
            <a:r>
              <a:rPr lang="en-IN" sz="2400" dirty="0" err="1" smtClean="0"/>
              <a:t>center</a:t>
            </a:r>
            <a:r>
              <a:rPr lang="en-IN" sz="2400" dirty="0" smtClean="0"/>
              <a:t> room </a:t>
            </a:r>
            <a:r>
              <a:rPr lang="en-IN" sz="2400" dirty="0"/>
              <a:t>has </a:t>
            </a:r>
            <a:r>
              <a:rPr lang="en-IN" sz="2400" dirty="0">
                <a:solidFill>
                  <a:schemeClr val="accent1"/>
                </a:solidFill>
              </a:rPr>
              <a:t>raised floors for hiding cables, power lines, and cooling supplies. </a:t>
            </a:r>
            <a:endParaRPr lang="en-IN" sz="24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3815"/>
            <a:ext cx="8558212" cy="3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E88-B3AC-42EB-A457-DEACDF9B2D36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Cooling System of a Data-</a:t>
            </a:r>
            <a:r>
              <a:rPr lang="en-IN" dirty="0" err="1" smtClean="0"/>
              <a:t>Center</a:t>
            </a:r>
            <a:r>
              <a:rPr lang="en-IN" dirty="0" smtClean="0"/>
              <a:t>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0189"/>
            <a:ext cx="8229600" cy="2409131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raised floor has a steel grid resting on stanchions about 2–4 </a:t>
            </a:r>
            <a:r>
              <a:rPr lang="en-IN" sz="2400" dirty="0" err="1" smtClean="0"/>
              <a:t>ft</a:t>
            </a:r>
            <a:r>
              <a:rPr lang="en-IN" sz="2400" dirty="0" smtClean="0"/>
              <a:t> above the concrete floor. </a:t>
            </a:r>
          </a:p>
          <a:p>
            <a:r>
              <a:rPr lang="en-IN" sz="2400" dirty="0" smtClean="0">
                <a:solidFill>
                  <a:schemeClr val="accent1"/>
                </a:solidFill>
              </a:rPr>
              <a:t>The under-floor area is often used to route power cables to racks, but its primary use is to distribute cool air to the server rack. </a:t>
            </a:r>
          </a:p>
          <a:p>
            <a:endParaRPr lang="en-IN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1500" dirty="0" smtClean="0"/>
              <a:t>Stanchion-frame/fixture to support other object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5821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926B-3ED4-45E8-9DCD-27E4276E4549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</a:t>
            </a:r>
            <a:r>
              <a:rPr lang="en-IN" b="1" dirty="0" err="1"/>
              <a:t>Center</a:t>
            </a:r>
            <a:r>
              <a:rPr lang="en-IN" b="1" dirty="0"/>
              <a:t> Power Consumption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7030A0"/>
                </a:solidFill>
              </a:rPr>
              <a:t>Data </a:t>
            </a:r>
            <a:r>
              <a:rPr lang="en-IN" sz="2400" dirty="0" err="1" smtClean="0">
                <a:solidFill>
                  <a:srgbClr val="7030A0"/>
                </a:solidFill>
              </a:rPr>
              <a:t>Center</a:t>
            </a:r>
            <a:r>
              <a:rPr lang="en-IN" sz="2400" dirty="0" smtClean="0">
                <a:solidFill>
                  <a:srgbClr val="7030A0"/>
                </a:solidFill>
              </a:rPr>
              <a:t> energy </a:t>
            </a:r>
            <a:r>
              <a:rPr lang="en-IN" sz="2400" dirty="0">
                <a:solidFill>
                  <a:srgbClr val="7030A0"/>
                </a:solidFill>
              </a:rPr>
              <a:t>demand doubles every 5-6 years. </a:t>
            </a:r>
          </a:p>
          <a:p>
            <a:r>
              <a:rPr lang="en-IN" sz="2400" dirty="0" smtClean="0">
                <a:solidFill>
                  <a:srgbClr val="7030A0"/>
                </a:solidFill>
              </a:rPr>
              <a:t>This </a:t>
            </a:r>
            <a:r>
              <a:rPr lang="en-IN" sz="2400" dirty="0">
                <a:solidFill>
                  <a:srgbClr val="7030A0"/>
                </a:solidFill>
              </a:rPr>
              <a:t>results in large amounts of CO2 produced by burning fossil fuels. </a:t>
            </a:r>
          </a:p>
          <a:p>
            <a:r>
              <a:rPr lang="en-IN" sz="2400" dirty="0" smtClean="0"/>
              <a:t>Need </a:t>
            </a:r>
            <a:r>
              <a:rPr lang="en-IN" sz="2400" dirty="0"/>
              <a:t>to reduce the energy used with minimal performance impact. </a:t>
            </a:r>
          </a:p>
          <a:p>
            <a:endParaRPr lang="en-IN" dirty="0"/>
          </a:p>
          <a:p>
            <a:endParaRPr lang="en-IN" sz="1500" i="1" dirty="0" smtClean="0"/>
          </a:p>
          <a:p>
            <a:endParaRPr lang="en-IN" sz="1500" i="1" dirty="0"/>
          </a:p>
          <a:p>
            <a:endParaRPr lang="en-IN" sz="1500" i="1" dirty="0" smtClean="0"/>
          </a:p>
          <a:p>
            <a:endParaRPr lang="en-IN" sz="1500" i="1" dirty="0"/>
          </a:p>
          <a:p>
            <a:pPr marL="0" indent="0">
              <a:buNone/>
            </a:pPr>
            <a:r>
              <a:rPr lang="en-IN" sz="1200" i="1" dirty="0" smtClean="0"/>
              <a:t>Ref</a:t>
            </a:r>
            <a:r>
              <a:rPr lang="en-IN" sz="1200" i="1" dirty="0"/>
              <a:t>: Efficient Resource Management for Cloud Computing Environments, by Andrew J. </a:t>
            </a:r>
            <a:r>
              <a:rPr lang="en-IN" sz="1200" i="1" dirty="0" err="1"/>
              <a:t>Younge</a:t>
            </a:r>
            <a:r>
              <a:rPr lang="en-IN" sz="1200" i="1" dirty="0"/>
              <a:t>, </a:t>
            </a:r>
            <a:r>
              <a:rPr lang="en-IN" sz="1200" i="1" dirty="0" err="1"/>
              <a:t>Gregor</a:t>
            </a:r>
            <a:r>
              <a:rPr lang="en-IN" sz="1200" i="1" dirty="0"/>
              <a:t> von </a:t>
            </a:r>
            <a:r>
              <a:rPr lang="en-IN" sz="1200" i="1" dirty="0" err="1"/>
              <a:t>Laszewski</a:t>
            </a:r>
            <a:r>
              <a:rPr lang="en-IN" sz="1200" i="1" dirty="0"/>
              <a:t>, </a:t>
            </a:r>
            <a:r>
              <a:rPr lang="en-IN" sz="1200" i="1" dirty="0" err="1"/>
              <a:t>Lizhe</a:t>
            </a:r>
            <a:r>
              <a:rPr lang="en-IN" sz="1200" i="1" dirty="0"/>
              <a:t> Wang, Sonia Lopez-Alarcon, Warren </a:t>
            </a:r>
            <a:r>
              <a:rPr lang="en-IN" sz="1200" i="1" dirty="0" err="1" smtClean="0"/>
              <a:t>Carithers</a:t>
            </a:r>
            <a:r>
              <a:rPr lang="en-IN" sz="2400" i="1" dirty="0" smtClean="0"/>
              <a:t> 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04-DCF3-4BA4-ADE4-3127455A1FA2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87919"/>
            <a:ext cx="8229600" cy="143824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The </a:t>
            </a:r>
            <a:r>
              <a:rPr lang="en-IN" dirty="0">
                <a:solidFill>
                  <a:schemeClr val="accent1"/>
                </a:solidFill>
              </a:rPr>
              <a:t>CRAC (computer room air conditioning) unit pressurizes the raised floor plenum by blowing cold air into the plenum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The cold air escapes from the plenum through perforated tiles that are placed in front of server racks.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83D40-0062-4EDD-AAE0-35383102214B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20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5" t="17854" r="5795" b="12138"/>
          <a:stretch/>
        </p:blipFill>
        <p:spPr bwMode="auto">
          <a:xfrm>
            <a:off x="35496" y="809800"/>
            <a:ext cx="4392488" cy="387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mage result for plenum data 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09800"/>
            <a:ext cx="4716016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23780" y="-27384"/>
            <a:ext cx="8229600" cy="8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Cooling System of a Data-Center Room</a:t>
            </a:r>
            <a:endParaRPr lang="en-IN" dirty="0"/>
          </a:p>
        </p:txBody>
      </p:sp>
      <p:sp>
        <p:nvSpPr>
          <p:cNvPr id="2" name="Oval 1"/>
          <p:cNvSpPr/>
          <p:nvPr/>
        </p:nvSpPr>
        <p:spPr>
          <a:xfrm>
            <a:off x="1763688" y="3681028"/>
            <a:ext cx="2556284" cy="324036"/>
          </a:xfrm>
          <a:prstGeom prst="ellipse">
            <a:avLst/>
          </a:prstGeom>
          <a:noFill/>
          <a:ln w="381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sz="2400" dirty="0"/>
              <a:t>Racks are arranged in </a:t>
            </a:r>
            <a:r>
              <a:rPr lang="en-IN" sz="2400" dirty="0">
                <a:solidFill>
                  <a:schemeClr val="accent1"/>
                </a:solidFill>
              </a:rPr>
              <a:t>long aisles that alternate between cold aisles and hot aisles to avoid mixing hot and cold air.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4CA9-B4FD-43DE-A3DE-D509E0D594CE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21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4536504" cy="343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67544"/>
            <a:ext cx="4469309" cy="364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23780" y="-27384"/>
            <a:ext cx="8229600" cy="8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Cooling System of a Data-</a:t>
            </a:r>
            <a:r>
              <a:rPr lang="en-IN" dirty="0" err="1" smtClean="0"/>
              <a:t>Center</a:t>
            </a:r>
            <a:r>
              <a:rPr lang="en-IN" dirty="0" smtClean="0"/>
              <a:t> Room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3200" y="1169640"/>
              <a:ext cx="8519400" cy="481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840" y="1160280"/>
                <a:ext cx="853812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11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80" y="-27384"/>
            <a:ext cx="8229600" cy="83718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Cooling System of a Data-</a:t>
            </a:r>
            <a:r>
              <a:rPr lang="en-IN" dirty="0" err="1" smtClean="0"/>
              <a:t>Center</a:t>
            </a:r>
            <a:r>
              <a:rPr lang="en-IN" dirty="0" smtClean="0"/>
              <a:t>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42" y="3573016"/>
            <a:ext cx="8229600" cy="2376264"/>
          </a:xfrm>
        </p:spPr>
        <p:txBody>
          <a:bodyPr>
            <a:noAutofit/>
          </a:bodyPr>
          <a:lstStyle/>
          <a:p>
            <a:r>
              <a:rPr lang="en-IN" sz="2600" dirty="0" smtClean="0"/>
              <a:t>The </a:t>
            </a:r>
            <a:r>
              <a:rPr lang="en-IN" sz="2600" dirty="0" smtClean="0">
                <a:solidFill>
                  <a:schemeClr val="accent1"/>
                </a:solidFill>
              </a:rPr>
              <a:t>hot air produced by the servers circulates back to the intakes of the CRAC units </a:t>
            </a:r>
            <a:r>
              <a:rPr lang="en-IN" sz="2600" dirty="0" smtClean="0"/>
              <a:t>that cool it and then exhaust the cool air into the raised floor plenum again. </a:t>
            </a:r>
          </a:p>
          <a:p>
            <a:r>
              <a:rPr lang="en-IN" sz="2600" dirty="0" smtClean="0"/>
              <a:t>Typically, the incoming coolant is at 12–14°C and the warm coolant returns to a </a:t>
            </a:r>
            <a:r>
              <a:rPr lang="en-IN" sz="2600" dirty="0" err="1" smtClean="0"/>
              <a:t>chiller</a:t>
            </a:r>
            <a:r>
              <a:rPr lang="en-IN" sz="2600" dirty="0" smtClean="0"/>
              <a:t>.</a:t>
            </a:r>
          </a:p>
          <a:p>
            <a:endParaRPr lang="en-IN" sz="2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5"/>
            <a:ext cx="8558212" cy="28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B86E-B66C-480B-BD43-490FC8F18973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677B-8C5D-47FB-A1DE-ACF4F1191634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23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1044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nubissolutions.com/wp-content/themes/nubissolutions/images/hotaislecontai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410445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www.upsite.com/wp-content/uploads/data-center-return-plenum-e14756816377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09799"/>
            <a:ext cx="8208912" cy="319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23780" y="-27384"/>
            <a:ext cx="8229600" cy="8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Cooling System of a Data-</a:t>
            </a:r>
            <a:r>
              <a:rPr lang="en-IN" dirty="0" err="1" smtClean="0"/>
              <a:t>Center</a:t>
            </a:r>
            <a:r>
              <a:rPr lang="en-IN" dirty="0" smtClean="0"/>
              <a:t> Room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393200" y="955440"/>
              <a:ext cx="2929320" cy="410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3840" y="946080"/>
                <a:ext cx="2948040" cy="41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1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Green Computing 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Advanced </a:t>
            </a:r>
            <a:r>
              <a:rPr lang="en-IN" sz="2400" dirty="0"/>
              <a:t>scheduling schemas to reduce energy consumption.</a:t>
            </a:r>
          </a:p>
          <a:p>
            <a:r>
              <a:rPr lang="en-IN" sz="2400" dirty="0" smtClean="0"/>
              <a:t>Power </a:t>
            </a:r>
            <a:r>
              <a:rPr lang="en-IN" sz="2400" dirty="0"/>
              <a:t>aware</a:t>
            </a:r>
          </a:p>
          <a:p>
            <a:r>
              <a:rPr lang="en-IN" sz="2400" dirty="0" smtClean="0"/>
              <a:t>Thermal </a:t>
            </a:r>
            <a:r>
              <a:rPr lang="en-IN" sz="2400" dirty="0"/>
              <a:t>aware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Data </a:t>
            </a:r>
            <a:r>
              <a:rPr lang="en-IN" sz="2400" dirty="0" err="1"/>
              <a:t>center</a:t>
            </a:r>
            <a:r>
              <a:rPr lang="en-IN" sz="2400" dirty="0"/>
              <a:t> designs to reduce Power </a:t>
            </a:r>
            <a:r>
              <a:rPr lang="en-IN" sz="2400" dirty="0" smtClean="0"/>
              <a:t>Usage.</a:t>
            </a:r>
            <a:endParaRPr lang="en-IN" sz="2400" dirty="0"/>
          </a:p>
          <a:p>
            <a:r>
              <a:rPr lang="en-IN" sz="2400" dirty="0" smtClean="0"/>
              <a:t>Cooling </a:t>
            </a:r>
            <a:r>
              <a:rPr lang="en-IN" sz="2400" dirty="0"/>
              <a:t>systems</a:t>
            </a:r>
          </a:p>
          <a:p>
            <a:r>
              <a:rPr lang="en-IN" sz="2400" dirty="0" smtClean="0"/>
              <a:t>Rack </a:t>
            </a:r>
            <a:r>
              <a:rPr lang="en-IN" sz="2400" dirty="0"/>
              <a:t>design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F8688-7E12-4549-AB04-404CBA93F1EC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Performance &lt;-&gt; Energy Efficiency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</a:t>
            </a:r>
            <a:r>
              <a:rPr lang="en-IN" sz="2400" dirty="0"/>
              <a:t>is a need to shift focus from </a:t>
            </a:r>
            <a:r>
              <a:rPr lang="en-IN" sz="2400" dirty="0" smtClean="0"/>
              <a:t>optimizing </a:t>
            </a:r>
            <a:r>
              <a:rPr lang="en-IN" sz="2400" dirty="0"/>
              <a:t>data </a:t>
            </a:r>
            <a:r>
              <a:rPr lang="en-IN" sz="2400" dirty="0" err="1"/>
              <a:t>center</a:t>
            </a:r>
            <a:r>
              <a:rPr lang="en-IN" sz="2400" dirty="0"/>
              <a:t> resource management for </a:t>
            </a:r>
            <a:r>
              <a:rPr lang="en-IN" sz="2400" u="sng" dirty="0" smtClean="0"/>
              <a:t>pure </a:t>
            </a:r>
            <a:r>
              <a:rPr lang="en-IN" sz="2400" u="sng" dirty="0"/>
              <a:t>performance alone to </a:t>
            </a:r>
            <a:endParaRPr lang="en-IN" sz="2400" u="sng" dirty="0" smtClean="0"/>
          </a:p>
          <a:p>
            <a:pPr lvl="1"/>
            <a:r>
              <a:rPr lang="en-IN" sz="2400" u="sng" dirty="0" smtClean="0"/>
              <a:t>optimizing </a:t>
            </a:r>
            <a:r>
              <a:rPr lang="en-IN" sz="2400" u="sng" dirty="0"/>
              <a:t>for energy efficiency while maintaining high service level performance.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C8D7-AAB9-492A-BD91-C7457ADF5C21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Energy efficiency in clouds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52" y="908720"/>
            <a:ext cx="8229600" cy="4929411"/>
          </a:xfrm>
        </p:spPr>
        <p:txBody>
          <a:bodyPr>
            <a:noAutofit/>
          </a:bodyPr>
          <a:lstStyle/>
          <a:p>
            <a:r>
              <a:rPr lang="en-US" sz="2400" dirty="0"/>
              <a:t>Cloud service providers need to adopt measures to ensure that their profit margins are not dramatically reduced due to high energy costs.</a:t>
            </a:r>
            <a:endParaRPr lang="en-US" sz="24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348880"/>
            <a:ext cx="8820472" cy="421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8901-F28C-474F-85A9-2D3807A10D97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Energy efficiency in clouds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52" y="908720"/>
            <a:ext cx="8229600" cy="4929411"/>
          </a:xfrm>
        </p:spPr>
        <p:txBody>
          <a:bodyPr>
            <a:noAutofit/>
          </a:bodyPr>
          <a:lstStyle/>
          <a:p>
            <a:r>
              <a:rPr lang="en-US" sz="2400" dirty="0"/>
              <a:t>According to Amazon’s estimate,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energy- related costs of its datacenters amount to 42% of the total budget, </a:t>
            </a:r>
            <a:endParaRPr lang="en-US" sz="2400" dirty="0" smtClean="0"/>
          </a:p>
          <a:p>
            <a:r>
              <a:rPr lang="en-US" sz="2400" dirty="0" smtClean="0"/>
              <a:t>which </a:t>
            </a:r>
            <a:r>
              <a:rPr lang="en-US" sz="2400" dirty="0"/>
              <a:t>includes both direct power consumption and the cooling infrastructure amortized over a 15-year period.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a result, companies such as Google, Microsoft, and Yahoo! are building large datacenters in barren desert land </a:t>
            </a:r>
            <a:r>
              <a:rPr lang="en-US" sz="2400" dirty="0" smtClean="0"/>
              <a:t>surrounding </a:t>
            </a:r>
            <a:r>
              <a:rPr lang="en-US" sz="2400" dirty="0"/>
              <a:t>the Columbia River in the United States to exploit cheap hydroelectric power. 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A54-7DCB-4D9F-BED0-71811ACDE78A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Energy efficiency in clouds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52" y="908720"/>
            <a:ext cx="8229600" cy="4929411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is also increasing </a:t>
            </a:r>
            <a:r>
              <a:rPr lang="en-US" sz="2400" b="1" dirty="0"/>
              <a:t>pressure from governments worldwide to reduce carbon footprints, </a:t>
            </a:r>
            <a:r>
              <a:rPr lang="en-US" sz="2400" dirty="0"/>
              <a:t>which have a significant impact on climate change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To address these concerns, leading IT vendors have recently formed a global consortium, called </a:t>
            </a:r>
            <a:r>
              <a:rPr lang="en-US" sz="2400" b="1" dirty="0"/>
              <a:t>The Green Grid, to promote energy efficiency for datacenters and minimize their impact on the environment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87DC-1061-4012-8B0F-6A81F444A152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Energy efficiency in clouds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52" y="908720"/>
            <a:ext cx="8229600" cy="4929411"/>
          </a:xfrm>
        </p:spPr>
        <p:txBody>
          <a:bodyPr>
            <a:noAutofit/>
          </a:bodyPr>
          <a:lstStyle/>
          <a:p>
            <a:r>
              <a:rPr lang="en-IN" sz="2400" dirty="0"/>
              <a:t>Green </a:t>
            </a:r>
            <a:r>
              <a:rPr lang="en-IN" sz="2400" dirty="0" smtClean="0"/>
              <a:t>cloud computing </a:t>
            </a:r>
            <a:r>
              <a:rPr lang="en-IN" sz="2400" dirty="0"/>
              <a:t>is </a:t>
            </a:r>
            <a:r>
              <a:rPr lang="en-IN" sz="2400" dirty="0" smtClean="0"/>
              <a:t>envisioned to achieve </a:t>
            </a:r>
            <a:r>
              <a:rPr lang="en-US" sz="2400" dirty="0" smtClean="0"/>
              <a:t>not </a:t>
            </a:r>
            <a:r>
              <a:rPr lang="en-US" sz="2400" dirty="0"/>
              <a:t>only efficient processing and utilization of computing infrastructure but also minimize energy consumption. This is essential for ensuring that the future growth of cloud computing is sustainable </a:t>
            </a:r>
            <a:endParaRPr lang="en-US" sz="2400" dirty="0" smtClean="0"/>
          </a:p>
          <a:p>
            <a:r>
              <a:rPr lang="en-US" sz="2400" dirty="0" smtClean="0"/>
              <a:t>Cloud </a:t>
            </a:r>
            <a:r>
              <a:rPr lang="en-US" sz="2400" dirty="0"/>
              <a:t>resources need to be allocated </a:t>
            </a:r>
            <a:r>
              <a:rPr lang="en-US" sz="2400" b="1" dirty="0"/>
              <a:t>not only to satisfy </a:t>
            </a:r>
            <a:r>
              <a:rPr lang="en-US" sz="2400" b="1" dirty="0" err="1"/>
              <a:t>QoS</a:t>
            </a:r>
            <a:r>
              <a:rPr lang="en-US" sz="2400" b="1" dirty="0"/>
              <a:t> requirements specified by users via service-level agreements (SLAs) but also to reduce energy usage.</a:t>
            </a: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BE48-2FAA-4DC3-BE20-05E3A1D3E024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Datacenters</a:t>
            </a:r>
            <a:r>
              <a:rPr lang="en-IN" dirty="0" smtClean="0"/>
              <a:t> are new Polluters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U.S. data </a:t>
            </a:r>
            <a:r>
              <a:rPr lang="en-IN" sz="2600" dirty="0" err="1"/>
              <a:t>centers</a:t>
            </a:r>
            <a:r>
              <a:rPr lang="en-IN" sz="2600" dirty="0"/>
              <a:t> are using more electricity than they need. It takes 34 power plants, each capable of generating 500 megawatts of electricity, to power all the data </a:t>
            </a:r>
            <a:r>
              <a:rPr lang="en-IN" sz="2600" dirty="0" err="1"/>
              <a:t>centers</a:t>
            </a:r>
            <a:r>
              <a:rPr lang="en-IN" sz="2600" dirty="0"/>
              <a:t> in operation </a:t>
            </a:r>
            <a:r>
              <a:rPr lang="en-IN" sz="2600" dirty="0" smtClean="0"/>
              <a:t>today.(2017)</a:t>
            </a:r>
          </a:p>
          <a:p>
            <a:endParaRPr lang="en-IN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3D3C-C51F-44D6-8804-EADFFB9771C7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Energy Consumption of Unused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run a server farm (data </a:t>
            </a:r>
            <a:r>
              <a:rPr lang="en-IN" sz="2400" dirty="0" err="1"/>
              <a:t>center</a:t>
            </a:r>
            <a:r>
              <a:rPr lang="en-IN" sz="2400" dirty="0"/>
              <a:t>) a company has to spend a huge amount of money for </a:t>
            </a:r>
            <a:r>
              <a:rPr lang="en-IN" sz="2400" dirty="0" smtClean="0"/>
              <a:t>hardware, software</a:t>
            </a:r>
            <a:r>
              <a:rPr lang="en-IN" sz="2400" dirty="0"/>
              <a:t>, operational support, and energy every year.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Companies </a:t>
            </a:r>
            <a:r>
              <a:rPr lang="en-IN" sz="2400" dirty="0"/>
              <a:t>should </a:t>
            </a:r>
            <a:r>
              <a:rPr lang="en-IN" sz="2400" dirty="0" smtClean="0"/>
              <a:t>thoroughly </a:t>
            </a:r>
            <a:r>
              <a:rPr lang="en-IN" sz="2400" u="sng" dirty="0" smtClean="0"/>
              <a:t>identify </a:t>
            </a:r>
            <a:r>
              <a:rPr lang="en-IN" sz="2400" u="sng" dirty="0"/>
              <a:t>whether their installed server </a:t>
            </a:r>
            <a:r>
              <a:rPr lang="en-IN" sz="2400" u="sng" dirty="0" smtClean="0"/>
              <a:t>farm are appropriately utilized.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3553-01AB-484E-8778-5DC271F2306E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3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Energy Consumption of Unused Servers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On average</a:t>
            </a:r>
            <a:r>
              <a:rPr lang="en-IN" sz="2400" dirty="0"/>
              <a:t>, </a:t>
            </a:r>
            <a:r>
              <a:rPr lang="en-IN" sz="2400" u="sng" dirty="0"/>
              <a:t>one-sixth (15 </a:t>
            </a:r>
            <a:r>
              <a:rPr lang="en-IN" sz="2400" u="sng" dirty="0" err="1"/>
              <a:t>percent</a:t>
            </a:r>
            <a:r>
              <a:rPr lang="en-IN" sz="2400" u="sng" dirty="0"/>
              <a:t>) of the full-time servers in a company are left powered on </a:t>
            </a:r>
            <a:r>
              <a:rPr lang="en-IN" sz="2400" u="sng" dirty="0" smtClean="0"/>
              <a:t>without being </a:t>
            </a:r>
            <a:r>
              <a:rPr lang="en-IN" sz="2400" u="sng" dirty="0"/>
              <a:t>actively used </a:t>
            </a:r>
            <a:r>
              <a:rPr lang="en-IN" sz="2400" dirty="0"/>
              <a:t>(i.e., they are idling) on a daily basis.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indicates </a:t>
            </a:r>
            <a:r>
              <a:rPr lang="en-IN" sz="2400" dirty="0"/>
              <a:t>that with 44 million </a:t>
            </a:r>
            <a:r>
              <a:rPr lang="en-IN" sz="2400" dirty="0" smtClean="0"/>
              <a:t>servers in </a:t>
            </a:r>
            <a:r>
              <a:rPr lang="en-IN" sz="2400" dirty="0"/>
              <a:t>the world, around </a:t>
            </a:r>
            <a:r>
              <a:rPr lang="en-IN" sz="2400" u="sng" dirty="0"/>
              <a:t>4.7 million servers are not doing any useful work</a:t>
            </a:r>
            <a:r>
              <a:rPr lang="en-IN" sz="2400" u="sng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potential savings in turning off these servers are large.</a:t>
            </a:r>
          </a:p>
          <a:p>
            <a:endParaRPr lang="en-IN" sz="2400" dirty="0"/>
          </a:p>
          <a:p>
            <a:r>
              <a:rPr lang="en-IN" sz="2400" dirty="0"/>
              <a:t>IT departments need to </a:t>
            </a:r>
            <a:r>
              <a:rPr lang="en-IN" sz="2400" u="sng" dirty="0" err="1"/>
              <a:t>analyze</a:t>
            </a:r>
            <a:r>
              <a:rPr lang="en-IN" sz="2400" u="sng" dirty="0"/>
              <a:t> their servers and find out unused or underutilized servers.</a:t>
            </a:r>
          </a:p>
          <a:p>
            <a:endParaRPr lang="en-IN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306" y="1412776"/>
            <a:ext cx="55299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STats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79912" y="3789041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CBF7-2751-4076-94EA-C0C66FE7F8F2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50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Reducing Energy in Active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Apply </a:t>
            </a:r>
            <a:r>
              <a:rPr lang="en-IN" sz="2400" dirty="0"/>
              <a:t>appropriate techniques to decrease energy consumption in active distributed systems with </a:t>
            </a:r>
            <a:r>
              <a:rPr lang="en-IN" sz="2400" dirty="0" smtClean="0"/>
              <a:t>negligible influence </a:t>
            </a:r>
            <a:r>
              <a:rPr lang="en-IN" sz="2400" dirty="0"/>
              <a:t>on their performance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Power </a:t>
            </a:r>
            <a:r>
              <a:rPr lang="en-IN" sz="2400" dirty="0"/>
              <a:t>management issues in distributed computing </a:t>
            </a:r>
            <a:r>
              <a:rPr lang="en-IN" sz="2400" dirty="0" smtClean="0"/>
              <a:t>platforms can </a:t>
            </a:r>
            <a:r>
              <a:rPr lang="en-IN" sz="2400" dirty="0"/>
              <a:t>be categorized into four </a:t>
            </a:r>
            <a:r>
              <a:rPr lang="en-IN" sz="2400" dirty="0" smtClean="0"/>
              <a:t>layers: </a:t>
            </a:r>
          </a:p>
          <a:p>
            <a:pPr lvl="1"/>
            <a:r>
              <a:rPr lang="en-IN" sz="2000" u="sng" dirty="0" smtClean="0"/>
              <a:t>application layer</a:t>
            </a:r>
          </a:p>
          <a:p>
            <a:pPr lvl="1"/>
            <a:r>
              <a:rPr lang="en-IN" sz="2000" u="sng" dirty="0" smtClean="0"/>
              <a:t>middleware layer</a:t>
            </a:r>
          </a:p>
          <a:p>
            <a:pPr lvl="1"/>
            <a:r>
              <a:rPr lang="en-IN" sz="2000" u="sng" dirty="0" smtClean="0"/>
              <a:t>resource layer</a:t>
            </a:r>
          </a:p>
          <a:p>
            <a:pPr lvl="1"/>
            <a:r>
              <a:rPr lang="en-IN" sz="2000" u="sng" dirty="0" smtClean="0"/>
              <a:t>network </a:t>
            </a:r>
            <a:r>
              <a:rPr lang="en-IN" sz="2000" u="sng" dirty="0"/>
              <a:t>layer.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EAAF-3F50-4172-9C63-650995242FB9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88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136904" cy="598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E839-8728-49A6-80DE-EF5D5873E921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90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 application’s energy consumption depends strongly on:</a:t>
            </a:r>
          </a:p>
          <a:p>
            <a:pPr lvl="1"/>
            <a:r>
              <a:rPr lang="en-IN" sz="2400" u="sng" dirty="0" smtClean="0"/>
              <a:t>no of </a:t>
            </a:r>
            <a:r>
              <a:rPr lang="en-IN" sz="2400" u="sng" dirty="0"/>
              <a:t>instructions needed to execute the application </a:t>
            </a:r>
            <a:endParaRPr lang="en-IN" sz="2400" u="sng" dirty="0" smtClean="0"/>
          </a:p>
          <a:p>
            <a:pPr lvl="1"/>
            <a:r>
              <a:rPr lang="en-IN" sz="2400" u="sng" dirty="0" smtClean="0"/>
              <a:t>no </a:t>
            </a:r>
            <a:r>
              <a:rPr lang="en-IN" sz="2400" u="sng" dirty="0"/>
              <a:t>of transactions with the </a:t>
            </a:r>
            <a:r>
              <a:rPr lang="en-IN" sz="2400" u="sng" dirty="0" smtClean="0"/>
              <a:t>storage unit </a:t>
            </a:r>
            <a:r>
              <a:rPr lang="en-IN" sz="2400" u="sng" dirty="0"/>
              <a:t>(or memory). </a:t>
            </a:r>
            <a:endParaRPr lang="en-IN" sz="2400" u="sng" dirty="0" smtClean="0"/>
          </a:p>
          <a:p>
            <a:pPr marL="457200" lvl="1" indent="0">
              <a:buNone/>
            </a:pPr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dirty="0"/>
              <a:t>two factors (compute and storage) are correlated and they affect </a:t>
            </a:r>
            <a:r>
              <a:rPr lang="en-IN" sz="2400" dirty="0" smtClean="0"/>
              <a:t>completion time</a:t>
            </a:r>
            <a:r>
              <a:rPr lang="en-IN" sz="24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07F-88BD-479C-B39C-235DA859BFC0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18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By introducing </a:t>
            </a:r>
            <a:r>
              <a:rPr lang="en-IN" sz="2800" u="sng" dirty="0"/>
              <a:t>energy-aware applications, the challenge </a:t>
            </a:r>
            <a:r>
              <a:rPr lang="en-IN" sz="2800" u="sng" dirty="0" smtClean="0"/>
              <a:t>is to design applications </a:t>
            </a:r>
            <a:r>
              <a:rPr lang="en-IN" sz="2800" u="sng" dirty="0"/>
              <a:t>without </a:t>
            </a:r>
            <a:r>
              <a:rPr lang="en-IN" sz="2800" u="sng" dirty="0" smtClean="0"/>
              <a:t>hurting </a:t>
            </a:r>
            <a:r>
              <a:rPr lang="en-IN" sz="2800" u="sng" dirty="0"/>
              <a:t>performance. </a:t>
            </a:r>
            <a:endParaRPr lang="en-IN" sz="2800" u="sng" dirty="0" smtClean="0"/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first step </a:t>
            </a:r>
            <a:r>
              <a:rPr lang="en-IN" sz="2800" dirty="0" smtClean="0"/>
              <a:t>is-</a:t>
            </a:r>
          </a:p>
          <a:p>
            <a:pPr marL="457200" lvl="1" indent="0">
              <a:buNone/>
            </a:pPr>
            <a:r>
              <a:rPr lang="en-IN" sz="2400" u="sng" dirty="0" smtClean="0"/>
              <a:t>“To </a:t>
            </a:r>
            <a:r>
              <a:rPr lang="en-IN" sz="2400" u="sng" dirty="0"/>
              <a:t>explore a relationship between performance </a:t>
            </a:r>
            <a:r>
              <a:rPr lang="en-IN" sz="2400" u="sng" dirty="0" smtClean="0"/>
              <a:t>and energy consumption”.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DF8B-1006-48E6-AF62-D2C65C59550E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17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dirty="0" smtClean="0"/>
              <a:t>Middleware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3" y="1052736"/>
            <a:ext cx="3250704" cy="5328592"/>
          </a:xfrm>
        </p:spPr>
        <p:txBody>
          <a:bodyPr>
            <a:normAutofit fontScale="85000" lnSpcReduction="10000"/>
          </a:bodyPr>
          <a:lstStyle/>
          <a:p>
            <a:r>
              <a:rPr lang="en-IN" sz="2800" u="sng" dirty="0" smtClean="0"/>
              <a:t>Bridge between Application Layer and the resource layer.</a:t>
            </a:r>
          </a:p>
          <a:p>
            <a:r>
              <a:rPr lang="en-IN" sz="2800" dirty="0" smtClean="0"/>
              <a:t>This Layer provides:</a:t>
            </a:r>
          </a:p>
          <a:p>
            <a:pPr lvl="1"/>
            <a:r>
              <a:rPr lang="en-IN" dirty="0" smtClean="0"/>
              <a:t>Resource broker</a:t>
            </a:r>
          </a:p>
          <a:p>
            <a:pPr lvl="1"/>
            <a:r>
              <a:rPr lang="en-IN" dirty="0" smtClean="0"/>
              <a:t>Communication service</a:t>
            </a:r>
          </a:p>
          <a:p>
            <a:pPr lvl="1"/>
            <a:r>
              <a:rPr lang="en-IN" dirty="0" smtClean="0"/>
              <a:t>Task </a:t>
            </a:r>
            <a:r>
              <a:rPr lang="en-IN" dirty="0" err="1" smtClean="0"/>
              <a:t>analyzer</a:t>
            </a:r>
            <a:endParaRPr lang="en-IN" dirty="0" smtClean="0"/>
          </a:p>
          <a:p>
            <a:pPr lvl="1"/>
            <a:r>
              <a:rPr lang="en-IN" dirty="0" smtClean="0"/>
              <a:t>Task scheduler</a:t>
            </a:r>
          </a:p>
          <a:p>
            <a:pPr lvl="1"/>
            <a:r>
              <a:rPr lang="en-IN" dirty="0" smtClean="0"/>
              <a:t>Security access</a:t>
            </a:r>
          </a:p>
          <a:p>
            <a:pPr lvl="1"/>
            <a:r>
              <a:rPr lang="en-IN" dirty="0" smtClean="0"/>
              <a:t>Reliability control</a:t>
            </a:r>
          </a:p>
          <a:p>
            <a:pPr lvl="1"/>
            <a:r>
              <a:rPr lang="en-IN" dirty="0" smtClean="0"/>
              <a:t>Information Service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052736"/>
            <a:ext cx="5688632" cy="526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09D1-103D-40FD-88B9-FB97A3D0687C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2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Middleware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4690864" cy="492941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Necessity of a </a:t>
            </a:r>
            <a:r>
              <a:rPr lang="en-IN" sz="2400" u="sng" dirty="0"/>
              <a:t>new cost function covering both </a:t>
            </a:r>
            <a:endParaRPr lang="en-IN" sz="2400" u="sng" dirty="0" smtClean="0"/>
          </a:p>
          <a:p>
            <a:pPr lvl="1"/>
            <a:r>
              <a:rPr lang="en-IN" sz="2000" dirty="0" err="1" smtClean="0"/>
              <a:t>makespan</a:t>
            </a:r>
            <a:r>
              <a:rPr lang="en-IN" sz="2000" dirty="0" smtClean="0"/>
              <a:t> i.e. </a:t>
            </a:r>
            <a:r>
              <a:rPr lang="en-IN" sz="2000" dirty="0"/>
              <a:t>the </a:t>
            </a:r>
            <a:r>
              <a:rPr lang="en-IN" sz="2000" u="sng" dirty="0"/>
              <a:t>execution time of a set of tasks</a:t>
            </a:r>
            <a:r>
              <a:rPr lang="en-IN" sz="2000" u="sng" dirty="0" smtClean="0"/>
              <a:t> </a:t>
            </a:r>
            <a:r>
              <a:rPr lang="en-IN" sz="2000" u="sng" dirty="0"/>
              <a:t>and </a:t>
            </a:r>
            <a:endParaRPr lang="en-IN" sz="2000" u="sng" dirty="0" smtClean="0"/>
          </a:p>
          <a:p>
            <a:pPr lvl="1"/>
            <a:r>
              <a:rPr lang="en-IN" sz="2000" u="sng" dirty="0" smtClean="0"/>
              <a:t>energy </a:t>
            </a:r>
            <a:r>
              <a:rPr lang="en-IN" sz="2000" u="sng" dirty="0"/>
              <a:t>consumption.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3888432" cy="526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59E-C411-49ED-9F37-7219B726204A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26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69166"/>
            <a:ext cx="8229600" cy="1143000"/>
          </a:xfrm>
        </p:spPr>
        <p:txBody>
          <a:bodyPr/>
          <a:lstStyle/>
          <a:p>
            <a:r>
              <a:rPr lang="en-IN" dirty="0" smtClean="0"/>
              <a:t>Resource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4906888" cy="5269012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Consists </a:t>
            </a:r>
            <a:r>
              <a:rPr lang="en-IN" sz="2400" dirty="0"/>
              <a:t>of a wide range of resources including </a:t>
            </a:r>
            <a:endParaRPr lang="en-IN" sz="2400" dirty="0" smtClean="0"/>
          </a:p>
          <a:p>
            <a:pPr lvl="1" algn="just"/>
            <a:r>
              <a:rPr lang="en-IN" sz="2000" u="sng" dirty="0" smtClean="0"/>
              <a:t>computing </a:t>
            </a:r>
            <a:r>
              <a:rPr lang="en-IN" sz="2000" u="sng" dirty="0"/>
              <a:t>nodes and </a:t>
            </a:r>
            <a:endParaRPr lang="en-IN" sz="2000" u="sng" dirty="0" smtClean="0"/>
          </a:p>
          <a:p>
            <a:pPr lvl="1" algn="just"/>
            <a:r>
              <a:rPr lang="en-IN" sz="2000" u="sng" dirty="0" smtClean="0"/>
              <a:t>storage units</a:t>
            </a:r>
            <a:r>
              <a:rPr lang="en-IN" sz="2000" u="sng" dirty="0"/>
              <a:t>. </a:t>
            </a:r>
            <a:endParaRPr lang="en-IN" sz="2000" u="sng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u="sng" dirty="0" smtClean="0"/>
              <a:t>Interacts </a:t>
            </a:r>
            <a:r>
              <a:rPr lang="en-IN" sz="2400" u="sng" dirty="0"/>
              <a:t>with hardware devices and the operating </a:t>
            </a:r>
            <a:r>
              <a:rPr lang="en-IN" sz="2400" u="sng" dirty="0" smtClean="0"/>
              <a:t>system.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Several </a:t>
            </a:r>
            <a:r>
              <a:rPr lang="en-IN" sz="2400" dirty="0"/>
              <a:t>mechanisms have been developed for </a:t>
            </a:r>
            <a:endParaRPr lang="en-IN" sz="2400" dirty="0" smtClean="0"/>
          </a:p>
          <a:p>
            <a:pPr lvl="1" algn="just"/>
            <a:r>
              <a:rPr lang="en-IN" sz="2000" dirty="0" smtClean="0"/>
              <a:t>more </a:t>
            </a:r>
            <a:r>
              <a:rPr lang="en-IN" sz="2000" dirty="0"/>
              <a:t>efficient </a:t>
            </a:r>
            <a:r>
              <a:rPr lang="en-IN" sz="2000" u="sng" dirty="0"/>
              <a:t>power management </a:t>
            </a:r>
            <a:r>
              <a:rPr lang="en-IN" sz="2000" u="sng" dirty="0" smtClean="0"/>
              <a:t>of hardware </a:t>
            </a:r>
            <a:r>
              <a:rPr lang="en-IN" sz="2000" u="sng" dirty="0"/>
              <a:t>and operating systems. </a:t>
            </a:r>
            <a:endParaRPr lang="en-IN" sz="2000" u="sng" dirty="0" smtClean="0"/>
          </a:p>
          <a:p>
            <a:pPr algn="just"/>
            <a:endParaRPr lang="en-IN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3888432" cy="526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3851920" y="3501008"/>
            <a:ext cx="864096" cy="16561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8757-8D10-4539-9B32-B6F154F2F948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63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988"/>
            <a:ext cx="8229600" cy="1143000"/>
          </a:xfrm>
        </p:spPr>
        <p:txBody>
          <a:bodyPr/>
          <a:lstStyle/>
          <a:p>
            <a:r>
              <a:rPr lang="en-IN" dirty="0" smtClean="0"/>
              <a:t>Resource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800" b="1" dirty="0" smtClean="0"/>
          </a:p>
          <a:p>
            <a:pPr marL="0" indent="0" algn="just">
              <a:buNone/>
            </a:pPr>
            <a:r>
              <a:rPr lang="en-IN" b="1" dirty="0" smtClean="0"/>
              <a:t>Hardware Approaches:-</a:t>
            </a:r>
          </a:p>
          <a:p>
            <a:pPr algn="just"/>
            <a:r>
              <a:rPr lang="en-IN" sz="2400" u="sng" dirty="0" smtClean="0"/>
              <a:t>Dynamic </a:t>
            </a:r>
            <a:r>
              <a:rPr lang="en-IN" sz="2400" u="sng" dirty="0"/>
              <a:t>power management (DPM) </a:t>
            </a:r>
            <a:endParaRPr lang="en-IN" sz="2400" u="sng" dirty="0" smtClean="0"/>
          </a:p>
          <a:p>
            <a:pPr algn="just"/>
            <a:r>
              <a:rPr lang="en-IN" sz="2400" u="sng" dirty="0" smtClean="0"/>
              <a:t>Dynamic </a:t>
            </a:r>
            <a:r>
              <a:rPr lang="en-IN" sz="2400" u="sng" dirty="0"/>
              <a:t>voltage-frequency scaling (DVFS) </a:t>
            </a:r>
            <a:endParaRPr lang="en-IN" sz="2400" u="sng" dirty="0" smtClean="0"/>
          </a:p>
          <a:p>
            <a:pPr marL="0" indent="0" algn="just">
              <a:buNone/>
            </a:pPr>
            <a:endParaRPr lang="en-IN" sz="2400" u="sng" dirty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r>
              <a:rPr lang="en-IN" sz="2400" dirty="0" smtClean="0"/>
              <a:t>Popular </a:t>
            </a:r>
            <a:r>
              <a:rPr lang="en-IN" sz="2400" dirty="0"/>
              <a:t>methods incorporated into recent computer hardware </a:t>
            </a:r>
            <a:r>
              <a:rPr lang="en-IN" sz="2400" dirty="0" smtClean="0"/>
              <a:t>systems.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37D6-1CA7-47EF-BA45-4D797ADBEC0F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6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Datacenters</a:t>
            </a:r>
            <a:r>
              <a:rPr lang="en-IN" dirty="0" smtClean="0"/>
              <a:t> are new Polluters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By </a:t>
            </a:r>
            <a:r>
              <a:rPr lang="en-IN" sz="2600" dirty="0"/>
              <a:t>2020, the nation </a:t>
            </a:r>
            <a:r>
              <a:rPr lang="en-IN" sz="2600" b="1" dirty="0"/>
              <a:t>will need another 17 similarly sized power plants to meet projected data </a:t>
            </a:r>
            <a:r>
              <a:rPr lang="en-IN" sz="2600" b="1" dirty="0" err="1"/>
              <a:t>center</a:t>
            </a:r>
            <a:r>
              <a:rPr lang="en-IN" sz="2600" b="1" dirty="0"/>
              <a:t> energy demands as economic activity becomes increasingly digital. </a:t>
            </a:r>
          </a:p>
          <a:p>
            <a:endParaRPr lang="en-IN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A5D2-AE1F-4381-954B-A4A679955621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Layer- DPM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u="sng" dirty="0"/>
              <a:t>Dynamic power management (DPM) </a:t>
            </a:r>
          </a:p>
          <a:p>
            <a:pPr marL="0" indent="0" algn="just">
              <a:buNone/>
            </a:pPr>
            <a:r>
              <a:rPr lang="en-IN" sz="2400" dirty="0" smtClean="0"/>
              <a:t>In </a:t>
            </a:r>
            <a:r>
              <a:rPr lang="en-IN" sz="2400" dirty="0"/>
              <a:t>DPM, hardware devices, such as the CPU, have the capability to-</a:t>
            </a:r>
          </a:p>
          <a:p>
            <a:pPr marL="0" indent="0" algn="just">
              <a:buNone/>
            </a:pPr>
            <a:r>
              <a:rPr lang="en-IN" sz="2400" b="1" u="sng" dirty="0"/>
              <a:t>“Switch from idle mode to one or more lower power modes”</a:t>
            </a:r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1E29-ADF2-42DC-A172-065551A1FBF1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28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Resource Layer- DVFS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u="sng" dirty="0"/>
              <a:t>Dynamic voltage-frequency scaling (DVFS) </a:t>
            </a:r>
          </a:p>
          <a:p>
            <a:pPr algn="just"/>
            <a:r>
              <a:rPr lang="en-IN" sz="2400" dirty="0" smtClean="0"/>
              <a:t>In </a:t>
            </a:r>
            <a:r>
              <a:rPr lang="en-IN" sz="2400" dirty="0"/>
              <a:t>DVFS, energy savings are achieved based on the fact that the </a:t>
            </a:r>
            <a:r>
              <a:rPr lang="en-IN" sz="2400" u="sng" dirty="0"/>
              <a:t>power consumption in CMOS circuits has a direct relationship with frequency and the square of the voltage supply.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5FD-B4CC-4E3B-9920-9EC300C15348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91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Resource Layer- DVFS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relationship between energy ,</a:t>
            </a:r>
            <a:r>
              <a:rPr lang="en-IN" sz="2400" dirty="0" smtClean="0"/>
              <a:t>voltage ,frequency </a:t>
            </a:r>
            <a:r>
              <a:rPr lang="en-IN" sz="2400" dirty="0"/>
              <a:t>in CMOS circuits is related by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where</a:t>
            </a:r>
            <a:r>
              <a:rPr lang="en-IN" sz="2000" dirty="0" smtClean="0"/>
              <a:t> </a:t>
            </a:r>
            <a:endParaRPr lang="en-IN" sz="2000" dirty="0"/>
          </a:p>
          <a:p>
            <a:pPr lvl="1"/>
            <a:r>
              <a:rPr lang="en-IN" sz="2000" dirty="0"/>
              <a:t>V= voltage</a:t>
            </a:r>
          </a:p>
          <a:p>
            <a:pPr lvl="1"/>
            <a:r>
              <a:rPr lang="en-IN" sz="2000" dirty="0" err="1"/>
              <a:t>Ceff</a:t>
            </a:r>
            <a:r>
              <a:rPr lang="en-IN" sz="2000" dirty="0"/>
              <a:t>= circuit switching capacity</a:t>
            </a:r>
          </a:p>
          <a:p>
            <a:pPr lvl="1"/>
            <a:r>
              <a:rPr lang="en-IN" sz="2000" dirty="0"/>
              <a:t>K= a technology dependent factor</a:t>
            </a:r>
          </a:p>
          <a:p>
            <a:pPr lvl="1"/>
            <a:r>
              <a:rPr lang="en-IN" sz="2000" dirty="0" err="1"/>
              <a:t>Vt</a:t>
            </a:r>
            <a:r>
              <a:rPr lang="en-IN" sz="2000" dirty="0"/>
              <a:t>= threshold voltage </a:t>
            </a:r>
          </a:p>
          <a:p>
            <a:pPr lvl="1"/>
            <a:r>
              <a:rPr lang="en-IN" sz="2000" dirty="0"/>
              <a:t>T= execution time of the task under clock frequency f. </a:t>
            </a:r>
          </a:p>
          <a:p>
            <a:endParaRPr lang="en-IN" sz="2100" dirty="0"/>
          </a:p>
          <a:p>
            <a:endParaRPr lang="en-IN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6" t="41893" r="43672" b="45688"/>
          <a:stretch/>
        </p:blipFill>
        <p:spPr bwMode="auto">
          <a:xfrm>
            <a:off x="5248010" y="1916832"/>
            <a:ext cx="309634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E38B-00AF-421E-A927-77D8874A9973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13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Resource Layer- DVFS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Execution </a:t>
            </a:r>
            <a:r>
              <a:rPr lang="en-IN" sz="2400" dirty="0"/>
              <a:t>time and power consumption are controllable by-</a:t>
            </a:r>
          </a:p>
          <a:p>
            <a:pPr marL="0" indent="0" algn="just">
              <a:buNone/>
            </a:pPr>
            <a:r>
              <a:rPr lang="en-IN" sz="2400" b="1" dirty="0" smtClean="0"/>
              <a:t>	“</a:t>
            </a:r>
            <a:r>
              <a:rPr lang="en-IN" sz="2400" b="1" u="sng" dirty="0"/>
              <a:t>Switching among different frequencies and voltages</a:t>
            </a:r>
            <a:r>
              <a:rPr lang="en-IN" sz="2400" b="1" u="sng" dirty="0" smtClean="0"/>
              <a:t>”</a:t>
            </a:r>
            <a:endParaRPr lang="en-IN" sz="2400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E019-E73A-4113-BF68-30BDABC861A3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64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DVFS method enables the </a:t>
            </a:r>
            <a:r>
              <a:rPr lang="en-IN" sz="2400" u="sng" dirty="0"/>
              <a:t>exploitation of the slack time (idle time) typically incurred by </a:t>
            </a:r>
            <a:r>
              <a:rPr lang="en-IN" sz="2400" u="sng" dirty="0" err="1" smtClean="0"/>
              <a:t>intertask</a:t>
            </a:r>
            <a:r>
              <a:rPr lang="en-IN" sz="2400" u="sng" dirty="0" smtClean="0"/>
              <a:t> relationship</a:t>
            </a:r>
            <a:r>
              <a:rPr lang="en-IN" sz="2400" u="sng" dirty="0"/>
              <a:t>. </a:t>
            </a:r>
            <a:endParaRPr lang="en-IN" sz="2400" u="sng" dirty="0" smtClean="0"/>
          </a:p>
          <a:p>
            <a:pPr lvl="1"/>
            <a:r>
              <a:rPr lang="en-IN" sz="2000" dirty="0" smtClean="0"/>
              <a:t>Reducing the frequency </a:t>
            </a:r>
            <a:r>
              <a:rPr lang="en-IN" sz="2000" dirty="0"/>
              <a:t>or voltage during slack time.</a:t>
            </a:r>
            <a:endParaRPr lang="en-IN" sz="2000" dirty="0" smtClean="0"/>
          </a:p>
          <a:p>
            <a:endParaRPr lang="en-IN" sz="2400" b="1" u="sng" dirty="0" smtClean="0"/>
          </a:p>
          <a:p>
            <a:endParaRPr lang="en-IN" sz="2400" b="1" u="sng" dirty="0"/>
          </a:p>
          <a:p>
            <a:r>
              <a:rPr lang="en-IN" sz="2400" b="1" u="sng" dirty="0" smtClean="0"/>
              <a:t>By </a:t>
            </a:r>
            <a:r>
              <a:rPr lang="en-IN" sz="2400" b="1" u="sng" dirty="0"/>
              <a:t>reducing voltage and frequency, the device’s energy consumption can also </a:t>
            </a:r>
            <a:r>
              <a:rPr lang="en-IN" sz="2400" b="1" u="sng" dirty="0" smtClean="0"/>
              <a:t>be reduced</a:t>
            </a:r>
            <a:r>
              <a:rPr lang="en-IN" sz="2400" b="1" u="sng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F673-DD45-4230-A524-FF8251905E27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428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IN" dirty="0" smtClean="0"/>
              <a:t>Network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4474840" cy="54006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Routing and transferring packets </a:t>
            </a:r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u="sng" dirty="0" smtClean="0"/>
              <a:t>Enabling network services to the resource layer </a:t>
            </a:r>
            <a:r>
              <a:rPr lang="en-IN" sz="2400" dirty="0" smtClean="0"/>
              <a:t>are the main responsibility of the network layer in Distributed Computing Systems.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3888432" cy="526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C3A-63E4-4FD5-AF16-96271A966D67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47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IN" dirty="0" smtClean="0"/>
              <a:t>Network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4042792" cy="460851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Two </a:t>
            </a:r>
            <a:r>
              <a:rPr lang="en-IN" sz="2400" dirty="0"/>
              <a:t>major challenges </a:t>
            </a:r>
            <a:r>
              <a:rPr lang="en-IN" sz="2400" dirty="0" smtClean="0"/>
              <a:t>are :</a:t>
            </a:r>
            <a:endParaRPr lang="en-IN" sz="2400" dirty="0"/>
          </a:p>
          <a:p>
            <a:pPr marL="457200" lvl="1" indent="0" algn="just">
              <a:buNone/>
            </a:pPr>
            <a:endParaRPr lang="en-IN" sz="2400" dirty="0"/>
          </a:p>
          <a:p>
            <a:pPr lvl="1" algn="just"/>
            <a:r>
              <a:rPr lang="en-IN" sz="2400" dirty="0" smtClean="0"/>
              <a:t> </a:t>
            </a:r>
            <a:r>
              <a:rPr lang="en-IN" sz="2400" u="sng" dirty="0"/>
              <a:t>New, energy-efficient routing algorithms </a:t>
            </a:r>
            <a:r>
              <a:rPr lang="en-IN" sz="2400" dirty="0"/>
              <a:t>need to be developed. </a:t>
            </a:r>
            <a:endParaRPr lang="en-IN" sz="2400" dirty="0" smtClean="0"/>
          </a:p>
          <a:p>
            <a:pPr lvl="1" algn="just"/>
            <a:endParaRPr lang="en-IN" sz="2400" dirty="0"/>
          </a:p>
          <a:p>
            <a:pPr lvl="1" algn="just"/>
            <a:r>
              <a:rPr lang="en-IN" sz="2400" u="sng" dirty="0" smtClean="0"/>
              <a:t>New</a:t>
            </a:r>
            <a:r>
              <a:rPr lang="en-IN" sz="2400" u="sng" dirty="0"/>
              <a:t>, energy-efficient </a:t>
            </a:r>
            <a:r>
              <a:rPr lang="en-IN" sz="2400" u="sng" dirty="0" smtClean="0"/>
              <a:t>protocols </a:t>
            </a:r>
            <a:r>
              <a:rPr lang="en-IN" sz="2400" dirty="0" smtClean="0"/>
              <a:t>should </a:t>
            </a:r>
            <a:r>
              <a:rPr lang="en-IN" sz="2400" dirty="0"/>
              <a:t>be developed </a:t>
            </a:r>
            <a:r>
              <a:rPr lang="en-IN" sz="2400" u="sng" dirty="0"/>
              <a:t>against network attacks.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052736"/>
            <a:ext cx="3888432" cy="526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C964-85EA-4E8A-A32C-FF65D6A0FB74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7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Market-oriented cloud computing originated from the coordination of several components: </a:t>
            </a:r>
            <a:endParaRPr lang="en-US" sz="2400" dirty="0" smtClean="0"/>
          </a:p>
          <a:p>
            <a:r>
              <a:rPr lang="en-US" sz="2400" dirty="0" smtClean="0"/>
              <a:t>service </a:t>
            </a:r>
            <a:r>
              <a:rPr lang="en-US" sz="2400" dirty="0"/>
              <a:t>consumers, </a:t>
            </a:r>
            <a:endParaRPr lang="en-US" sz="2400" dirty="0" smtClean="0"/>
          </a:p>
          <a:p>
            <a:r>
              <a:rPr lang="en-US" sz="2400" dirty="0" smtClean="0"/>
              <a:t>service </a:t>
            </a:r>
            <a:r>
              <a:rPr lang="en-US" sz="2400" dirty="0"/>
              <a:t>providers, and </a:t>
            </a:r>
            <a:endParaRPr lang="en-US" sz="2400" dirty="0" smtClean="0"/>
          </a:p>
          <a:p>
            <a:r>
              <a:rPr lang="en-US" sz="2400" dirty="0" smtClean="0"/>
              <a:t>other </a:t>
            </a:r>
            <a:r>
              <a:rPr lang="en-US" sz="2400" dirty="0"/>
              <a:t>entities </a:t>
            </a:r>
            <a:r>
              <a:rPr lang="en-US" sz="2400" dirty="0" smtClean="0"/>
              <a:t>that </a:t>
            </a:r>
            <a:r>
              <a:rPr lang="en-US" sz="2400" dirty="0"/>
              <a:t>make trading between these two groups </a:t>
            </a:r>
            <a:r>
              <a:rPr lang="en-US" sz="2400" dirty="0" smtClean="0"/>
              <a:t>possible</a:t>
            </a:r>
            <a:r>
              <a:rPr lang="en-US" sz="2400" dirty="0"/>
              <a:t>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95512-389F-4A26-A562-AC9AF8E12BFC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70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Several components contribute to the realization of the Cloud Exchange and implement its </a:t>
            </a:r>
            <a:r>
              <a:rPr lang="en-US" sz="2400" dirty="0" smtClean="0"/>
              <a:t>features</a:t>
            </a:r>
            <a:r>
              <a:rPr lang="en-US" sz="2400" dirty="0"/>
              <a:t>. 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208912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7AAD-5043-48B3-AE6A-EAF54A3316D7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51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287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Directory:-</a:t>
            </a:r>
          </a:p>
          <a:p>
            <a:r>
              <a:rPr lang="en-US" sz="2400" dirty="0" smtClean="0"/>
              <a:t>The market directory contains </a:t>
            </a:r>
            <a:r>
              <a:rPr lang="en-US" sz="2400" b="1" dirty="0" smtClean="0"/>
              <a:t>a listing of all the published services that are available</a:t>
            </a:r>
            <a:endParaRPr lang="en-US" sz="2400" b="1" dirty="0"/>
          </a:p>
          <a:p>
            <a:r>
              <a:rPr lang="en-US" sz="2400" dirty="0" smtClean="0"/>
              <a:t>The directory not only contains </a:t>
            </a:r>
            <a:r>
              <a:rPr lang="en-US" sz="2400" b="1" dirty="0" smtClean="0"/>
              <a:t>a simple mapping between service Names and the corresponding vendor (or cloud coordinators) offering them.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22600"/>
            <a:ext cx="8208912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9565-7A68-4C41-AD48-3A768997DE91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5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Datacenters</a:t>
            </a:r>
            <a:r>
              <a:rPr lang="en-IN" dirty="0" smtClean="0"/>
              <a:t> are new Polluters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u="sng" dirty="0" smtClean="0"/>
              <a:t>Any </a:t>
            </a:r>
            <a:r>
              <a:rPr lang="en-IN" sz="2600" u="sng" dirty="0"/>
              <a:t>increase in the use of fossil fuels to generate electricity will result in an increase in carbon emissions</a:t>
            </a:r>
            <a:r>
              <a:rPr lang="en-IN" u="sng" dirty="0"/>
              <a:t>. </a:t>
            </a:r>
          </a:p>
          <a:p>
            <a:endParaRPr lang="en-IN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1FDF-8F8E-4A51-BA11-6F3BD5F869BC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Directory:-</a:t>
            </a:r>
          </a:p>
          <a:p>
            <a:r>
              <a:rPr lang="en-US" sz="2400" dirty="0" smtClean="0"/>
              <a:t>It also provides Additional meta data that can </a:t>
            </a:r>
            <a:r>
              <a:rPr lang="en-US" sz="2400" b="1" dirty="0" smtClean="0"/>
              <a:t>help the brokers or the end users in filtering from among the services of interest those</a:t>
            </a:r>
            <a:r>
              <a:rPr lang="en-US" sz="2400" dirty="0" smtClean="0"/>
              <a:t> that can really meet the expected quality of service.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208912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27D7-95C0-4B59-A2D2-05C49635159C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852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Auctioneer</a:t>
            </a:r>
          </a:p>
          <a:p>
            <a:r>
              <a:rPr lang="en-US" sz="2400" dirty="0" smtClean="0"/>
              <a:t>The auctioneer is </a:t>
            </a:r>
            <a:r>
              <a:rPr lang="en-US" sz="2400" dirty="0" err="1" smtClean="0"/>
              <a:t>incharge</a:t>
            </a:r>
            <a:r>
              <a:rPr lang="en-US" sz="2400" dirty="0" smtClean="0"/>
              <a:t> of </a:t>
            </a:r>
            <a:r>
              <a:rPr lang="en-US" sz="2400" b="1" dirty="0" smtClean="0"/>
              <a:t>keeping track of the running auctions in the market place </a:t>
            </a:r>
            <a:r>
              <a:rPr lang="en-US" sz="2400" dirty="0" smtClean="0"/>
              <a:t>and of verifying that the </a:t>
            </a:r>
            <a:r>
              <a:rPr lang="en-US" sz="2400" b="1" dirty="0" smtClean="0"/>
              <a:t>auctions for services are properly conducted</a:t>
            </a:r>
            <a:r>
              <a:rPr lang="en-US" sz="2400" dirty="0" smtClean="0"/>
              <a:t> and that </a:t>
            </a:r>
            <a:r>
              <a:rPr lang="en-US" sz="2400" b="1" dirty="0" smtClean="0"/>
              <a:t>malicious market players are prevented from performing illegal activities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208912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1DD-1B03-43FB-B9C9-376255F2FF2C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50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Bank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bank is the </a:t>
            </a:r>
            <a:r>
              <a:rPr lang="en-US" sz="2400" b="1" dirty="0"/>
              <a:t>component that takes care of the financial aspect of all the operations happening in the virtual marketplace. </a:t>
            </a:r>
            <a:endParaRPr lang="en-US" sz="2400" b="1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also ensures that all the financial transactions are </a:t>
            </a:r>
            <a:r>
              <a:rPr lang="en-US" sz="2400" b="1" dirty="0"/>
              <a:t>carried out in a secure and dependable environment. </a:t>
            </a:r>
            <a:endParaRPr lang="en-US" sz="2400" b="1" dirty="0" smtClean="0"/>
          </a:p>
          <a:p>
            <a:r>
              <a:rPr lang="en-US" sz="2400" b="1" dirty="0" smtClean="0"/>
              <a:t>Consumers </a:t>
            </a:r>
            <a:r>
              <a:rPr lang="en-US" sz="2400" b="1" dirty="0"/>
              <a:t>and providers may register with the bank and have one or multiple accounts</a:t>
            </a:r>
            <a:r>
              <a:rPr lang="en-US" sz="2400" dirty="0"/>
              <a:t> that can be used to perform the transactions in the virtual marketplace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7FD1-4521-4C7F-BCC3-137FB450B19C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65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/>
              <a:t>CEx</a:t>
            </a:r>
            <a:endParaRPr lang="en-US" sz="2400" b="1" dirty="0" smtClean="0"/>
          </a:p>
          <a:p>
            <a:r>
              <a:rPr lang="en-IN" sz="2400" dirty="0" smtClean="0"/>
              <a:t>The fundamental component is the virtual marketplace—represented by the </a:t>
            </a:r>
            <a:r>
              <a:rPr lang="en-IN" sz="2400" b="1" dirty="0"/>
              <a:t>Cloud Exchange(</a:t>
            </a:r>
            <a:r>
              <a:rPr lang="en-IN" sz="2400" b="1" dirty="0" err="1"/>
              <a:t>CEx</a:t>
            </a:r>
            <a:r>
              <a:rPr lang="en-IN" sz="2400" b="1" dirty="0"/>
              <a:t>)—</a:t>
            </a:r>
            <a:r>
              <a:rPr lang="en-IN" sz="2400" dirty="0" smtClean="0"/>
              <a:t>which acts as a market maker, </a:t>
            </a:r>
            <a:r>
              <a:rPr lang="en-IN" sz="2400" b="1" dirty="0" smtClean="0"/>
              <a:t>bringing service producers and consumers together. 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208912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77D0-285B-43F5-AE97-AF3CF2E3C24F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0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Cloud Broker</a:t>
            </a:r>
          </a:p>
          <a:p>
            <a:r>
              <a:rPr lang="en-IN" sz="2400" dirty="0" smtClean="0"/>
              <a:t>The cloud brokers </a:t>
            </a:r>
            <a:r>
              <a:rPr lang="en-IN" sz="2400" b="1" dirty="0" smtClean="0"/>
              <a:t>operate on behalf of the consumers and identify the subset of services that match customers’ requirements</a:t>
            </a:r>
            <a:r>
              <a:rPr lang="en-IN" sz="2400" dirty="0" smtClean="0"/>
              <a:t> in terms of service profiles and quality of service</a:t>
            </a:r>
            <a:r>
              <a:rPr lang="en-IN" sz="2400" dirty="0"/>
              <a:t>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8208912" cy="433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20D-14A2-424B-8CAF-C452F6CF5A3C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13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Cloud Broker</a:t>
            </a:r>
          </a:p>
          <a:p>
            <a:r>
              <a:rPr lang="en-US" sz="2400" dirty="0"/>
              <a:t>They </a:t>
            </a:r>
            <a:r>
              <a:rPr lang="en-US" sz="2400" b="1" dirty="0"/>
              <a:t>mediate between </a:t>
            </a:r>
            <a:r>
              <a:rPr lang="en-US" sz="2400" b="1" dirty="0" smtClean="0"/>
              <a:t>coordinators </a:t>
            </a:r>
            <a:r>
              <a:rPr lang="en-US" sz="2400" b="1" dirty="0"/>
              <a:t>and consumers by acquiring services from the first and subleasing them to the latter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b="1" dirty="0" smtClean="0"/>
              <a:t>Brokers </a:t>
            </a:r>
            <a:r>
              <a:rPr lang="en-US" sz="2400" b="1" dirty="0"/>
              <a:t>can accept requests from many users. </a:t>
            </a:r>
            <a:r>
              <a:rPr lang="en-US" sz="2400" b="1" dirty="0" smtClean="0"/>
              <a:t>At </a:t>
            </a:r>
            <a:r>
              <a:rPr lang="en-US" sz="2400" b="1" dirty="0"/>
              <a:t>the same time, users can leverage different brokers.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820891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8F01-5728-4BA0-9CB0-2A9AE8A820D0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82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Cloud Coordinators</a:t>
            </a:r>
          </a:p>
          <a:p>
            <a:r>
              <a:rPr lang="en-IN" sz="2400" dirty="0" smtClean="0"/>
              <a:t>The cloud coordinators represent </a:t>
            </a:r>
            <a:r>
              <a:rPr lang="en-IN" sz="2400" b="1" dirty="0" smtClean="0"/>
              <a:t>the cloud vendors and publish the services that vendors offer.</a:t>
            </a:r>
          </a:p>
          <a:p>
            <a:r>
              <a:rPr lang="en-US" sz="2400" dirty="0"/>
              <a:t>A similar relationship can be considered between coordinators and cloud computing services vendors. </a:t>
            </a:r>
            <a:endParaRPr lang="en-IN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208912" cy="33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2706-A499-4225-ACB3-959158DE23D2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7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A reference model for MOCC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Cloud Coordinators</a:t>
            </a:r>
          </a:p>
          <a:p>
            <a:r>
              <a:rPr lang="en-US" sz="2400" dirty="0" smtClean="0"/>
              <a:t>Coordinators take </a:t>
            </a:r>
            <a:r>
              <a:rPr lang="en-US" sz="2400" b="1" dirty="0" smtClean="0"/>
              <a:t>responsibility for publishing and advertising services on behalf of vendors and can gain benefits from reselling services to brokers. </a:t>
            </a:r>
            <a:endParaRPr lang="en-IN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8208912" cy="333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108A-26B1-435A-8BEE-141964671597}" type="datetime1">
              <a:rPr lang="en-IN" smtClean="0"/>
              <a:t>19-04-2023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59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313" y="2238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</a:t>
            </a:r>
            <a:r>
              <a:rPr lang="en-IN" dirty="0" smtClean="0"/>
              <a:t>Architecture for Data </a:t>
            </a:r>
            <a:r>
              <a:rPr lang="en-IN" dirty="0" err="1" smtClean="0"/>
              <a:t>Centers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2538"/>
          <a:stretch/>
        </p:blipFill>
        <p:spPr bwMode="auto">
          <a:xfrm>
            <a:off x="395536" y="1052736"/>
            <a:ext cx="8424936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47D5-0752-4F68-9211-D65C1354E798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consumers rely on cloud providers to meet more of their computing needs, </a:t>
            </a:r>
            <a:endParaRPr lang="en-IN" sz="2400" dirty="0" smtClean="0"/>
          </a:p>
          <a:p>
            <a:pPr lvl="1"/>
            <a:r>
              <a:rPr lang="en-IN" sz="2400" dirty="0" smtClean="0"/>
              <a:t>they </a:t>
            </a:r>
            <a:r>
              <a:rPr lang="en-IN" sz="2400" dirty="0"/>
              <a:t>will require </a:t>
            </a:r>
            <a:r>
              <a:rPr lang="en-IN" sz="2400" dirty="0" smtClean="0"/>
              <a:t>a specific </a:t>
            </a:r>
            <a:r>
              <a:rPr lang="en-IN" sz="2400" dirty="0"/>
              <a:t>level of </a:t>
            </a:r>
            <a:r>
              <a:rPr lang="en-IN" sz="2400" dirty="0" err="1"/>
              <a:t>QoS</a:t>
            </a:r>
            <a:r>
              <a:rPr lang="en-IN" sz="2400" dirty="0"/>
              <a:t> to be maintained by their </a:t>
            </a:r>
            <a:r>
              <a:rPr lang="en-IN" sz="2400" dirty="0" smtClean="0"/>
              <a:t>providers.</a:t>
            </a:r>
          </a:p>
          <a:p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Cloud </a:t>
            </a:r>
            <a:r>
              <a:rPr lang="en-IN" sz="2400" dirty="0"/>
              <a:t>providers consider and </a:t>
            </a:r>
            <a:r>
              <a:rPr lang="en-IN" sz="2400" b="1" u="sng" dirty="0"/>
              <a:t>meet the different </a:t>
            </a:r>
            <a:r>
              <a:rPr lang="en-IN" sz="2400" b="1" u="sng" dirty="0" err="1"/>
              <a:t>QoS</a:t>
            </a:r>
            <a:r>
              <a:rPr lang="en-IN" sz="2400" b="1" u="sng" dirty="0"/>
              <a:t> parameters of each </a:t>
            </a:r>
            <a:r>
              <a:rPr lang="en-IN" sz="2400" b="1" u="sng" dirty="0" smtClean="0"/>
              <a:t>individual consumer as negotiated in specific SLAs.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B778-86B9-42A8-BA6B-60787211CC2C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/>
          <a:lstStyle/>
          <a:p>
            <a:r>
              <a:rPr lang="en-IN" dirty="0" smtClean="0"/>
              <a:t>Fossil Fuels?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616B-C161-4974-B5AD-08118D4DCFF7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purpose is to promote </a:t>
            </a:r>
            <a:r>
              <a:rPr lang="en-IN" sz="2400" dirty="0" err="1"/>
              <a:t>QoS</a:t>
            </a:r>
            <a:r>
              <a:rPr lang="en-IN" sz="2400" dirty="0"/>
              <a:t>-based resource allocation mechanisms. </a:t>
            </a:r>
            <a:endParaRPr lang="en-IN" sz="2400" dirty="0" smtClean="0"/>
          </a:p>
          <a:p>
            <a:pPr lvl="1"/>
            <a:r>
              <a:rPr lang="en-IN" sz="2400" dirty="0" smtClean="0"/>
              <a:t>Clients </a:t>
            </a:r>
            <a:r>
              <a:rPr lang="en-IN" sz="2400" dirty="0"/>
              <a:t>can </a:t>
            </a:r>
            <a:r>
              <a:rPr lang="en-IN" sz="2400" dirty="0" smtClean="0"/>
              <a:t>benefit from </a:t>
            </a:r>
            <a:r>
              <a:rPr lang="en-IN" sz="2400" dirty="0"/>
              <a:t>the potential cost reduction of providers, </a:t>
            </a:r>
            <a:endParaRPr lang="en-IN" sz="2400" dirty="0" smtClean="0"/>
          </a:p>
          <a:p>
            <a:pPr lvl="1"/>
            <a:r>
              <a:rPr lang="en-IN" sz="2400" dirty="0" smtClean="0"/>
              <a:t>which </a:t>
            </a:r>
            <a:r>
              <a:rPr lang="en-IN" sz="2400" dirty="0"/>
              <a:t>could lead to a more competitive market, </a:t>
            </a:r>
            <a:endParaRPr lang="en-IN" sz="2400" dirty="0" smtClean="0"/>
          </a:p>
          <a:p>
            <a:pPr lvl="1"/>
            <a:r>
              <a:rPr lang="en-IN" sz="2400" dirty="0" smtClean="0"/>
              <a:t>and thus </a:t>
            </a:r>
            <a:r>
              <a:rPr lang="en-IN" sz="2400" dirty="0"/>
              <a:t>lower prices.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18BA-A15F-40BF-9205-26644EF80C89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148"/>
            <a:ext cx="8229600" cy="515532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6133"/>
            <a:ext cx="8229600" cy="348925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Users or brokers </a:t>
            </a:r>
            <a:r>
              <a:rPr lang="en-IN" sz="2400" dirty="0"/>
              <a:t>acting on user’s behalf </a:t>
            </a:r>
            <a:r>
              <a:rPr lang="en-IN" sz="2400" u="sng" dirty="0"/>
              <a:t>submit service requests from anywhere in the world</a:t>
            </a:r>
            <a:r>
              <a:rPr lang="en-IN" sz="2400" dirty="0"/>
              <a:t> </a:t>
            </a:r>
            <a:r>
              <a:rPr lang="en-IN" sz="2400" dirty="0" smtClean="0"/>
              <a:t>to the </a:t>
            </a:r>
            <a:r>
              <a:rPr lang="en-IN" sz="2400" dirty="0"/>
              <a:t>data </a:t>
            </a:r>
            <a:r>
              <a:rPr lang="en-IN" sz="2400" dirty="0" err="1"/>
              <a:t>center</a:t>
            </a:r>
            <a:r>
              <a:rPr lang="en-IN" sz="2400" dirty="0"/>
              <a:t> and cloud to be processed. </a:t>
            </a:r>
            <a:endParaRPr lang="en-IN" sz="2400" dirty="0" smtClean="0"/>
          </a:p>
          <a:p>
            <a:r>
              <a:rPr lang="en-US" sz="2400" dirty="0"/>
              <a:t>They originate the workload that is managed in the cloud datacenter.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5944-EDF8-4827-AD06-0FD07E68F723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61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92697"/>
            <a:ext cx="8424936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148"/>
            <a:ext cx="8229600" cy="515532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6133"/>
            <a:ext cx="822960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SLA </a:t>
            </a:r>
            <a:r>
              <a:rPr lang="en-IN" sz="2400" dirty="0">
                <a:solidFill>
                  <a:srgbClr val="FF0000"/>
                </a:solidFill>
              </a:rPr>
              <a:t>resource </a:t>
            </a:r>
            <a:r>
              <a:rPr lang="en-IN" sz="2400" dirty="0" smtClean="0">
                <a:solidFill>
                  <a:srgbClr val="FF0000"/>
                </a:solidFill>
              </a:rPr>
              <a:t>allocator-</a:t>
            </a:r>
          </a:p>
          <a:p>
            <a:r>
              <a:rPr lang="en-IN" sz="2400" dirty="0" smtClean="0"/>
              <a:t>Acts </a:t>
            </a:r>
            <a:r>
              <a:rPr lang="en-IN" sz="2400" dirty="0"/>
              <a:t>as the </a:t>
            </a:r>
            <a:r>
              <a:rPr lang="en-IN" sz="2400" u="sng" dirty="0"/>
              <a:t>interface </a:t>
            </a:r>
            <a:r>
              <a:rPr lang="en-IN" sz="2400" u="sng" dirty="0" smtClean="0"/>
              <a:t>between the </a:t>
            </a:r>
            <a:r>
              <a:rPr lang="en-IN" sz="2400" u="sng" dirty="0"/>
              <a:t>data </a:t>
            </a:r>
            <a:r>
              <a:rPr lang="en-IN" sz="2400" u="sng" dirty="0" err="1" smtClean="0"/>
              <a:t>center</a:t>
            </a:r>
            <a:r>
              <a:rPr lang="en-IN" sz="2400" u="sng" dirty="0" smtClean="0"/>
              <a:t>, cloud </a:t>
            </a:r>
            <a:r>
              <a:rPr lang="en-IN" sz="2400" u="sng" dirty="0"/>
              <a:t>service provider and external users/brokers</a:t>
            </a:r>
            <a:r>
              <a:rPr lang="en-IN" sz="2400" u="sng" dirty="0" smtClean="0"/>
              <a:t>.</a:t>
            </a:r>
            <a:r>
              <a:rPr lang="en-IN" sz="2400" u="sng" dirty="0"/>
              <a:t> </a:t>
            </a:r>
            <a:endParaRPr lang="en-IN" sz="2400" u="sng" dirty="0" smtClean="0"/>
          </a:p>
          <a:p>
            <a:r>
              <a:rPr lang="en-US" sz="2400" dirty="0"/>
              <a:t>Its main responsibility is </a:t>
            </a:r>
            <a:r>
              <a:rPr lang="en-US" sz="2400" b="1" u="sng" dirty="0"/>
              <a:t>ensuring that service requests are satisfied according to the SLA agreed to with the user. </a:t>
            </a:r>
            <a:endParaRPr lang="en-US" sz="2400" b="1" u="sng" dirty="0" smtClean="0"/>
          </a:p>
          <a:p>
            <a:r>
              <a:rPr lang="en-US" sz="2400" b="1" dirty="0" smtClean="0"/>
              <a:t>Several </a:t>
            </a:r>
            <a:r>
              <a:rPr lang="en-US" sz="2400" b="1" dirty="0"/>
              <a:t>components </a:t>
            </a:r>
            <a:r>
              <a:rPr lang="en-US" sz="2400" dirty="0"/>
              <a:t>coordinate allocator activities in order to realize this </a:t>
            </a:r>
            <a:r>
              <a:rPr lang="en-US" sz="2400" dirty="0" smtClean="0"/>
              <a:t>goal</a:t>
            </a:r>
            <a:endParaRPr lang="en-IN" sz="24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4C53-15AD-4AAC-AB5B-85D78CF94467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62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92697"/>
            <a:ext cx="8424936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9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148"/>
            <a:ext cx="8229600" cy="515532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4293096"/>
            <a:ext cx="8229600" cy="2265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Service </a:t>
            </a:r>
            <a:r>
              <a:rPr lang="en-US" sz="2400" b="1" dirty="0"/>
              <a:t>Request Examiner and Admission Control </a:t>
            </a:r>
            <a:r>
              <a:rPr lang="en-US" sz="2400" b="1" dirty="0" smtClean="0"/>
              <a:t>Module-</a:t>
            </a:r>
          </a:p>
          <a:p>
            <a:r>
              <a:rPr lang="en-IN" sz="2400" dirty="0" smtClean="0"/>
              <a:t>When </a:t>
            </a:r>
            <a:r>
              <a:rPr lang="en-IN" sz="2400" dirty="0"/>
              <a:t>a service request </a:t>
            </a:r>
            <a:r>
              <a:rPr lang="en-IN" sz="2400" dirty="0" smtClean="0"/>
              <a:t>is first </a:t>
            </a:r>
            <a:r>
              <a:rPr lang="en-IN" sz="2400" dirty="0"/>
              <a:t>submitted </a:t>
            </a:r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>
                <a:solidFill>
                  <a:srgbClr val="FF0000"/>
                </a:solidFill>
              </a:rPr>
              <a:t>service request examiner </a:t>
            </a:r>
            <a:r>
              <a:rPr lang="en-IN" sz="2400" dirty="0"/>
              <a:t>interprets the submitted request for </a:t>
            </a:r>
            <a:r>
              <a:rPr lang="en-IN" sz="2400" dirty="0" err="1"/>
              <a:t>QoS</a:t>
            </a:r>
            <a:r>
              <a:rPr lang="en-IN" sz="2400" dirty="0"/>
              <a:t> </a:t>
            </a:r>
            <a:r>
              <a:rPr lang="en-IN" sz="2400" dirty="0" smtClean="0"/>
              <a:t>requirements </a:t>
            </a:r>
          </a:p>
          <a:p>
            <a:pPr lvl="1"/>
            <a:r>
              <a:rPr lang="en-IN" sz="2400" dirty="0" smtClean="0"/>
              <a:t>before </a:t>
            </a:r>
            <a:r>
              <a:rPr lang="en-IN" sz="2400" dirty="0"/>
              <a:t>determining whether to accept or reject the request.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723C-75C3-4878-A52B-6FA31E4A4A78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63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92697"/>
            <a:ext cx="8424936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5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148"/>
            <a:ext cx="8229600" cy="515532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4293096"/>
            <a:ext cx="8229600" cy="22651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/>
              <a:t>Service </a:t>
            </a:r>
            <a:r>
              <a:rPr lang="en-US" sz="2400" b="1" dirty="0"/>
              <a:t>Request Examiner and Admission Control </a:t>
            </a:r>
            <a:r>
              <a:rPr lang="en-US" sz="2400" b="1" dirty="0" smtClean="0"/>
              <a:t>Module-</a:t>
            </a:r>
          </a:p>
          <a:p>
            <a:r>
              <a:rPr lang="en-US" sz="2400" dirty="0"/>
              <a:t>This module operates in the front-end and </a:t>
            </a:r>
            <a:r>
              <a:rPr lang="en-US" sz="2400" b="1" dirty="0"/>
              <a:t>filters user and broker requests in order to accept those that are feasible </a:t>
            </a:r>
            <a:r>
              <a:rPr lang="en-US" sz="2400" b="1" dirty="0" smtClean="0"/>
              <a:t>given the </a:t>
            </a:r>
            <a:r>
              <a:rPr lang="en-US" sz="2400" b="1" dirty="0"/>
              <a:t>current status of the system and the workload that is already processing. </a:t>
            </a:r>
            <a:endParaRPr lang="en-US" sz="2400" b="1" dirty="0" smtClean="0"/>
          </a:p>
          <a:p>
            <a:r>
              <a:rPr lang="en-US" sz="2400" b="1" dirty="0" smtClean="0"/>
              <a:t>Accepted </a:t>
            </a:r>
            <a:r>
              <a:rPr lang="en-US" sz="2400" b="1" dirty="0"/>
              <a:t>requests are allocated and scheduled for execution.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24EF-2D44-4A75-BE6B-0429FE9301F2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64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92697"/>
            <a:ext cx="8424936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6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3573016"/>
            <a:ext cx="8229600" cy="2985195"/>
          </a:xfrm>
        </p:spPr>
        <p:txBody>
          <a:bodyPr>
            <a:noAutofit/>
          </a:bodyPr>
          <a:lstStyle/>
          <a:p>
            <a:r>
              <a:rPr lang="en-IN" sz="2000" dirty="0"/>
              <a:t>The </a:t>
            </a:r>
            <a:r>
              <a:rPr lang="en-IN" sz="2000" dirty="0">
                <a:solidFill>
                  <a:srgbClr val="FF0000"/>
                </a:solidFill>
              </a:rPr>
              <a:t>Pricing</a:t>
            </a:r>
            <a:r>
              <a:rPr lang="en-IN" sz="2000" dirty="0"/>
              <a:t> mechanism decides </a:t>
            </a:r>
            <a:r>
              <a:rPr lang="en-IN" sz="2000" dirty="0">
                <a:solidFill>
                  <a:schemeClr val="accent1"/>
                </a:solidFill>
              </a:rPr>
              <a:t>how service requests are charged.</a:t>
            </a:r>
            <a:r>
              <a:rPr lang="en-IN" sz="2000" dirty="0"/>
              <a:t> </a:t>
            </a:r>
            <a:endParaRPr lang="en-IN" sz="2000" dirty="0" smtClean="0"/>
          </a:p>
          <a:p>
            <a:r>
              <a:rPr lang="en-US" sz="2000" dirty="0"/>
              <a:t>This module is responsible for </a:t>
            </a:r>
            <a:r>
              <a:rPr lang="en-US" sz="2000" b="1" dirty="0"/>
              <a:t>charging users according to the SLA </a:t>
            </a:r>
            <a:r>
              <a:rPr lang="en-US" sz="2000" b="1" dirty="0" smtClean="0"/>
              <a:t>they signed</a:t>
            </a:r>
            <a:r>
              <a:rPr lang="en-US" sz="2000" b="1" dirty="0"/>
              <a:t>. </a:t>
            </a:r>
            <a:endParaRPr lang="en-US" sz="2000" b="1" dirty="0" smtClean="0"/>
          </a:p>
          <a:p>
            <a:r>
              <a:rPr lang="en-US" sz="2000" dirty="0" smtClean="0"/>
              <a:t>Different </a:t>
            </a:r>
            <a:r>
              <a:rPr lang="en-US" sz="2000" dirty="0"/>
              <a:t>parameters can be considered in charging users; for instance, the </a:t>
            </a:r>
            <a:r>
              <a:rPr lang="en-US" sz="2000" dirty="0" smtClean="0"/>
              <a:t>most common </a:t>
            </a:r>
            <a:r>
              <a:rPr lang="en-US" sz="2000" dirty="0"/>
              <a:t>case for </a:t>
            </a:r>
            <a:r>
              <a:rPr lang="en-US" sz="2000" dirty="0" err="1"/>
              <a:t>IaaS</a:t>
            </a:r>
            <a:r>
              <a:rPr lang="en-US" sz="2000" dirty="0"/>
              <a:t> providers is </a:t>
            </a:r>
            <a:r>
              <a:rPr lang="en-US" sz="2000" b="1" dirty="0"/>
              <a:t>to charge according to the characteristics of the </a:t>
            </a:r>
            <a:r>
              <a:rPr lang="en-US" sz="2000" b="1" dirty="0" smtClean="0"/>
              <a:t>virtual machines </a:t>
            </a:r>
            <a:r>
              <a:rPr lang="en-US" sz="2000" b="1" dirty="0"/>
              <a:t>requested in terms of memory, disk size, computing capacity, and the time </a:t>
            </a:r>
            <a:r>
              <a:rPr lang="en-US" sz="2000" b="1" dirty="0" smtClean="0"/>
              <a:t>they are used.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5329-E481-47C3-9909-FBF08178EA13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65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20688"/>
            <a:ext cx="84249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9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3573016"/>
            <a:ext cx="8229600" cy="298519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 smtClean="0">
                <a:solidFill>
                  <a:srgbClr val="FF0000"/>
                </a:solidFill>
              </a:rPr>
              <a:t>Accounting</a:t>
            </a:r>
            <a:r>
              <a:rPr lang="en-IN" sz="2400" dirty="0" smtClean="0"/>
              <a:t> mechanism </a:t>
            </a:r>
            <a:r>
              <a:rPr lang="en-IN" sz="2400" dirty="0">
                <a:solidFill>
                  <a:schemeClr val="accent1"/>
                </a:solidFill>
              </a:rPr>
              <a:t>maintains the actual usage of resources by requests so that the final cost can be </a:t>
            </a:r>
            <a:r>
              <a:rPr lang="en-IN" sz="2400" dirty="0" smtClean="0">
                <a:solidFill>
                  <a:schemeClr val="accent1"/>
                </a:solidFill>
              </a:rPr>
              <a:t>computed </a:t>
            </a:r>
            <a:r>
              <a:rPr lang="en-IN" sz="2400" dirty="0" smtClean="0"/>
              <a:t>and </a:t>
            </a:r>
            <a:r>
              <a:rPr lang="en-IN" sz="2400" dirty="0"/>
              <a:t>charged to users</a:t>
            </a:r>
            <a:r>
              <a:rPr lang="en-IN" sz="2400" dirty="0" smtClean="0"/>
              <a:t>.</a:t>
            </a:r>
          </a:p>
          <a:p>
            <a:r>
              <a:rPr lang="en-US" sz="2400" dirty="0" smtClean="0"/>
              <a:t>It stores </a:t>
            </a:r>
            <a:r>
              <a:rPr lang="en-US" sz="2400" dirty="0"/>
              <a:t>the </a:t>
            </a:r>
            <a:r>
              <a:rPr lang="en-US" sz="2400" b="1" dirty="0"/>
              <a:t>billing information for each user.</a:t>
            </a:r>
            <a:endParaRPr lang="en-IN" sz="2400" b="1" dirty="0" smtClean="0"/>
          </a:p>
          <a:p>
            <a:r>
              <a:rPr lang="en-US" sz="2400" dirty="0"/>
              <a:t>In addition, they constitute a rich source of information that can be mined </a:t>
            </a:r>
            <a:r>
              <a:rPr lang="en-US" sz="2400" b="1" dirty="0"/>
              <a:t>to identify </a:t>
            </a:r>
            <a:r>
              <a:rPr lang="en-US" sz="2400" b="1" dirty="0" smtClean="0"/>
              <a:t>usage trends </a:t>
            </a:r>
            <a:r>
              <a:rPr lang="en-US" sz="2400" b="1" dirty="0"/>
              <a:t>and improve the vendor’s service offering.</a:t>
            </a:r>
            <a:endParaRPr lang="en-IN" sz="2400" b="1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5A1E-0240-467D-9BE3-15B642FA5276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66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20688"/>
            <a:ext cx="84249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7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3573016"/>
            <a:ext cx="8229600" cy="298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Dispatcher-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component is responsible for the </a:t>
            </a:r>
            <a:r>
              <a:rPr lang="en-US" sz="2400" b="1" dirty="0"/>
              <a:t>low-level operations that are required to realize admitted service requests. </a:t>
            </a:r>
            <a:endParaRPr lang="en-US" sz="2400" b="1" dirty="0" smtClean="0"/>
          </a:p>
          <a:p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Dispatcher</a:t>
            </a:r>
            <a:r>
              <a:rPr lang="en-IN" sz="2400" dirty="0"/>
              <a:t> mechanism </a:t>
            </a:r>
            <a:r>
              <a:rPr lang="en-IN" sz="2400" dirty="0">
                <a:solidFill>
                  <a:schemeClr val="accent1"/>
                </a:solidFill>
              </a:rPr>
              <a:t>starts the execution of accepted service requests on allocated VMs</a:t>
            </a:r>
            <a:r>
              <a:rPr lang="en-IN" sz="2400" dirty="0"/>
              <a:t>. </a:t>
            </a:r>
          </a:p>
          <a:p>
            <a:endParaRPr lang="en-US" sz="2400" b="1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368F-B291-4FC4-A131-548DDF60A4D4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67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20688"/>
            <a:ext cx="84249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8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3573016"/>
            <a:ext cx="8229600" cy="2985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Dispatcher-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an </a:t>
            </a:r>
            <a:r>
              <a:rPr lang="en-US" sz="2400" dirty="0" err="1"/>
              <a:t>IaaS</a:t>
            </a:r>
            <a:r>
              <a:rPr lang="en-US" sz="2400" dirty="0"/>
              <a:t> scenario, this module instructs the infrastructure </a:t>
            </a:r>
            <a:r>
              <a:rPr lang="en-US" sz="2400" b="1" dirty="0"/>
              <a:t>to deploy as many virtual machines as are needed to satisfy a user’s request. </a:t>
            </a:r>
            <a:endParaRPr lang="en-US" sz="2400" b="1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</a:t>
            </a:r>
            <a:r>
              <a:rPr lang="en-US" sz="2400" dirty="0" err="1"/>
              <a:t>PaaS</a:t>
            </a:r>
            <a:r>
              <a:rPr lang="en-US" sz="2400" dirty="0"/>
              <a:t> scenario, this module activates and </a:t>
            </a:r>
            <a:r>
              <a:rPr lang="en-US" sz="2400" b="1" dirty="0"/>
              <a:t>deploys the user’s application on a selected set of nodes;</a:t>
            </a:r>
            <a:r>
              <a:rPr lang="en-US" sz="2400" dirty="0"/>
              <a:t> deployment can happen either </a:t>
            </a:r>
            <a:r>
              <a:rPr lang="en-US" sz="2400" b="1" dirty="0"/>
              <a:t>within a virtual machine instance or within an appropriate sandboxed environment</a:t>
            </a:r>
            <a:r>
              <a:rPr lang="en-US" sz="2400" b="1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4DD0-B7B1-4390-A605-F4313166574C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68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20688"/>
            <a:ext cx="84249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1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88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04" y="3573016"/>
            <a:ext cx="8229600" cy="298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VM Monitor-</a:t>
            </a:r>
          </a:p>
          <a:p>
            <a:r>
              <a:rPr lang="en-IN" sz="2400" dirty="0" smtClean="0"/>
              <a:t>The </a:t>
            </a:r>
            <a:r>
              <a:rPr lang="en-IN" sz="2400" dirty="0">
                <a:solidFill>
                  <a:srgbClr val="FF0000"/>
                </a:solidFill>
              </a:rPr>
              <a:t>VM Monitor </a:t>
            </a:r>
            <a:r>
              <a:rPr lang="en-IN" sz="2400" dirty="0"/>
              <a:t>mechanism </a:t>
            </a:r>
            <a:r>
              <a:rPr lang="en-IN" sz="2400" dirty="0">
                <a:solidFill>
                  <a:schemeClr val="accent1"/>
                </a:solidFill>
              </a:rPr>
              <a:t>keeps track of the availability of VMs</a:t>
            </a:r>
            <a:r>
              <a:rPr lang="en-IN" sz="2400" dirty="0"/>
              <a:t> and their resource entitlements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Resource </a:t>
            </a:r>
            <a:r>
              <a:rPr lang="en-US" sz="2400" b="1" dirty="0" smtClean="0"/>
              <a:t>Monitor</a:t>
            </a:r>
            <a:r>
              <a:rPr lang="en-US" sz="2400" b="1" dirty="0"/>
              <a:t>-</a:t>
            </a:r>
            <a:endParaRPr lang="en-US" sz="2400" b="1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component monitors the status of the computing resources, either physical or virtual</a:t>
            </a:r>
            <a:endParaRPr lang="en-IN" sz="2400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9140-66B2-457A-835A-628693BD6750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69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20688"/>
            <a:ext cx="842493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8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are Fossil Fuels?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IN" sz="2400" u="sng" dirty="0" smtClean="0"/>
              <a:t>Formed </a:t>
            </a:r>
            <a:r>
              <a:rPr lang="en-IN" sz="2400" u="sng" dirty="0"/>
              <a:t>over millions of years from the fossils, or remains, of dead animals and plants that were buried under dirt and rock. </a:t>
            </a:r>
            <a:endParaRPr lang="en-IN" sz="2400" u="sng" dirty="0" smtClean="0"/>
          </a:p>
          <a:p>
            <a:endParaRPr lang="en-IN" sz="2400" dirty="0" smtClean="0"/>
          </a:p>
          <a:p>
            <a:r>
              <a:rPr lang="en-IN" sz="2400" u="sng" dirty="0" smtClean="0"/>
              <a:t>Heat </a:t>
            </a:r>
            <a:r>
              <a:rPr lang="en-IN" sz="2400" u="sng" dirty="0"/>
              <a:t>from inside the earth and pressure from dirt and rock</a:t>
            </a:r>
            <a:r>
              <a:rPr lang="en-IN" sz="2400" dirty="0"/>
              <a:t> changes these fossils into oil, natural gas and coal</a:t>
            </a:r>
            <a:r>
              <a:rPr lang="en-IN" sz="2400" dirty="0" smtClean="0"/>
              <a:t>.</a:t>
            </a:r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D256-0E8E-492B-A432-BFAB93798512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Market-Oriented 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dirty="0">
                <a:solidFill>
                  <a:srgbClr val="FF0000"/>
                </a:solidFill>
              </a:rPr>
              <a:t>Service Request Monitor </a:t>
            </a:r>
            <a:r>
              <a:rPr lang="en-IN" sz="2400" dirty="0"/>
              <a:t>mechanism </a:t>
            </a:r>
            <a:r>
              <a:rPr lang="en-IN" sz="2400" dirty="0">
                <a:solidFill>
                  <a:schemeClr val="accent1"/>
                </a:solidFill>
              </a:rPr>
              <a:t>keeps track of the execution progress </a:t>
            </a:r>
            <a:r>
              <a:rPr lang="en-IN" sz="2400" dirty="0"/>
              <a:t>of </a:t>
            </a:r>
            <a:r>
              <a:rPr lang="en-IN" sz="2400" dirty="0" smtClean="0"/>
              <a:t>service requests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US" sz="2400" dirty="0"/>
              <a:t>The information collected through the Service Request Monitor is helpful </a:t>
            </a:r>
            <a:r>
              <a:rPr lang="en-US" sz="2400" dirty="0" smtClean="0"/>
              <a:t>for analyzing </a:t>
            </a:r>
            <a:r>
              <a:rPr lang="en-US" sz="2400" dirty="0"/>
              <a:t>system performance and </a:t>
            </a:r>
            <a:r>
              <a:rPr lang="en-US" sz="2400" b="1" dirty="0"/>
              <a:t>for providing quality feedback about the </a:t>
            </a:r>
            <a:r>
              <a:rPr lang="en-US" sz="2400" b="1" dirty="0" smtClean="0"/>
              <a:t>provider’s capability </a:t>
            </a:r>
            <a:r>
              <a:rPr lang="en-US" sz="2400" b="1" dirty="0"/>
              <a:t>to satisfy requests.</a:t>
            </a:r>
            <a:endParaRPr lang="en-IN" sz="2400" b="1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Multiple </a:t>
            </a:r>
            <a:r>
              <a:rPr lang="en-IN" sz="2400" dirty="0">
                <a:solidFill>
                  <a:srgbClr val="FF0000"/>
                </a:solidFill>
              </a:rPr>
              <a:t>VMs </a:t>
            </a:r>
            <a:r>
              <a:rPr lang="en-IN" sz="2400" dirty="0"/>
              <a:t>can </a:t>
            </a:r>
            <a:r>
              <a:rPr lang="en-IN" sz="2400" dirty="0">
                <a:solidFill>
                  <a:schemeClr val="accent1"/>
                </a:solidFill>
              </a:rPr>
              <a:t>be started and stopped on demand on a single physical </a:t>
            </a:r>
            <a:r>
              <a:rPr lang="en-IN" sz="2400" dirty="0" smtClean="0">
                <a:solidFill>
                  <a:schemeClr val="accent1"/>
                </a:solidFill>
              </a:rPr>
              <a:t>machine.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3BC-5C69-4EFE-87AF-A6704005D8C3}" type="datetime1">
              <a:rPr lang="en-IN" smtClean="0"/>
              <a:t>19-04-2023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B7B-962A-4D05-AF4E-1D3AA7F1415D}" type="slidenum">
              <a:rPr lang="en-IN" smtClean="0"/>
              <a:t>70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27344" r="26757" b="29454"/>
          <a:stretch/>
        </p:blipFill>
        <p:spPr bwMode="auto">
          <a:xfrm>
            <a:off x="395536" y="620688"/>
            <a:ext cx="8424936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5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are Fossil Fuels?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There </a:t>
            </a:r>
            <a:r>
              <a:rPr lang="en-IN" sz="2400" dirty="0"/>
              <a:t>are three major forms of fossil </a:t>
            </a:r>
            <a:r>
              <a:rPr lang="en-IN" sz="2400" dirty="0" smtClean="0"/>
              <a:t>fuels:</a:t>
            </a:r>
          </a:p>
          <a:p>
            <a:r>
              <a:rPr lang="en-IN" sz="2400" dirty="0" smtClean="0"/>
              <a:t>coal </a:t>
            </a:r>
          </a:p>
          <a:p>
            <a:r>
              <a:rPr lang="en-IN" sz="2400" dirty="0" smtClean="0"/>
              <a:t>oil </a:t>
            </a:r>
          </a:p>
          <a:p>
            <a:r>
              <a:rPr lang="en-IN" sz="2400" dirty="0" smtClean="0"/>
              <a:t>natural </a:t>
            </a:r>
            <a:r>
              <a:rPr lang="en-IN" sz="2400" dirty="0"/>
              <a:t>gas. 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All </a:t>
            </a:r>
            <a:r>
              <a:rPr lang="en-IN" sz="2400" dirty="0"/>
              <a:t>three were formed many millions of years ago during the time of the dinosaurs.</a:t>
            </a:r>
          </a:p>
          <a:p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pic>
        <p:nvPicPr>
          <p:cNvPr id="3074" name="Picture 2" descr="Image result for fossil fue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 t="38289" r="2894" b="5027"/>
          <a:stretch/>
        </p:blipFill>
        <p:spPr bwMode="auto">
          <a:xfrm>
            <a:off x="2339752" y="4293096"/>
            <a:ext cx="583264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FC00-7988-4668-8D7F-3C9AB936F822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Why </a:t>
            </a:r>
            <a:r>
              <a:rPr lang="en-IN" b="1" dirty="0"/>
              <a:t>are Fossil </a:t>
            </a:r>
            <a:r>
              <a:rPr lang="en-IN" b="1" dirty="0" smtClean="0"/>
              <a:t>Fuels IMP?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794F-47CB-411F-A037-6455C614CD5D}" type="datetime1">
              <a:rPr lang="en-IN" smtClean="0"/>
              <a:t>19-04-2023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F84C-9D8E-4839-9F84-04A64770192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3297</Words>
  <Application>Microsoft Office PowerPoint</Application>
  <PresentationFormat>On-screen Show (4:3)</PresentationFormat>
  <Paragraphs>525</Paragraphs>
  <Slides>70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Module 5 Advanced Topics in Cloud Computing</vt:lpstr>
      <vt:lpstr>Data Center Power Consumption </vt:lpstr>
      <vt:lpstr>Datacenters are new Polluters</vt:lpstr>
      <vt:lpstr>Datacenters are new Polluters</vt:lpstr>
      <vt:lpstr>Datacenters are new Polluters</vt:lpstr>
      <vt:lpstr>Fossil Fuels?</vt:lpstr>
      <vt:lpstr>What are Fossil Fuels? </vt:lpstr>
      <vt:lpstr>What are Fossil Fuels? </vt:lpstr>
      <vt:lpstr>Why are Fossil Fuels IMP? </vt:lpstr>
      <vt:lpstr>Why are Fossil Fuels IMP? </vt:lpstr>
      <vt:lpstr>Typical Data Center Energy Consumption </vt:lpstr>
      <vt:lpstr>Impact of Cloud DC on Environment  </vt:lpstr>
      <vt:lpstr>Impact of Cloud DC on Environment  </vt:lpstr>
      <vt:lpstr>Impact of Cloud DC on Environment  </vt:lpstr>
      <vt:lpstr>Warehouse-Scale Data-Center Design</vt:lpstr>
      <vt:lpstr>Data-Center Construction Requirements</vt:lpstr>
      <vt:lpstr>Data-Center Construction Requirements</vt:lpstr>
      <vt:lpstr>Cooling System of a Data-Center Room</vt:lpstr>
      <vt:lpstr>Cooling System of a Data-Center Room</vt:lpstr>
      <vt:lpstr>PowerPoint Presentation</vt:lpstr>
      <vt:lpstr>PowerPoint Presentation</vt:lpstr>
      <vt:lpstr>Cooling System of a Data-Center Room</vt:lpstr>
      <vt:lpstr>PowerPoint Presentation</vt:lpstr>
      <vt:lpstr>Green Computing ?</vt:lpstr>
      <vt:lpstr>Performance &lt;-&gt; Energy Efficiency </vt:lpstr>
      <vt:lpstr>Energy efficiency in clouds </vt:lpstr>
      <vt:lpstr>Energy efficiency in clouds </vt:lpstr>
      <vt:lpstr>Energy efficiency in clouds </vt:lpstr>
      <vt:lpstr>Energy efficiency in clouds </vt:lpstr>
      <vt:lpstr>Energy Consumption of Unused Servers</vt:lpstr>
      <vt:lpstr>Energy Consumption of Unused Servers</vt:lpstr>
      <vt:lpstr>Reducing Energy in Active Servers</vt:lpstr>
      <vt:lpstr>PowerPoint Presentation</vt:lpstr>
      <vt:lpstr>Application Layer</vt:lpstr>
      <vt:lpstr>Application Layer</vt:lpstr>
      <vt:lpstr>Middleware Layer</vt:lpstr>
      <vt:lpstr>Middleware Layer</vt:lpstr>
      <vt:lpstr>Resource Layer</vt:lpstr>
      <vt:lpstr>Resource Layer</vt:lpstr>
      <vt:lpstr>Resource Layer- DPM</vt:lpstr>
      <vt:lpstr>Resource Layer- DVFS</vt:lpstr>
      <vt:lpstr>Resource Layer- DVFS</vt:lpstr>
      <vt:lpstr>Resource Layer- DVFS</vt:lpstr>
      <vt:lpstr>DVFS</vt:lpstr>
      <vt:lpstr>Network Layer</vt:lpstr>
      <vt:lpstr>Network Layer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A reference model for MOCC </vt:lpstr>
      <vt:lpstr>Market-Oriented Cloud Architecture for Data Centers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  <vt:lpstr>Market-Oriented Cloud Architecture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CC  Module 4</dc:title>
  <dc:creator>Admin</dc:creator>
  <cp:lastModifiedBy>Admin</cp:lastModifiedBy>
  <cp:revision>41</cp:revision>
  <dcterms:created xsi:type="dcterms:W3CDTF">2023-03-29T06:55:23Z</dcterms:created>
  <dcterms:modified xsi:type="dcterms:W3CDTF">2023-04-19T06:10:40Z</dcterms:modified>
</cp:coreProperties>
</file>