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38EFB-69B4-46EA-ABC4-418C383F2F13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D20DD-D93E-471F-B05F-9E830BA08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2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8523-FCF7-4A87-9A4D-22BD23EE18D2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573F-B52E-4536-BCCC-BF5041C88009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E7FB-BF68-42B9-8304-F6D4803A4344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2FDF-DF62-4AFF-B036-8A9A54C24942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E9B4-4BF3-4D26-9921-94F6A8138514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604-2E8B-405C-AFBF-DF2DA6297D5B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CA0C-8E7D-4759-8E06-DB0B2AF072F9}" type="datetime1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1AAB-6B2C-4787-AC73-86A873AFBBB3}" type="datetime1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C9C6C-7384-4B49-8F69-7F17E7F85A9E}" type="datetime1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6D30-77E7-40AB-ABBE-2EE1B7F66492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D7A7-52F2-4E97-AFE8-304C66AB0ABF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70E4-D9DD-4D3B-861D-82CDB08E707C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smtClean="0"/>
              <a:t>and Containers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0D12-EED7-418C-9F5F-1634C4935384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5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Virtual Machines and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Virtual </a:t>
            </a:r>
            <a:r>
              <a:rPr lang="en-IN" sz="2400" b="1" dirty="0"/>
              <a:t>machines </a:t>
            </a:r>
            <a:r>
              <a:rPr lang="en-IN" sz="2400" dirty="0"/>
              <a:t>run guest operating systems - the OS layer in each box. </a:t>
            </a:r>
          </a:p>
          <a:p>
            <a:r>
              <a:rPr lang="en-IN" sz="2400" dirty="0" smtClean="0"/>
              <a:t>Resulting </a:t>
            </a:r>
            <a:r>
              <a:rPr lang="en-IN" sz="2400" dirty="0"/>
              <a:t>disk image and </a:t>
            </a:r>
            <a:r>
              <a:rPr lang="en-IN" sz="2400" b="1" u="sng" dirty="0"/>
              <a:t>application state is </a:t>
            </a:r>
            <a:endParaRPr lang="en-IN" sz="2400" b="1" u="sng" dirty="0" smtClean="0"/>
          </a:p>
          <a:p>
            <a:r>
              <a:rPr lang="en-IN" sz="2400" b="1" u="sng" dirty="0" smtClean="0"/>
              <a:t>an </a:t>
            </a:r>
            <a:r>
              <a:rPr lang="en-IN" sz="2400" b="1" u="sng" dirty="0"/>
              <a:t>entanglement of OS settings, </a:t>
            </a:r>
            <a:endParaRPr lang="en-IN" sz="2400" b="1" u="sng" dirty="0" smtClean="0"/>
          </a:p>
          <a:p>
            <a:r>
              <a:rPr lang="en-IN" sz="2400" b="1" u="sng" dirty="0" smtClean="0"/>
              <a:t>system-installed </a:t>
            </a:r>
            <a:r>
              <a:rPr lang="en-IN" sz="2400" b="1" u="sng" dirty="0"/>
              <a:t>dependencies, </a:t>
            </a:r>
            <a:endParaRPr lang="en-IN" sz="2400" b="1" u="sng" dirty="0" smtClean="0"/>
          </a:p>
          <a:p>
            <a:r>
              <a:rPr lang="en-IN" sz="2400" dirty="0" smtClean="0"/>
              <a:t>OS </a:t>
            </a:r>
            <a:r>
              <a:rPr lang="en-IN" sz="2400" dirty="0"/>
              <a:t>security </a:t>
            </a:r>
            <a:r>
              <a:rPr lang="en-IN" sz="2400" dirty="0" smtClean="0"/>
              <a:t>patches</a:t>
            </a: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2E9E-7423-416D-BB0D-82E55A6C9731}" type="datetime1">
              <a:rPr lang="en-US" smtClean="0"/>
              <a:t>5/8/2023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B52-A4F3-4AFD-B1B8-D2059AB23DB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Virtual Machines and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•</a:t>
            </a:r>
            <a:r>
              <a:rPr lang="en-IN" sz="2400" b="1" dirty="0" smtClean="0"/>
              <a:t>Containers </a:t>
            </a:r>
            <a:r>
              <a:rPr lang="en-IN" sz="2400" dirty="0"/>
              <a:t>can share a single kernel, </a:t>
            </a:r>
            <a:r>
              <a:rPr lang="en-IN" sz="2400" b="1" u="sng" dirty="0"/>
              <a:t>and the only information that needs to be in a container image is the executable and its package dependencies, which never need to be installed on the host system. </a:t>
            </a:r>
          </a:p>
          <a:p>
            <a:pPr marL="0" indent="0">
              <a:buNone/>
            </a:pPr>
            <a:r>
              <a:rPr lang="en-IN" sz="2400" dirty="0"/>
              <a:t>•These processes run like native processes, and can be managed individually </a:t>
            </a:r>
          </a:p>
          <a:p>
            <a:pPr marL="0" indent="0">
              <a:buNone/>
            </a:pPr>
            <a:r>
              <a:rPr lang="en-IN" sz="2400" dirty="0"/>
              <a:t>•Because they contain all their dependencies, there is no configuration entanglement</a:t>
            </a:r>
            <a:r>
              <a:rPr lang="en-IN" sz="2400" dirty="0" smtClean="0"/>
              <a:t>;</a:t>
            </a:r>
          </a:p>
          <a:p>
            <a:r>
              <a:rPr lang="en-IN" sz="2400" dirty="0" smtClean="0"/>
              <a:t>A </a:t>
            </a:r>
            <a:r>
              <a:rPr lang="en-IN" sz="2400" dirty="0"/>
              <a:t>containerized app “runs anywhere” 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057-FE36-4E71-8CED-F883153BC60B}" type="datetime1">
              <a:rPr lang="en-US" smtClean="0"/>
              <a:t>5/8/2023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B52-A4F3-4AFD-B1B8-D2059AB23DB5}" type="slidenum">
              <a:rPr lang="en-IN" smtClean="0"/>
              <a:t>11</a:t>
            </a:fld>
            <a:endParaRPr lang="en-IN"/>
          </a:p>
        </p:txBody>
      </p:sp>
      <p:sp>
        <p:nvSpPr>
          <p:cNvPr id="7" name="Frame 6"/>
          <p:cNvSpPr/>
          <p:nvPr/>
        </p:nvSpPr>
        <p:spPr>
          <a:xfrm>
            <a:off x="435060" y="1556792"/>
            <a:ext cx="4785012" cy="50405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9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915400" cy="59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9745-94C5-408D-995B-7F660EB7713C}" type="datetime1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1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en-US" i="1" dirty="0" smtClean="0"/>
              <a:t>n </a:t>
            </a:r>
            <a:r>
              <a:rPr lang="en-US" i="1" dirty="0"/>
              <a:t>open-source project that automates the deployment of software applications inside </a:t>
            </a:r>
            <a:r>
              <a:rPr lang="en-US" b="1" i="1" dirty="0"/>
              <a:t>containers</a:t>
            </a:r>
            <a:r>
              <a:rPr lang="en-US" i="1" dirty="0"/>
              <a:t> by providing an additional layer of abstraction and automation of </a:t>
            </a:r>
            <a:r>
              <a:rPr lang="en-US" b="1" i="1" dirty="0"/>
              <a:t>OS-level virtualization</a:t>
            </a:r>
            <a:r>
              <a:rPr lang="en-US" i="1" dirty="0"/>
              <a:t> on Linux</a:t>
            </a:r>
            <a:r>
              <a:rPr lang="en-US" i="1" dirty="0" smtClean="0"/>
              <a:t>.</a:t>
            </a:r>
            <a:endParaRPr lang="en-IN" dirty="0" smtClean="0"/>
          </a:p>
          <a:p>
            <a:pPr marL="0" indent="0" algn="r">
              <a:buNone/>
            </a:pPr>
            <a:r>
              <a:rPr lang="en-US" b="1" i="1" dirty="0" smtClean="0"/>
              <a:t>- Wikipedia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D2AE-94BC-4D76-809F-8580C0FDF705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7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Containers offer a </a:t>
            </a:r>
            <a:r>
              <a:rPr lang="en-US" sz="2400" b="1" dirty="0"/>
              <a:t>logical packaging mechanism in which applications can be abstracted from the environment</a:t>
            </a:r>
            <a:r>
              <a:rPr lang="en-US" sz="2400" dirty="0"/>
              <a:t> in which they actually run.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decoupling allows container-based applications to be deployed easily and consistently, regardless of whether the target environment is </a:t>
            </a:r>
            <a:r>
              <a:rPr lang="en-US" sz="2400" b="1" dirty="0" smtClean="0"/>
              <a:t>a </a:t>
            </a:r>
            <a:r>
              <a:rPr lang="en-US" sz="2400" b="1" dirty="0"/>
              <a:t>private data center, the public cloud, or even a developer’s personal laptop. </a:t>
            </a:r>
            <a:endParaRPr lang="en-US" sz="2400" b="1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gives developers the ability </a:t>
            </a:r>
            <a:r>
              <a:rPr lang="en-US" sz="2400" b="1" dirty="0"/>
              <a:t>to create predictable environments that are isolated from the rest of the applications and can be run anywhere.</a:t>
            </a:r>
            <a:endParaRPr lang="en-US" sz="2400" b="1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9006-0AA9-4DE8-92FA-3E3BBA95CF3C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6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Set </a:t>
            </a:r>
            <a:r>
              <a:rPr lang="en-US" sz="2400" dirty="0"/>
              <a:t>up </a:t>
            </a:r>
            <a:r>
              <a:rPr lang="en-US" sz="2400" dirty="0" err="1"/>
              <a:t>Docker</a:t>
            </a:r>
            <a:r>
              <a:rPr lang="en-US" sz="2400" dirty="0"/>
              <a:t> on Mac, Linux and Windows.</a:t>
            </a:r>
          </a:p>
          <a:p>
            <a:endParaRPr lang="en-US" sz="2400" dirty="0"/>
          </a:p>
          <a:p>
            <a:r>
              <a:rPr lang="en-US" sz="2400" dirty="0"/>
              <a:t>Once you are done installing </a:t>
            </a:r>
            <a:r>
              <a:rPr lang="en-US" sz="2400" dirty="0" err="1"/>
              <a:t>Docker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400" dirty="0" smtClean="0"/>
              <a:t>Test </a:t>
            </a:r>
            <a:r>
              <a:rPr lang="en-US" sz="2400" dirty="0"/>
              <a:t>your </a:t>
            </a:r>
            <a:r>
              <a:rPr lang="en-US" sz="2400" dirty="0" err="1"/>
              <a:t>Docker</a:t>
            </a:r>
            <a:r>
              <a:rPr lang="en-US" sz="2400" dirty="0"/>
              <a:t> installation by running the following: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74549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7656-EA31-49EB-B8A6-5F032B8AAC9B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Lets run </a:t>
            </a:r>
            <a:r>
              <a:rPr lang="en-US" sz="2400" dirty="0"/>
              <a:t>a </a:t>
            </a:r>
            <a:r>
              <a:rPr lang="en-US" sz="2400" dirty="0" err="1"/>
              <a:t>Busybox</a:t>
            </a:r>
            <a:r>
              <a:rPr lang="en-US" sz="2400" dirty="0"/>
              <a:t> container on our system and get a taste of the </a:t>
            </a:r>
            <a:r>
              <a:rPr lang="en-US" sz="2400" dirty="0" err="1"/>
              <a:t>docker</a:t>
            </a:r>
            <a:r>
              <a:rPr lang="en-US" sz="2400" dirty="0"/>
              <a:t> run command.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get started, let's run the following in our terminal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/>
              <a:t>The pull command fetches the </a:t>
            </a:r>
            <a:r>
              <a:rPr lang="en-US" sz="2400" b="1" dirty="0" err="1"/>
              <a:t>busybox</a:t>
            </a:r>
            <a:r>
              <a:rPr lang="en-US" sz="2400" b="1" dirty="0"/>
              <a:t> image from the </a:t>
            </a:r>
            <a:r>
              <a:rPr lang="en-US" sz="2400" b="1" dirty="0" err="1"/>
              <a:t>Docker</a:t>
            </a:r>
            <a:r>
              <a:rPr lang="en-US" sz="2400" b="1" dirty="0"/>
              <a:t> registry and saves it to our system. </a:t>
            </a:r>
            <a:endParaRPr lang="en-US" sz="2400" b="1" dirty="0" smtClean="0"/>
          </a:p>
          <a:p>
            <a:endParaRPr lang="en-US" sz="2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40100"/>
            <a:ext cx="6996906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6829-BD36-4D71-B92B-A93501B3131E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7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i="1" dirty="0" smtClean="0"/>
          </a:p>
          <a:p>
            <a:endParaRPr lang="en-US" sz="2400" i="1" dirty="0"/>
          </a:p>
          <a:p>
            <a:endParaRPr lang="en-US" sz="2400" i="1" dirty="0" smtClean="0"/>
          </a:p>
          <a:p>
            <a:r>
              <a:rPr lang="en-US" sz="2400" i="1" dirty="0" smtClean="0"/>
              <a:t>Note</a:t>
            </a:r>
            <a:r>
              <a:rPr lang="en-US" sz="2400" i="1" dirty="0"/>
              <a:t>: Depending on how you've installed </a:t>
            </a:r>
            <a:r>
              <a:rPr lang="en-US" sz="2400" i="1" dirty="0" err="1"/>
              <a:t>docker</a:t>
            </a:r>
            <a:r>
              <a:rPr lang="en-US" sz="2400" i="1" dirty="0"/>
              <a:t> on your system, you might see a </a:t>
            </a:r>
            <a:r>
              <a:rPr lang="en-US" sz="2400" dirty="0"/>
              <a:t>permission denied</a:t>
            </a:r>
            <a:r>
              <a:rPr lang="en-US" sz="2400" i="1" dirty="0"/>
              <a:t> error after running the above command. </a:t>
            </a:r>
            <a:endParaRPr lang="en-US" sz="2400" i="1" dirty="0" smtClean="0"/>
          </a:p>
          <a:p>
            <a:r>
              <a:rPr lang="en-US" sz="2400" b="1" i="1" dirty="0" smtClean="0"/>
              <a:t>If </a:t>
            </a:r>
            <a:r>
              <a:rPr lang="en-US" sz="2400" b="1" i="1" dirty="0"/>
              <a:t>you're on a Mac, make sure the </a:t>
            </a:r>
            <a:r>
              <a:rPr lang="en-US" sz="2400" b="1" i="1" dirty="0" err="1"/>
              <a:t>Docker</a:t>
            </a:r>
            <a:r>
              <a:rPr lang="en-US" sz="2400" b="1" i="1" dirty="0"/>
              <a:t> engine is running. </a:t>
            </a:r>
            <a:endParaRPr lang="en-US" sz="2400" b="1" i="1" dirty="0" smtClean="0"/>
          </a:p>
          <a:p>
            <a:r>
              <a:rPr lang="en-US" sz="2400" b="1" i="1" dirty="0" smtClean="0"/>
              <a:t>If </a:t>
            </a:r>
            <a:r>
              <a:rPr lang="en-US" sz="2400" b="1" i="1" dirty="0"/>
              <a:t>you're on Linux, then prefix your </a:t>
            </a:r>
            <a:r>
              <a:rPr lang="en-US" sz="2400" b="1" dirty="0" err="1"/>
              <a:t>docker</a:t>
            </a:r>
            <a:r>
              <a:rPr lang="en-US" sz="2400" b="1" i="1" dirty="0"/>
              <a:t> commands with </a:t>
            </a:r>
            <a:r>
              <a:rPr lang="en-US" sz="2400" b="1" dirty="0" err="1"/>
              <a:t>sudo</a:t>
            </a:r>
            <a:r>
              <a:rPr lang="en-US" sz="2400" b="1" i="1" dirty="0"/>
              <a:t>.</a:t>
            </a:r>
            <a:endParaRPr lang="en-IN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6996906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9C60-4694-4AEB-B672-C9571D9C586E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</a:t>
            </a:r>
            <a:r>
              <a:rPr lang="en-US" sz="2400" dirty="0"/>
              <a:t>can use the </a:t>
            </a:r>
            <a:r>
              <a:rPr lang="en-US" sz="2400" dirty="0" err="1"/>
              <a:t>docker</a:t>
            </a:r>
            <a:r>
              <a:rPr lang="en-US" sz="2400" dirty="0"/>
              <a:t> images command to see a list of all images on your system.</a:t>
            </a:r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83" y="2590800"/>
            <a:ext cx="74930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48A1-D334-4172-859A-41B683A6F2C1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44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 smtClean="0"/>
              <a:t>Great</a:t>
            </a:r>
            <a:r>
              <a:rPr lang="en-US" sz="2400" dirty="0"/>
              <a:t>! Let's now run a </a:t>
            </a:r>
            <a:r>
              <a:rPr lang="en-US" sz="2400" dirty="0" err="1"/>
              <a:t>Docker</a:t>
            </a:r>
            <a:r>
              <a:rPr lang="en-US" sz="2400" dirty="0"/>
              <a:t> </a:t>
            </a:r>
            <a:r>
              <a:rPr lang="en-US" sz="2400" b="1" dirty="0"/>
              <a:t>container</a:t>
            </a:r>
            <a:r>
              <a:rPr lang="en-US" sz="2400" dirty="0"/>
              <a:t> based on this image. To do that we are going to use the almighty </a:t>
            </a:r>
            <a:r>
              <a:rPr lang="en-US" sz="2400" dirty="0" err="1"/>
              <a:t>docker</a:t>
            </a:r>
            <a:r>
              <a:rPr lang="en-US" sz="2400" dirty="0"/>
              <a:t> run command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Wait, nothing happened! Is that a bug? Well, no. Behind the scenes, a lot of stuff happened. </a:t>
            </a:r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4" y="1905000"/>
            <a:ext cx="650024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4572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Docker</a:t>
            </a:r>
            <a:r>
              <a:rPr lang="en-US" sz="3200" b="1" dirty="0"/>
              <a:t> Run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4FC3-B8A6-4274-AB7D-FED00F830128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Traditional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4826768" cy="47853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•</a:t>
            </a:r>
            <a:r>
              <a:rPr lang="en-IN" dirty="0"/>
              <a:t>Server is the physical server that is used to host multiple virtual machines.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•Host OS is the base machine such as Linux or Windows.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</a:t>
            </a:r>
            <a:r>
              <a:rPr lang="en-IN" dirty="0"/>
              <a:t>Hypervisor is either </a:t>
            </a:r>
            <a:r>
              <a:rPr lang="en-IN" dirty="0" err="1"/>
              <a:t>VMWare</a:t>
            </a:r>
            <a:r>
              <a:rPr lang="en-IN" dirty="0"/>
              <a:t> or Windows Hyper V that is used to host virtual machines.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•</a:t>
            </a:r>
            <a:r>
              <a:rPr lang="en-IN" u="sng" dirty="0"/>
              <a:t>One would then install multiple operating systems as virtual machines on top of the existing hypervisor as Guest OS. </a:t>
            </a:r>
          </a:p>
          <a:p>
            <a:pPr marL="0" indent="0">
              <a:buNone/>
            </a:pPr>
            <a:endParaRPr lang="en-IN" u="sng" dirty="0" smtClean="0"/>
          </a:p>
          <a:p>
            <a:pPr marL="0" indent="0">
              <a:buNone/>
            </a:pPr>
            <a:r>
              <a:rPr lang="en-IN" dirty="0" smtClean="0"/>
              <a:t>•</a:t>
            </a:r>
            <a:r>
              <a:rPr lang="en-IN" u="sng" dirty="0"/>
              <a:t>One would then host your applications on top of each Guest OS.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07BC-10D4-4B5B-88B9-16A1B55BB9C1}" type="datetime1">
              <a:rPr lang="en-US" smtClean="0"/>
              <a:t>5/8/2023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B52-A4F3-4AFD-B1B8-D2059AB23DB5}" type="slidenum">
              <a:rPr lang="en-IN" smtClean="0"/>
              <a:t>2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71650"/>
            <a:ext cx="3886200" cy="381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ircular Arrow 6"/>
          <p:cNvSpPr/>
          <p:nvPr/>
        </p:nvSpPr>
        <p:spPr>
          <a:xfrm>
            <a:off x="1835696" y="3680445"/>
            <a:ext cx="648072" cy="76352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>
            <a:off x="2627784" y="3680445"/>
            <a:ext cx="648072" cy="76352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>
            <a:off x="3428256" y="3680445"/>
            <a:ext cx="648072" cy="76352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1043608" y="5949280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riped Right Arrow 12"/>
          <p:cNvSpPr/>
          <p:nvPr/>
        </p:nvSpPr>
        <p:spPr>
          <a:xfrm>
            <a:off x="2272300" y="5859364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riped Right Arrow 13"/>
          <p:cNvSpPr/>
          <p:nvPr/>
        </p:nvSpPr>
        <p:spPr>
          <a:xfrm>
            <a:off x="3715771" y="5759206"/>
            <a:ext cx="97840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you call run, the </a:t>
            </a:r>
            <a:r>
              <a:rPr lang="en-US" sz="2400" dirty="0" err="1"/>
              <a:t>Docker</a:t>
            </a:r>
            <a:r>
              <a:rPr lang="en-US" sz="2400" dirty="0"/>
              <a:t> client finds the image (</a:t>
            </a:r>
            <a:r>
              <a:rPr lang="en-US" sz="2400" dirty="0" err="1"/>
              <a:t>busybox</a:t>
            </a:r>
            <a:r>
              <a:rPr lang="en-US" sz="2400" dirty="0"/>
              <a:t> in this case), loads up the container and then runs a command in that container.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we </a:t>
            </a:r>
            <a:r>
              <a:rPr lang="en-US" sz="2400" dirty="0" smtClean="0"/>
              <a:t>executed</a:t>
            </a:r>
            <a:r>
              <a:rPr lang="en-US" sz="2400" dirty="0"/>
              <a:t> </a:t>
            </a:r>
            <a:r>
              <a:rPr lang="en-US" sz="2400" dirty="0" err="1"/>
              <a:t>docker</a:t>
            </a:r>
            <a:r>
              <a:rPr lang="en-US" sz="2400" dirty="0"/>
              <a:t> run </a:t>
            </a:r>
            <a:r>
              <a:rPr lang="en-US" sz="2400" dirty="0" err="1"/>
              <a:t>busybox</a:t>
            </a:r>
            <a:r>
              <a:rPr lang="en-US" sz="2400" dirty="0"/>
              <a:t>, </a:t>
            </a:r>
            <a:r>
              <a:rPr lang="en-US" sz="2400" b="1" dirty="0"/>
              <a:t>we didn't provide a command, so the container booted up, ran an empty command and then exited.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650024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4572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Docker</a:t>
            </a:r>
            <a:r>
              <a:rPr lang="en-US" sz="3200" b="1" dirty="0"/>
              <a:t> Run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4251-0AC0-4658-8196-3C872B3F459C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15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Nice - finally we see some output.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this case, the </a:t>
            </a:r>
            <a:r>
              <a:rPr lang="en-US" sz="2400" b="1" dirty="0" err="1"/>
              <a:t>Docker</a:t>
            </a:r>
            <a:r>
              <a:rPr lang="en-US" sz="2400" b="1" dirty="0"/>
              <a:t> client dutifully ran the echo command in our </a:t>
            </a:r>
            <a:r>
              <a:rPr lang="en-US" sz="2400" b="1" dirty="0" err="1"/>
              <a:t>busybox</a:t>
            </a:r>
            <a:r>
              <a:rPr lang="en-US" sz="2400" b="1" dirty="0"/>
              <a:t> container</a:t>
            </a:r>
            <a:r>
              <a:rPr lang="en-US" sz="2400" dirty="0"/>
              <a:t> and then exited it.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you've noticed, all of that happened pretty quickly. Imagine </a:t>
            </a:r>
            <a:r>
              <a:rPr lang="en-US" sz="2400" b="1" dirty="0"/>
              <a:t>booting up a virtual machine, running a command and then killing it. Now you know why they say containers are fast!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4572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Docker</a:t>
            </a:r>
            <a:r>
              <a:rPr lang="en-US" sz="3200" b="1" dirty="0"/>
              <a:t> Run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38081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C7B9-A6BD-4941-9E4C-D9E4B55B6728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64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/>
              <a:t>Ok, now it's time to see the </a:t>
            </a:r>
            <a:r>
              <a:rPr lang="en-US" sz="2400" dirty="0" err="1"/>
              <a:t>docker</a:t>
            </a:r>
            <a:r>
              <a:rPr lang="en-US" sz="2400" dirty="0"/>
              <a:t> </a:t>
            </a:r>
            <a:r>
              <a:rPr lang="en-US" sz="2400" dirty="0" err="1"/>
              <a:t>ps</a:t>
            </a:r>
            <a:r>
              <a:rPr lang="en-US" sz="2400" dirty="0"/>
              <a:t> command. </a:t>
            </a:r>
            <a:endParaRPr lang="en-US" sz="2400" dirty="0" smtClean="0"/>
          </a:p>
          <a:p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dirty="0" err="1"/>
              <a:t>docker</a:t>
            </a:r>
            <a:r>
              <a:rPr lang="en-US" sz="2400" dirty="0"/>
              <a:t> </a:t>
            </a:r>
            <a:r>
              <a:rPr lang="en-US" sz="2400" dirty="0" err="1"/>
              <a:t>ps</a:t>
            </a:r>
            <a:r>
              <a:rPr lang="en-US" sz="2400" dirty="0"/>
              <a:t> command shows you </a:t>
            </a:r>
            <a:r>
              <a:rPr lang="en-US" sz="2400" b="1" dirty="0"/>
              <a:t>all containers that are currently running</a:t>
            </a:r>
            <a:r>
              <a:rPr lang="en-US" sz="2400" b="1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Since </a:t>
            </a:r>
            <a:r>
              <a:rPr lang="en-US" sz="2400" dirty="0"/>
              <a:t>no containers are running, we see a blank line. </a:t>
            </a:r>
            <a:endParaRPr lang="en-US" sz="2400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A </a:t>
            </a:r>
            <a:r>
              <a:rPr lang="en-US" sz="2400" b="1" dirty="0">
                <a:solidFill>
                  <a:srgbClr val="FF0000"/>
                </a:solidFill>
              </a:rPr>
              <a:t>list of running containers can be seen using the </a:t>
            </a:r>
            <a:r>
              <a:rPr lang="en-US" sz="2400" b="1" dirty="0" err="1">
                <a:solidFill>
                  <a:srgbClr val="FF0000"/>
                </a:solidFill>
              </a:rPr>
              <a:t>docker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ps</a:t>
            </a:r>
            <a:r>
              <a:rPr lang="en-US" sz="2400" b="1" dirty="0">
                <a:solidFill>
                  <a:srgbClr val="FF0000"/>
                </a:solidFill>
              </a:rPr>
              <a:t> command.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71600" y="762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Docker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ps</a:t>
            </a:r>
            <a:endParaRPr lang="en-US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41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CA84-1CFC-438B-8F03-79EBC3E7EEB2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3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 smtClean="0"/>
              <a:t>Let's </a:t>
            </a:r>
            <a:r>
              <a:rPr lang="en-US" sz="2400" dirty="0"/>
              <a:t>try a more useful variant: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 smtClean="0"/>
              <a:t>docker</a:t>
            </a:r>
            <a:r>
              <a:rPr lang="en-US" sz="2400" b="1" dirty="0" smtClean="0"/>
              <a:t> </a:t>
            </a:r>
            <a:r>
              <a:rPr lang="en-US" sz="2400" b="1" dirty="0" err="1"/>
              <a:t>ps</a:t>
            </a:r>
            <a:r>
              <a:rPr lang="en-US" sz="2400" b="1" dirty="0"/>
              <a:t> </a:t>
            </a:r>
            <a:r>
              <a:rPr lang="en-US" sz="2400" b="1" dirty="0" smtClean="0"/>
              <a:t>–a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So what we see above is a list of all containers that we ran. </a:t>
            </a:r>
            <a:endParaRPr lang="en-US" sz="2400" dirty="0" smtClean="0"/>
          </a:p>
          <a:p>
            <a:r>
              <a:rPr lang="en-US" sz="2400" b="1" dirty="0" smtClean="0"/>
              <a:t>Do </a:t>
            </a:r>
            <a:r>
              <a:rPr lang="en-US" sz="2400" b="1" dirty="0"/>
              <a:t>notice that the STATUS column shows that these containers exited a few minutes ago.</a:t>
            </a:r>
            <a:endParaRPr lang="en-US" sz="2400" b="1" dirty="0" smtClean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71600" y="762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Docker</a:t>
            </a:r>
            <a:r>
              <a:rPr lang="en-US" sz="3200" b="1" dirty="0"/>
              <a:t> </a:t>
            </a:r>
            <a:r>
              <a:rPr lang="en-US" sz="3200" b="1" dirty="0" err="1" smtClean="0"/>
              <a:t>ps</a:t>
            </a:r>
            <a:endParaRPr lang="en-US" sz="32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30" y="2146300"/>
            <a:ext cx="7416800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7C57-B7BA-4C65-8708-8B15F6E4E23F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39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/>
              <a:t>You're probably wondering if there is a way to run more than just one command in a container. Let's try that now: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Running </a:t>
            </a:r>
            <a:r>
              <a:rPr lang="en-US" sz="2400" dirty="0"/>
              <a:t>the run command with the -it flags attaches us to an interactive </a:t>
            </a:r>
            <a:r>
              <a:rPr lang="en-US" sz="2400" dirty="0" err="1"/>
              <a:t>tty</a:t>
            </a:r>
            <a:r>
              <a:rPr lang="en-US" sz="2400" dirty="0"/>
              <a:t> in the container. </a:t>
            </a:r>
            <a:endParaRPr lang="en-US" sz="2400" dirty="0" smtClean="0"/>
          </a:p>
          <a:p>
            <a:r>
              <a:rPr lang="en-US" sz="2400" b="1" dirty="0" smtClean="0"/>
              <a:t>Now </a:t>
            </a:r>
            <a:r>
              <a:rPr lang="en-US" sz="2400" b="1" dirty="0"/>
              <a:t>we can run as many commands in the container as we want. </a:t>
            </a:r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71600" y="762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Docker</a:t>
            </a:r>
            <a:r>
              <a:rPr lang="en-US" sz="3200" b="1" dirty="0"/>
              <a:t> Run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058025" cy="159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7573-7211-4CA3-8773-5FC31479F1AA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25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/>
              <a:t>let's quickly talk about deleting containers.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saw above that we can still see remnants of the container even after we've exited by running </a:t>
            </a:r>
            <a:r>
              <a:rPr lang="en-US" sz="2400" dirty="0" err="1"/>
              <a:t>docker</a:t>
            </a:r>
            <a:r>
              <a:rPr lang="en-US" sz="2400" dirty="0"/>
              <a:t> </a:t>
            </a:r>
            <a:r>
              <a:rPr lang="en-US" sz="2400" dirty="0" err="1"/>
              <a:t>ps</a:t>
            </a:r>
            <a:r>
              <a:rPr lang="en-US" sz="2400" dirty="0"/>
              <a:t> -a. </a:t>
            </a:r>
            <a:endParaRPr lang="en-US" sz="2400" dirty="0" smtClean="0"/>
          </a:p>
          <a:p>
            <a:r>
              <a:rPr lang="en-US" sz="2400" dirty="0" smtClean="0"/>
              <a:t>You'll </a:t>
            </a:r>
            <a:r>
              <a:rPr lang="en-US" sz="2400" dirty="0"/>
              <a:t>run </a:t>
            </a:r>
            <a:r>
              <a:rPr lang="en-US" sz="2400" dirty="0" err="1"/>
              <a:t>docker</a:t>
            </a:r>
            <a:r>
              <a:rPr lang="en-US" sz="2400" dirty="0"/>
              <a:t> run multiple times and leaving stray containers will eat up disk space. </a:t>
            </a:r>
            <a:endParaRPr lang="en-US" sz="2400" dirty="0" smtClean="0"/>
          </a:p>
          <a:p>
            <a:r>
              <a:rPr lang="en-US" sz="2400" dirty="0" smtClean="0"/>
              <a:t>Hence</a:t>
            </a:r>
            <a:r>
              <a:rPr lang="en-US" sz="2400" dirty="0"/>
              <a:t>, as a rule of thumb, I clean up containers once I'm done with them. 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71600" y="762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Docker</a:t>
            </a:r>
            <a:r>
              <a:rPr lang="en-US" sz="3200" b="1" dirty="0"/>
              <a:t> Run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30A5-3B13-4EBF-9A6F-C11F5662926D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71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To </a:t>
            </a:r>
            <a:r>
              <a:rPr lang="en-US" sz="2400" dirty="0"/>
              <a:t>do that, you can run the </a:t>
            </a:r>
            <a:r>
              <a:rPr lang="en-US" sz="2400" dirty="0" err="1"/>
              <a:t>docker</a:t>
            </a:r>
            <a:r>
              <a:rPr lang="en-US" sz="2400" dirty="0"/>
              <a:t> </a:t>
            </a:r>
            <a:r>
              <a:rPr lang="en-US" sz="2400" dirty="0" err="1"/>
              <a:t>rm</a:t>
            </a:r>
            <a:r>
              <a:rPr lang="en-US" sz="2400" dirty="0"/>
              <a:t> command. Just copy the container IDs from above and paste them alongside the command.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71600" y="762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Docker</a:t>
            </a:r>
            <a:r>
              <a:rPr lang="en-US" sz="3200" b="1" dirty="0"/>
              <a:t> </a:t>
            </a:r>
            <a:r>
              <a:rPr lang="en-US" sz="3200" b="1" dirty="0" err="1" smtClean="0"/>
              <a:t>rm</a:t>
            </a:r>
            <a:endParaRPr lang="en-US" sz="3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382000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1A0C-FD6A-482B-A81D-EE8C1271B3D4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/>
              <a:t>On deletion, you should see the IDs echoed back to you.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you have a bunch of containers to delete in one go, copy-pasting IDs can be tedious.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that case, you can simply run -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command deletes all containers that have a status of exited. </a:t>
            </a:r>
            <a:endParaRPr lang="en-US" sz="2400" dirty="0" smtClean="0"/>
          </a:p>
          <a:p>
            <a:r>
              <a:rPr lang="en-US" sz="2400" dirty="0" smtClean="0"/>
              <a:t>the</a:t>
            </a:r>
            <a:r>
              <a:rPr lang="en-US" sz="2400" dirty="0"/>
              <a:t> -q flag, only returns the numeric IDs and </a:t>
            </a:r>
            <a:endParaRPr lang="en-US" sz="2400" dirty="0" smtClean="0"/>
          </a:p>
          <a:p>
            <a:r>
              <a:rPr lang="en-US" sz="2400" dirty="0" smtClean="0"/>
              <a:t>-</a:t>
            </a:r>
            <a:r>
              <a:rPr lang="en-US" sz="2400" dirty="0"/>
              <a:t>f filters output based on conditions provided.</a:t>
            </a:r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71600" y="762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Docker</a:t>
            </a:r>
            <a:r>
              <a:rPr lang="en-US" sz="3200" b="1" dirty="0"/>
              <a:t> </a:t>
            </a:r>
            <a:r>
              <a:rPr lang="en-US" sz="3200" b="1" dirty="0" err="1" smtClean="0"/>
              <a:t>rm</a:t>
            </a:r>
            <a:endParaRPr lang="en-US" sz="32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62184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22CAE-7B53-441E-BC16-A7D251D739E3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40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/>
              <a:t>In later versions of </a:t>
            </a:r>
            <a:r>
              <a:rPr lang="en-US" sz="2400" dirty="0" err="1"/>
              <a:t>Docker</a:t>
            </a:r>
            <a:r>
              <a:rPr lang="en-US" sz="2400" dirty="0"/>
              <a:t>, the </a:t>
            </a:r>
            <a:r>
              <a:rPr lang="en-US" sz="2400" dirty="0" err="1"/>
              <a:t>docker</a:t>
            </a:r>
            <a:r>
              <a:rPr lang="en-US" sz="2400" dirty="0"/>
              <a:t> container prune command can be used to achieve the same effect.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71600" y="762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Docker</a:t>
            </a:r>
            <a:r>
              <a:rPr lang="en-US" sz="3200" b="1" dirty="0"/>
              <a:t> </a:t>
            </a:r>
            <a:r>
              <a:rPr lang="en-US" sz="3200" b="1" dirty="0" smtClean="0"/>
              <a:t>prune</a:t>
            </a:r>
            <a:endParaRPr lang="en-US" sz="32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373815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04576-C126-4C52-B1D2-771BACF65CA3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35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Images </a:t>
            </a:r>
            <a:r>
              <a:rPr lang="en-US" sz="2400" dirty="0"/>
              <a:t>- The blueprints of our application which form the basis of containers. In the demo above, we used the </a:t>
            </a:r>
            <a:r>
              <a:rPr lang="en-US" sz="2400" dirty="0" err="1"/>
              <a:t>docker</a:t>
            </a:r>
            <a:r>
              <a:rPr lang="en-US" sz="2400" dirty="0"/>
              <a:t> pull command to download the </a:t>
            </a:r>
            <a:r>
              <a:rPr lang="en-US" sz="2400" dirty="0" err="1"/>
              <a:t>busybox</a:t>
            </a:r>
            <a:r>
              <a:rPr lang="en-US" sz="2400" dirty="0"/>
              <a:t> image.</a:t>
            </a:r>
          </a:p>
          <a:p>
            <a:r>
              <a:rPr lang="en-US" sz="2400" dirty="0"/>
              <a:t>Containers - Created from </a:t>
            </a:r>
            <a:r>
              <a:rPr lang="en-US" sz="2400" dirty="0" err="1"/>
              <a:t>Docker</a:t>
            </a:r>
            <a:r>
              <a:rPr lang="en-US" sz="2400" dirty="0"/>
              <a:t> images and run the actual application. We create a container using </a:t>
            </a:r>
            <a:r>
              <a:rPr lang="en-US" sz="2400" dirty="0" err="1"/>
              <a:t>docker</a:t>
            </a:r>
            <a:r>
              <a:rPr lang="en-US" sz="2400" dirty="0"/>
              <a:t> run which we did using the </a:t>
            </a:r>
            <a:r>
              <a:rPr lang="en-US" sz="2400" dirty="0" err="1"/>
              <a:t>busybox</a:t>
            </a:r>
            <a:r>
              <a:rPr lang="en-US" sz="2400" dirty="0"/>
              <a:t> image that we downloaded.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list of running containers can be seen using the </a:t>
            </a:r>
            <a:r>
              <a:rPr lang="en-US" sz="2400" dirty="0" err="1"/>
              <a:t>docker</a:t>
            </a:r>
            <a:r>
              <a:rPr lang="en-US" sz="2400" dirty="0"/>
              <a:t> </a:t>
            </a:r>
            <a:r>
              <a:rPr lang="en-US" sz="2400" dirty="0" err="1"/>
              <a:t>ps</a:t>
            </a:r>
            <a:r>
              <a:rPr lang="en-US" sz="2400" dirty="0"/>
              <a:t> command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762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Docker</a:t>
            </a:r>
            <a:r>
              <a:rPr lang="en-US" sz="3200" b="1" dirty="0"/>
              <a:t> Terminology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0641-DFD3-48E3-B26C-FE3FA4686593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5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Dockers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Dockers containers are </a:t>
            </a:r>
            <a:r>
              <a:rPr lang="en-US" sz="2400" b="1" dirty="0" smtClean="0"/>
              <a:t>analogous to physical containers that you can use to store, package, and transport goods.</a:t>
            </a:r>
          </a:p>
          <a:p>
            <a:r>
              <a:rPr lang="en-US" sz="2400" dirty="0" smtClean="0"/>
              <a:t>But instead of tangible goods, they’re containers for software applications. 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6840760" cy="397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752B-D4EA-493D-B430-A2ADF33793F8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99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/>
              <a:t>Daemon - The background service running on the host that manages building, running and distributing </a:t>
            </a:r>
            <a:r>
              <a:rPr lang="en-US" sz="2400" dirty="0" err="1"/>
              <a:t>Docker</a:t>
            </a:r>
            <a:r>
              <a:rPr lang="en-US" sz="2400" dirty="0"/>
              <a:t> containers. The daemon is the process that runs in the operating system which clients talk to.</a:t>
            </a:r>
          </a:p>
          <a:p>
            <a:r>
              <a:rPr lang="en-US" sz="2400" dirty="0" err="1"/>
              <a:t>Docker</a:t>
            </a:r>
            <a:r>
              <a:rPr lang="en-US" sz="2400" dirty="0"/>
              <a:t> Client - The command line tool that allows the user to interact with the daemon. More generally, there can be other forms of clients too - such as </a:t>
            </a:r>
            <a:r>
              <a:rPr lang="en-US" sz="2400" dirty="0" err="1"/>
              <a:t>Kitematic</a:t>
            </a:r>
            <a:r>
              <a:rPr lang="en-US" sz="2400" dirty="0"/>
              <a:t> which provide a GUI to the users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762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Docker</a:t>
            </a:r>
            <a:r>
              <a:rPr lang="en-US" sz="3200" b="1" dirty="0"/>
              <a:t> Terminology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B1A-F8B7-4083-822B-5115B4ADAAD0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15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/>
              <a:t>Hub - A registry of </a:t>
            </a:r>
            <a:r>
              <a:rPr lang="en-US" sz="2400" dirty="0" err="1"/>
              <a:t>Docker</a:t>
            </a:r>
            <a:r>
              <a:rPr lang="en-US" sz="2400" dirty="0"/>
              <a:t> images. You can think of the registry as a directory of all available </a:t>
            </a:r>
            <a:r>
              <a:rPr lang="en-US" sz="2400" dirty="0" err="1"/>
              <a:t>Docker</a:t>
            </a:r>
            <a:r>
              <a:rPr lang="en-US" sz="2400" dirty="0"/>
              <a:t> images. If required, one can host their own </a:t>
            </a:r>
            <a:r>
              <a:rPr lang="en-US" sz="2400" dirty="0" err="1"/>
              <a:t>Docker</a:t>
            </a:r>
            <a:r>
              <a:rPr lang="en-US" sz="2400" dirty="0"/>
              <a:t> registries and can use them for pulling images.</a:t>
            </a:r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71600" y="762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Docker</a:t>
            </a:r>
            <a:r>
              <a:rPr lang="en-US" sz="3200" b="1" dirty="0"/>
              <a:t> Terminology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C6C0-F066-41B5-9547-69861701EF91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7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Dockers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A container is an environment that </a:t>
            </a:r>
            <a:r>
              <a:rPr lang="en-IN" sz="2400" b="1" dirty="0"/>
              <a:t>runs an application that is not dependent on the operating system. 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err="1"/>
              <a:t>docker</a:t>
            </a:r>
            <a:r>
              <a:rPr lang="en-US" sz="2400" dirty="0"/>
              <a:t> container is a portable unit of software</a:t>
            </a:r>
            <a:r>
              <a:rPr lang="en-US" sz="2400" dirty="0" smtClean="0"/>
              <a:t>—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that </a:t>
            </a:r>
            <a:r>
              <a:rPr lang="en-US" sz="2400" b="1" dirty="0">
                <a:solidFill>
                  <a:srgbClr val="FF0000"/>
                </a:solidFill>
              </a:rPr>
              <a:t>has the </a:t>
            </a:r>
            <a:r>
              <a:rPr lang="en-US" sz="2400" b="1" dirty="0" smtClean="0">
                <a:solidFill>
                  <a:srgbClr val="FF0000"/>
                </a:solidFill>
              </a:rPr>
              <a:t>application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along </a:t>
            </a:r>
            <a:r>
              <a:rPr lang="en-US" sz="2400" b="1" dirty="0">
                <a:solidFill>
                  <a:srgbClr val="FF0000"/>
                </a:solidFill>
              </a:rPr>
              <a:t>with the </a:t>
            </a:r>
            <a:r>
              <a:rPr lang="en-US" sz="2400" b="1" dirty="0" smtClean="0">
                <a:solidFill>
                  <a:srgbClr val="FF0000"/>
                </a:solidFill>
              </a:rPr>
              <a:t>all of its associated </a:t>
            </a:r>
            <a:r>
              <a:rPr lang="en-US" sz="2400" b="1" dirty="0">
                <a:solidFill>
                  <a:srgbClr val="FF0000"/>
                </a:solidFill>
              </a:rPr>
              <a:t>dependency and configuration.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18"/>
          <a:stretch/>
        </p:blipFill>
        <p:spPr bwMode="auto">
          <a:xfrm>
            <a:off x="3886200" y="3121901"/>
            <a:ext cx="4932039" cy="370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C8B3-24BE-4446-A1B9-D7789C020859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IN" sz="3200" b="1" dirty="0"/>
              <a:t>What is a Container</a:t>
            </a:r>
            <a:r>
              <a:rPr lang="en-IN" sz="3200" b="1" dirty="0" smtClean="0"/>
              <a:t>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/>
              <a:t>The </a:t>
            </a:r>
            <a:r>
              <a:rPr lang="en-IN" sz="2400" b="1" dirty="0"/>
              <a:t>kernel of the host operating system </a:t>
            </a:r>
            <a:endParaRPr lang="en-IN" sz="2400" b="1" dirty="0" smtClean="0"/>
          </a:p>
          <a:p>
            <a:r>
              <a:rPr lang="en-IN" sz="2400" b="1" dirty="0" smtClean="0"/>
              <a:t>serves </a:t>
            </a:r>
            <a:r>
              <a:rPr lang="en-IN" sz="2400" b="1" dirty="0"/>
              <a:t>the needs of running different functions of an app, separated into containers. </a:t>
            </a:r>
            <a:endParaRPr lang="en-IN" sz="2400" b="1" dirty="0" smtClean="0"/>
          </a:p>
          <a:p>
            <a:endParaRPr lang="en-IN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4F32-5E4F-4BA0-9A31-83FF742B17B6}" type="datetime1">
              <a:rPr lang="en-US" smtClean="0"/>
              <a:t>5/8/2023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B52-A4F3-4AFD-B1B8-D2059AB23DB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9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IN" sz="3200" b="1" dirty="0"/>
              <a:t>What is a Container</a:t>
            </a:r>
            <a:r>
              <a:rPr lang="en-IN" sz="3200" b="1" dirty="0" smtClean="0"/>
              <a:t>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/>
              <a:t>Each </a:t>
            </a:r>
            <a:r>
              <a:rPr lang="en-IN" sz="2400" b="1" dirty="0"/>
              <a:t>container runs isolated tasks. </a:t>
            </a:r>
            <a:endParaRPr lang="en-IN" sz="2400" b="1" dirty="0" smtClean="0"/>
          </a:p>
          <a:p>
            <a:r>
              <a:rPr lang="en-IN" sz="2400" b="1" dirty="0" smtClean="0"/>
              <a:t>It </a:t>
            </a:r>
            <a:r>
              <a:rPr lang="en-IN" sz="2400" b="1" dirty="0"/>
              <a:t>cannot harm the host machine nor </a:t>
            </a:r>
            <a:endParaRPr lang="en-IN" sz="2400" b="1" dirty="0" smtClean="0"/>
          </a:p>
          <a:p>
            <a:r>
              <a:rPr lang="en-IN" sz="2400" b="1" dirty="0" smtClean="0"/>
              <a:t>come </a:t>
            </a:r>
            <a:r>
              <a:rPr lang="en-IN" sz="2400" b="1" dirty="0"/>
              <a:t>in conflict with other apps running in separate containers.</a:t>
            </a:r>
          </a:p>
          <a:p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D6DB-7245-4ACC-B222-64675AB3388C}" type="datetime1">
              <a:rPr lang="en-US" smtClean="0"/>
              <a:t>5/8/2023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B52-A4F3-4AFD-B1B8-D2059AB23DB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5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Docker</a:t>
            </a:r>
            <a:r>
              <a:rPr lang="en-IN" b="1" dirty="0"/>
              <a:t> –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4248472" cy="44973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 smtClean="0"/>
              <a:t>•</a:t>
            </a:r>
            <a:r>
              <a:rPr lang="en-IN" sz="2400" b="1" u="sng" dirty="0" err="1"/>
              <a:t>Docker</a:t>
            </a:r>
            <a:r>
              <a:rPr lang="en-IN" sz="2400" b="1" u="sng" dirty="0"/>
              <a:t> </a:t>
            </a:r>
            <a:r>
              <a:rPr lang="en-IN" sz="2400" b="1" u="sng" dirty="0" smtClean="0"/>
              <a:t>engine-</a:t>
            </a:r>
          </a:p>
          <a:p>
            <a:pPr marL="0" indent="0">
              <a:buNone/>
            </a:pPr>
            <a:r>
              <a:rPr lang="en-IN" sz="2400" b="1" u="sng" dirty="0" smtClean="0"/>
              <a:t>is </a:t>
            </a:r>
            <a:r>
              <a:rPr lang="en-IN" sz="2400" b="1" u="sng" dirty="0"/>
              <a:t>used to </a:t>
            </a:r>
            <a:r>
              <a:rPr lang="en-IN" sz="2400" b="1" u="sng" dirty="0" smtClean="0"/>
              <a:t>virtualize the guest operating </a:t>
            </a:r>
            <a:r>
              <a:rPr lang="en-IN" sz="2400" b="1" u="sng" dirty="0"/>
              <a:t>system which earlier used to </a:t>
            </a:r>
            <a:r>
              <a:rPr lang="en-IN" sz="2400" b="1" u="sng" dirty="0" smtClean="0"/>
              <a:t>run in </a:t>
            </a:r>
            <a:r>
              <a:rPr lang="en-IN" sz="2400" b="1" u="sng" dirty="0"/>
              <a:t>virtual </a:t>
            </a:r>
            <a:r>
              <a:rPr lang="en-IN" sz="2400" b="1" u="sng" dirty="0" smtClean="0"/>
              <a:t>machines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•</a:t>
            </a:r>
            <a:r>
              <a:rPr lang="en-IN" sz="2400" u="sng" dirty="0"/>
              <a:t>All of the Apps now run as </a:t>
            </a:r>
            <a:r>
              <a:rPr lang="en-IN" sz="2400" u="sng" dirty="0" err="1"/>
              <a:t>Docker</a:t>
            </a:r>
            <a:r>
              <a:rPr lang="en-IN" sz="2400" u="sng" dirty="0"/>
              <a:t> containers. </a:t>
            </a:r>
          </a:p>
          <a:p>
            <a:endParaRPr lang="en-IN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08986-FC2C-402F-8077-7CD7D835FD58}" type="datetime1">
              <a:rPr lang="en-US" smtClean="0"/>
              <a:t>5/8/2023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B52-A4F3-4AFD-B1B8-D2059AB23DB5}" type="slidenum">
              <a:rPr lang="en-IN" smtClean="0"/>
              <a:t>7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40" y="1628800"/>
            <a:ext cx="4109639" cy="367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1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Containers </a:t>
            </a:r>
            <a:r>
              <a:rPr lang="en-IN" dirty="0" err="1" smtClean="0"/>
              <a:t>vs</a:t>
            </a:r>
            <a:r>
              <a:rPr lang="en-IN" dirty="0" smtClean="0"/>
              <a:t> Virtual Machines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063-1A55-4467-B9D0-AC2B8259C40F}" type="datetime1">
              <a:rPr lang="en-US" smtClean="0"/>
              <a:t>5/8/2023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B52-A4F3-4AFD-B1B8-D2059AB23DB5}" type="slidenum">
              <a:rPr lang="en-IN" smtClean="0"/>
              <a:t>8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20891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47664" y="5516201"/>
            <a:ext cx="115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Container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156176" y="5516201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VM </a:t>
            </a:r>
          </a:p>
        </p:txBody>
      </p:sp>
    </p:spTree>
    <p:extLst>
      <p:ext uri="{BB962C8B-B14F-4D97-AF65-F5344CB8AC3E}">
        <p14:creationId xmlns:p14="http://schemas.microsoft.com/office/powerpoint/2010/main" val="2151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6" y="1772815"/>
            <a:ext cx="9124374" cy="38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57C6-725D-4CFC-8CB7-C29B8FD780B2}" type="datetime1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1188</Words>
  <Application>Microsoft Office PowerPoint</Application>
  <PresentationFormat>On-screen Show (4:3)</PresentationFormat>
  <Paragraphs>263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Docker and Containers</vt:lpstr>
      <vt:lpstr>Traditional Virtualization</vt:lpstr>
      <vt:lpstr>Dockers</vt:lpstr>
      <vt:lpstr>Dockers</vt:lpstr>
      <vt:lpstr>What is a Container?</vt:lpstr>
      <vt:lpstr>What is a Container?</vt:lpstr>
      <vt:lpstr>Docker – Architecture</vt:lpstr>
      <vt:lpstr>Containers vs Virtual Machines</vt:lpstr>
      <vt:lpstr>PowerPoint Presentation</vt:lpstr>
      <vt:lpstr>Virtual Machines and Containers</vt:lpstr>
      <vt:lpstr>Virtual Machines and Containers</vt:lpstr>
      <vt:lpstr>PowerPoint Presentation</vt:lpstr>
      <vt:lpstr>Dockers</vt:lpstr>
      <vt:lpstr>Dockers</vt:lpstr>
      <vt:lpstr>Docker commands</vt:lpstr>
      <vt:lpstr>Docker commands</vt:lpstr>
      <vt:lpstr>Docker commands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2006-08-16T00:00:00Z</dcterms:created>
  <dcterms:modified xsi:type="dcterms:W3CDTF">2023-05-08T06:01:40Z</dcterms:modified>
</cp:coreProperties>
</file>