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jZGAu6BV2bQA17q5d+KMYPNux7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91" name="Google Shape;91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Monolithic vs. Microservices Architecture</a:t>
            </a:r>
            <a:endParaRPr sz="3200"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Services are built for business capabilities and each service performs a single function.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Because they are independently run, each service can be updated, deployed, and scaled to meet demand</a:t>
            </a:r>
            <a:r>
              <a:rPr lang="en-US" sz="2400"/>
              <a:t> for specific functions of an application.</a:t>
            </a:r>
            <a:endParaRPr sz="2400"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3" y="3048000"/>
            <a:ext cx="5919787" cy="362903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178" name="Google Shape;17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Monolithic vs. Microservices Architecture</a:t>
            </a:r>
            <a:endParaRPr sz="3200"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While the </a:t>
            </a:r>
            <a:r>
              <a:rPr b="1" lang="en-US" sz="2400"/>
              <a:t>monolith tries to combine everything in one application,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Microservices are </a:t>
            </a:r>
            <a:r>
              <a:rPr b="1" lang="en-US" sz="2400"/>
              <a:t>only responsible for one task and run independently of each other.</a:t>
            </a:r>
            <a:endParaRPr/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124200"/>
            <a:ext cx="5982528" cy="345145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188" name="Google Shape;1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Monolithic vs. Microservices Architecture</a:t>
            </a:r>
            <a:endParaRPr sz="3200"/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Traditional program development </a:t>
            </a:r>
            <a:r>
              <a:rPr lang="en-US" sz="2400"/>
              <a:t>works according to monolith principles: all tasks are undertaken in one large project.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All individual services access a large database and are output through a user interface – everything is done in one application. </a:t>
            </a:r>
            <a:endParaRPr b="1" sz="2400"/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267200"/>
            <a:ext cx="5982528" cy="230845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198" name="Google Shape;19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99" name="Google Shape;19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Monolithic vs. Microservices Architecture</a:t>
            </a:r>
            <a:endParaRPr sz="3200"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The microservices approach</a:t>
            </a:r>
            <a:r>
              <a:rPr lang="en-US" sz="2400"/>
              <a:t> is based on modules: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Each microservice is responsible for completing a simple task. Each work process is vastly different, as are often the results.</a:t>
            </a:r>
            <a:endParaRPr/>
          </a:p>
        </p:txBody>
      </p:sp>
      <p:pic>
        <p:nvPicPr>
          <p:cNvPr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267200"/>
            <a:ext cx="5982528" cy="230845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208" name="Google Shape;20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09" name="Google Shape;20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Monolithic vs. Microservices Architecture</a:t>
            </a:r>
            <a:endParaRPr sz="3200"/>
          </a:p>
        </p:txBody>
      </p:sp>
      <p:sp>
        <p:nvSpPr>
          <p:cNvPr id="215" name="Google Shape;215;p14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it comes to </a:t>
            </a:r>
            <a:r>
              <a:rPr b="1" lang="en-US" sz="2400"/>
              <a:t>microservice architecture, each team is responsible for their own microservice, 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whereas the structure is very different with monoliths</a:t>
            </a:r>
            <a:r>
              <a:rPr lang="en-US" sz="2400"/>
              <a:t>. </a:t>
            </a:r>
            <a:endParaRPr sz="2400"/>
          </a:p>
        </p:txBody>
      </p:sp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267200"/>
            <a:ext cx="5982528" cy="230845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218" name="Google Shape;21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19" name="Google Shape;21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/>
              <a:t>Monolithic vs. Microservices Architecture</a:t>
            </a:r>
            <a:endParaRPr sz="3200"/>
          </a:p>
        </p:txBody>
      </p:sp>
      <p:sp>
        <p:nvSpPr>
          <p:cNvPr id="225" name="Google Shape;225;p15"/>
          <p:cNvSpPr txBox="1"/>
          <p:nvPr>
            <p:ph idx="1" type="body"/>
          </p:nvPr>
        </p:nvSpPr>
        <p:spPr>
          <a:xfrm>
            <a:off x="457200" y="762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Teams are organized according to the technology they deal with: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one team deals with databases,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another one programs the individual services, and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 third one deals with the design of a user interface.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Other working groups are responsible for publishing updates, maintenance, and analysis. </a:t>
            </a:r>
            <a:endParaRPr b="1" sz="2400"/>
          </a:p>
        </p:txBody>
      </p:sp>
      <p:pic>
        <p:nvPicPr>
          <p:cNvPr id="226" name="Google Shape;2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320942"/>
            <a:ext cx="5982528" cy="230845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228" name="Google Shape;22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29" name="Google Shape;22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Monolithic vs. Microservices Architecture</a:t>
            </a:r>
            <a:endParaRPr sz="3200"/>
          </a:p>
        </p:txBody>
      </p:sp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However, </a:t>
            </a:r>
            <a:r>
              <a:rPr b="1" lang="en-US" sz="2400"/>
              <a:t>all teams in a monolith are interdependent.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Dependencies in microservice architecture should be avoided as much as possible.</a:t>
            </a:r>
            <a:endParaRPr/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267200"/>
            <a:ext cx="5982528" cy="230845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238" name="Google Shape;2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39" name="Google Shape;2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Characteristics of Microservices</a:t>
            </a:r>
            <a:endParaRPr sz="3200"/>
          </a:p>
        </p:txBody>
      </p:sp>
      <p:sp>
        <p:nvSpPr>
          <p:cNvPr id="245" name="Google Shape;245;p17"/>
          <p:cNvSpPr txBox="1"/>
          <p:nvPr>
            <p:ph idx="1" type="body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Autonomous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Each component service </a:t>
            </a:r>
            <a:r>
              <a:rPr lang="en-US" sz="2400"/>
              <a:t>in a microservices architecture can be </a:t>
            </a:r>
            <a:r>
              <a:rPr b="1" lang="en-US" sz="2400"/>
              <a:t>developed, deployed, operated, and scaled without affecting</a:t>
            </a:r>
            <a:r>
              <a:rPr lang="en-US" sz="2400"/>
              <a:t> the functioning of other services.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Services do not need to share any of their code or implementation with other services.</a:t>
            </a:r>
            <a:r>
              <a:rPr lang="en-US" sz="2400"/>
              <a:t>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Any </a:t>
            </a:r>
            <a:r>
              <a:rPr b="1" lang="en-US" sz="2400"/>
              <a:t>communication</a:t>
            </a:r>
            <a:r>
              <a:rPr lang="en-US" sz="2400"/>
              <a:t> between individual components happens </a:t>
            </a:r>
            <a:r>
              <a:rPr b="1" lang="en-US" sz="2400"/>
              <a:t>via well-defined APIs.</a:t>
            </a:r>
            <a:endParaRPr b="1" sz="2400"/>
          </a:p>
        </p:txBody>
      </p:sp>
      <p:sp>
        <p:nvSpPr>
          <p:cNvPr id="246" name="Google Shape;2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247" name="Google Shape;2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48" name="Google Shape;2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Characteristics of Microservices</a:t>
            </a:r>
            <a:endParaRPr sz="3200"/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Specialized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service is designed for a set of capabilities and </a:t>
            </a:r>
            <a:r>
              <a:rPr b="1" lang="en-US" sz="2400"/>
              <a:t>focuses on solving a specific problem.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If developers contribute more code to a service over time and the service becomes complex, it can be broken into smaller services.</a:t>
            </a:r>
            <a:endParaRPr/>
          </a:p>
        </p:txBody>
      </p:sp>
      <p:sp>
        <p:nvSpPr>
          <p:cNvPr id="255" name="Google Shape;2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256" name="Google Shape;2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263" name="Google Shape;26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Agility</a:t>
            </a:r>
            <a:endParaRPr b="1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foster an organization of small, independent teams that take ownership of their services. Teams act within a small and well understood context, and are empowered to work more independently and more quickly. </a:t>
            </a:r>
            <a:r>
              <a:rPr b="1" lang="en-US"/>
              <a:t>This shortens development cycle times. You benefit significantly from the aggregate throughput of the organization.</a:t>
            </a:r>
            <a:br>
              <a:rPr b="1" lang="en-US"/>
            </a:br>
            <a:endParaRPr b="1"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Flexible Scaling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allow each service to be </a:t>
            </a:r>
            <a:r>
              <a:rPr b="1" lang="en-US"/>
              <a:t>independently scaled to meet demand for the application feature it supports</a:t>
            </a:r>
            <a:r>
              <a:rPr lang="en-US"/>
              <a:t>. This enables teams to </a:t>
            </a:r>
            <a:r>
              <a:rPr b="1" lang="en-US"/>
              <a:t>right-size infrastructure needs, </a:t>
            </a:r>
            <a:r>
              <a:rPr lang="en-US"/>
              <a:t>accurately measure the cost of a feature, and maintain availability if a service experiences a spike in demand.</a:t>
            </a:r>
            <a:br>
              <a:rPr lang="en-US"/>
            </a:br>
            <a:endParaRPr/>
          </a:p>
        </p:txBody>
      </p:sp>
      <p:sp>
        <p:nvSpPr>
          <p:cNvPr id="264" name="Google Shape;26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265" name="Google Shape;26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66" name="Google Shape;26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Microservices are an architectural and organizational </a:t>
            </a:r>
            <a:r>
              <a:rPr b="1" lang="en-US" sz="2400">
                <a:solidFill>
                  <a:srgbClr val="FF0000"/>
                </a:solidFill>
              </a:rPr>
              <a:t>approach to software development </a:t>
            </a:r>
            <a:endParaRPr b="1" sz="24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where software is composed of small independent services that communicate over well-defined APIs. </a:t>
            </a:r>
            <a:endParaRPr b="1" sz="24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These services are owned by small, self-contained teams.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Microservices architectures make applications </a:t>
            </a:r>
            <a:r>
              <a:rPr b="1" lang="en-US" sz="2400"/>
              <a:t>easier to scale and faster to develop</a:t>
            </a:r>
            <a:r>
              <a:rPr lang="en-US" sz="2400"/>
              <a:t>, enabling innovation and accelerating time-to-market for new features.</a:t>
            </a:r>
            <a:endParaRPr/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-Amazon AWS</a:t>
            </a:r>
            <a:endParaRPr sz="24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9" name="Google Shape;99;p2"/>
          <p:cNvSpPr/>
          <p:nvPr/>
        </p:nvSpPr>
        <p:spPr>
          <a:xfrm>
            <a:off x="3962400" y="3505200"/>
            <a:ext cx="457200" cy="7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228600" y="6019800"/>
            <a:ext cx="3978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https://aws.amazon.com/microservices/</a:t>
            </a:r>
            <a:endParaRPr/>
          </a:p>
        </p:txBody>
      </p:sp>
      <p:sp>
        <p:nvSpPr>
          <p:cNvPr id="101" name="Google Shape;101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102" name="Google Shape;102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272" name="Google Shape;27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Easy Deployment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enable </a:t>
            </a:r>
            <a:r>
              <a:rPr b="1" lang="en-US"/>
              <a:t>continuous integration and continuous delivery, making it easy to try out new ideas and to roll back if something doesn’t work. </a:t>
            </a:r>
            <a:endParaRPr b="1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The low cost of failure enables experimentation, makes it easier to update code</a:t>
            </a:r>
            <a:r>
              <a:rPr lang="en-US"/>
              <a:t>, and accelerates time-to-market for new features.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Technological Freedom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architectures don’t follow a “one size fits all” approach.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Teams have the </a:t>
            </a:r>
            <a:r>
              <a:rPr b="1" lang="en-US"/>
              <a:t>freedom to choose the best tool to solve their specific problems</a:t>
            </a:r>
            <a:r>
              <a:rPr lang="en-US"/>
              <a:t>. As a consequence, </a:t>
            </a:r>
            <a:r>
              <a:rPr b="1" lang="en-US"/>
              <a:t>teams building microservices can choose the best tool for each job.</a:t>
            </a:r>
            <a:br>
              <a:rPr b="1" lang="en-US"/>
            </a:br>
            <a:endParaRPr b="1"/>
          </a:p>
        </p:txBody>
      </p:sp>
      <p:sp>
        <p:nvSpPr>
          <p:cNvPr id="273" name="Google Shape;27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274" name="Google Shape;27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75" name="Google Shape;27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Reusable Code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Dividing software into small, well-defined modules enables teams to use functions for multiple purposes. </a:t>
            </a:r>
            <a:r>
              <a:rPr b="1" lang="en-US"/>
              <a:t>A service written for a certain function can be used as a building block for another feature</a:t>
            </a:r>
            <a:r>
              <a:rPr lang="en-US"/>
              <a:t>. This allows an application to bootstrap off itself, as developers can create new capabilities without writing code from scratch.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Resilience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 independence increases an application’s resistance to failure. </a:t>
            </a:r>
            <a:r>
              <a:rPr b="1" lang="en-US"/>
              <a:t>In a monolithic architecture, if a single component fails, it can cause the entire application to fail. </a:t>
            </a:r>
            <a:r>
              <a:rPr lang="en-US"/>
              <a:t>With microservices, applications handle </a:t>
            </a:r>
            <a:r>
              <a:rPr b="1" lang="en-US"/>
              <a:t>total service failure by degrading functionality and not crashing the entire application.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  <p:sp>
        <p:nvSpPr>
          <p:cNvPr id="282" name="Google Shape;28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283" name="Google Shape;28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84" name="Google Shape;28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Working with microservices: 3 examples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Microservice architecture has now found its way into large company systems.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companies have subsequently been able to fix certain problems or optimize their processes.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Some of them were already using modular systems when there was no term for them.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91" name="Google Shape;29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292" name="Google Shape;29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93" name="Google Shape;29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Working with microservices: 3 examples</a:t>
            </a:r>
            <a:endParaRPr/>
          </a:p>
        </p:txBody>
      </p:sp>
      <p:sp>
        <p:nvSpPr>
          <p:cNvPr id="299" name="Google Shape;29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Large companies with established monolithic systems changing to a microservice model.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Examples like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Netflix,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Spotify,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eBay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Other major IT companies like Google and Amazon also work like this. </a:t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</p:txBody>
      </p:sp>
      <p:sp>
        <p:nvSpPr>
          <p:cNvPr id="300" name="Google Shape;30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301" name="Google Shape;30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02" name="Google Shape;30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308" name="Google Shape;308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Like many other companies, </a:t>
            </a:r>
            <a:r>
              <a:rPr b="1" lang="en-US" sz="2400"/>
              <a:t>Netflix used to be based on a monolithic system</a:t>
            </a:r>
            <a:r>
              <a:rPr lang="en-US" sz="2400"/>
              <a:t> </a:t>
            </a:r>
            <a:r>
              <a:rPr b="1" lang="en-US" sz="2400"/>
              <a:t>(back when Netflix was not an online streaming service, but only sent DVDs through the mail).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2008, there was </a:t>
            </a:r>
            <a:r>
              <a:rPr b="1" lang="en-US" sz="2400"/>
              <a:t>an error in a database that caused the entire service to fail for four days. </a:t>
            </a:r>
            <a:endParaRPr b="1" sz="2400"/>
          </a:p>
        </p:txBody>
      </p:sp>
      <p:sp>
        <p:nvSpPr>
          <p:cNvPr id="309" name="Google Shape;30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310" name="Google Shape;31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317" name="Google Shape;31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decision was then taken </a:t>
            </a:r>
            <a:r>
              <a:rPr b="1" lang="en-US" sz="2400"/>
              <a:t>to break up the old system and split them into microservices.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result was that the company was able to 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/>
              <a:t>make live changes much faster, and </a:t>
            </a:r>
            <a:endParaRPr b="1"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/>
              <a:t>repairs were carried out much more quickly. </a:t>
            </a:r>
            <a:endParaRPr b="1" sz="2400"/>
          </a:p>
        </p:txBody>
      </p:sp>
      <p:sp>
        <p:nvSpPr>
          <p:cNvPr id="318" name="Google Shape;31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319" name="Google Shape;31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20" name="Google Shape;32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326" name="Google Shape;326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Since the Netflix system is enormously extensive, </a:t>
            </a:r>
            <a:r>
              <a:rPr b="1" lang="en-US" sz="2400"/>
              <a:t>a separate program was developed to organize the individual microservices among themselves: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Conductor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Conductor </a:t>
            </a:r>
            <a:r>
              <a:rPr b="1" lang="en-US" sz="2400"/>
              <a:t>grants Netflix central control to pause, restart or scale their microservices. </a:t>
            </a:r>
            <a:endParaRPr b="1"/>
          </a:p>
        </p:txBody>
      </p:sp>
      <p:sp>
        <p:nvSpPr>
          <p:cNvPr id="327" name="Google Shape;327;p26"/>
          <p:cNvSpPr/>
          <p:nvPr/>
        </p:nvSpPr>
        <p:spPr>
          <a:xfrm>
            <a:off x="304800" y="5867400"/>
            <a:ext cx="876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https://www.ionos.com/digitalguide/websites/web-development/microservice-architecture/</a:t>
            </a:r>
            <a:endParaRPr/>
          </a:p>
        </p:txBody>
      </p:sp>
      <p:sp>
        <p:nvSpPr>
          <p:cNvPr id="328" name="Google Shape;32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329" name="Google Shape;32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30" name="Google Shape;33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Spotify</a:t>
            </a:r>
            <a:endParaRPr/>
          </a:p>
        </p:txBody>
      </p:sp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The audio streaming service Spotify also relies on microservices.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Spotify’s main daily development challenge is keeping ahead of the strong competition.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audio streaming services market has some of the largest IT companies in the world as its </a:t>
            </a:r>
            <a:r>
              <a:rPr b="1" lang="en-US" sz="2400"/>
              <a:t>main players – such as Amazon, Apple, and Google. </a:t>
            </a:r>
            <a:endParaRPr b="1" sz="2400"/>
          </a:p>
        </p:txBody>
      </p:sp>
      <p:sp>
        <p:nvSpPr>
          <p:cNvPr id="337" name="Google Shape;33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338" name="Google Shape;33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39" name="Google Shape;33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Spotify</a:t>
            </a:r>
            <a:endParaRPr/>
          </a:p>
        </p:txBody>
      </p:sp>
      <p:sp>
        <p:nvSpPr>
          <p:cNvPr id="345" name="Google Shape;34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Due to the increasing number of users, Spotify developers are constantly having to meet higher demands </a:t>
            </a:r>
            <a:r>
              <a:rPr lang="en-US" sz="2400"/>
              <a:t>and comply with certain business rules (like licensing rights).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Microservices are a good solution for Spotify, allowing them </a:t>
            </a:r>
            <a:r>
              <a:rPr b="1" lang="en-US" sz="2400"/>
              <a:t>to react quickly to new developments their competitors might make,</a:t>
            </a:r>
            <a:r>
              <a:rPr lang="en-US" sz="2400"/>
              <a:t> and </a:t>
            </a:r>
            <a:r>
              <a:rPr b="1" lang="en-US" sz="2400"/>
              <a:t>publish their own developments faster</a:t>
            </a:r>
            <a:r>
              <a:rPr lang="en-US" sz="2400"/>
              <a:t> – </a:t>
            </a:r>
            <a:r>
              <a:rPr b="1" lang="en-US" sz="2400"/>
              <a:t>forcing the competitors to react in turn.</a:t>
            </a:r>
            <a:endParaRPr/>
          </a:p>
        </p:txBody>
      </p:sp>
      <p:sp>
        <p:nvSpPr>
          <p:cNvPr id="346" name="Google Shape;3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347" name="Google Shape;34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48" name="Google Shape;3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Spotify</a:t>
            </a:r>
            <a:endParaRPr/>
          </a:p>
        </p:txBody>
      </p:sp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example,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Spotify feature that recommends suggestions to users when they type in a search term is a self-contained microservice</a:t>
            </a:r>
            <a:r>
              <a:rPr lang="en-US" sz="2400"/>
              <a:t> that has its own dedicated team working on it.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Additionally, Spotify benefits from the robust nature of microservice architecture: </a:t>
            </a:r>
            <a:r>
              <a:rPr b="1" lang="en-US" sz="2400"/>
              <a:t>if a single microservice fails, it does not mean that the entire product becomes unusable</a:t>
            </a:r>
            <a:r>
              <a:rPr lang="en-US" sz="2400"/>
              <a:t>. </a:t>
            </a:r>
            <a:endParaRPr/>
          </a:p>
        </p:txBody>
      </p:sp>
      <p:sp>
        <p:nvSpPr>
          <p:cNvPr id="355" name="Google Shape;35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356" name="Google Shape;35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57" name="Google Shape;35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known as the microservice architecture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architectural style that structures an application as a </a:t>
            </a:r>
            <a:r>
              <a:rPr b="1" lang="en-US" sz="2400">
                <a:solidFill>
                  <a:srgbClr val="FF0000"/>
                </a:solidFill>
              </a:rPr>
              <a:t>collection of services that are: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b="1" lang="en-US" sz="2400">
                <a:solidFill>
                  <a:srgbClr val="FF0000"/>
                </a:solidFill>
              </a:rPr>
              <a:t>Independently deployable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b="1" lang="en-US" sz="2400">
                <a:solidFill>
                  <a:srgbClr val="FF0000"/>
                </a:solidFill>
              </a:rPr>
              <a:t>Loosely coupled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b="1" lang="en-US" sz="2400">
                <a:solidFill>
                  <a:srgbClr val="FF0000"/>
                </a:solidFill>
              </a:rPr>
              <a:t>Organized around business capabilities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b="1" lang="en-US" sz="2400">
                <a:solidFill>
                  <a:srgbClr val="FF0000"/>
                </a:solidFill>
              </a:rPr>
              <a:t>Owned by a small team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110" name="Google Shape;11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111" name="Google Shape;11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Spotify</a:t>
            </a:r>
            <a:endParaRPr/>
          </a:p>
        </p:txBody>
      </p:sp>
      <p:sp>
        <p:nvSpPr>
          <p:cNvPr id="363" name="Google Shape;36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There are more than </a:t>
            </a:r>
            <a:r>
              <a:rPr b="1" lang="en-US" sz="2400"/>
              <a:t>800 microservices</a:t>
            </a:r>
            <a:r>
              <a:rPr lang="en-US" sz="2400"/>
              <a:t> active within Spotify, and </a:t>
            </a:r>
            <a:r>
              <a:rPr b="1" lang="en-US" sz="2400"/>
              <a:t>they use Java for a large part of those microservices.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However, this has nothing to do with the fact that microservices cannot be written in different programming languages: instead, it has to do with work processes.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Developers constantly move from one team to another, and it is easier when everyone uses the same language.</a:t>
            </a:r>
            <a:endParaRPr b="1" sz="2400"/>
          </a:p>
        </p:txBody>
      </p:sp>
      <p:sp>
        <p:nvSpPr>
          <p:cNvPr id="364" name="Google Shape;36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365" name="Google Shape;36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66" name="Google Shape;36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eBay</a:t>
            </a:r>
            <a:endParaRPr/>
          </a:p>
        </p:txBody>
      </p:sp>
      <p:sp>
        <p:nvSpPr>
          <p:cNvPr id="372" name="Google Shape;372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Like many other large systems,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eBay sales platform </a:t>
            </a:r>
            <a:r>
              <a:rPr b="1" lang="en-US" sz="2400"/>
              <a:t>began as a monolith: 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eBay had 3.4 million lines of code in just one file</a:t>
            </a:r>
            <a:r>
              <a:rPr lang="en-US" sz="2400"/>
              <a:t>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company then </a:t>
            </a:r>
            <a:r>
              <a:rPr b="1" lang="en-US" sz="2400"/>
              <a:t>decided to break up the monolith and develop Java microservices instead.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Individual eBay services </a:t>
            </a:r>
            <a:r>
              <a:rPr b="1" lang="en-US" sz="2400"/>
              <a:t>also use REST to communicate with one another.</a:t>
            </a:r>
            <a:endParaRPr b="1" sz="2400"/>
          </a:p>
        </p:txBody>
      </p:sp>
      <p:sp>
        <p:nvSpPr>
          <p:cNvPr id="373" name="Google Shape;373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374" name="Google Shape;374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75" name="Google Shape;375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Inference</a:t>
            </a:r>
            <a:endParaRPr/>
          </a:p>
        </p:txBody>
      </p:sp>
      <p:sp>
        <p:nvSpPr>
          <p:cNvPr id="381" name="Google Shape;381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fact that eBay and other companies have successfully </a:t>
            </a:r>
            <a:r>
              <a:rPr b="1" lang="en-US" sz="2400"/>
              <a:t>gone from a monolithic to microservice architecture is a clear sign of the benefits of a more modern approach.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While the monolith structure is perfectly </a:t>
            </a:r>
            <a:r>
              <a:rPr b="1" lang="en-US" sz="2400"/>
              <a:t>sufficient in the early days of a website, with a small number of active users and a manageable range of products, it can become growth-inhibiting when demands start to increase.</a:t>
            </a:r>
            <a:endParaRPr/>
          </a:p>
        </p:txBody>
      </p:sp>
      <p:sp>
        <p:nvSpPr>
          <p:cNvPr id="382" name="Google Shape;38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383" name="Google Shape;38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84" name="Google Shape;38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“Do one thing and do it well”: the motto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Projects that are considered to be “microservices” follow Ken Thompson’s </a:t>
            </a:r>
            <a:r>
              <a:rPr b="1" lang="en-US" sz="2400"/>
              <a:t>Unix philosophy</a:t>
            </a:r>
            <a:r>
              <a:rPr lang="en-US" sz="2400"/>
              <a:t>: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“Do one thing and do it well”</a:t>
            </a:r>
            <a:r>
              <a:rPr lang="en-US" sz="2400"/>
              <a:t>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can be summarized as: focus on one task, and perfect it.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statement is not just relevant to programming, but also describes the functionality of individual microservices.</a:t>
            </a:r>
            <a:endParaRPr sz="2400"/>
          </a:p>
        </p:txBody>
      </p:sp>
      <p:sp>
        <p:nvSpPr>
          <p:cNvPr id="119" name="Google Shape;11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120" name="Google Shape;12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Microservice architecture is basically a </a:t>
            </a:r>
            <a:r>
              <a:rPr b="1" lang="en-US" sz="2400"/>
              <a:t>further development of service-oriented architecture</a:t>
            </a:r>
            <a:r>
              <a:rPr lang="en-US" sz="2400"/>
              <a:t> (SOA): small services also play a role in this architectural pattern</a:t>
            </a:r>
            <a:endParaRPr sz="2400"/>
          </a:p>
        </p:txBody>
      </p:sp>
      <p:sp>
        <p:nvSpPr>
          <p:cNvPr id="128" name="Google Shape;12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129" name="Google Shape;12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microservice architecture enables an organization to deliver large, complex applications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rapidly,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frequently,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reliably and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sustainably - a necessity for competing and winning in today’s world.</a:t>
            </a:r>
            <a:endParaRPr sz="2400"/>
          </a:p>
        </p:txBody>
      </p:sp>
      <p:sp>
        <p:nvSpPr>
          <p:cNvPr id="137" name="Google Shape;1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138" name="Google Shape;1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39" name="Google Shape;1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Monolithic vs. Microservices Architecture</a:t>
            </a:r>
            <a:endParaRPr sz="3200"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With monolithic architectures, </a:t>
            </a:r>
            <a:r>
              <a:rPr b="1" lang="en-US" sz="2400"/>
              <a:t>all processes are tightly coupled and run as a single service.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means that </a:t>
            </a:r>
            <a:r>
              <a:rPr b="1" lang="en-US" sz="2400"/>
              <a:t>if one process of the application experiences a spike in demand, the entire architecture must be scaled. </a:t>
            </a:r>
            <a:endParaRPr b="1" sz="2400"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613" y="3533775"/>
            <a:ext cx="46767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148" name="Google Shape;1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Monolithic vs. Microservices Architecture</a:t>
            </a:r>
            <a:endParaRPr sz="3200"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Adding or improving a monolithic application’s features becomes more complex </a:t>
            </a:r>
            <a:r>
              <a:rPr lang="en-US" sz="2400"/>
              <a:t>as the code base grows. This complexity limits experimentation and makes it difficult to implement new ideas.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Monolithic architectures add risk for application availability because </a:t>
            </a:r>
            <a:r>
              <a:rPr b="1" lang="en-US" sz="2400"/>
              <a:t>many dependent and tightly coupled processes increase the impact of a single process failure.</a:t>
            </a:r>
            <a:endParaRPr b="1" sz="2400"/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613" y="3914775"/>
            <a:ext cx="46767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158" name="Google Shape;15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59" name="Google Shape;15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Monolithic vs. Microservices Architecture</a:t>
            </a:r>
            <a:endParaRPr sz="3200"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With a microservices architecture, </a:t>
            </a:r>
            <a:r>
              <a:rPr b="1" lang="en-US" sz="2400"/>
              <a:t>an application is built as independent components that run each application process as a service.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These services </a:t>
            </a:r>
            <a:r>
              <a:rPr b="1" lang="en-US" sz="2400"/>
              <a:t>communicate via a well-defined interface using lightweight APIs</a:t>
            </a:r>
            <a:r>
              <a:rPr lang="en-US" sz="2400"/>
              <a:t>. </a:t>
            </a:r>
            <a:endParaRPr sz="2400"/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3" y="3048000"/>
            <a:ext cx="5919787" cy="362903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4/28/2023</a:t>
            </a:r>
            <a:endParaRPr/>
          </a:p>
        </p:txBody>
      </p:sp>
      <p:sp>
        <p:nvSpPr>
          <p:cNvPr id="168" name="Google Shape;16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Admin</dc:creator>
</cp:coreProperties>
</file>